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2798425" cy="719931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3"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9803" y="1178222"/>
            <a:ext cx="9598819" cy="2506427"/>
          </a:xfrm>
        </p:spPr>
        <p:txBody>
          <a:bodyPr anchor="b"/>
          <a:lstStyle>
            <a:lvl1pPr algn="ctr">
              <a:defRPr sz="6298"/>
            </a:lvl1pPr>
          </a:lstStyle>
          <a:p>
            <a:r>
              <a:rPr lang="en-US"/>
              <a:t>Click to edit Master title style</a:t>
            </a:r>
            <a:endParaRPr lang="en-US" dirty="0"/>
          </a:p>
        </p:txBody>
      </p:sp>
      <p:sp>
        <p:nvSpPr>
          <p:cNvPr id="3" name="Subtitle 2"/>
          <p:cNvSpPr>
            <a:spLocks noGrp="1"/>
          </p:cNvSpPr>
          <p:nvPr>
            <p:ph type="subTitle" idx="1"/>
          </p:nvPr>
        </p:nvSpPr>
        <p:spPr>
          <a:xfrm>
            <a:off x="1599803" y="3781306"/>
            <a:ext cx="9598819" cy="1738167"/>
          </a:xfrm>
        </p:spPr>
        <p:txBody>
          <a:bodyPr/>
          <a:lstStyle>
            <a:lvl1pPr marL="0" indent="0" algn="ctr">
              <a:buNone/>
              <a:defRPr sz="2519"/>
            </a:lvl1pPr>
            <a:lvl2pPr marL="479923" indent="0" algn="ctr">
              <a:buNone/>
              <a:defRPr sz="2099"/>
            </a:lvl2pPr>
            <a:lvl3pPr marL="959846" indent="0" algn="ctr">
              <a:buNone/>
              <a:defRPr sz="1889"/>
            </a:lvl3pPr>
            <a:lvl4pPr marL="1439769" indent="0" algn="ctr">
              <a:buNone/>
              <a:defRPr sz="1680"/>
            </a:lvl4pPr>
            <a:lvl5pPr marL="1919691" indent="0" algn="ctr">
              <a:buNone/>
              <a:defRPr sz="1680"/>
            </a:lvl5pPr>
            <a:lvl6pPr marL="2399614" indent="0" algn="ctr">
              <a:buNone/>
              <a:defRPr sz="1680"/>
            </a:lvl6pPr>
            <a:lvl7pPr marL="2879537" indent="0" algn="ctr">
              <a:buNone/>
              <a:defRPr sz="1680"/>
            </a:lvl7pPr>
            <a:lvl8pPr marL="3359460" indent="0" algn="ctr">
              <a:buNone/>
              <a:defRPr sz="1680"/>
            </a:lvl8pPr>
            <a:lvl9pPr marL="3839383"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D5BB1A-7506-4F5F-B80A-F4D6ECBA95A0}" type="datetimeFigureOut">
              <a:rPr lang="en-ZW" smtClean="0"/>
              <a:t>10/6/2021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691352EB-DABE-4834-9216-4BC35D4242AD}" type="slidenum">
              <a:rPr lang="en-ZW" smtClean="0"/>
              <a:t>‹#›</a:t>
            </a:fld>
            <a:endParaRPr lang="en-ZW"/>
          </a:p>
        </p:txBody>
      </p:sp>
    </p:spTree>
    <p:extLst>
      <p:ext uri="{BB962C8B-B14F-4D97-AF65-F5344CB8AC3E}">
        <p14:creationId xmlns:p14="http://schemas.microsoft.com/office/powerpoint/2010/main" val="2490376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D5BB1A-7506-4F5F-B80A-F4D6ECBA95A0}" type="datetimeFigureOut">
              <a:rPr lang="en-ZW" smtClean="0"/>
              <a:t>10/6/2021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691352EB-DABE-4834-9216-4BC35D4242AD}" type="slidenum">
              <a:rPr lang="en-ZW" smtClean="0"/>
              <a:t>‹#›</a:t>
            </a:fld>
            <a:endParaRPr lang="en-ZW"/>
          </a:p>
        </p:txBody>
      </p:sp>
    </p:spTree>
    <p:extLst>
      <p:ext uri="{BB962C8B-B14F-4D97-AF65-F5344CB8AC3E}">
        <p14:creationId xmlns:p14="http://schemas.microsoft.com/office/powerpoint/2010/main" val="2181093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58873" y="383297"/>
            <a:ext cx="2759660" cy="610108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79892" y="383297"/>
            <a:ext cx="8119001" cy="61010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D5BB1A-7506-4F5F-B80A-F4D6ECBA95A0}" type="datetimeFigureOut">
              <a:rPr lang="en-ZW" smtClean="0"/>
              <a:t>10/6/2021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691352EB-DABE-4834-9216-4BC35D4242AD}" type="slidenum">
              <a:rPr lang="en-ZW" smtClean="0"/>
              <a:t>‹#›</a:t>
            </a:fld>
            <a:endParaRPr lang="en-ZW"/>
          </a:p>
        </p:txBody>
      </p:sp>
    </p:spTree>
    <p:extLst>
      <p:ext uri="{BB962C8B-B14F-4D97-AF65-F5344CB8AC3E}">
        <p14:creationId xmlns:p14="http://schemas.microsoft.com/office/powerpoint/2010/main" val="1743668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D5BB1A-7506-4F5F-B80A-F4D6ECBA95A0}" type="datetimeFigureOut">
              <a:rPr lang="en-ZW" smtClean="0"/>
              <a:t>10/6/2021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691352EB-DABE-4834-9216-4BC35D4242AD}" type="slidenum">
              <a:rPr lang="en-ZW" smtClean="0"/>
              <a:t>‹#›</a:t>
            </a:fld>
            <a:endParaRPr lang="en-ZW"/>
          </a:p>
        </p:txBody>
      </p:sp>
    </p:spTree>
    <p:extLst>
      <p:ext uri="{BB962C8B-B14F-4D97-AF65-F5344CB8AC3E}">
        <p14:creationId xmlns:p14="http://schemas.microsoft.com/office/powerpoint/2010/main" val="630422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226" y="1794830"/>
            <a:ext cx="11038642" cy="2994714"/>
          </a:xfrm>
        </p:spPr>
        <p:txBody>
          <a:bodyPr anchor="b"/>
          <a:lstStyle>
            <a:lvl1pPr>
              <a:defRPr sz="6298"/>
            </a:lvl1pPr>
          </a:lstStyle>
          <a:p>
            <a:r>
              <a:rPr lang="en-US"/>
              <a:t>Click to edit Master title style</a:t>
            </a:r>
            <a:endParaRPr lang="en-US" dirty="0"/>
          </a:p>
        </p:txBody>
      </p:sp>
      <p:sp>
        <p:nvSpPr>
          <p:cNvPr id="3" name="Text Placeholder 2"/>
          <p:cNvSpPr>
            <a:spLocks noGrp="1"/>
          </p:cNvSpPr>
          <p:nvPr>
            <p:ph type="body" idx="1"/>
          </p:nvPr>
        </p:nvSpPr>
        <p:spPr>
          <a:xfrm>
            <a:off x="873226" y="4817875"/>
            <a:ext cx="11038642" cy="1574849"/>
          </a:xfrm>
        </p:spPr>
        <p:txBody>
          <a:bodyPr/>
          <a:lstStyle>
            <a:lvl1pPr marL="0" indent="0">
              <a:buNone/>
              <a:defRPr sz="2519">
                <a:solidFill>
                  <a:schemeClr val="tx1">
                    <a:tint val="75000"/>
                  </a:schemeClr>
                </a:solidFill>
              </a:defRPr>
            </a:lvl1pPr>
            <a:lvl2pPr marL="479923" indent="0">
              <a:buNone/>
              <a:defRPr sz="2099">
                <a:solidFill>
                  <a:schemeClr val="tx1">
                    <a:tint val="75000"/>
                  </a:schemeClr>
                </a:solidFill>
              </a:defRPr>
            </a:lvl2pPr>
            <a:lvl3pPr marL="959846" indent="0">
              <a:buNone/>
              <a:defRPr sz="1889">
                <a:solidFill>
                  <a:schemeClr val="tx1">
                    <a:tint val="75000"/>
                  </a:schemeClr>
                </a:solidFill>
              </a:defRPr>
            </a:lvl3pPr>
            <a:lvl4pPr marL="1439769" indent="0">
              <a:buNone/>
              <a:defRPr sz="1680">
                <a:solidFill>
                  <a:schemeClr val="tx1">
                    <a:tint val="75000"/>
                  </a:schemeClr>
                </a:solidFill>
              </a:defRPr>
            </a:lvl4pPr>
            <a:lvl5pPr marL="1919691" indent="0">
              <a:buNone/>
              <a:defRPr sz="1680">
                <a:solidFill>
                  <a:schemeClr val="tx1">
                    <a:tint val="75000"/>
                  </a:schemeClr>
                </a:solidFill>
              </a:defRPr>
            </a:lvl5pPr>
            <a:lvl6pPr marL="2399614" indent="0">
              <a:buNone/>
              <a:defRPr sz="1680">
                <a:solidFill>
                  <a:schemeClr val="tx1">
                    <a:tint val="75000"/>
                  </a:schemeClr>
                </a:solidFill>
              </a:defRPr>
            </a:lvl6pPr>
            <a:lvl7pPr marL="2879537" indent="0">
              <a:buNone/>
              <a:defRPr sz="1680">
                <a:solidFill>
                  <a:schemeClr val="tx1">
                    <a:tint val="75000"/>
                  </a:schemeClr>
                </a:solidFill>
              </a:defRPr>
            </a:lvl7pPr>
            <a:lvl8pPr marL="3359460" indent="0">
              <a:buNone/>
              <a:defRPr sz="1680">
                <a:solidFill>
                  <a:schemeClr val="tx1">
                    <a:tint val="75000"/>
                  </a:schemeClr>
                </a:solidFill>
              </a:defRPr>
            </a:lvl8pPr>
            <a:lvl9pPr marL="3839383"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D5BB1A-7506-4F5F-B80A-F4D6ECBA95A0}" type="datetimeFigureOut">
              <a:rPr lang="en-ZW" smtClean="0"/>
              <a:t>10/6/2021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691352EB-DABE-4834-9216-4BC35D4242AD}" type="slidenum">
              <a:rPr lang="en-ZW" smtClean="0"/>
              <a:t>‹#›</a:t>
            </a:fld>
            <a:endParaRPr lang="en-ZW"/>
          </a:p>
        </p:txBody>
      </p:sp>
    </p:spTree>
    <p:extLst>
      <p:ext uri="{BB962C8B-B14F-4D97-AF65-F5344CB8AC3E}">
        <p14:creationId xmlns:p14="http://schemas.microsoft.com/office/powerpoint/2010/main" val="9466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79892" y="1916484"/>
            <a:ext cx="5439331"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79202" y="1916484"/>
            <a:ext cx="5439331"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D5BB1A-7506-4F5F-B80A-F4D6ECBA95A0}" type="datetimeFigureOut">
              <a:rPr lang="en-ZW" smtClean="0"/>
              <a:t>10/6/2021</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691352EB-DABE-4834-9216-4BC35D4242AD}" type="slidenum">
              <a:rPr lang="en-ZW" smtClean="0"/>
              <a:t>‹#›</a:t>
            </a:fld>
            <a:endParaRPr lang="en-ZW"/>
          </a:p>
        </p:txBody>
      </p:sp>
    </p:spTree>
    <p:extLst>
      <p:ext uri="{BB962C8B-B14F-4D97-AF65-F5344CB8AC3E}">
        <p14:creationId xmlns:p14="http://schemas.microsoft.com/office/powerpoint/2010/main" val="359573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558" y="383297"/>
            <a:ext cx="11038642" cy="13915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559" y="1764832"/>
            <a:ext cx="5414333" cy="864917"/>
          </a:xfrm>
        </p:spPr>
        <p:txBody>
          <a:bodyPr anchor="b"/>
          <a:lstStyle>
            <a:lvl1pPr marL="0" indent="0">
              <a:buNone/>
              <a:defRPr sz="2519" b="1"/>
            </a:lvl1pPr>
            <a:lvl2pPr marL="479923" indent="0">
              <a:buNone/>
              <a:defRPr sz="2099" b="1"/>
            </a:lvl2pPr>
            <a:lvl3pPr marL="959846" indent="0">
              <a:buNone/>
              <a:defRPr sz="1889" b="1"/>
            </a:lvl3pPr>
            <a:lvl4pPr marL="1439769" indent="0">
              <a:buNone/>
              <a:defRPr sz="1680" b="1"/>
            </a:lvl4pPr>
            <a:lvl5pPr marL="1919691" indent="0">
              <a:buNone/>
              <a:defRPr sz="1680" b="1"/>
            </a:lvl5pPr>
            <a:lvl6pPr marL="2399614" indent="0">
              <a:buNone/>
              <a:defRPr sz="1680" b="1"/>
            </a:lvl6pPr>
            <a:lvl7pPr marL="2879537" indent="0">
              <a:buNone/>
              <a:defRPr sz="1680" b="1"/>
            </a:lvl7pPr>
            <a:lvl8pPr marL="3359460" indent="0">
              <a:buNone/>
              <a:defRPr sz="1680" b="1"/>
            </a:lvl8pPr>
            <a:lvl9pPr marL="3839383" indent="0">
              <a:buNone/>
              <a:defRPr sz="1680" b="1"/>
            </a:lvl9pPr>
          </a:lstStyle>
          <a:p>
            <a:pPr lvl="0"/>
            <a:r>
              <a:rPr lang="en-US"/>
              <a:t>Click to edit Master text styles</a:t>
            </a:r>
          </a:p>
        </p:txBody>
      </p:sp>
      <p:sp>
        <p:nvSpPr>
          <p:cNvPr id="4" name="Content Placeholder 3"/>
          <p:cNvSpPr>
            <a:spLocks noGrp="1"/>
          </p:cNvSpPr>
          <p:nvPr>
            <p:ph sz="half" idx="2"/>
          </p:nvPr>
        </p:nvSpPr>
        <p:spPr>
          <a:xfrm>
            <a:off x="881559" y="2629749"/>
            <a:ext cx="5414333"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79202" y="1764832"/>
            <a:ext cx="5440998" cy="864917"/>
          </a:xfrm>
        </p:spPr>
        <p:txBody>
          <a:bodyPr anchor="b"/>
          <a:lstStyle>
            <a:lvl1pPr marL="0" indent="0">
              <a:buNone/>
              <a:defRPr sz="2519" b="1"/>
            </a:lvl1pPr>
            <a:lvl2pPr marL="479923" indent="0">
              <a:buNone/>
              <a:defRPr sz="2099" b="1"/>
            </a:lvl2pPr>
            <a:lvl3pPr marL="959846" indent="0">
              <a:buNone/>
              <a:defRPr sz="1889" b="1"/>
            </a:lvl3pPr>
            <a:lvl4pPr marL="1439769" indent="0">
              <a:buNone/>
              <a:defRPr sz="1680" b="1"/>
            </a:lvl4pPr>
            <a:lvl5pPr marL="1919691" indent="0">
              <a:buNone/>
              <a:defRPr sz="1680" b="1"/>
            </a:lvl5pPr>
            <a:lvl6pPr marL="2399614" indent="0">
              <a:buNone/>
              <a:defRPr sz="1680" b="1"/>
            </a:lvl6pPr>
            <a:lvl7pPr marL="2879537" indent="0">
              <a:buNone/>
              <a:defRPr sz="1680" b="1"/>
            </a:lvl7pPr>
            <a:lvl8pPr marL="3359460" indent="0">
              <a:buNone/>
              <a:defRPr sz="1680" b="1"/>
            </a:lvl8pPr>
            <a:lvl9pPr marL="3839383" indent="0">
              <a:buNone/>
              <a:defRPr sz="1680" b="1"/>
            </a:lvl9pPr>
          </a:lstStyle>
          <a:p>
            <a:pPr lvl="0"/>
            <a:r>
              <a:rPr lang="en-US"/>
              <a:t>Click to edit Master text styles</a:t>
            </a:r>
          </a:p>
        </p:txBody>
      </p:sp>
      <p:sp>
        <p:nvSpPr>
          <p:cNvPr id="6" name="Content Placeholder 5"/>
          <p:cNvSpPr>
            <a:spLocks noGrp="1"/>
          </p:cNvSpPr>
          <p:nvPr>
            <p:ph sz="quarter" idx="4"/>
          </p:nvPr>
        </p:nvSpPr>
        <p:spPr>
          <a:xfrm>
            <a:off x="6479202" y="2629749"/>
            <a:ext cx="5440998"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D5BB1A-7506-4F5F-B80A-F4D6ECBA95A0}" type="datetimeFigureOut">
              <a:rPr lang="en-ZW" smtClean="0"/>
              <a:t>10/6/2021</a:t>
            </a:fld>
            <a:endParaRPr lang="en-ZW"/>
          </a:p>
        </p:txBody>
      </p:sp>
      <p:sp>
        <p:nvSpPr>
          <p:cNvPr id="8" name="Footer Placeholder 7"/>
          <p:cNvSpPr>
            <a:spLocks noGrp="1"/>
          </p:cNvSpPr>
          <p:nvPr>
            <p:ph type="ftr" sz="quarter" idx="11"/>
          </p:nvPr>
        </p:nvSpPr>
        <p:spPr/>
        <p:txBody>
          <a:bodyPr/>
          <a:lstStyle/>
          <a:p>
            <a:endParaRPr lang="en-ZW"/>
          </a:p>
        </p:txBody>
      </p:sp>
      <p:sp>
        <p:nvSpPr>
          <p:cNvPr id="9" name="Slide Number Placeholder 8"/>
          <p:cNvSpPr>
            <a:spLocks noGrp="1"/>
          </p:cNvSpPr>
          <p:nvPr>
            <p:ph type="sldNum" sz="quarter" idx="12"/>
          </p:nvPr>
        </p:nvSpPr>
        <p:spPr/>
        <p:txBody>
          <a:bodyPr/>
          <a:lstStyle/>
          <a:p>
            <a:fld id="{691352EB-DABE-4834-9216-4BC35D4242AD}" type="slidenum">
              <a:rPr lang="en-ZW" smtClean="0"/>
              <a:t>‹#›</a:t>
            </a:fld>
            <a:endParaRPr lang="en-ZW"/>
          </a:p>
        </p:txBody>
      </p:sp>
    </p:spTree>
    <p:extLst>
      <p:ext uri="{BB962C8B-B14F-4D97-AF65-F5344CB8AC3E}">
        <p14:creationId xmlns:p14="http://schemas.microsoft.com/office/powerpoint/2010/main" val="3291381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D5BB1A-7506-4F5F-B80A-F4D6ECBA95A0}" type="datetimeFigureOut">
              <a:rPr lang="en-ZW" smtClean="0"/>
              <a:t>10/6/2021</a:t>
            </a:fld>
            <a:endParaRPr lang="en-ZW"/>
          </a:p>
        </p:txBody>
      </p:sp>
      <p:sp>
        <p:nvSpPr>
          <p:cNvPr id="4" name="Footer Placeholder 3"/>
          <p:cNvSpPr>
            <a:spLocks noGrp="1"/>
          </p:cNvSpPr>
          <p:nvPr>
            <p:ph type="ftr" sz="quarter" idx="11"/>
          </p:nvPr>
        </p:nvSpPr>
        <p:spPr/>
        <p:txBody>
          <a:bodyPr/>
          <a:lstStyle/>
          <a:p>
            <a:endParaRPr lang="en-ZW"/>
          </a:p>
        </p:txBody>
      </p:sp>
      <p:sp>
        <p:nvSpPr>
          <p:cNvPr id="5" name="Slide Number Placeholder 4"/>
          <p:cNvSpPr>
            <a:spLocks noGrp="1"/>
          </p:cNvSpPr>
          <p:nvPr>
            <p:ph type="sldNum" sz="quarter" idx="12"/>
          </p:nvPr>
        </p:nvSpPr>
        <p:spPr/>
        <p:txBody>
          <a:bodyPr/>
          <a:lstStyle/>
          <a:p>
            <a:fld id="{691352EB-DABE-4834-9216-4BC35D4242AD}" type="slidenum">
              <a:rPr lang="en-ZW" smtClean="0"/>
              <a:t>‹#›</a:t>
            </a:fld>
            <a:endParaRPr lang="en-ZW"/>
          </a:p>
        </p:txBody>
      </p:sp>
    </p:spTree>
    <p:extLst>
      <p:ext uri="{BB962C8B-B14F-4D97-AF65-F5344CB8AC3E}">
        <p14:creationId xmlns:p14="http://schemas.microsoft.com/office/powerpoint/2010/main" val="4221709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D5BB1A-7506-4F5F-B80A-F4D6ECBA95A0}" type="datetimeFigureOut">
              <a:rPr lang="en-ZW" smtClean="0"/>
              <a:t>10/6/2021</a:t>
            </a:fld>
            <a:endParaRPr lang="en-ZW"/>
          </a:p>
        </p:txBody>
      </p:sp>
      <p:sp>
        <p:nvSpPr>
          <p:cNvPr id="3" name="Footer Placeholder 2"/>
          <p:cNvSpPr>
            <a:spLocks noGrp="1"/>
          </p:cNvSpPr>
          <p:nvPr>
            <p:ph type="ftr" sz="quarter" idx="11"/>
          </p:nvPr>
        </p:nvSpPr>
        <p:spPr/>
        <p:txBody>
          <a:bodyPr/>
          <a:lstStyle/>
          <a:p>
            <a:endParaRPr lang="en-ZW"/>
          </a:p>
        </p:txBody>
      </p:sp>
      <p:sp>
        <p:nvSpPr>
          <p:cNvPr id="4" name="Slide Number Placeholder 3"/>
          <p:cNvSpPr>
            <a:spLocks noGrp="1"/>
          </p:cNvSpPr>
          <p:nvPr>
            <p:ph type="sldNum" sz="quarter" idx="12"/>
          </p:nvPr>
        </p:nvSpPr>
        <p:spPr/>
        <p:txBody>
          <a:bodyPr/>
          <a:lstStyle/>
          <a:p>
            <a:fld id="{691352EB-DABE-4834-9216-4BC35D4242AD}" type="slidenum">
              <a:rPr lang="en-ZW" smtClean="0"/>
              <a:t>‹#›</a:t>
            </a:fld>
            <a:endParaRPr lang="en-ZW"/>
          </a:p>
        </p:txBody>
      </p:sp>
    </p:spTree>
    <p:extLst>
      <p:ext uri="{BB962C8B-B14F-4D97-AF65-F5344CB8AC3E}">
        <p14:creationId xmlns:p14="http://schemas.microsoft.com/office/powerpoint/2010/main" val="1231446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559" y="479954"/>
            <a:ext cx="4127825" cy="1679840"/>
          </a:xfrm>
        </p:spPr>
        <p:txBody>
          <a:bodyPr anchor="b"/>
          <a:lstStyle>
            <a:lvl1pPr>
              <a:defRPr sz="3359"/>
            </a:lvl1pPr>
          </a:lstStyle>
          <a:p>
            <a:r>
              <a:rPr lang="en-US"/>
              <a:t>Click to edit Master title style</a:t>
            </a:r>
            <a:endParaRPr lang="en-US" dirty="0"/>
          </a:p>
        </p:txBody>
      </p:sp>
      <p:sp>
        <p:nvSpPr>
          <p:cNvPr id="3" name="Content Placeholder 2"/>
          <p:cNvSpPr>
            <a:spLocks noGrp="1"/>
          </p:cNvSpPr>
          <p:nvPr>
            <p:ph idx="1"/>
          </p:nvPr>
        </p:nvSpPr>
        <p:spPr>
          <a:xfrm>
            <a:off x="5440997" y="1036569"/>
            <a:ext cx="6479203" cy="5116178"/>
          </a:xfrm>
        </p:spPr>
        <p:txBody>
          <a:bodyPr/>
          <a:lstStyle>
            <a:lvl1pPr>
              <a:defRPr sz="3359"/>
            </a:lvl1pPr>
            <a:lvl2pPr>
              <a:defRPr sz="2939"/>
            </a:lvl2pPr>
            <a:lvl3pPr>
              <a:defRPr sz="251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559" y="2159794"/>
            <a:ext cx="4127825" cy="4001285"/>
          </a:xfrm>
        </p:spPr>
        <p:txBody>
          <a:bodyPr/>
          <a:lstStyle>
            <a:lvl1pPr marL="0" indent="0">
              <a:buNone/>
              <a:defRPr sz="1680"/>
            </a:lvl1pPr>
            <a:lvl2pPr marL="479923" indent="0">
              <a:buNone/>
              <a:defRPr sz="1470"/>
            </a:lvl2pPr>
            <a:lvl3pPr marL="959846" indent="0">
              <a:buNone/>
              <a:defRPr sz="1260"/>
            </a:lvl3pPr>
            <a:lvl4pPr marL="1439769" indent="0">
              <a:buNone/>
              <a:defRPr sz="1050"/>
            </a:lvl4pPr>
            <a:lvl5pPr marL="1919691" indent="0">
              <a:buNone/>
              <a:defRPr sz="1050"/>
            </a:lvl5pPr>
            <a:lvl6pPr marL="2399614" indent="0">
              <a:buNone/>
              <a:defRPr sz="1050"/>
            </a:lvl6pPr>
            <a:lvl7pPr marL="2879537" indent="0">
              <a:buNone/>
              <a:defRPr sz="1050"/>
            </a:lvl7pPr>
            <a:lvl8pPr marL="3359460" indent="0">
              <a:buNone/>
              <a:defRPr sz="1050"/>
            </a:lvl8pPr>
            <a:lvl9pPr marL="3839383"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65D5BB1A-7506-4F5F-B80A-F4D6ECBA95A0}" type="datetimeFigureOut">
              <a:rPr lang="en-ZW" smtClean="0"/>
              <a:t>10/6/2021</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691352EB-DABE-4834-9216-4BC35D4242AD}" type="slidenum">
              <a:rPr lang="en-ZW" smtClean="0"/>
              <a:t>‹#›</a:t>
            </a:fld>
            <a:endParaRPr lang="en-ZW"/>
          </a:p>
        </p:txBody>
      </p:sp>
    </p:spTree>
    <p:extLst>
      <p:ext uri="{BB962C8B-B14F-4D97-AF65-F5344CB8AC3E}">
        <p14:creationId xmlns:p14="http://schemas.microsoft.com/office/powerpoint/2010/main" val="3789693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559" y="479954"/>
            <a:ext cx="4127825" cy="1679840"/>
          </a:xfrm>
        </p:spPr>
        <p:txBody>
          <a:bodyPr anchor="b"/>
          <a:lstStyle>
            <a:lvl1pPr>
              <a:defRPr sz="3359"/>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0997" y="1036569"/>
            <a:ext cx="6479203" cy="5116178"/>
          </a:xfrm>
        </p:spPr>
        <p:txBody>
          <a:bodyPr anchor="t"/>
          <a:lstStyle>
            <a:lvl1pPr marL="0" indent="0">
              <a:buNone/>
              <a:defRPr sz="3359"/>
            </a:lvl1pPr>
            <a:lvl2pPr marL="479923" indent="0">
              <a:buNone/>
              <a:defRPr sz="2939"/>
            </a:lvl2pPr>
            <a:lvl3pPr marL="959846" indent="0">
              <a:buNone/>
              <a:defRPr sz="2519"/>
            </a:lvl3pPr>
            <a:lvl4pPr marL="1439769" indent="0">
              <a:buNone/>
              <a:defRPr sz="2099"/>
            </a:lvl4pPr>
            <a:lvl5pPr marL="1919691" indent="0">
              <a:buNone/>
              <a:defRPr sz="2099"/>
            </a:lvl5pPr>
            <a:lvl6pPr marL="2399614" indent="0">
              <a:buNone/>
              <a:defRPr sz="2099"/>
            </a:lvl6pPr>
            <a:lvl7pPr marL="2879537" indent="0">
              <a:buNone/>
              <a:defRPr sz="2099"/>
            </a:lvl7pPr>
            <a:lvl8pPr marL="3359460" indent="0">
              <a:buNone/>
              <a:defRPr sz="2099"/>
            </a:lvl8pPr>
            <a:lvl9pPr marL="3839383" indent="0">
              <a:buNone/>
              <a:defRPr sz="2099"/>
            </a:lvl9pPr>
          </a:lstStyle>
          <a:p>
            <a:r>
              <a:rPr lang="en-US"/>
              <a:t>Click icon to add picture</a:t>
            </a:r>
            <a:endParaRPr lang="en-US" dirty="0"/>
          </a:p>
        </p:txBody>
      </p:sp>
      <p:sp>
        <p:nvSpPr>
          <p:cNvPr id="4" name="Text Placeholder 3"/>
          <p:cNvSpPr>
            <a:spLocks noGrp="1"/>
          </p:cNvSpPr>
          <p:nvPr>
            <p:ph type="body" sz="half" idx="2"/>
          </p:nvPr>
        </p:nvSpPr>
        <p:spPr>
          <a:xfrm>
            <a:off x="881559" y="2159794"/>
            <a:ext cx="4127825" cy="4001285"/>
          </a:xfrm>
        </p:spPr>
        <p:txBody>
          <a:bodyPr/>
          <a:lstStyle>
            <a:lvl1pPr marL="0" indent="0">
              <a:buNone/>
              <a:defRPr sz="1680"/>
            </a:lvl1pPr>
            <a:lvl2pPr marL="479923" indent="0">
              <a:buNone/>
              <a:defRPr sz="1470"/>
            </a:lvl2pPr>
            <a:lvl3pPr marL="959846" indent="0">
              <a:buNone/>
              <a:defRPr sz="1260"/>
            </a:lvl3pPr>
            <a:lvl4pPr marL="1439769" indent="0">
              <a:buNone/>
              <a:defRPr sz="1050"/>
            </a:lvl4pPr>
            <a:lvl5pPr marL="1919691" indent="0">
              <a:buNone/>
              <a:defRPr sz="1050"/>
            </a:lvl5pPr>
            <a:lvl6pPr marL="2399614" indent="0">
              <a:buNone/>
              <a:defRPr sz="1050"/>
            </a:lvl6pPr>
            <a:lvl7pPr marL="2879537" indent="0">
              <a:buNone/>
              <a:defRPr sz="1050"/>
            </a:lvl7pPr>
            <a:lvl8pPr marL="3359460" indent="0">
              <a:buNone/>
              <a:defRPr sz="1050"/>
            </a:lvl8pPr>
            <a:lvl9pPr marL="3839383"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65D5BB1A-7506-4F5F-B80A-F4D6ECBA95A0}" type="datetimeFigureOut">
              <a:rPr lang="en-ZW" smtClean="0"/>
              <a:t>10/6/2021</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691352EB-DABE-4834-9216-4BC35D4242AD}" type="slidenum">
              <a:rPr lang="en-ZW" smtClean="0"/>
              <a:t>‹#›</a:t>
            </a:fld>
            <a:endParaRPr lang="en-ZW"/>
          </a:p>
        </p:txBody>
      </p:sp>
    </p:spTree>
    <p:extLst>
      <p:ext uri="{BB962C8B-B14F-4D97-AF65-F5344CB8AC3E}">
        <p14:creationId xmlns:p14="http://schemas.microsoft.com/office/powerpoint/2010/main" val="1538447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9892" y="383297"/>
            <a:ext cx="11038642" cy="13915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79892" y="1916484"/>
            <a:ext cx="11038642" cy="45678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79892" y="6672697"/>
            <a:ext cx="2879646" cy="383297"/>
          </a:xfrm>
          <a:prstGeom prst="rect">
            <a:avLst/>
          </a:prstGeom>
        </p:spPr>
        <p:txBody>
          <a:bodyPr vert="horz" lIns="91440" tIns="45720" rIns="91440" bIns="45720" rtlCol="0" anchor="ctr"/>
          <a:lstStyle>
            <a:lvl1pPr algn="l">
              <a:defRPr sz="1260">
                <a:solidFill>
                  <a:schemeClr val="tx1">
                    <a:tint val="75000"/>
                  </a:schemeClr>
                </a:solidFill>
              </a:defRPr>
            </a:lvl1pPr>
          </a:lstStyle>
          <a:p>
            <a:fld id="{65D5BB1A-7506-4F5F-B80A-F4D6ECBA95A0}" type="datetimeFigureOut">
              <a:rPr lang="en-ZW" smtClean="0"/>
              <a:t>10/6/2021</a:t>
            </a:fld>
            <a:endParaRPr lang="en-ZW"/>
          </a:p>
        </p:txBody>
      </p:sp>
      <p:sp>
        <p:nvSpPr>
          <p:cNvPr id="5" name="Footer Placeholder 4"/>
          <p:cNvSpPr>
            <a:spLocks noGrp="1"/>
          </p:cNvSpPr>
          <p:nvPr>
            <p:ph type="ftr" sz="quarter" idx="3"/>
          </p:nvPr>
        </p:nvSpPr>
        <p:spPr>
          <a:xfrm>
            <a:off x="4239479" y="6672697"/>
            <a:ext cx="4319468" cy="38329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ZW"/>
          </a:p>
        </p:txBody>
      </p:sp>
      <p:sp>
        <p:nvSpPr>
          <p:cNvPr id="6" name="Slide Number Placeholder 5"/>
          <p:cNvSpPr>
            <a:spLocks noGrp="1"/>
          </p:cNvSpPr>
          <p:nvPr>
            <p:ph type="sldNum" sz="quarter" idx="4"/>
          </p:nvPr>
        </p:nvSpPr>
        <p:spPr>
          <a:xfrm>
            <a:off x="9038887" y="6672697"/>
            <a:ext cx="2879646" cy="383297"/>
          </a:xfrm>
          <a:prstGeom prst="rect">
            <a:avLst/>
          </a:prstGeom>
        </p:spPr>
        <p:txBody>
          <a:bodyPr vert="horz" lIns="91440" tIns="45720" rIns="91440" bIns="45720" rtlCol="0" anchor="ctr"/>
          <a:lstStyle>
            <a:lvl1pPr algn="r">
              <a:defRPr sz="1260">
                <a:solidFill>
                  <a:schemeClr val="tx1">
                    <a:tint val="75000"/>
                  </a:schemeClr>
                </a:solidFill>
              </a:defRPr>
            </a:lvl1pPr>
          </a:lstStyle>
          <a:p>
            <a:fld id="{691352EB-DABE-4834-9216-4BC35D4242AD}" type="slidenum">
              <a:rPr lang="en-ZW" smtClean="0"/>
              <a:t>‹#›</a:t>
            </a:fld>
            <a:endParaRPr lang="en-ZW"/>
          </a:p>
        </p:txBody>
      </p:sp>
    </p:spTree>
    <p:extLst>
      <p:ext uri="{BB962C8B-B14F-4D97-AF65-F5344CB8AC3E}">
        <p14:creationId xmlns:p14="http://schemas.microsoft.com/office/powerpoint/2010/main" val="18250995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59846" rtl="0" eaLnBrk="1" latinLnBrk="0" hangingPunct="1">
        <a:lnSpc>
          <a:spcPct val="90000"/>
        </a:lnSpc>
        <a:spcBef>
          <a:spcPct val="0"/>
        </a:spcBef>
        <a:buNone/>
        <a:defRPr sz="4619" kern="1200">
          <a:solidFill>
            <a:schemeClr val="tx1"/>
          </a:solidFill>
          <a:latin typeface="+mj-lt"/>
          <a:ea typeface="+mj-ea"/>
          <a:cs typeface="+mj-cs"/>
        </a:defRPr>
      </a:lvl1pPr>
    </p:titleStyle>
    <p:bodyStyle>
      <a:lvl1pPr marL="239961" indent="-239961" algn="l" defTabSz="959846" rtl="0" eaLnBrk="1" latinLnBrk="0" hangingPunct="1">
        <a:lnSpc>
          <a:spcPct val="90000"/>
        </a:lnSpc>
        <a:spcBef>
          <a:spcPts val="1050"/>
        </a:spcBef>
        <a:buFont typeface="Arial" panose="020B0604020202020204" pitchFamily="34" charset="0"/>
        <a:buChar char="•"/>
        <a:defRPr sz="2939" kern="1200">
          <a:solidFill>
            <a:schemeClr val="tx1"/>
          </a:solidFill>
          <a:latin typeface="+mn-lt"/>
          <a:ea typeface="+mn-ea"/>
          <a:cs typeface="+mn-cs"/>
        </a:defRPr>
      </a:lvl1pPr>
      <a:lvl2pPr marL="719884" indent="-239961" algn="l" defTabSz="959846" rtl="0" eaLnBrk="1" latinLnBrk="0" hangingPunct="1">
        <a:lnSpc>
          <a:spcPct val="90000"/>
        </a:lnSpc>
        <a:spcBef>
          <a:spcPts val="525"/>
        </a:spcBef>
        <a:buFont typeface="Arial" panose="020B0604020202020204" pitchFamily="34" charset="0"/>
        <a:buChar char="•"/>
        <a:defRPr sz="2519" kern="1200">
          <a:solidFill>
            <a:schemeClr val="tx1"/>
          </a:solidFill>
          <a:latin typeface="+mn-lt"/>
          <a:ea typeface="+mn-ea"/>
          <a:cs typeface="+mn-cs"/>
        </a:defRPr>
      </a:lvl2pPr>
      <a:lvl3pPr marL="1199807" indent="-239961" algn="l" defTabSz="959846" rtl="0" eaLnBrk="1" latinLnBrk="0" hangingPunct="1">
        <a:lnSpc>
          <a:spcPct val="90000"/>
        </a:lnSpc>
        <a:spcBef>
          <a:spcPts val="525"/>
        </a:spcBef>
        <a:buFont typeface="Arial" panose="020B0604020202020204" pitchFamily="34" charset="0"/>
        <a:buChar char="•"/>
        <a:defRPr sz="2099" kern="1200">
          <a:solidFill>
            <a:schemeClr val="tx1"/>
          </a:solidFill>
          <a:latin typeface="+mn-lt"/>
          <a:ea typeface="+mn-ea"/>
          <a:cs typeface="+mn-cs"/>
        </a:defRPr>
      </a:lvl3pPr>
      <a:lvl4pPr marL="1679730"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4pPr>
      <a:lvl5pPr marL="2159653"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5pPr>
      <a:lvl6pPr marL="2639576"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6pPr>
      <a:lvl7pPr marL="3119498"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7pPr>
      <a:lvl8pPr marL="3599421"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8pPr>
      <a:lvl9pPr marL="4079344"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9pPr>
    </p:bodyStyle>
    <p:otherStyle>
      <a:defPPr>
        <a:defRPr lang="en-US"/>
      </a:defPPr>
      <a:lvl1pPr marL="0" algn="l" defTabSz="959846" rtl="0" eaLnBrk="1" latinLnBrk="0" hangingPunct="1">
        <a:defRPr sz="1889" kern="1200">
          <a:solidFill>
            <a:schemeClr val="tx1"/>
          </a:solidFill>
          <a:latin typeface="+mn-lt"/>
          <a:ea typeface="+mn-ea"/>
          <a:cs typeface="+mn-cs"/>
        </a:defRPr>
      </a:lvl1pPr>
      <a:lvl2pPr marL="479923" algn="l" defTabSz="959846" rtl="0" eaLnBrk="1" latinLnBrk="0" hangingPunct="1">
        <a:defRPr sz="1889" kern="1200">
          <a:solidFill>
            <a:schemeClr val="tx1"/>
          </a:solidFill>
          <a:latin typeface="+mn-lt"/>
          <a:ea typeface="+mn-ea"/>
          <a:cs typeface="+mn-cs"/>
        </a:defRPr>
      </a:lvl2pPr>
      <a:lvl3pPr marL="959846" algn="l" defTabSz="959846" rtl="0" eaLnBrk="1" latinLnBrk="0" hangingPunct="1">
        <a:defRPr sz="1889" kern="1200">
          <a:solidFill>
            <a:schemeClr val="tx1"/>
          </a:solidFill>
          <a:latin typeface="+mn-lt"/>
          <a:ea typeface="+mn-ea"/>
          <a:cs typeface="+mn-cs"/>
        </a:defRPr>
      </a:lvl3pPr>
      <a:lvl4pPr marL="1439769" algn="l" defTabSz="959846" rtl="0" eaLnBrk="1" latinLnBrk="0" hangingPunct="1">
        <a:defRPr sz="1889" kern="1200">
          <a:solidFill>
            <a:schemeClr val="tx1"/>
          </a:solidFill>
          <a:latin typeface="+mn-lt"/>
          <a:ea typeface="+mn-ea"/>
          <a:cs typeface="+mn-cs"/>
        </a:defRPr>
      </a:lvl4pPr>
      <a:lvl5pPr marL="1919691" algn="l" defTabSz="959846" rtl="0" eaLnBrk="1" latinLnBrk="0" hangingPunct="1">
        <a:defRPr sz="1889" kern="1200">
          <a:solidFill>
            <a:schemeClr val="tx1"/>
          </a:solidFill>
          <a:latin typeface="+mn-lt"/>
          <a:ea typeface="+mn-ea"/>
          <a:cs typeface="+mn-cs"/>
        </a:defRPr>
      </a:lvl5pPr>
      <a:lvl6pPr marL="2399614" algn="l" defTabSz="959846" rtl="0" eaLnBrk="1" latinLnBrk="0" hangingPunct="1">
        <a:defRPr sz="1889" kern="1200">
          <a:solidFill>
            <a:schemeClr val="tx1"/>
          </a:solidFill>
          <a:latin typeface="+mn-lt"/>
          <a:ea typeface="+mn-ea"/>
          <a:cs typeface="+mn-cs"/>
        </a:defRPr>
      </a:lvl6pPr>
      <a:lvl7pPr marL="2879537" algn="l" defTabSz="959846" rtl="0" eaLnBrk="1" latinLnBrk="0" hangingPunct="1">
        <a:defRPr sz="1889" kern="1200">
          <a:solidFill>
            <a:schemeClr val="tx1"/>
          </a:solidFill>
          <a:latin typeface="+mn-lt"/>
          <a:ea typeface="+mn-ea"/>
          <a:cs typeface="+mn-cs"/>
        </a:defRPr>
      </a:lvl7pPr>
      <a:lvl8pPr marL="3359460" algn="l" defTabSz="959846" rtl="0" eaLnBrk="1" latinLnBrk="0" hangingPunct="1">
        <a:defRPr sz="1889" kern="1200">
          <a:solidFill>
            <a:schemeClr val="tx1"/>
          </a:solidFill>
          <a:latin typeface="+mn-lt"/>
          <a:ea typeface="+mn-ea"/>
          <a:cs typeface="+mn-cs"/>
        </a:defRPr>
      </a:lvl8pPr>
      <a:lvl9pPr marL="3839383" algn="l" defTabSz="959846" rtl="0" eaLnBrk="1" latinLnBrk="0" hangingPunct="1">
        <a:defRPr sz="188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730" y="384050"/>
            <a:ext cx="2687912" cy="1357715"/>
          </a:xfrm>
          <a:prstGeom prst="rect">
            <a:avLst/>
          </a:prstGeom>
        </p:spPr>
      </p:pic>
      <p:sp>
        <p:nvSpPr>
          <p:cNvPr id="5" name="TextBox 4"/>
          <p:cNvSpPr txBox="1"/>
          <p:nvPr/>
        </p:nvSpPr>
        <p:spPr>
          <a:xfrm>
            <a:off x="3120497" y="267283"/>
            <a:ext cx="6483073" cy="738664"/>
          </a:xfrm>
          <a:prstGeom prst="rect">
            <a:avLst/>
          </a:prstGeom>
          <a:noFill/>
        </p:spPr>
        <p:txBody>
          <a:bodyPr wrap="square" rtlCol="0">
            <a:spAutoFit/>
          </a:bodyPr>
          <a:lstStyle/>
          <a:p>
            <a:pPr algn="ctr"/>
            <a:r>
              <a:rPr lang="en-ZW" sz="2100" b="1" dirty="0">
                <a:solidFill>
                  <a:schemeClr val="accent1">
                    <a:lumMod val="50000"/>
                  </a:schemeClr>
                </a:solidFill>
                <a:latin typeface="Angsana New" panose="020B0502040204020203" pitchFamily="18" charset="-34"/>
                <a:cs typeface="Angsana New" panose="020B0502040204020203" pitchFamily="18" charset="-34"/>
              </a:rPr>
              <a:t>Real Time Fraud Detection in Credit Card Transactions in Ensemble methods</a:t>
            </a:r>
          </a:p>
        </p:txBody>
      </p:sp>
      <p:sp>
        <p:nvSpPr>
          <p:cNvPr id="8" name="TextBox 7"/>
          <p:cNvSpPr txBox="1"/>
          <p:nvPr/>
        </p:nvSpPr>
        <p:spPr>
          <a:xfrm>
            <a:off x="4570320" y="1425584"/>
            <a:ext cx="879238" cy="318549"/>
          </a:xfrm>
          <a:prstGeom prst="rect">
            <a:avLst/>
          </a:prstGeom>
          <a:noFill/>
        </p:spPr>
        <p:txBody>
          <a:bodyPr wrap="square" rtlCol="0">
            <a:spAutoFit/>
          </a:bodyPr>
          <a:lstStyle/>
          <a:p>
            <a:r>
              <a:rPr lang="en-ZW" sz="1470" b="1" dirty="0">
                <a:solidFill>
                  <a:schemeClr val="accent1">
                    <a:lumMod val="75000"/>
                  </a:schemeClr>
                </a:solidFill>
                <a:latin typeface="Angsana New" panose="020B0502040204020203" pitchFamily="18" charset="-34"/>
                <a:cs typeface="Angsana New" panose="020B0502040204020203" pitchFamily="18" charset="-34"/>
              </a:rPr>
              <a:t>Client</a:t>
            </a:r>
          </a:p>
        </p:txBody>
      </p:sp>
      <p:sp>
        <p:nvSpPr>
          <p:cNvPr id="9" name="Oval 8"/>
          <p:cNvSpPr/>
          <p:nvPr/>
        </p:nvSpPr>
        <p:spPr>
          <a:xfrm>
            <a:off x="4128760" y="1454523"/>
            <a:ext cx="428267" cy="31012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ZW" sz="1890" dirty="0">
                <a:latin typeface="Angsana New" panose="020B0502040204020203" pitchFamily="18" charset="-34"/>
                <a:cs typeface="Angsana New" panose="020B0502040204020203" pitchFamily="18" charset="-34"/>
              </a:rPr>
              <a:t>1</a:t>
            </a:r>
          </a:p>
        </p:txBody>
      </p:sp>
      <p:sp>
        <p:nvSpPr>
          <p:cNvPr id="21" name="Oval 20"/>
          <p:cNvSpPr/>
          <p:nvPr/>
        </p:nvSpPr>
        <p:spPr>
          <a:xfrm>
            <a:off x="6215776" y="1321096"/>
            <a:ext cx="428267" cy="31012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ZW" sz="1890" dirty="0">
                <a:latin typeface="Angsana New" panose="020B0502040204020203" pitchFamily="18" charset="-34"/>
                <a:cs typeface="Angsana New" panose="020B0502040204020203" pitchFamily="18" charset="-34"/>
              </a:rPr>
              <a:t>2</a:t>
            </a:r>
          </a:p>
        </p:txBody>
      </p:sp>
      <p:sp>
        <p:nvSpPr>
          <p:cNvPr id="22" name="TextBox 21"/>
          <p:cNvSpPr txBox="1"/>
          <p:nvPr/>
        </p:nvSpPr>
        <p:spPr>
          <a:xfrm>
            <a:off x="6638854" y="1355795"/>
            <a:ext cx="2658208" cy="544765"/>
          </a:xfrm>
          <a:prstGeom prst="rect">
            <a:avLst/>
          </a:prstGeom>
          <a:noFill/>
        </p:spPr>
        <p:txBody>
          <a:bodyPr wrap="square" rtlCol="0">
            <a:spAutoFit/>
          </a:bodyPr>
          <a:lstStyle/>
          <a:p>
            <a:r>
              <a:rPr lang="en-ZW" sz="1470" b="1" dirty="0">
                <a:solidFill>
                  <a:schemeClr val="accent1">
                    <a:lumMod val="75000"/>
                  </a:schemeClr>
                </a:solidFill>
                <a:latin typeface="Angsana New" panose="020B0502040204020203" pitchFamily="18" charset="-34"/>
                <a:cs typeface="Angsana New" panose="020B0502040204020203" pitchFamily="18" charset="-34"/>
              </a:rPr>
              <a:t>River streamer  and Processor</a:t>
            </a:r>
          </a:p>
        </p:txBody>
      </p:sp>
      <p:sp>
        <p:nvSpPr>
          <p:cNvPr id="24" name="Oval 23"/>
          <p:cNvSpPr/>
          <p:nvPr/>
        </p:nvSpPr>
        <p:spPr>
          <a:xfrm>
            <a:off x="9407177" y="1357452"/>
            <a:ext cx="428267" cy="31012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ZW" sz="1890" dirty="0">
                <a:latin typeface="Angsana New" panose="020B0502040204020203" pitchFamily="18" charset="-34"/>
                <a:cs typeface="Angsana New" panose="020B0502040204020203" pitchFamily="18" charset="-34"/>
              </a:rPr>
              <a:t>3</a:t>
            </a:r>
          </a:p>
        </p:txBody>
      </p:sp>
      <p:sp>
        <p:nvSpPr>
          <p:cNvPr id="25" name="TextBox 24"/>
          <p:cNvSpPr txBox="1"/>
          <p:nvPr/>
        </p:nvSpPr>
        <p:spPr>
          <a:xfrm>
            <a:off x="9825066" y="1324317"/>
            <a:ext cx="2974720" cy="544765"/>
          </a:xfrm>
          <a:prstGeom prst="rect">
            <a:avLst/>
          </a:prstGeom>
          <a:noFill/>
        </p:spPr>
        <p:txBody>
          <a:bodyPr wrap="square" rtlCol="0">
            <a:spAutoFit/>
          </a:bodyPr>
          <a:lstStyle/>
          <a:p>
            <a:r>
              <a:rPr lang="en-ZW" sz="1470" b="1" dirty="0">
                <a:solidFill>
                  <a:schemeClr val="accent1">
                    <a:lumMod val="75000"/>
                  </a:schemeClr>
                </a:solidFill>
                <a:latin typeface="Angsana New" panose="020B0502040204020203" pitchFamily="18" charset="-34"/>
                <a:cs typeface="Angsana New" panose="020B0502040204020203" pitchFamily="18" charset="-34"/>
              </a:rPr>
              <a:t>Transaction Classification model</a:t>
            </a:r>
          </a:p>
        </p:txBody>
      </p:sp>
      <p:sp>
        <p:nvSpPr>
          <p:cNvPr id="27" name="Oval 26"/>
          <p:cNvSpPr/>
          <p:nvPr/>
        </p:nvSpPr>
        <p:spPr>
          <a:xfrm>
            <a:off x="9811398" y="3909266"/>
            <a:ext cx="428267" cy="31012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ZW" sz="1890" dirty="0">
                <a:latin typeface="Angsana New" panose="020B0502040204020203" pitchFamily="18" charset="-34"/>
                <a:cs typeface="Angsana New" panose="020B0502040204020203" pitchFamily="18" charset="-34"/>
              </a:rPr>
              <a:t>4</a:t>
            </a:r>
          </a:p>
        </p:txBody>
      </p:sp>
      <p:sp>
        <p:nvSpPr>
          <p:cNvPr id="28" name="TextBox 27"/>
          <p:cNvSpPr txBox="1"/>
          <p:nvPr/>
        </p:nvSpPr>
        <p:spPr>
          <a:xfrm>
            <a:off x="10288400" y="3883243"/>
            <a:ext cx="2000375" cy="318549"/>
          </a:xfrm>
          <a:prstGeom prst="rect">
            <a:avLst/>
          </a:prstGeom>
          <a:noFill/>
        </p:spPr>
        <p:txBody>
          <a:bodyPr wrap="square" rtlCol="0">
            <a:spAutoFit/>
          </a:bodyPr>
          <a:lstStyle/>
          <a:p>
            <a:r>
              <a:rPr lang="en-ZW" sz="1470" b="1" dirty="0">
                <a:solidFill>
                  <a:schemeClr val="accent1">
                    <a:lumMod val="75000"/>
                  </a:schemeClr>
                </a:solidFill>
                <a:latin typeface="Angsana New" panose="020B0502040204020203" pitchFamily="18" charset="-34"/>
                <a:cs typeface="Angsana New" panose="020B0502040204020203" pitchFamily="18" charset="-34"/>
              </a:rPr>
              <a:t>Visualisation</a:t>
            </a:r>
          </a:p>
        </p:txBody>
      </p:sp>
      <p:sp>
        <p:nvSpPr>
          <p:cNvPr id="30" name="Content Placeholder 3"/>
          <p:cNvSpPr txBox="1">
            <a:spLocks/>
          </p:cNvSpPr>
          <p:nvPr/>
        </p:nvSpPr>
        <p:spPr>
          <a:xfrm>
            <a:off x="166788" y="2674405"/>
            <a:ext cx="4359491" cy="4267300"/>
          </a:xfrm>
          <a:prstGeom prst="rect">
            <a:avLst/>
          </a:prstGeom>
          <a:noFill/>
        </p:spPr>
        <p:txBody>
          <a:bodyPr vert="horz" wrap="square" lIns="95991" tIns="47995" rIns="95991" bIns="47995"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700"/>
              </a:spcBef>
            </a:pPr>
            <a:r>
              <a:rPr lang="en-ZW" sz="1155" dirty="0">
                <a:latin typeface="Angsana New" panose="020B0502040204020203" pitchFamily="18" charset="-34"/>
                <a:cs typeface="Angsana New" panose="020B0502040204020203" pitchFamily="18" charset="-34"/>
              </a:rPr>
              <a:t>Real Time fraud detection enables business to protect themselves and their clients from credit card fraud. Transaction data is fed to the API Classification endpoint, the data is processed and transformed into a format suitable for model. The model classifies the transaction as fraudulent or clean basing on trends it learned from previous transactions.</a:t>
            </a:r>
          </a:p>
          <a:p>
            <a:pPr algn="just">
              <a:lnSpc>
                <a:spcPct val="100000"/>
              </a:lnSpc>
              <a:spcBef>
                <a:spcPts val="1200"/>
              </a:spcBef>
            </a:pPr>
            <a:endParaRPr lang="en-ZW" sz="1155" dirty="0">
              <a:latin typeface="Angsana New" panose="020B0502040204020203" pitchFamily="18" charset="-34"/>
              <a:cs typeface="Angsana New" panose="020B0502040204020203" pitchFamily="18" charset="-34"/>
            </a:endParaRPr>
          </a:p>
          <a:p>
            <a:pPr algn="just">
              <a:lnSpc>
                <a:spcPct val="100000"/>
              </a:lnSpc>
              <a:spcBef>
                <a:spcPts val="1200"/>
              </a:spcBef>
            </a:pPr>
            <a:r>
              <a:rPr lang="en-ZW" sz="1155" dirty="0">
                <a:latin typeface="Angsana New" panose="020B0502040204020203" pitchFamily="18" charset="-34"/>
                <a:cs typeface="Angsana New" panose="020B0502040204020203" pitchFamily="18" charset="-34"/>
              </a:rPr>
              <a:t>This is a relatively new python package that handles incremental learning. Transaction data from the client system is pre-processed and parsed to the </a:t>
            </a:r>
            <a:r>
              <a:rPr lang="en-ZW" sz="1155" dirty="0" err="1">
                <a:latin typeface="Angsana New" panose="020B0502040204020203" pitchFamily="18" charset="-34"/>
                <a:cs typeface="Angsana New" panose="020B0502040204020203" pitchFamily="18" charset="-34"/>
              </a:rPr>
              <a:t>river.xyl</a:t>
            </a:r>
            <a:r>
              <a:rPr lang="en-ZW" sz="1155" dirty="0">
                <a:latin typeface="Angsana New" panose="020B0502040204020203" pitchFamily="18" charset="-34"/>
                <a:cs typeface="Angsana New" panose="020B0502040204020203" pitchFamily="18" charset="-34"/>
              </a:rPr>
              <a:t> streamer and the output is then used as input for the incremental adaptive random forest classifier algorithm. The IARF was designed  to predict and learn from one data point at a time in a incremental manner.</a:t>
            </a:r>
          </a:p>
          <a:p>
            <a:pPr algn="just">
              <a:lnSpc>
                <a:spcPct val="100000"/>
              </a:lnSpc>
              <a:spcBef>
                <a:spcPts val="1200"/>
              </a:spcBef>
            </a:pPr>
            <a:endParaRPr lang="en-ZW" sz="1155" dirty="0">
              <a:latin typeface="Angsana New" panose="020B0502040204020203" pitchFamily="18" charset="-34"/>
              <a:cs typeface="Angsana New" panose="020B0502040204020203" pitchFamily="18" charset="-34"/>
            </a:endParaRPr>
          </a:p>
          <a:p>
            <a:pPr algn="just">
              <a:lnSpc>
                <a:spcPct val="100000"/>
              </a:lnSpc>
              <a:spcBef>
                <a:spcPts val="630"/>
              </a:spcBef>
            </a:pPr>
            <a:r>
              <a:rPr lang="en-ZW" sz="1155" dirty="0">
                <a:latin typeface="Angsana New" panose="020B0502040204020203" pitchFamily="18" charset="-34"/>
                <a:cs typeface="Angsana New" panose="020B0502040204020203" pitchFamily="18" charset="-34"/>
              </a:rPr>
              <a:t>The system is equipped with a client web portal that shows the transaction data distribution in the form of a dashboard. The web portal also shows a list of flagged transactions and provides live analytics to view API request, responses running accuracy metrics</a:t>
            </a:r>
          </a:p>
          <a:p>
            <a:pPr algn="just">
              <a:lnSpc>
                <a:spcPct val="100000"/>
              </a:lnSpc>
              <a:spcBef>
                <a:spcPts val="630"/>
              </a:spcBef>
            </a:pPr>
            <a:endParaRPr lang="en-ZW" sz="1155" dirty="0">
              <a:latin typeface="Angsana New" panose="020B0502040204020203" pitchFamily="18" charset="-34"/>
              <a:cs typeface="Angsana New" panose="020B0502040204020203" pitchFamily="18" charset="-34"/>
            </a:endParaRPr>
          </a:p>
        </p:txBody>
      </p:sp>
      <p:sp>
        <p:nvSpPr>
          <p:cNvPr id="34" name="Right Arrow 33"/>
          <p:cNvSpPr/>
          <p:nvPr/>
        </p:nvSpPr>
        <p:spPr>
          <a:xfrm>
            <a:off x="4988545" y="2353817"/>
            <a:ext cx="1048552" cy="161528"/>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ZW" sz="1890">
              <a:latin typeface="Angsana New" panose="020B0502040204020203" pitchFamily="18" charset="-34"/>
              <a:cs typeface="Angsana New" panose="020B0502040204020203" pitchFamily="18" charset="-34"/>
            </a:endParaRPr>
          </a:p>
        </p:txBody>
      </p:sp>
      <p:sp>
        <p:nvSpPr>
          <p:cNvPr id="35" name="Right Arrow 34"/>
          <p:cNvSpPr/>
          <p:nvPr/>
        </p:nvSpPr>
        <p:spPr>
          <a:xfrm>
            <a:off x="7761210" y="2240998"/>
            <a:ext cx="1535852" cy="225639"/>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ZW" sz="1890">
              <a:latin typeface="Angsana New" panose="020B0502040204020203" pitchFamily="18" charset="-34"/>
              <a:cs typeface="Angsana New" panose="020B0502040204020203" pitchFamily="18" charset="-34"/>
            </a:endParaRPr>
          </a:p>
        </p:txBody>
      </p:sp>
      <p:sp>
        <p:nvSpPr>
          <p:cNvPr id="36" name="Bent Arrow 35"/>
          <p:cNvSpPr/>
          <p:nvPr/>
        </p:nvSpPr>
        <p:spPr>
          <a:xfrm rot="5400000">
            <a:off x="9988076" y="2748526"/>
            <a:ext cx="1387276" cy="472627"/>
          </a:xfrm>
          <a:prstGeom prst="ben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ZW" sz="1890">
              <a:solidFill>
                <a:schemeClr val="tx1"/>
              </a:solidFill>
              <a:latin typeface="Angsana New" panose="020B0502040204020203" pitchFamily="18" charset="-34"/>
              <a:cs typeface="Angsana New" panose="020B0502040204020203" pitchFamily="18" charset="-34"/>
            </a:endParaRPr>
          </a:p>
        </p:txBody>
      </p:sp>
      <p:sp>
        <p:nvSpPr>
          <p:cNvPr id="37" name="TextBox 36"/>
          <p:cNvSpPr txBox="1"/>
          <p:nvPr/>
        </p:nvSpPr>
        <p:spPr>
          <a:xfrm>
            <a:off x="4850481" y="2006751"/>
            <a:ext cx="1664464" cy="261931"/>
          </a:xfrm>
          <a:prstGeom prst="rect">
            <a:avLst/>
          </a:prstGeom>
          <a:noFill/>
        </p:spPr>
        <p:txBody>
          <a:bodyPr wrap="square" rtlCol="0">
            <a:spAutoFit/>
          </a:bodyPr>
          <a:lstStyle/>
          <a:p>
            <a:r>
              <a:rPr lang="en-ZW" sz="1102" dirty="0">
                <a:latin typeface="Angsana New" panose="020B0502040204020203" pitchFamily="18" charset="-34"/>
                <a:cs typeface="Angsana New" panose="020B0502040204020203" pitchFamily="18" charset="-34"/>
              </a:rPr>
              <a:t>Transaction data (json)</a:t>
            </a:r>
          </a:p>
        </p:txBody>
      </p:sp>
      <p:sp>
        <p:nvSpPr>
          <p:cNvPr id="38" name="TextBox 37"/>
          <p:cNvSpPr txBox="1"/>
          <p:nvPr/>
        </p:nvSpPr>
        <p:spPr>
          <a:xfrm>
            <a:off x="7731792" y="1741765"/>
            <a:ext cx="1649641" cy="431528"/>
          </a:xfrm>
          <a:prstGeom prst="rect">
            <a:avLst/>
          </a:prstGeom>
          <a:noFill/>
        </p:spPr>
        <p:txBody>
          <a:bodyPr wrap="square" rtlCol="0">
            <a:spAutoFit/>
          </a:bodyPr>
          <a:lstStyle/>
          <a:p>
            <a:r>
              <a:rPr lang="en-ZW" sz="1102" dirty="0">
                <a:latin typeface="Angsana New" panose="020B0502040204020203" pitchFamily="18" charset="-34"/>
                <a:cs typeface="Angsana New" panose="020B0502040204020203" pitchFamily="18" charset="-34"/>
              </a:rPr>
              <a:t>Streams of processed model inputs</a:t>
            </a:r>
          </a:p>
        </p:txBody>
      </p:sp>
      <p:sp>
        <p:nvSpPr>
          <p:cNvPr id="40" name="Rectangle 39"/>
          <p:cNvSpPr/>
          <p:nvPr/>
        </p:nvSpPr>
        <p:spPr>
          <a:xfrm>
            <a:off x="231008" y="3807726"/>
            <a:ext cx="3818242" cy="30463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ZW" sz="1470" b="1" dirty="0" err="1">
                <a:latin typeface="Angsana New" panose="020B0502040204020203" pitchFamily="18" charset="-34"/>
                <a:cs typeface="Angsana New" panose="020B0502040204020203" pitchFamily="18" charset="-34"/>
              </a:rPr>
              <a:t>River.xyl</a:t>
            </a:r>
            <a:endParaRPr lang="en-ZW" sz="1470" b="1" dirty="0">
              <a:latin typeface="Angsana New" panose="020B0502040204020203" pitchFamily="18" charset="-34"/>
              <a:cs typeface="Angsana New" panose="020B0502040204020203" pitchFamily="18" charset="-34"/>
            </a:endParaRPr>
          </a:p>
        </p:txBody>
      </p:sp>
      <p:sp>
        <p:nvSpPr>
          <p:cNvPr id="41" name="Rectangle 40"/>
          <p:cNvSpPr/>
          <p:nvPr/>
        </p:nvSpPr>
        <p:spPr>
          <a:xfrm>
            <a:off x="206393" y="5398546"/>
            <a:ext cx="3818242" cy="31382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ZW" sz="1470" b="1" dirty="0">
                <a:latin typeface="Angsana New" panose="020B0502040204020203" pitchFamily="18" charset="-34"/>
                <a:cs typeface="Angsana New" panose="020B0502040204020203" pitchFamily="18" charset="-34"/>
              </a:rPr>
              <a:t>Analysis &amp; Visualisation</a:t>
            </a: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0104" y="4261271"/>
            <a:ext cx="1594726" cy="1470478"/>
          </a:xfrm>
          <a:prstGeom prst="rect">
            <a:avLst/>
          </a:prstGeom>
          <a:ln>
            <a:noFill/>
          </a:ln>
          <a:effectLst>
            <a:softEdge rad="112500"/>
          </a:effectLst>
        </p:spPr>
      </p:pic>
      <p:sp>
        <p:nvSpPr>
          <p:cNvPr id="47" name="TextBox 46"/>
          <p:cNvSpPr txBox="1"/>
          <p:nvPr/>
        </p:nvSpPr>
        <p:spPr>
          <a:xfrm>
            <a:off x="9997388" y="5848081"/>
            <a:ext cx="3165338" cy="261931"/>
          </a:xfrm>
          <a:prstGeom prst="rect">
            <a:avLst/>
          </a:prstGeom>
          <a:noFill/>
        </p:spPr>
        <p:txBody>
          <a:bodyPr wrap="square" rtlCol="0">
            <a:spAutoFit/>
          </a:bodyPr>
          <a:lstStyle/>
          <a:p>
            <a:r>
              <a:rPr lang="en-ZW" sz="1102" dirty="0">
                <a:latin typeface="Angsana New" panose="020B0502040204020203" pitchFamily="18" charset="-34"/>
                <a:cs typeface="Angsana New" panose="020B0502040204020203" pitchFamily="18" charset="-34"/>
              </a:rPr>
              <a:t>Web dashboard and online reports</a:t>
            </a:r>
          </a:p>
        </p:txBody>
      </p:sp>
      <p:sp>
        <p:nvSpPr>
          <p:cNvPr id="48" name="TextBox 47"/>
          <p:cNvSpPr txBox="1"/>
          <p:nvPr/>
        </p:nvSpPr>
        <p:spPr>
          <a:xfrm>
            <a:off x="10889674" y="2354948"/>
            <a:ext cx="1770312" cy="1600438"/>
          </a:xfrm>
          <a:prstGeom prst="rect">
            <a:avLst/>
          </a:prstGeom>
          <a:noFill/>
        </p:spPr>
        <p:txBody>
          <a:bodyPr wrap="square" rtlCol="0">
            <a:spAutoFit/>
          </a:bodyPr>
          <a:lstStyle/>
          <a:p>
            <a:pPr marL="171450" indent="-171450">
              <a:buFont typeface="Arial" panose="020B0604020202020204" pitchFamily="34" charset="0"/>
              <a:buChar char="•"/>
            </a:pPr>
            <a:r>
              <a:rPr lang="en-ZW" sz="1400" dirty="0">
                <a:latin typeface="Angsana New" panose="020B0502040204020203" pitchFamily="18" charset="-34"/>
                <a:cs typeface="Angsana New" panose="020B0502040204020203" pitchFamily="18" charset="-34"/>
              </a:rPr>
              <a:t>Classification result</a:t>
            </a:r>
          </a:p>
          <a:p>
            <a:pPr marL="171450" indent="-171450">
              <a:buFont typeface="Arial" panose="020B0604020202020204" pitchFamily="34" charset="0"/>
              <a:buChar char="•"/>
            </a:pPr>
            <a:r>
              <a:rPr lang="en-ZW" sz="1400" dirty="0">
                <a:latin typeface="Angsana New" panose="020B0502040204020203" pitchFamily="18" charset="-34"/>
                <a:cs typeface="Angsana New" panose="020B0502040204020203" pitchFamily="18" charset="-34"/>
              </a:rPr>
              <a:t>Metrics data</a:t>
            </a:r>
          </a:p>
          <a:p>
            <a:pPr marL="171450" indent="-171450">
              <a:buFont typeface="Arial" panose="020B0604020202020204" pitchFamily="34" charset="0"/>
              <a:buChar char="•"/>
            </a:pPr>
            <a:r>
              <a:rPr lang="en-ZW" sz="1400" dirty="0">
                <a:latin typeface="Angsana New" panose="020B0502040204020203" pitchFamily="18" charset="-34"/>
                <a:cs typeface="Angsana New" panose="020B0502040204020203" pitchFamily="18" charset="-34"/>
              </a:rPr>
              <a:t>Transaction statics</a:t>
            </a:r>
          </a:p>
          <a:p>
            <a:pPr marL="171450" indent="-171450">
              <a:buFont typeface="Arial" panose="020B0604020202020204" pitchFamily="34" charset="0"/>
              <a:buChar char="•"/>
            </a:pPr>
            <a:r>
              <a:rPr lang="en-ZW" sz="1400" dirty="0">
                <a:latin typeface="Angsana New" panose="020B0502040204020203" pitchFamily="18" charset="-34"/>
                <a:cs typeface="Angsana New" panose="020B0502040204020203" pitchFamily="18" charset="-34"/>
              </a:rPr>
              <a:t>Model Statistics </a:t>
            </a:r>
          </a:p>
          <a:p>
            <a:pPr marL="171450" indent="-171450">
              <a:buFont typeface="Arial" panose="020B0604020202020204" pitchFamily="34" charset="0"/>
              <a:buChar char="•"/>
            </a:pPr>
            <a:r>
              <a:rPr lang="en-ZW" sz="1400" dirty="0">
                <a:latin typeface="Angsana New" panose="020B0502040204020203" pitchFamily="18" charset="-34"/>
                <a:cs typeface="Angsana New" panose="020B0502040204020203" pitchFamily="18" charset="-34"/>
              </a:rPr>
              <a:t>Live Analytics</a:t>
            </a:r>
          </a:p>
        </p:txBody>
      </p:sp>
      <p:sp>
        <p:nvSpPr>
          <p:cNvPr id="33" name="TextBox 32"/>
          <p:cNvSpPr txBox="1"/>
          <p:nvPr/>
        </p:nvSpPr>
        <p:spPr>
          <a:xfrm>
            <a:off x="8703441" y="6399301"/>
            <a:ext cx="3956545" cy="769441"/>
          </a:xfrm>
          <a:prstGeom prst="rect">
            <a:avLst/>
          </a:prstGeom>
          <a:noFill/>
        </p:spPr>
        <p:txBody>
          <a:bodyPr wrap="square" rtlCol="0">
            <a:spAutoFit/>
          </a:bodyPr>
          <a:lstStyle/>
          <a:p>
            <a:pPr algn="r"/>
            <a:r>
              <a:rPr lang="en-ZW" sz="1100" i="1" dirty="0">
                <a:latin typeface="Angsana New" panose="020B0502040204020203" pitchFamily="18" charset="-34"/>
                <a:cs typeface="Angsana New" panose="020B0502040204020203" pitchFamily="18" charset="-34"/>
              </a:rPr>
              <a:t>Harare Institute of Technology, Information Technology Dept.</a:t>
            </a:r>
          </a:p>
          <a:p>
            <a:pPr algn="r"/>
            <a:r>
              <a:rPr lang="en-ZW" sz="1100" i="1" dirty="0">
                <a:latin typeface="Angsana New" panose="020B0502040204020203" pitchFamily="18" charset="-34"/>
                <a:cs typeface="Angsana New" panose="020B0502040204020203" pitchFamily="18" charset="-34"/>
              </a:rPr>
              <a:t>Nyasha Chizampeni H170209V</a:t>
            </a:r>
          </a:p>
          <a:p>
            <a:pPr algn="r"/>
            <a:r>
              <a:rPr lang="en-ZW" sz="1100" i="1" dirty="0">
                <a:latin typeface="Angsana New" panose="020B0502040204020203" pitchFamily="18" charset="-34"/>
                <a:cs typeface="Angsana New" panose="020B0502040204020203" pitchFamily="18" charset="-34"/>
              </a:rPr>
              <a:t>Sup: P. Sumburero</a:t>
            </a:r>
          </a:p>
        </p:txBody>
      </p:sp>
      <p:pic>
        <p:nvPicPr>
          <p:cNvPr id="13" name="Picture 12">
            <a:extLst>
              <a:ext uri="{FF2B5EF4-FFF2-40B4-BE49-F238E27FC236}">
                <a16:creationId xmlns:a16="http://schemas.microsoft.com/office/drawing/2014/main" id="{AF71536C-2834-4D37-A7C6-7F9A3B49B2FE}"/>
              </a:ext>
            </a:extLst>
          </p:cNvPr>
          <p:cNvPicPr>
            <a:picLocks noChangeAspect="1"/>
          </p:cNvPicPr>
          <p:nvPr/>
        </p:nvPicPr>
        <p:blipFill>
          <a:blip r:embed="rId4"/>
          <a:stretch>
            <a:fillRect/>
          </a:stretch>
        </p:blipFill>
        <p:spPr>
          <a:xfrm>
            <a:off x="4118635" y="1860214"/>
            <a:ext cx="775908" cy="674703"/>
          </a:xfrm>
          <a:prstGeom prst="rect">
            <a:avLst/>
          </a:prstGeom>
        </p:spPr>
      </p:pic>
      <p:pic>
        <p:nvPicPr>
          <p:cNvPr id="15" name="Picture 14">
            <a:extLst>
              <a:ext uri="{FF2B5EF4-FFF2-40B4-BE49-F238E27FC236}">
                <a16:creationId xmlns:a16="http://schemas.microsoft.com/office/drawing/2014/main" id="{FA89346D-32AA-4AE5-8F7D-5EBA3A03878E}"/>
              </a:ext>
            </a:extLst>
          </p:cNvPr>
          <p:cNvPicPr>
            <a:picLocks noChangeAspect="1"/>
          </p:cNvPicPr>
          <p:nvPr/>
        </p:nvPicPr>
        <p:blipFill>
          <a:blip r:embed="rId5"/>
          <a:stretch>
            <a:fillRect/>
          </a:stretch>
        </p:blipFill>
        <p:spPr>
          <a:xfrm>
            <a:off x="6553028" y="1924448"/>
            <a:ext cx="616848" cy="641576"/>
          </a:xfrm>
          <a:prstGeom prst="rect">
            <a:avLst/>
          </a:prstGeom>
        </p:spPr>
      </p:pic>
      <p:pic>
        <p:nvPicPr>
          <p:cNvPr id="19" name="Picture 18">
            <a:extLst>
              <a:ext uri="{FF2B5EF4-FFF2-40B4-BE49-F238E27FC236}">
                <a16:creationId xmlns:a16="http://schemas.microsoft.com/office/drawing/2014/main" id="{852E3F34-38A6-484B-A289-B505349790D8}"/>
              </a:ext>
            </a:extLst>
          </p:cNvPr>
          <p:cNvPicPr>
            <a:picLocks noChangeAspect="1"/>
          </p:cNvPicPr>
          <p:nvPr/>
        </p:nvPicPr>
        <p:blipFill>
          <a:blip r:embed="rId6"/>
          <a:stretch>
            <a:fillRect/>
          </a:stretch>
        </p:blipFill>
        <p:spPr>
          <a:xfrm>
            <a:off x="9598836" y="1934391"/>
            <a:ext cx="619693" cy="721097"/>
          </a:xfrm>
          <a:prstGeom prst="rect">
            <a:avLst/>
          </a:prstGeom>
        </p:spPr>
      </p:pic>
      <p:sp>
        <p:nvSpPr>
          <p:cNvPr id="50" name="Content Placeholder 3">
            <a:extLst>
              <a:ext uri="{FF2B5EF4-FFF2-40B4-BE49-F238E27FC236}">
                <a16:creationId xmlns:a16="http://schemas.microsoft.com/office/drawing/2014/main" id="{684BBE57-6D41-4C20-AC52-8F7C953DF694}"/>
              </a:ext>
            </a:extLst>
          </p:cNvPr>
          <p:cNvSpPr txBox="1">
            <a:spLocks/>
          </p:cNvSpPr>
          <p:nvPr/>
        </p:nvSpPr>
        <p:spPr>
          <a:xfrm>
            <a:off x="4748416" y="3375639"/>
            <a:ext cx="4359491" cy="2610692"/>
          </a:xfrm>
          <a:prstGeom prst="rect">
            <a:avLst/>
          </a:prstGeom>
          <a:noFill/>
        </p:spPr>
        <p:txBody>
          <a:bodyPr vert="horz" wrap="square" lIns="95991" tIns="47995" rIns="95991" bIns="47995"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630"/>
              </a:spcBef>
            </a:pPr>
            <a:endParaRPr lang="en-ZW" sz="1155" dirty="0">
              <a:latin typeface="Angsana New" panose="020B0502040204020203" pitchFamily="18" charset="-34"/>
              <a:cs typeface="Angsana New" panose="020B0502040204020203" pitchFamily="18" charset="-34"/>
            </a:endParaRPr>
          </a:p>
          <a:p>
            <a:pPr marL="171450" indent="-171450" algn="just">
              <a:lnSpc>
                <a:spcPct val="100000"/>
              </a:lnSpc>
              <a:spcBef>
                <a:spcPts val="630"/>
              </a:spcBef>
              <a:buFont typeface="Arial" panose="020B0604020202020204" pitchFamily="34" charset="0"/>
              <a:buChar char="•"/>
            </a:pPr>
            <a:r>
              <a:rPr lang="en-ZW" sz="1155" dirty="0">
                <a:latin typeface="Angsana New" panose="020B0502040204020203" pitchFamily="18" charset="-34"/>
                <a:cs typeface="Angsana New" panose="020B0502040204020203" pitchFamily="18" charset="-34"/>
              </a:rPr>
              <a:t>To classify transactions as clean or fraudulent with an accuracy above 80%</a:t>
            </a:r>
          </a:p>
          <a:p>
            <a:pPr marL="171450" indent="-171450" algn="just">
              <a:lnSpc>
                <a:spcPct val="100000"/>
              </a:lnSpc>
              <a:spcBef>
                <a:spcPts val="630"/>
              </a:spcBef>
              <a:buFont typeface="Arial" panose="020B0604020202020204" pitchFamily="34" charset="0"/>
              <a:buChar char="•"/>
            </a:pPr>
            <a:r>
              <a:rPr lang="en-ZW" sz="1155" dirty="0">
                <a:latin typeface="Angsana New" panose="020B0502040204020203" pitchFamily="18" charset="-34"/>
                <a:cs typeface="Angsana New" panose="020B0502040204020203" pitchFamily="18" charset="-34"/>
              </a:rPr>
              <a:t>To calculate a risk score for each transaction</a:t>
            </a:r>
          </a:p>
          <a:p>
            <a:pPr algn="just">
              <a:lnSpc>
                <a:spcPct val="100000"/>
              </a:lnSpc>
              <a:spcBef>
                <a:spcPts val="630"/>
              </a:spcBef>
            </a:pPr>
            <a:endParaRPr lang="en-ZW" sz="1155" dirty="0">
              <a:latin typeface="Angsana New" panose="020B0502040204020203" pitchFamily="18" charset="-34"/>
              <a:cs typeface="Angsana New" panose="020B0502040204020203" pitchFamily="18" charset="-34"/>
            </a:endParaRPr>
          </a:p>
          <a:p>
            <a:pPr algn="just">
              <a:lnSpc>
                <a:spcPct val="100000"/>
              </a:lnSpc>
              <a:spcBef>
                <a:spcPts val="630"/>
              </a:spcBef>
            </a:pPr>
            <a:endParaRPr lang="en-ZW" sz="1260" dirty="0">
              <a:latin typeface="Angsana New" panose="020B0502040204020203" pitchFamily="18" charset="-34"/>
              <a:cs typeface="Angsana New" panose="020B0502040204020203" pitchFamily="18" charset="-34"/>
            </a:endParaRPr>
          </a:p>
          <a:p>
            <a:pPr algn="just">
              <a:lnSpc>
                <a:spcPct val="100000"/>
              </a:lnSpc>
              <a:spcBef>
                <a:spcPts val="630"/>
              </a:spcBef>
            </a:pPr>
            <a:endParaRPr lang="en-ZW" sz="1260" dirty="0">
              <a:latin typeface="Angsana New" panose="020B0502040204020203" pitchFamily="18" charset="-34"/>
              <a:cs typeface="Angsana New" panose="020B0502040204020203" pitchFamily="18" charset="-34"/>
            </a:endParaRPr>
          </a:p>
          <a:p>
            <a:pPr algn="just">
              <a:lnSpc>
                <a:spcPct val="100000"/>
              </a:lnSpc>
              <a:spcBef>
                <a:spcPts val="630"/>
              </a:spcBef>
            </a:pPr>
            <a:r>
              <a:rPr lang="en-ZW" sz="1260" dirty="0">
                <a:latin typeface="Angsana New" panose="020B0502040204020203" pitchFamily="18" charset="-34"/>
                <a:cs typeface="Angsana New" panose="020B0502040204020203" pitchFamily="18" charset="-34"/>
              </a:rPr>
              <a:t>The API endpoint is placed between a Client and a bank or business. When a transaction is made by the client it is sent to the API for classification and the classification report  is sent to the business / bank</a:t>
            </a:r>
            <a:endParaRPr lang="en-ZW" sz="1200" dirty="0">
              <a:latin typeface="Angsana New" panose="020B0502040204020203" pitchFamily="18" charset="-34"/>
              <a:cs typeface="Angsana New" panose="020B0502040204020203" pitchFamily="18" charset="-34"/>
            </a:endParaRPr>
          </a:p>
        </p:txBody>
      </p:sp>
      <p:sp>
        <p:nvSpPr>
          <p:cNvPr id="52" name="Rectangle 51">
            <a:extLst>
              <a:ext uri="{FF2B5EF4-FFF2-40B4-BE49-F238E27FC236}">
                <a16:creationId xmlns:a16="http://schemas.microsoft.com/office/drawing/2014/main" id="{B6200EFD-5141-4949-8FD8-99EC9548BCCC}"/>
              </a:ext>
            </a:extLst>
          </p:cNvPr>
          <p:cNvSpPr/>
          <p:nvPr/>
        </p:nvSpPr>
        <p:spPr>
          <a:xfrm>
            <a:off x="4952331" y="3246475"/>
            <a:ext cx="3818242" cy="31382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ZW" sz="1470" b="1" dirty="0">
                <a:latin typeface="Angsana New" panose="020B0502040204020203" pitchFamily="18" charset="-34"/>
                <a:cs typeface="Angsana New" panose="020B0502040204020203" pitchFamily="18" charset="-34"/>
              </a:rPr>
              <a:t>Project Objectives</a:t>
            </a:r>
          </a:p>
        </p:txBody>
      </p:sp>
      <p:sp>
        <p:nvSpPr>
          <p:cNvPr id="53" name="Rectangle 52">
            <a:extLst>
              <a:ext uri="{FF2B5EF4-FFF2-40B4-BE49-F238E27FC236}">
                <a16:creationId xmlns:a16="http://schemas.microsoft.com/office/drawing/2014/main" id="{6E3A6044-0B85-4FA2-98D0-F08508CF848D}"/>
              </a:ext>
            </a:extLst>
          </p:cNvPr>
          <p:cNvSpPr/>
          <p:nvPr/>
        </p:nvSpPr>
        <p:spPr>
          <a:xfrm>
            <a:off x="4885199" y="4714827"/>
            <a:ext cx="3818242" cy="31382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ZW" sz="1470" b="1" dirty="0">
                <a:latin typeface="Angsana New" panose="020B0502040204020203" pitchFamily="18" charset="-34"/>
                <a:cs typeface="Angsana New" panose="020B0502040204020203" pitchFamily="18" charset="-34"/>
              </a:rPr>
              <a:t>System Use Case </a:t>
            </a:r>
          </a:p>
        </p:txBody>
      </p:sp>
      <p:sp>
        <p:nvSpPr>
          <p:cNvPr id="54" name="Rectangle 53">
            <a:extLst>
              <a:ext uri="{FF2B5EF4-FFF2-40B4-BE49-F238E27FC236}">
                <a16:creationId xmlns:a16="http://schemas.microsoft.com/office/drawing/2014/main" id="{23011101-A015-47AB-95AC-784C45A835D8}"/>
              </a:ext>
            </a:extLst>
          </p:cNvPr>
          <p:cNvSpPr/>
          <p:nvPr/>
        </p:nvSpPr>
        <p:spPr>
          <a:xfrm>
            <a:off x="300393" y="2346367"/>
            <a:ext cx="3818242" cy="30463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ZW" sz="1470" b="1" dirty="0">
                <a:latin typeface="Angsana New" panose="020B0502040204020203" pitchFamily="18" charset="-34"/>
                <a:cs typeface="Angsana New" panose="020B0502040204020203" pitchFamily="18" charset="-34"/>
              </a:rPr>
              <a:t>Introduction</a:t>
            </a:r>
          </a:p>
        </p:txBody>
      </p:sp>
    </p:spTree>
    <p:extLst>
      <p:ext uri="{BB962C8B-B14F-4D97-AF65-F5344CB8AC3E}">
        <p14:creationId xmlns:p14="http://schemas.microsoft.com/office/powerpoint/2010/main" val="31391808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699</TotalTime>
  <Words>308</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Angsana New</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Stanzoman</dc:creator>
  <cp:lastModifiedBy>nyasha chizampeni</cp:lastModifiedBy>
  <cp:revision>59</cp:revision>
  <dcterms:created xsi:type="dcterms:W3CDTF">2017-04-05T12:05:55Z</dcterms:created>
  <dcterms:modified xsi:type="dcterms:W3CDTF">2021-06-10T20:59:34Z</dcterms:modified>
</cp:coreProperties>
</file>