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7" r:id="rId2"/>
    <p:sldId id="264" r:id="rId3"/>
    <p:sldId id="267" r:id="rId4"/>
    <p:sldId id="268" r:id="rId5"/>
    <p:sldId id="265" r:id="rId6"/>
    <p:sldId id="266" r:id="rId7"/>
    <p:sldId id="272" r:id="rId8"/>
    <p:sldId id="270"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765B752-C6F6-4521-948A-CA5C030E5F2C}" type="datetimeFigureOut">
              <a:rPr lang="en-IN" smtClean="0"/>
              <a:t>03-06-2021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B027F5-CD75-42E5-BEB4-CBF34171FB78}"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556460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65B752-C6F6-4521-948A-CA5C030E5F2C}" type="datetimeFigureOut">
              <a:rPr lang="en-IN" smtClean="0"/>
              <a:t>03-06-2021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B027F5-CD75-42E5-BEB4-CBF34171FB78}" type="slidenum">
              <a:rPr lang="en-IN" smtClean="0"/>
              <a:t>‹#›</a:t>
            </a:fld>
            <a:endParaRPr lang="en-IN"/>
          </a:p>
        </p:txBody>
      </p:sp>
    </p:spTree>
    <p:extLst>
      <p:ext uri="{BB962C8B-B14F-4D97-AF65-F5344CB8AC3E}">
        <p14:creationId xmlns:p14="http://schemas.microsoft.com/office/powerpoint/2010/main" val="39048946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65B752-C6F6-4521-948A-CA5C030E5F2C}" type="datetimeFigureOut">
              <a:rPr lang="en-IN" smtClean="0"/>
              <a:t>03-06-2021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B027F5-CD75-42E5-BEB4-CBF34171FB78}" type="slidenum">
              <a:rPr lang="en-IN" smtClean="0"/>
              <a:t>‹#›</a:t>
            </a:fld>
            <a:endParaRPr lang="en-IN"/>
          </a:p>
        </p:txBody>
      </p:sp>
    </p:spTree>
    <p:extLst>
      <p:ext uri="{BB962C8B-B14F-4D97-AF65-F5344CB8AC3E}">
        <p14:creationId xmlns:p14="http://schemas.microsoft.com/office/powerpoint/2010/main" val="41245635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65B752-C6F6-4521-948A-CA5C030E5F2C}" type="datetimeFigureOut">
              <a:rPr lang="en-IN" smtClean="0"/>
              <a:t>03-06-2021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B027F5-CD75-42E5-BEB4-CBF34171FB78}" type="slidenum">
              <a:rPr lang="en-IN" smtClean="0"/>
              <a:t>‹#›</a:t>
            </a:fld>
            <a:endParaRPr lang="en-IN"/>
          </a:p>
        </p:txBody>
      </p:sp>
    </p:spTree>
    <p:extLst>
      <p:ext uri="{BB962C8B-B14F-4D97-AF65-F5344CB8AC3E}">
        <p14:creationId xmlns:p14="http://schemas.microsoft.com/office/powerpoint/2010/main" val="5272629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65B752-C6F6-4521-948A-CA5C030E5F2C}" type="datetimeFigureOut">
              <a:rPr lang="en-IN" smtClean="0"/>
              <a:t>03-06-2021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B027F5-CD75-42E5-BEB4-CBF34171FB78}"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362404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765B752-C6F6-4521-948A-CA5C030E5F2C}" type="datetimeFigureOut">
              <a:rPr lang="en-IN" smtClean="0"/>
              <a:t>03-06-2021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DB027F5-CD75-42E5-BEB4-CBF34171FB78}" type="slidenum">
              <a:rPr lang="en-IN" smtClean="0"/>
              <a:t>‹#›</a:t>
            </a:fld>
            <a:endParaRPr lang="en-IN"/>
          </a:p>
        </p:txBody>
      </p:sp>
    </p:spTree>
    <p:extLst>
      <p:ext uri="{BB962C8B-B14F-4D97-AF65-F5344CB8AC3E}">
        <p14:creationId xmlns:p14="http://schemas.microsoft.com/office/powerpoint/2010/main" val="3685462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765B752-C6F6-4521-948A-CA5C030E5F2C}" type="datetimeFigureOut">
              <a:rPr lang="en-IN" smtClean="0"/>
              <a:t>03-06-2021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DB027F5-CD75-42E5-BEB4-CBF34171FB78}" type="slidenum">
              <a:rPr lang="en-IN" smtClean="0"/>
              <a:t>‹#›</a:t>
            </a:fld>
            <a:endParaRPr lang="en-IN"/>
          </a:p>
        </p:txBody>
      </p:sp>
    </p:spTree>
    <p:extLst>
      <p:ext uri="{BB962C8B-B14F-4D97-AF65-F5344CB8AC3E}">
        <p14:creationId xmlns:p14="http://schemas.microsoft.com/office/powerpoint/2010/main" val="20913848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765B752-C6F6-4521-948A-CA5C030E5F2C}" type="datetimeFigureOut">
              <a:rPr lang="en-IN" smtClean="0"/>
              <a:t>03-06-2021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DB027F5-CD75-42E5-BEB4-CBF34171FB78}" type="slidenum">
              <a:rPr lang="en-IN" smtClean="0"/>
              <a:t>‹#›</a:t>
            </a:fld>
            <a:endParaRPr lang="en-IN"/>
          </a:p>
        </p:txBody>
      </p:sp>
    </p:spTree>
    <p:extLst>
      <p:ext uri="{BB962C8B-B14F-4D97-AF65-F5344CB8AC3E}">
        <p14:creationId xmlns:p14="http://schemas.microsoft.com/office/powerpoint/2010/main" val="38805027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3765B752-C6F6-4521-948A-CA5C030E5F2C}" type="datetimeFigureOut">
              <a:rPr lang="en-IN" smtClean="0"/>
              <a:t>03-06-2021</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EDB027F5-CD75-42E5-BEB4-CBF34171FB78}" type="slidenum">
              <a:rPr lang="en-IN" smtClean="0"/>
              <a:t>‹#›</a:t>
            </a:fld>
            <a:endParaRPr lang="en-IN"/>
          </a:p>
        </p:txBody>
      </p:sp>
    </p:spTree>
    <p:extLst>
      <p:ext uri="{BB962C8B-B14F-4D97-AF65-F5344CB8AC3E}">
        <p14:creationId xmlns:p14="http://schemas.microsoft.com/office/powerpoint/2010/main" val="26488338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765B752-C6F6-4521-948A-CA5C030E5F2C}" type="datetimeFigureOut">
              <a:rPr lang="en-IN" smtClean="0"/>
              <a:t>03-06-2021</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EDB027F5-CD75-42E5-BEB4-CBF34171FB78}" type="slidenum">
              <a:rPr lang="en-IN" smtClean="0"/>
              <a:t>‹#›</a:t>
            </a:fld>
            <a:endParaRPr lang="en-IN"/>
          </a:p>
        </p:txBody>
      </p:sp>
    </p:spTree>
    <p:extLst>
      <p:ext uri="{BB962C8B-B14F-4D97-AF65-F5344CB8AC3E}">
        <p14:creationId xmlns:p14="http://schemas.microsoft.com/office/powerpoint/2010/main" val="39703967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65B752-C6F6-4521-948A-CA5C030E5F2C}" type="datetimeFigureOut">
              <a:rPr lang="en-IN" smtClean="0"/>
              <a:t>03-06-2021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DB027F5-CD75-42E5-BEB4-CBF34171FB78}" type="slidenum">
              <a:rPr lang="en-IN" smtClean="0"/>
              <a:t>‹#›</a:t>
            </a:fld>
            <a:endParaRPr lang="en-IN"/>
          </a:p>
        </p:txBody>
      </p:sp>
    </p:spTree>
    <p:extLst>
      <p:ext uri="{BB962C8B-B14F-4D97-AF65-F5344CB8AC3E}">
        <p14:creationId xmlns:p14="http://schemas.microsoft.com/office/powerpoint/2010/main" val="27619588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3765B752-C6F6-4521-948A-CA5C030E5F2C}" type="datetimeFigureOut">
              <a:rPr lang="en-IN" smtClean="0"/>
              <a:t>03-06-2021</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EDB027F5-CD75-42E5-BEB4-CBF34171FB78}"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440468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C96E96-257B-4DF1-BEB2-208915BFCD06}"/>
              </a:ext>
            </a:extLst>
          </p:cNvPr>
          <p:cNvSpPr>
            <a:spLocks noGrp="1"/>
          </p:cNvSpPr>
          <p:nvPr>
            <p:ph type="title"/>
          </p:nvPr>
        </p:nvSpPr>
        <p:spPr>
          <a:xfrm>
            <a:off x="1174099" y="4935894"/>
            <a:ext cx="10386529" cy="2029119"/>
          </a:xfrm>
        </p:spPr>
        <p:txBody>
          <a:bodyPr>
            <a:normAutofit fontScale="90000"/>
          </a:bodyPr>
          <a:lstStyle/>
          <a:p>
            <a:pPr>
              <a:lnSpc>
                <a:spcPct val="150000"/>
              </a:lnSpc>
            </a:pPr>
            <a:r>
              <a:rPr lang="en-US" dirty="0">
                <a:solidFill>
                  <a:schemeClr val="tx1"/>
                </a:solidFill>
                <a:latin typeface="Times New Roman" panose="02020603050405020304" pitchFamily="18" charset="0"/>
                <a:cs typeface="Times New Roman" panose="02020603050405020304" pitchFamily="18" charset="0"/>
              </a:rPr>
              <a:t>                          </a:t>
            </a:r>
            <a:br>
              <a:rPr lang="en-US" sz="6000" dirty="0">
                <a:solidFill>
                  <a:schemeClr val="tx1"/>
                </a:solidFill>
                <a:latin typeface="Times New Roman" panose="02020603050405020304" pitchFamily="18" charset="0"/>
                <a:cs typeface="Times New Roman" panose="02020603050405020304" pitchFamily="18" charset="0"/>
              </a:rPr>
            </a:br>
            <a:br>
              <a:rPr lang="en-US" dirty="0">
                <a:solidFill>
                  <a:schemeClr val="tx1"/>
                </a:solidFill>
                <a:latin typeface="Times New Roman" panose="02020603050405020304" pitchFamily="18" charset="0"/>
                <a:cs typeface="Times New Roman" panose="02020603050405020304" pitchFamily="18" charset="0"/>
              </a:rPr>
            </a:br>
            <a:r>
              <a:rPr lang="en-US" dirty="0">
                <a:solidFill>
                  <a:schemeClr val="tx1"/>
                </a:solidFill>
                <a:latin typeface="Times New Roman" panose="02020603050405020304" pitchFamily="18" charset="0"/>
                <a:cs typeface="Times New Roman" panose="02020603050405020304" pitchFamily="18" charset="0"/>
              </a:rPr>
              <a:t>                          ESDM </a:t>
            </a:r>
            <a:br>
              <a:rPr lang="en-US" dirty="0">
                <a:solidFill>
                  <a:schemeClr val="tx1"/>
                </a:solidFill>
                <a:latin typeface="Times New Roman" panose="02020603050405020304" pitchFamily="18" charset="0"/>
                <a:cs typeface="Times New Roman" panose="02020603050405020304" pitchFamily="18" charset="0"/>
              </a:rPr>
            </a:br>
            <a:br>
              <a:rPr lang="en-US" dirty="0">
                <a:solidFill>
                  <a:schemeClr val="tx1"/>
                </a:solidFill>
                <a:latin typeface="Times New Roman" panose="02020603050405020304" pitchFamily="18" charset="0"/>
                <a:cs typeface="Times New Roman" panose="02020603050405020304" pitchFamily="18" charset="0"/>
              </a:rPr>
            </a:br>
            <a:r>
              <a:rPr lang="en-US" dirty="0">
                <a:solidFill>
                  <a:schemeClr val="tx1"/>
                </a:solidFill>
                <a:latin typeface="Times New Roman" panose="02020603050405020304" pitchFamily="18" charset="0"/>
                <a:cs typeface="Times New Roman" panose="02020603050405020304" pitchFamily="18" charset="0"/>
              </a:rPr>
              <a:t>        </a:t>
            </a:r>
            <a:r>
              <a:rPr lang="en-US" u="sng" dirty="0">
                <a:solidFill>
                  <a:schemeClr val="tx1"/>
                </a:solidFill>
                <a:latin typeface="Times New Roman" panose="02020603050405020304" pitchFamily="18" charset="0"/>
                <a:cs typeface="Times New Roman" panose="02020603050405020304" pitchFamily="18" charset="0"/>
              </a:rPr>
              <a:t>TEAM – </a:t>
            </a:r>
            <a:r>
              <a:rPr lang="en-US" u="sng" dirty="0" err="1">
                <a:solidFill>
                  <a:schemeClr val="tx1"/>
                </a:solidFill>
                <a:latin typeface="Times New Roman" panose="02020603050405020304" pitchFamily="18" charset="0"/>
                <a:cs typeface="Times New Roman" panose="02020603050405020304" pitchFamily="18" charset="0"/>
              </a:rPr>
              <a:t>KseNs</a:t>
            </a:r>
            <a:r>
              <a:rPr lang="en-US" u="sng" dirty="0">
                <a:solidFill>
                  <a:schemeClr val="tx1"/>
                </a:solidFill>
                <a:latin typeface="Times New Roman" panose="02020603050405020304" pitchFamily="18" charset="0"/>
                <a:cs typeface="Times New Roman" panose="02020603050405020304" pitchFamily="18" charset="0"/>
              </a:rPr>
              <a:t>  Node and Gateway</a:t>
            </a:r>
            <a:br>
              <a:rPr lang="en-US" u="sng" dirty="0">
                <a:solidFill>
                  <a:schemeClr val="tx1"/>
                </a:solidFill>
                <a:latin typeface="Times New Roman" panose="02020603050405020304" pitchFamily="18" charset="0"/>
                <a:cs typeface="Times New Roman" panose="02020603050405020304" pitchFamily="18" charset="0"/>
              </a:rPr>
            </a:br>
            <a:r>
              <a:rPr lang="en-US" dirty="0">
                <a:solidFill>
                  <a:schemeClr val="tx1"/>
                </a:solidFill>
                <a:latin typeface="Times New Roman" panose="02020603050405020304" pitchFamily="18" charset="0"/>
                <a:cs typeface="Times New Roman" panose="02020603050405020304" pitchFamily="18" charset="0"/>
              </a:rPr>
              <a:t>              </a:t>
            </a:r>
            <a:r>
              <a:rPr lang="en-US" sz="2700" dirty="0">
                <a:solidFill>
                  <a:schemeClr val="tx1"/>
                </a:solidFill>
                <a:latin typeface="Times New Roman" panose="02020603050405020304" pitchFamily="18" charset="0"/>
                <a:cs typeface="Times New Roman" panose="02020603050405020304" pitchFamily="18" charset="0"/>
              </a:rPr>
              <a:t>Suman M K                       USN:01FE18BEC188</a:t>
            </a:r>
            <a:br>
              <a:rPr lang="en-US" sz="2700" dirty="0">
                <a:solidFill>
                  <a:schemeClr val="tx1"/>
                </a:solidFill>
                <a:latin typeface="Times New Roman" panose="02020603050405020304" pitchFamily="18" charset="0"/>
                <a:cs typeface="Times New Roman" panose="02020603050405020304" pitchFamily="18" charset="0"/>
              </a:rPr>
            </a:br>
            <a:r>
              <a:rPr lang="en-US" sz="2700" dirty="0">
                <a:solidFill>
                  <a:schemeClr val="tx1"/>
                </a:solidFill>
                <a:latin typeface="Times New Roman" panose="02020603050405020304" pitchFamily="18" charset="0"/>
                <a:cs typeface="Times New Roman" panose="02020603050405020304" pitchFamily="18" charset="0"/>
              </a:rPr>
              <a:t>                          Sriram Joshi                       USN:01FE18BEC183</a:t>
            </a:r>
            <a:br>
              <a:rPr lang="en-US" sz="2700" dirty="0">
                <a:solidFill>
                  <a:schemeClr val="tx1"/>
                </a:solidFill>
                <a:latin typeface="Times New Roman" panose="02020603050405020304" pitchFamily="18" charset="0"/>
                <a:cs typeface="Times New Roman" panose="02020603050405020304" pitchFamily="18" charset="0"/>
              </a:rPr>
            </a:br>
            <a:r>
              <a:rPr lang="en-US" sz="2700" dirty="0">
                <a:solidFill>
                  <a:schemeClr val="tx1"/>
                </a:solidFill>
                <a:latin typeface="Times New Roman" panose="02020603050405020304" pitchFamily="18" charset="0"/>
                <a:cs typeface="Times New Roman" panose="02020603050405020304" pitchFamily="18" charset="0"/>
              </a:rPr>
              <a:t>                          </a:t>
            </a:r>
            <a:r>
              <a:rPr lang="en-US" sz="2700" dirty="0" err="1">
                <a:solidFill>
                  <a:schemeClr val="tx1"/>
                </a:solidFill>
                <a:latin typeface="Times New Roman" panose="02020603050405020304" pitchFamily="18" charset="0"/>
                <a:cs typeface="Times New Roman" panose="02020603050405020304" pitchFamily="18" charset="0"/>
              </a:rPr>
              <a:t>Siddhalingeshwar</a:t>
            </a:r>
            <a:r>
              <a:rPr lang="en-US" sz="2700" dirty="0">
                <a:solidFill>
                  <a:schemeClr val="tx1"/>
                </a:solidFill>
                <a:latin typeface="Times New Roman" panose="02020603050405020304" pitchFamily="18" charset="0"/>
                <a:cs typeface="Times New Roman" panose="02020603050405020304" pitchFamily="18" charset="0"/>
              </a:rPr>
              <a:t> R          USN:01FE18BEC177</a:t>
            </a:r>
            <a:br>
              <a:rPr lang="en-US" sz="2700" dirty="0">
                <a:solidFill>
                  <a:schemeClr val="tx1"/>
                </a:solidFill>
                <a:latin typeface="Times New Roman" panose="02020603050405020304" pitchFamily="18" charset="0"/>
                <a:cs typeface="Times New Roman" panose="02020603050405020304" pitchFamily="18" charset="0"/>
              </a:rPr>
            </a:br>
            <a:r>
              <a:rPr lang="en-US" sz="2700" dirty="0">
                <a:solidFill>
                  <a:schemeClr val="tx1"/>
                </a:solidFill>
                <a:latin typeface="Times New Roman" panose="02020603050405020304" pitchFamily="18" charset="0"/>
                <a:cs typeface="Times New Roman" panose="02020603050405020304" pitchFamily="18" charset="0"/>
              </a:rPr>
              <a:t>                          Harsha Vardhan                 USN:01FE18BEC199</a:t>
            </a:r>
            <a:br>
              <a:rPr lang="en-US" sz="2700" dirty="0">
                <a:solidFill>
                  <a:schemeClr val="tx1"/>
                </a:solidFill>
                <a:latin typeface="Times New Roman" panose="02020603050405020304" pitchFamily="18" charset="0"/>
                <a:cs typeface="Times New Roman" panose="02020603050405020304" pitchFamily="18" charset="0"/>
              </a:rPr>
            </a:br>
            <a:r>
              <a:rPr lang="en-US" dirty="0">
                <a:solidFill>
                  <a:schemeClr val="tx1"/>
                </a:solidFill>
                <a:latin typeface="Times New Roman" panose="02020603050405020304" pitchFamily="18" charset="0"/>
                <a:cs typeface="Times New Roman" panose="02020603050405020304" pitchFamily="18" charset="0"/>
              </a:rPr>
              <a:t>                   </a:t>
            </a:r>
            <a:r>
              <a:rPr lang="en-US" sz="1200" dirty="0">
                <a:solidFill>
                  <a:schemeClr val="tx1"/>
                </a:solidFill>
                <a:latin typeface="Times New Roman" panose="02020603050405020304" pitchFamily="18" charset="0"/>
                <a:cs typeface="Times New Roman" panose="02020603050405020304" pitchFamily="18" charset="0"/>
              </a:rPr>
              <a:t>                                                                                                                                                                                                                                12/05/2021</a:t>
            </a:r>
            <a:endParaRPr lang="en-IN" dirty="0">
              <a:solidFill>
                <a:schemeClr val="tx1"/>
              </a:solidFill>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80EF6955-4D5B-4C1F-8057-CF36AD375E5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402411" y="2102"/>
            <a:ext cx="3690063" cy="870599"/>
          </a:xfrm>
        </p:spPr>
      </p:pic>
    </p:spTree>
    <p:extLst>
      <p:ext uri="{BB962C8B-B14F-4D97-AF65-F5344CB8AC3E}">
        <p14:creationId xmlns:p14="http://schemas.microsoft.com/office/powerpoint/2010/main" val="36110925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8EE083-3D8B-42D5-A53C-7300BF2C4C61}"/>
              </a:ext>
            </a:extLst>
          </p:cNvPr>
          <p:cNvSpPr>
            <a:spLocks noGrp="1"/>
          </p:cNvSpPr>
          <p:nvPr>
            <p:ph type="title"/>
          </p:nvPr>
        </p:nvSpPr>
        <p:spPr/>
        <p:txBody>
          <a:bodyPr/>
          <a:lstStyle/>
          <a:p>
            <a:r>
              <a:rPr lang="en-US" dirty="0"/>
              <a:t>                        </a:t>
            </a:r>
            <a:r>
              <a:rPr lang="en-US" sz="4400" dirty="0">
                <a:solidFill>
                  <a:schemeClr val="tx1"/>
                </a:solidFill>
                <a:latin typeface="Times New Roman" panose="02020603050405020304" pitchFamily="18" charset="0"/>
                <a:cs typeface="Times New Roman" panose="02020603050405020304" pitchFamily="18" charset="0"/>
              </a:rPr>
              <a:t>ABSTRACT</a:t>
            </a:r>
            <a:endParaRPr lang="en-IN" sz="4400" dirty="0">
              <a:solidFill>
                <a:schemeClr val="tx1"/>
              </a:solidFill>
              <a:latin typeface="Times New Roman" panose="02020603050405020304" pitchFamily="18" charset="0"/>
              <a:cs typeface="Times New Roman" panose="02020603050405020304" pitchFamily="18" charset="0"/>
            </a:endParaRPr>
          </a:p>
        </p:txBody>
      </p:sp>
      <p:pic>
        <p:nvPicPr>
          <p:cNvPr id="6" name="Content Placeholder 4">
            <a:extLst>
              <a:ext uri="{FF2B5EF4-FFF2-40B4-BE49-F238E27FC236}">
                <a16:creationId xmlns:a16="http://schemas.microsoft.com/office/drawing/2014/main" id="{1D5ED53D-C372-42FB-B56B-6D8FA48153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21073" y="0"/>
            <a:ext cx="3690063" cy="870599"/>
          </a:xfrm>
          <a:prstGeom prst="rect">
            <a:avLst/>
          </a:prstGeom>
        </p:spPr>
      </p:pic>
      <p:sp>
        <p:nvSpPr>
          <p:cNvPr id="7" name="TextBox 6">
            <a:extLst>
              <a:ext uri="{FF2B5EF4-FFF2-40B4-BE49-F238E27FC236}">
                <a16:creationId xmlns:a16="http://schemas.microsoft.com/office/drawing/2014/main" id="{C4A35A2A-0C0E-448C-8EBC-5AC7F10A40B5}"/>
              </a:ext>
            </a:extLst>
          </p:cNvPr>
          <p:cNvSpPr txBox="1"/>
          <p:nvPr/>
        </p:nvSpPr>
        <p:spPr>
          <a:xfrm>
            <a:off x="11381015" y="6011626"/>
            <a:ext cx="888740" cy="261610"/>
          </a:xfrm>
          <a:prstGeom prst="rect">
            <a:avLst/>
          </a:prstGeom>
          <a:noFill/>
        </p:spPr>
        <p:txBody>
          <a:bodyPr wrap="square">
            <a:spAutoFit/>
          </a:bodyPr>
          <a:lstStyle/>
          <a:p>
            <a:r>
              <a:rPr lang="en-US" sz="1100" dirty="0">
                <a:latin typeface="Bahnschrift" panose="020B0502040204020203" pitchFamily="34" charset="0"/>
              </a:rPr>
              <a:t>12/05/2021</a:t>
            </a:r>
            <a:endParaRPr lang="en-IN" sz="1100" dirty="0"/>
          </a:p>
        </p:txBody>
      </p:sp>
      <p:sp>
        <p:nvSpPr>
          <p:cNvPr id="4" name="Content Placeholder 3">
            <a:extLst>
              <a:ext uri="{FF2B5EF4-FFF2-40B4-BE49-F238E27FC236}">
                <a16:creationId xmlns:a16="http://schemas.microsoft.com/office/drawing/2014/main" id="{7C9023C1-3B5D-4A58-9DE9-E0AF27B1139A}"/>
              </a:ext>
            </a:extLst>
          </p:cNvPr>
          <p:cNvSpPr>
            <a:spLocks noGrp="1"/>
          </p:cNvSpPr>
          <p:nvPr>
            <p:ph idx="1"/>
          </p:nvPr>
        </p:nvSpPr>
        <p:spPr/>
        <p:txBody>
          <a:bodyPr>
            <a:normAutofit/>
          </a:bodyPr>
          <a:lstStyle/>
          <a:p>
            <a:pPr algn="just">
              <a:lnSpc>
                <a:spcPct val="100000"/>
              </a:lnSpc>
            </a:pPr>
            <a:r>
              <a:rPr lang="en-US" dirty="0">
                <a:solidFill>
                  <a:schemeClr val="tx1"/>
                </a:solidFill>
                <a:latin typeface="Times New Roman" panose="02020603050405020304" pitchFamily="18" charset="0"/>
                <a:cs typeface="Times New Roman" panose="02020603050405020304" pitchFamily="18" charset="0"/>
              </a:rPr>
              <a:t>Internet exploration has changed the world entirely. This brought almost every individual closer than ever before to one </a:t>
            </a:r>
            <a:r>
              <a:rPr lang="en-US" dirty="0" err="1">
                <a:solidFill>
                  <a:schemeClr val="tx1"/>
                </a:solidFill>
                <a:latin typeface="Times New Roman" panose="02020603050405020304" pitchFamily="18" charset="0"/>
                <a:cs typeface="Times New Roman" panose="02020603050405020304" pitchFamily="18" charset="0"/>
              </a:rPr>
              <a:t>another.Increasing</a:t>
            </a:r>
            <a:r>
              <a:rPr lang="en-US" dirty="0">
                <a:solidFill>
                  <a:schemeClr val="tx1"/>
                </a:solidFill>
                <a:latin typeface="Times New Roman" panose="02020603050405020304" pitchFamily="18" charset="0"/>
                <a:cs typeface="Times New Roman" panose="02020603050405020304" pitchFamily="18" charset="0"/>
              </a:rPr>
              <a:t> the community and urbanization, the towns must revolutionize and remodel to smart cities that can be achieved with the help of the IoT. </a:t>
            </a:r>
          </a:p>
          <a:p>
            <a:pPr algn="just">
              <a:lnSpc>
                <a:spcPct val="100000"/>
              </a:lnSpc>
            </a:pPr>
            <a:r>
              <a:rPr lang="en-US" dirty="0">
                <a:solidFill>
                  <a:schemeClr val="tx1"/>
                </a:solidFill>
                <a:latin typeface="Times New Roman" panose="02020603050405020304" pitchFamily="18" charset="0"/>
                <a:cs typeface="Times New Roman" panose="02020603050405020304" pitchFamily="18" charset="0"/>
              </a:rPr>
              <a:t>Water is one of the essential resources for the existence of human life and so, in a smart city , smart water management system plays an important role. Owing to the lack of standardization of testing and administration facilities, a framework is introduced that enables the consumer control the quantity of water used in order to carry out efficient water usage and design a system that supports multiple communication protocols in-order to meet the requirements of the </a:t>
            </a:r>
            <a:r>
              <a:rPr lang="en-US" dirty="0" err="1">
                <a:solidFill>
                  <a:schemeClr val="tx1"/>
                </a:solidFill>
                <a:latin typeface="Times New Roman" panose="02020603050405020304" pitchFamily="18" charset="0"/>
                <a:cs typeface="Times New Roman" panose="02020603050405020304" pitchFamily="18" charset="0"/>
              </a:rPr>
              <a:t>consumer.It</a:t>
            </a:r>
            <a:r>
              <a:rPr lang="en-US" dirty="0">
                <a:solidFill>
                  <a:schemeClr val="tx1"/>
                </a:solidFill>
                <a:latin typeface="Times New Roman" panose="02020603050405020304" pitchFamily="18" charset="0"/>
                <a:cs typeface="Times New Roman" panose="02020603050405020304" pitchFamily="18" charset="0"/>
              </a:rPr>
              <a:t> provides details of the water usage of different buildings in the premises involved, so that the individual can control and monitor the use of water on a large </a:t>
            </a:r>
            <a:r>
              <a:rPr lang="en-US" dirty="0" err="1">
                <a:solidFill>
                  <a:schemeClr val="tx1"/>
                </a:solidFill>
                <a:latin typeface="Times New Roman" panose="02020603050405020304" pitchFamily="18" charset="0"/>
                <a:cs typeface="Times New Roman" panose="02020603050405020304" pitchFamily="18" charset="0"/>
              </a:rPr>
              <a:t>scale.The</a:t>
            </a:r>
            <a:r>
              <a:rPr lang="en-US" dirty="0">
                <a:solidFill>
                  <a:schemeClr val="tx1"/>
                </a:solidFill>
                <a:latin typeface="Times New Roman" panose="02020603050405020304" pitchFamily="18" charset="0"/>
                <a:cs typeface="Times New Roman" panose="02020603050405020304" pitchFamily="18" charset="0"/>
              </a:rPr>
              <a:t> system is designed for KLE campus, </a:t>
            </a:r>
            <a:r>
              <a:rPr lang="en-US" dirty="0" err="1">
                <a:solidFill>
                  <a:schemeClr val="tx1"/>
                </a:solidFill>
                <a:latin typeface="Times New Roman" panose="02020603050405020304" pitchFamily="18" charset="0"/>
                <a:cs typeface="Times New Roman" panose="02020603050405020304" pitchFamily="18" charset="0"/>
              </a:rPr>
              <a:t>Hubballi</a:t>
            </a:r>
            <a:r>
              <a:rPr lang="en-US" dirty="0">
                <a:solidFill>
                  <a:schemeClr val="tx1"/>
                </a:solidFill>
                <a:latin typeface="Times New Roman" panose="02020603050405020304" pitchFamily="18" charset="0"/>
                <a:cs typeface="Times New Roman" panose="02020603050405020304" pitchFamily="18" charset="0"/>
              </a:rPr>
              <a:t> as a test bed. The automated system helps the user, monitor the amount of water consumed in various buildings using the consumption details provided by the system</a:t>
            </a:r>
            <a:endParaRPr lang="en-IN"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573687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1C365-9B59-47BD-BC6B-649FF870F43E}"/>
              </a:ext>
            </a:extLst>
          </p:cNvPr>
          <p:cNvSpPr>
            <a:spLocks noGrp="1"/>
          </p:cNvSpPr>
          <p:nvPr>
            <p:ph type="title"/>
          </p:nvPr>
        </p:nvSpPr>
        <p:spPr>
          <a:xfrm>
            <a:off x="1066800" y="286603"/>
            <a:ext cx="10058400" cy="1450757"/>
          </a:xfrm>
        </p:spPr>
        <p:txBody>
          <a:bodyPr>
            <a:normAutofit/>
          </a:bodyPr>
          <a:lstStyle/>
          <a:p>
            <a:r>
              <a:rPr lang="en-US" sz="4000" dirty="0">
                <a:latin typeface="Arial Rounded MT Bold" panose="020F0704030504030204" pitchFamily="34" charset="0"/>
              </a:rPr>
              <a:t>        FUNCTIONAL BLOCK DIAGRAM  </a:t>
            </a:r>
            <a:endParaRPr lang="en-IN" sz="4000" dirty="0">
              <a:latin typeface="Arial Rounded MT Bold" panose="020F0704030504030204" pitchFamily="34" charset="0"/>
            </a:endParaRPr>
          </a:p>
        </p:txBody>
      </p:sp>
      <p:pic>
        <p:nvPicPr>
          <p:cNvPr id="5" name="Content Placeholder 4">
            <a:extLst>
              <a:ext uri="{FF2B5EF4-FFF2-40B4-BE49-F238E27FC236}">
                <a16:creationId xmlns:a16="http://schemas.microsoft.com/office/drawing/2014/main" id="{123930E3-E614-4F93-9971-54557C65D00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52735" y="2043405"/>
            <a:ext cx="7501812" cy="3685592"/>
          </a:xfrm>
        </p:spPr>
      </p:pic>
      <p:pic>
        <p:nvPicPr>
          <p:cNvPr id="6" name="Content Placeholder 4">
            <a:extLst>
              <a:ext uri="{FF2B5EF4-FFF2-40B4-BE49-F238E27FC236}">
                <a16:creationId xmlns:a16="http://schemas.microsoft.com/office/drawing/2014/main" id="{D184CF4F-30A8-40D5-8E3A-9D15959CE41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21073" y="0"/>
            <a:ext cx="3690063" cy="870599"/>
          </a:xfrm>
          <a:prstGeom prst="rect">
            <a:avLst/>
          </a:prstGeom>
        </p:spPr>
      </p:pic>
      <p:sp>
        <p:nvSpPr>
          <p:cNvPr id="7" name="TextBox 6">
            <a:extLst>
              <a:ext uri="{FF2B5EF4-FFF2-40B4-BE49-F238E27FC236}">
                <a16:creationId xmlns:a16="http://schemas.microsoft.com/office/drawing/2014/main" id="{72E1D476-F638-432F-B270-BBC9A067E1F2}"/>
              </a:ext>
            </a:extLst>
          </p:cNvPr>
          <p:cNvSpPr txBox="1"/>
          <p:nvPr/>
        </p:nvSpPr>
        <p:spPr>
          <a:xfrm>
            <a:off x="11371684" y="6064898"/>
            <a:ext cx="907402" cy="261610"/>
          </a:xfrm>
          <a:prstGeom prst="rect">
            <a:avLst/>
          </a:prstGeom>
          <a:noFill/>
        </p:spPr>
        <p:txBody>
          <a:bodyPr wrap="square">
            <a:spAutoFit/>
          </a:bodyPr>
          <a:lstStyle/>
          <a:p>
            <a:r>
              <a:rPr lang="en-US" sz="1100" dirty="0">
                <a:latin typeface="Bahnschrift" panose="020B0502040204020203" pitchFamily="34" charset="0"/>
              </a:rPr>
              <a:t>12/05/2021</a:t>
            </a:r>
            <a:endParaRPr lang="en-IN" sz="1100" dirty="0"/>
          </a:p>
        </p:txBody>
      </p:sp>
    </p:spTree>
    <p:extLst>
      <p:ext uri="{BB962C8B-B14F-4D97-AF65-F5344CB8AC3E}">
        <p14:creationId xmlns:p14="http://schemas.microsoft.com/office/powerpoint/2010/main" val="9404569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CAC94-DEA3-420E-A56B-6B8A55599C85}"/>
              </a:ext>
            </a:extLst>
          </p:cNvPr>
          <p:cNvSpPr>
            <a:spLocks noGrp="1"/>
          </p:cNvSpPr>
          <p:nvPr>
            <p:ph type="title"/>
          </p:nvPr>
        </p:nvSpPr>
        <p:spPr/>
        <p:txBody>
          <a:bodyPr/>
          <a:lstStyle/>
          <a:p>
            <a:pPr algn="just"/>
            <a:r>
              <a:rPr lang="en-US" dirty="0"/>
              <a:t>           </a:t>
            </a:r>
            <a:r>
              <a:rPr lang="en-US" sz="4400" dirty="0">
                <a:solidFill>
                  <a:schemeClr val="tx1"/>
                </a:solidFill>
                <a:latin typeface="Times New Roman" panose="02020603050405020304" pitchFamily="18" charset="0"/>
                <a:cs typeface="Times New Roman" panose="02020603050405020304" pitchFamily="18" charset="0"/>
              </a:rPr>
              <a:t>SYSTEM ARCHITECTURE</a:t>
            </a:r>
            <a:endParaRPr lang="en-IN" sz="4400" dirty="0">
              <a:solidFill>
                <a:schemeClr val="tx1"/>
              </a:solidFill>
              <a:latin typeface="Times New Roman" panose="02020603050405020304" pitchFamily="18" charset="0"/>
              <a:cs typeface="Times New Roman" panose="02020603050405020304" pitchFamily="18" charset="0"/>
            </a:endParaRPr>
          </a:p>
        </p:txBody>
      </p:sp>
      <p:pic>
        <p:nvPicPr>
          <p:cNvPr id="8" name="Content Placeholder 4">
            <a:extLst>
              <a:ext uri="{FF2B5EF4-FFF2-40B4-BE49-F238E27FC236}">
                <a16:creationId xmlns:a16="http://schemas.microsoft.com/office/drawing/2014/main" id="{63601B2C-DBA4-4705-A21A-A0EC40FED0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21073" y="0"/>
            <a:ext cx="3690063" cy="870599"/>
          </a:xfrm>
          <a:prstGeom prst="rect">
            <a:avLst/>
          </a:prstGeom>
        </p:spPr>
      </p:pic>
      <p:pic>
        <p:nvPicPr>
          <p:cNvPr id="10" name="Content Placeholder 9">
            <a:extLst>
              <a:ext uri="{FF2B5EF4-FFF2-40B4-BE49-F238E27FC236}">
                <a16:creationId xmlns:a16="http://schemas.microsoft.com/office/drawing/2014/main" id="{FCDDE602-464B-4AD5-975A-77DE491640C5}"/>
              </a:ext>
            </a:extLst>
          </p:cNvPr>
          <p:cNvPicPr>
            <a:picLocks noGrp="1" noChangeAspect="1"/>
          </p:cNvPicPr>
          <p:nvPr>
            <p:ph idx="1"/>
          </p:nvPr>
        </p:nvPicPr>
        <p:blipFill>
          <a:blip r:embed="rId3"/>
          <a:stretch>
            <a:fillRect/>
          </a:stretch>
        </p:blipFill>
        <p:spPr>
          <a:xfrm>
            <a:off x="1162138" y="1651518"/>
            <a:ext cx="9993542" cy="4727320"/>
          </a:xfrm>
        </p:spPr>
      </p:pic>
    </p:spTree>
    <p:extLst>
      <p:ext uri="{BB962C8B-B14F-4D97-AF65-F5344CB8AC3E}">
        <p14:creationId xmlns:p14="http://schemas.microsoft.com/office/powerpoint/2010/main" val="21298747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4">
            <a:extLst>
              <a:ext uri="{FF2B5EF4-FFF2-40B4-BE49-F238E27FC236}">
                <a16:creationId xmlns:a16="http://schemas.microsoft.com/office/drawing/2014/main" id="{F5114005-0BFC-4945-8A52-5885C6658C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21073" y="0"/>
            <a:ext cx="3690063" cy="870599"/>
          </a:xfrm>
          <a:prstGeom prst="rect">
            <a:avLst/>
          </a:prstGeom>
        </p:spPr>
      </p:pic>
      <p:sp>
        <p:nvSpPr>
          <p:cNvPr id="6" name="TextBox 5">
            <a:extLst>
              <a:ext uri="{FF2B5EF4-FFF2-40B4-BE49-F238E27FC236}">
                <a16:creationId xmlns:a16="http://schemas.microsoft.com/office/drawing/2014/main" id="{6BAB3E4D-62A2-4FD0-821F-ECFB5CC48D11}"/>
              </a:ext>
            </a:extLst>
          </p:cNvPr>
          <p:cNvSpPr txBox="1"/>
          <p:nvPr/>
        </p:nvSpPr>
        <p:spPr>
          <a:xfrm>
            <a:off x="11353023" y="6027223"/>
            <a:ext cx="935393" cy="261610"/>
          </a:xfrm>
          <a:prstGeom prst="rect">
            <a:avLst/>
          </a:prstGeom>
          <a:noFill/>
        </p:spPr>
        <p:txBody>
          <a:bodyPr wrap="square">
            <a:spAutoFit/>
          </a:bodyPr>
          <a:lstStyle/>
          <a:p>
            <a:r>
              <a:rPr lang="en-US" sz="1100" dirty="0">
                <a:latin typeface="Bahnschrift" panose="020B0502040204020203" pitchFamily="34" charset="0"/>
              </a:rPr>
              <a:t>12/05/2021</a:t>
            </a:r>
            <a:endParaRPr lang="en-IN" sz="1100" dirty="0"/>
          </a:p>
        </p:txBody>
      </p:sp>
      <p:sp>
        <p:nvSpPr>
          <p:cNvPr id="4" name="Content Placeholder 3">
            <a:extLst>
              <a:ext uri="{FF2B5EF4-FFF2-40B4-BE49-F238E27FC236}">
                <a16:creationId xmlns:a16="http://schemas.microsoft.com/office/drawing/2014/main" id="{7F7D675A-3499-4081-BAA0-C93C14CE33BA}"/>
              </a:ext>
            </a:extLst>
          </p:cNvPr>
          <p:cNvSpPr>
            <a:spLocks noGrp="1"/>
          </p:cNvSpPr>
          <p:nvPr>
            <p:ph idx="1"/>
          </p:nvPr>
        </p:nvSpPr>
        <p:spPr>
          <a:xfrm>
            <a:off x="1294622" y="1726163"/>
            <a:ext cx="10058400" cy="4562669"/>
          </a:xfrm>
        </p:spPr>
        <p:txBody>
          <a:bodyPr>
            <a:normAutofit lnSpcReduction="10000"/>
          </a:bodyPr>
          <a:lstStyle/>
          <a:p>
            <a:pPr algn="just">
              <a:lnSpc>
                <a:spcPct val="160000"/>
              </a:lnSpc>
            </a:pPr>
            <a:r>
              <a:rPr lang="en-US" sz="1600" dirty="0">
                <a:solidFill>
                  <a:schemeClr val="tx1"/>
                </a:solidFill>
              </a:rPr>
              <a:t>The project proposes the use of sensors and analytics to design smart water management.</a:t>
            </a:r>
          </a:p>
          <a:p>
            <a:pPr algn="just">
              <a:lnSpc>
                <a:spcPct val="160000"/>
              </a:lnSpc>
            </a:pPr>
            <a:r>
              <a:rPr lang="en-US" sz="1600" dirty="0">
                <a:solidFill>
                  <a:schemeClr val="tx1"/>
                </a:solidFill>
              </a:rPr>
              <a:t>1.It has two phases as per the architecture: </a:t>
            </a:r>
          </a:p>
          <a:p>
            <a:pPr algn="just">
              <a:lnSpc>
                <a:spcPct val="160000"/>
              </a:lnSpc>
            </a:pPr>
            <a:r>
              <a:rPr lang="en-US" sz="1600" dirty="0">
                <a:solidFill>
                  <a:schemeClr val="tx1"/>
                </a:solidFill>
              </a:rPr>
              <a:t>(a) Processing the raw data from sensor node (tank) and transmitting the processed data.</a:t>
            </a:r>
          </a:p>
          <a:p>
            <a:pPr algn="just">
              <a:lnSpc>
                <a:spcPct val="160000"/>
              </a:lnSpc>
            </a:pPr>
            <a:r>
              <a:rPr lang="en-US" sz="1600" dirty="0">
                <a:solidFill>
                  <a:schemeClr val="tx1"/>
                </a:solidFill>
              </a:rPr>
              <a:t>(b) </a:t>
            </a:r>
            <a:r>
              <a:rPr lang="en-US" sz="1600" dirty="0" err="1">
                <a:solidFill>
                  <a:schemeClr val="tx1"/>
                </a:solidFill>
              </a:rPr>
              <a:t>Recieving</a:t>
            </a:r>
            <a:r>
              <a:rPr lang="en-US" sz="1600" dirty="0">
                <a:solidFill>
                  <a:schemeClr val="tx1"/>
                </a:solidFill>
              </a:rPr>
              <a:t> the processed data at the Gateway and making the data available for visualization. </a:t>
            </a:r>
          </a:p>
          <a:p>
            <a:pPr algn="just">
              <a:lnSpc>
                <a:spcPct val="160000"/>
              </a:lnSpc>
            </a:pPr>
            <a:r>
              <a:rPr lang="en-US" sz="1600" dirty="0">
                <a:solidFill>
                  <a:schemeClr val="tx1"/>
                </a:solidFill>
              </a:rPr>
              <a:t>2. The proposed system constitutes the following modules at the Transmitter end: </a:t>
            </a:r>
          </a:p>
          <a:p>
            <a:pPr algn="just">
              <a:lnSpc>
                <a:spcPct val="160000"/>
              </a:lnSpc>
            </a:pPr>
            <a:r>
              <a:rPr lang="en-US" sz="1600" dirty="0">
                <a:solidFill>
                  <a:schemeClr val="tx1"/>
                </a:solidFill>
              </a:rPr>
              <a:t>ATMega328p-microcontroller, JSNSR04T - water level detection sensor and Bluetooth , ESP8266 and RFM98(</a:t>
            </a:r>
            <a:r>
              <a:rPr lang="en-US" sz="1600" dirty="0" err="1">
                <a:solidFill>
                  <a:schemeClr val="tx1"/>
                </a:solidFill>
              </a:rPr>
              <a:t>tx</a:t>
            </a:r>
            <a:r>
              <a:rPr lang="en-US" sz="1600" dirty="0">
                <a:solidFill>
                  <a:schemeClr val="tx1"/>
                </a:solidFill>
              </a:rPr>
              <a:t>) as networking modules. </a:t>
            </a:r>
          </a:p>
          <a:p>
            <a:pPr algn="just">
              <a:lnSpc>
                <a:spcPct val="160000"/>
              </a:lnSpc>
            </a:pPr>
            <a:r>
              <a:rPr lang="en-US" sz="1600" dirty="0">
                <a:solidFill>
                  <a:schemeClr val="tx1"/>
                </a:solidFill>
              </a:rPr>
              <a:t>3. The proposed system constitutes the following modules at the Receiver end: Raspberry pi, and RFM98(</a:t>
            </a:r>
            <a:r>
              <a:rPr lang="en-US" sz="1600" dirty="0" err="1">
                <a:solidFill>
                  <a:schemeClr val="tx1"/>
                </a:solidFill>
              </a:rPr>
              <a:t>rx</a:t>
            </a:r>
            <a:r>
              <a:rPr lang="en-US" sz="1600" dirty="0">
                <a:solidFill>
                  <a:schemeClr val="tx1"/>
                </a:solidFill>
              </a:rPr>
              <a:t>) as networking module </a:t>
            </a:r>
          </a:p>
        </p:txBody>
      </p:sp>
    </p:spTree>
    <p:extLst>
      <p:ext uri="{BB962C8B-B14F-4D97-AF65-F5344CB8AC3E}">
        <p14:creationId xmlns:p14="http://schemas.microsoft.com/office/powerpoint/2010/main" val="17014326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9D4859A3-4593-475B-AA70-5D2CAC26C9B8}"/>
              </a:ext>
            </a:extLst>
          </p:cNvPr>
          <p:cNvSpPr>
            <a:spLocks noGrp="1"/>
          </p:cNvSpPr>
          <p:nvPr>
            <p:ph sz="half" idx="2"/>
          </p:nvPr>
        </p:nvSpPr>
        <p:spPr>
          <a:xfrm>
            <a:off x="1194318" y="1203649"/>
            <a:ext cx="9629192" cy="5094867"/>
          </a:xfrm>
        </p:spPr>
        <p:txBody>
          <a:bodyPr>
            <a:normAutofit lnSpcReduction="10000"/>
          </a:bodyPr>
          <a:lstStyle/>
          <a:p>
            <a:pPr algn="just">
              <a:lnSpc>
                <a:spcPct val="170000"/>
              </a:lnSpc>
            </a:pPr>
            <a:endParaRPr lang="en-US" sz="1600" dirty="0">
              <a:solidFill>
                <a:schemeClr val="tx1"/>
              </a:solidFill>
            </a:endParaRPr>
          </a:p>
          <a:p>
            <a:pPr algn="just">
              <a:lnSpc>
                <a:spcPct val="170000"/>
              </a:lnSpc>
            </a:pPr>
            <a:r>
              <a:rPr lang="en-US" sz="1600" dirty="0">
                <a:solidFill>
                  <a:schemeClr val="tx1"/>
                </a:solidFill>
              </a:rPr>
              <a:t>4. Data processing: Sensors deployed in every overhead tank provide the distance of water from tank surface in centimeters. The controller in each overhead tank is designed to capture sensor data and place it in CSV format. The data is then transmitted using any of the communication protocols and modules based on the range constraints. The type of data published is as follows: ”unit”: ”cm” ”level”: 25 ˆ ” Node ID”: 1 ”type”: ”water level” ’Level’ indicates the water level in the unit, centimeters, as sensed by the ultrasonic sensor. ’Node ID’ represents the tank from which node data is being received.</a:t>
            </a:r>
            <a:endParaRPr lang="en-IN" sz="1600" dirty="0">
              <a:solidFill>
                <a:schemeClr val="tx1"/>
              </a:solidFill>
            </a:endParaRPr>
          </a:p>
          <a:p>
            <a:pPr algn="just">
              <a:lnSpc>
                <a:spcPct val="100000"/>
              </a:lnSpc>
            </a:pPr>
            <a:r>
              <a:rPr lang="en-IN" sz="1600" dirty="0">
                <a:solidFill>
                  <a:schemeClr val="tx1"/>
                </a:solidFill>
              </a:rPr>
              <a:t>5.a. If range required is less than 15m ,then Bluetooth communication is used. The hc05 at the transmitter end establishes Bluetooth communication with inbuilt Bluetooth of </a:t>
            </a:r>
            <a:r>
              <a:rPr lang="en-IN" sz="1600" dirty="0" err="1">
                <a:solidFill>
                  <a:schemeClr val="tx1"/>
                </a:solidFill>
              </a:rPr>
              <a:t>Rpi</a:t>
            </a:r>
            <a:r>
              <a:rPr lang="en-IN" sz="1600" dirty="0">
                <a:solidFill>
                  <a:schemeClr val="tx1"/>
                </a:solidFill>
              </a:rPr>
              <a:t> and the data is transmitted.</a:t>
            </a:r>
          </a:p>
          <a:p>
            <a:pPr algn="just">
              <a:lnSpc>
                <a:spcPct val="100000"/>
              </a:lnSpc>
            </a:pPr>
            <a:r>
              <a:rPr lang="en-IN" sz="1600" dirty="0">
                <a:solidFill>
                  <a:schemeClr val="tx1"/>
                </a:solidFill>
              </a:rPr>
              <a:t>  </a:t>
            </a:r>
            <a:r>
              <a:rPr lang="en-IN" sz="1600" dirty="0" err="1">
                <a:solidFill>
                  <a:schemeClr val="tx1"/>
                </a:solidFill>
              </a:rPr>
              <a:t>b.If</a:t>
            </a:r>
            <a:r>
              <a:rPr lang="en-IN" sz="1600" dirty="0">
                <a:solidFill>
                  <a:schemeClr val="tx1"/>
                </a:solidFill>
              </a:rPr>
              <a:t> range required is </a:t>
            </a:r>
            <a:r>
              <a:rPr lang="en-IN" sz="1600" dirty="0" err="1">
                <a:solidFill>
                  <a:schemeClr val="tx1"/>
                </a:solidFill>
              </a:rPr>
              <a:t>upto</a:t>
            </a:r>
            <a:r>
              <a:rPr lang="en-IN" sz="1600" dirty="0">
                <a:solidFill>
                  <a:schemeClr val="tx1"/>
                </a:solidFill>
              </a:rPr>
              <a:t> 400m,then Wi-Fi is used. The ESP8266 connects  with inbuilt Wi-Fi of </a:t>
            </a:r>
            <a:r>
              <a:rPr lang="en-IN" sz="1600" dirty="0" err="1">
                <a:solidFill>
                  <a:schemeClr val="tx1"/>
                </a:solidFill>
              </a:rPr>
              <a:t>Rpi</a:t>
            </a:r>
            <a:r>
              <a:rPr lang="en-IN" sz="1600" dirty="0">
                <a:solidFill>
                  <a:schemeClr val="tx1"/>
                </a:solidFill>
              </a:rPr>
              <a:t> and the data is transmitted.</a:t>
            </a:r>
          </a:p>
          <a:p>
            <a:pPr algn="just">
              <a:lnSpc>
                <a:spcPct val="100000"/>
              </a:lnSpc>
            </a:pPr>
            <a:r>
              <a:rPr lang="en-IN" sz="1600" dirty="0">
                <a:solidFill>
                  <a:schemeClr val="tx1"/>
                </a:solidFill>
              </a:rPr>
              <a:t>  </a:t>
            </a:r>
            <a:r>
              <a:rPr lang="en-IN" sz="1600" dirty="0" err="1">
                <a:solidFill>
                  <a:schemeClr val="tx1"/>
                </a:solidFill>
              </a:rPr>
              <a:t>c.If</a:t>
            </a:r>
            <a:r>
              <a:rPr lang="en-IN" sz="1600" dirty="0">
                <a:solidFill>
                  <a:schemeClr val="tx1"/>
                </a:solidFill>
              </a:rPr>
              <a:t> range required is more than 800m,then LoRa communication is used. The RFM98 configured as transmitter through SPI communication transmits the data to RFM98 configured as  receiver at the gateway.</a:t>
            </a:r>
          </a:p>
          <a:p>
            <a:pPr algn="just"/>
            <a:endParaRPr lang="en-IN" sz="1600" dirty="0"/>
          </a:p>
        </p:txBody>
      </p:sp>
      <p:pic>
        <p:nvPicPr>
          <p:cNvPr id="5" name="Content Placeholder 4">
            <a:extLst>
              <a:ext uri="{FF2B5EF4-FFF2-40B4-BE49-F238E27FC236}">
                <a16:creationId xmlns:a16="http://schemas.microsoft.com/office/drawing/2014/main" id="{D88E8891-57DB-495A-B1F6-B609BD0D78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21073" y="0"/>
            <a:ext cx="3690063" cy="870599"/>
          </a:xfrm>
          <a:prstGeom prst="rect">
            <a:avLst/>
          </a:prstGeom>
        </p:spPr>
      </p:pic>
      <p:sp>
        <p:nvSpPr>
          <p:cNvPr id="8" name="TextBox 7">
            <a:extLst>
              <a:ext uri="{FF2B5EF4-FFF2-40B4-BE49-F238E27FC236}">
                <a16:creationId xmlns:a16="http://schemas.microsoft.com/office/drawing/2014/main" id="{B9DFA75A-E04C-44BE-BD19-5AB1A13279AC}"/>
              </a:ext>
            </a:extLst>
          </p:cNvPr>
          <p:cNvSpPr txBox="1"/>
          <p:nvPr/>
        </p:nvSpPr>
        <p:spPr>
          <a:xfrm>
            <a:off x="11342137" y="6036906"/>
            <a:ext cx="918287" cy="261610"/>
          </a:xfrm>
          <a:prstGeom prst="rect">
            <a:avLst/>
          </a:prstGeom>
          <a:noFill/>
        </p:spPr>
        <p:txBody>
          <a:bodyPr wrap="square">
            <a:spAutoFit/>
          </a:bodyPr>
          <a:lstStyle/>
          <a:p>
            <a:r>
              <a:rPr lang="en-US" sz="1100" dirty="0">
                <a:latin typeface="Bahnschrift" panose="020B0502040204020203" pitchFamily="34" charset="0"/>
              </a:rPr>
              <a:t>12/05/2021</a:t>
            </a:r>
            <a:endParaRPr lang="en-IN" sz="1100" dirty="0"/>
          </a:p>
        </p:txBody>
      </p:sp>
    </p:spTree>
    <p:extLst>
      <p:ext uri="{BB962C8B-B14F-4D97-AF65-F5344CB8AC3E}">
        <p14:creationId xmlns:p14="http://schemas.microsoft.com/office/powerpoint/2010/main" val="20449076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381B94-A529-42D9-A1C5-1FEB88557EEA}"/>
              </a:ext>
            </a:extLst>
          </p:cNvPr>
          <p:cNvSpPr>
            <a:spLocks noGrp="1"/>
          </p:cNvSpPr>
          <p:nvPr>
            <p:ph type="title"/>
          </p:nvPr>
        </p:nvSpPr>
        <p:spPr/>
        <p:txBody>
          <a:bodyPr/>
          <a:lstStyle/>
          <a:p>
            <a:r>
              <a:rPr lang="en-US" dirty="0">
                <a:solidFill>
                  <a:schemeClr val="tx1"/>
                </a:solidFill>
                <a:latin typeface="Times New Roman" panose="02020603050405020304" pitchFamily="18" charset="0"/>
                <a:cs typeface="Times New Roman" panose="02020603050405020304" pitchFamily="18" charset="0"/>
              </a:rPr>
              <a:t>                      </a:t>
            </a:r>
            <a:r>
              <a:rPr lang="en-US" sz="4000" dirty="0">
                <a:solidFill>
                  <a:schemeClr val="tx1"/>
                </a:solidFill>
                <a:latin typeface="Times New Roman" panose="02020603050405020304" pitchFamily="18" charset="0"/>
                <a:cs typeface="Times New Roman" panose="02020603050405020304" pitchFamily="18" charset="0"/>
              </a:rPr>
              <a:t>REFERENCES</a:t>
            </a:r>
            <a:endParaRPr lang="en-IN" sz="4000" dirty="0">
              <a:solidFill>
                <a:schemeClr val="tx1"/>
              </a:solidFill>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D88E8891-57DB-495A-B1F6-B609BD0D78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21073" y="0"/>
            <a:ext cx="3690063" cy="870599"/>
          </a:xfrm>
          <a:prstGeom prst="rect">
            <a:avLst/>
          </a:prstGeom>
        </p:spPr>
      </p:pic>
      <p:sp>
        <p:nvSpPr>
          <p:cNvPr id="9" name="Content Placeholder 8">
            <a:extLst>
              <a:ext uri="{FF2B5EF4-FFF2-40B4-BE49-F238E27FC236}">
                <a16:creationId xmlns:a16="http://schemas.microsoft.com/office/drawing/2014/main" id="{2FC3E432-64B0-492B-BA40-431F7EF644FA}"/>
              </a:ext>
            </a:extLst>
          </p:cNvPr>
          <p:cNvSpPr>
            <a:spLocks noGrp="1"/>
          </p:cNvSpPr>
          <p:nvPr>
            <p:ph sz="half" idx="1"/>
          </p:nvPr>
        </p:nvSpPr>
        <p:spPr>
          <a:xfrm>
            <a:off x="1097280" y="1845734"/>
            <a:ext cx="10127441" cy="3929915"/>
          </a:xfrm>
        </p:spPr>
        <p:txBody>
          <a:bodyPr>
            <a:normAutofit/>
          </a:bodyPr>
          <a:lstStyle/>
          <a:p>
            <a:r>
              <a:rPr lang="en-IN" dirty="0">
                <a:solidFill>
                  <a:schemeClr val="tx1"/>
                </a:solidFill>
                <a:latin typeface="Times New Roman" panose="02020603050405020304" pitchFamily="18" charset="0"/>
                <a:cs typeface="Times New Roman" panose="02020603050405020304" pitchFamily="18" charset="0"/>
              </a:rPr>
              <a:t>1] P Mohammed </a:t>
            </a:r>
            <a:r>
              <a:rPr lang="en-IN" dirty="0" err="1">
                <a:solidFill>
                  <a:schemeClr val="tx1"/>
                </a:solidFill>
                <a:latin typeface="Times New Roman" panose="02020603050405020304" pitchFamily="18" charset="0"/>
                <a:cs typeface="Times New Roman" panose="02020603050405020304" pitchFamily="18" charset="0"/>
              </a:rPr>
              <a:t>Shahanas</a:t>
            </a:r>
            <a:r>
              <a:rPr lang="en-IN" dirty="0">
                <a:solidFill>
                  <a:schemeClr val="tx1"/>
                </a:solidFill>
                <a:latin typeface="Times New Roman" panose="02020603050405020304" pitchFamily="18" charset="0"/>
                <a:cs typeface="Times New Roman" panose="02020603050405020304" pitchFamily="18" charset="0"/>
              </a:rPr>
              <a:t>, K </a:t>
            </a:r>
            <a:r>
              <a:rPr lang="en-IN" dirty="0" err="1">
                <a:solidFill>
                  <a:schemeClr val="tx1"/>
                </a:solidFill>
                <a:latin typeface="Times New Roman" panose="02020603050405020304" pitchFamily="18" charset="0"/>
                <a:cs typeface="Times New Roman" panose="02020603050405020304" pitchFamily="18" charset="0"/>
              </a:rPr>
              <a:t>Bagavathi</a:t>
            </a:r>
            <a:r>
              <a:rPr lang="en-IN" dirty="0">
                <a:solidFill>
                  <a:schemeClr val="tx1"/>
                </a:solidFill>
                <a:latin typeface="Times New Roman" panose="02020603050405020304" pitchFamily="18" charset="0"/>
                <a:cs typeface="Times New Roman" panose="02020603050405020304" pitchFamily="18" charset="0"/>
              </a:rPr>
              <a:t> Sivakumar. Framework for a smart water management system in the context of smart city initiatives in </a:t>
            </a:r>
            <a:r>
              <a:rPr lang="en-IN" dirty="0" err="1">
                <a:solidFill>
                  <a:schemeClr val="tx1"/>
                </a:solidFill>
                <a:latin typeface="Times New Roman" panose="02020603050405020304" pitchFamily="18" charset="0"/>
                <a:cs typeface="Times New Roman" panose="02020603050405020304" pitchFamily="18" charset="0"/>
              </a:rPr>
              <a:t>india</a:t>
            </a:r>
            <a:r>
              <a:rPr lang="en-IN" dirty="0">
                <a:solidFill>
                  <a:schemeClr val="tx1"/>
                </a:solidFill>
                <a:latin typeface="Times New Roman" panose="02020603050405020304" pitchFamily="18" charset="0"/>
                <a:cs typeface="Times New Roman" panose="02020603050405020304" pitchFamily="18" charset="0"/>
              </a:rPr>
              <a:t>. pages 142–147. IEEE, 2016. </a:t>
            </a:r>
          </a:p>
          <a:p>
            <a:r>
              <a:rPr lang="en-IN" dirty="0">
                <a:solidFill>
                  <a:schemeClr val="tx1"/>
                </a:solidFill>
                <a:latin typeface="Times New Roman" panose="02020603050405020304" pitchFamily="18" charset="0"/>
                <a:cs typeface="Times New Roman" panose="02020603050405020304" pitchFamily="18" charset="0"/>
              </a:rPr>
              <a:t>[2] I. </a:t>
            </a:r>
            <a:r>
              <a:rPr lang="en-IN" dirty="0" err="1">
                <a:solidFill>
                  <a:schemeClr val="tx1"/>
                </a:solidFill>
                <a:latin typeface="Times New Roman" panose="02020603050405020304" pitchFamily="18" charset="0"/>
                <a:cs typeface="Times New Roman" panose="02020603050405020304" pitchFamily="18" charset="0"/>
              </a:rPr>
              <a:t>peh</a:t>
            </a:r>
            <a:r>
              <a:rPr lang="en-IN" dirty="0">
                <a:solidFill>
                  <a:schemeClr val="tx1"/>
                </a:solidFill>
                <a:latin typeface="Times New Roman" panose="02020603050405020304" pitchFamily="18" charset="0"/>
                <a:cs typeface="Times New Roman" panose="02020603050405020304" pitchFamily="18" charset="0"/>
              </a:rPr>
              <a:t> O. Juki and I. </a:t>
            </a:r>
            <a:r>
              <a:rPr lang="en-IN" dirty="0" err="1">
                <a:solidFill>
                  <a:schemeClr val="tx1"/>
                </a:solidFill>
                <a:latin typeface="Times New Roman" panose="02020603050405020304" pitchFamily="18" charset="0"/>
                <a:cs typeface="Times New Roman" panose="02020603050405020304" pitchFamily="18" charset="0"/>
              </a:rPr>
              <a:t>Hei</a:t>
            </a:r>
            <a:r>
              <a:rPr lang="en-IN" dirty="0">
                <a:solidFill>
                  <a:schemeClr val="tx1"/>
                </a:solidFill>
                <a:latin typeface="Times New Roman" panose="02020603050405020304" pitchFamily="18" charset="0"/>
                <a:cs typeface="Times New Roman" panose="02020603050405020304" pitchFamily="18" charset="0"/>
              </a:rPr>
              <a:t>. Cloud-based services for the internet of things. pages 0372–0377. IEEE, 2018. </a:t>
            </a:r>
          </a:p>
          <a:p>
            <a:r>
              <a:rPr lang="en-IN" dirty="0">
                <a:solidFill>
                  <a:schemeClr val="tx1"/>
                </a:solidFill>
                <a:latin typeface="Times New Roman" panose="02020603050405020304" pitchFamily="18" charset="0"/>
                <a:cs typeface="Times New Roman" panose="02020603050405020304" pitchFamily="18" charset="0"/>
              </a:rPr>
              <a:t>[3] R. Prajapati S. Yadav S. </a:t>
            </a:r>
            <a:r>
              <a:rPr lang="en-IN" dirty="0" err="1">
                <a:solidFill>
                  <a:schemeClr val="tx1"/>
                </a:solidFill>
                <a:latin typeface="Times New Roman" panose="02020603050405020304" pitchFamily="18" charset="0"/>
                <a:cs typeface="Times New Roman" panose="02020603050405020304" pitchFamily="18" charset="0"/>
              </a:rPr>
              <a:t>Wadekar</a:t>
            </a:r>
            <a:r>
              <a:rPr lang="en-IN" dirty="0">
                <a:solidFill>
                  <a:schemeClr val="tx1"/>
                </a:solidFill>
                <a:latin typeface="Times New Roman" panose="02020603050405020304" pitchFamily="18" charset="0"/>
                <a:cs typeface="Times New Roman" panose="02020603050405020304" pitchFamily="18" charset="0"/>
              </a:rPr>
              <a:t>, V. </a:t>
            </a:r>
            <a:r>
              <a:rPr lang="en-IN" dirty="0" err="1">
                <a:solidFill>
                  <a:schemeClr val="tx1"/>
                </a:solidFill>
                <a:latin typeface="Times New Roman" panose="02020603050405020304" pitchFamily="18" charset="0"/>
                <a:cs typeface="Times New Roman" panose="02020603050405020304" pitchFamily="18" charset="0"/>
              </a:rPr>
              <a:t>Vakare</a:t>
            </a:r>
            <a:r>
              <a:rPr lang="en-IN" dirty="0">
                <a:solidFill>
                  <a:schemeClr val="tx1"/>
                </a:solidFill>
                <a:latin typeface="Times New Roman" panose="02020603050405020304" pitchFamily="18" charset="0"/>
                <a:cs typeface="Times New Roman" panose="02020603050405020304" pitchFamily="18" charset="0"/>
              </a:rPr>
              <a:t> and V. Yadav. An internet of things- based model for smart water management. pages 821–826. IEEE, 2016. </a:t>
            </a:r>
          </a:p>
          <a:p>
            <a:r>
              <a:rPr lang="en-IN" dirty="0">
                <a:solidFill>
                  <a:schemeClr val="tx1"/>
                </a:solidFill>
                <a:latin typeface="Times New Roman" panose="02020603050405020304" pitchFamily="18" charset="0"/>
                <a:cs typeface="Times New Roman" panose="02020603050405020304" pitchFamily="18" charset="0"/>
              </a:rPr>
              <a:t>[4] R. Prajapati S. Yadav S. </a:t>
            </a:r>
            <a:r>
              <a:rPr lang="en-IN" dirty="0" err="1">
                <a:solidFill>
                  <a:schemeClr val="tx1"/>
                </a:solidFill>
                <a:latin typeface="Times New Roman" panose="02020603050405020304" pitchFamily="18" charset="0"/>
                <a:cs typeface="Times New Roman" panose="02020603050405020304" pitchFamily="18" charset="0"/>
              </a:rPr>
              <a:t>Wadekar</a:t>
            </a:r>
            <a:r>
              <a:rPr lang="en-IN" dirty="0">
                <a:solidFill>
                  <a:schemeClr val="tx1"/>
                </a:solidFill>
                <a:latin typeface="Times New Roman" panose="02020603050405020304" pitchFamily="18" charset="0"/>
                <a:cs typeface="Times New Roman" panose="02020603050405020304" pitchFamily="18" charset="0"/>
              </a:rPr>
              <a:t>, V. </a:t>
            </a:r>
            <a:r>
              <a:rPr lang="en-IN" dirty="0" err="1">
                <a:solidFill>
                  <a:schemeClr val="tx1"/>
                </a:solidFill>
                <a:latin typeface="Times New Roman" panose="02020603050405020304" pitchFamily="18" charset="0"/>
                <a:cs typeface="Times New Roman" panose="02020603050405020304" pitchFamily="18" charset="0"/>
              </a:rPr>
              <a:t>Vakare</a:t>
            </a:r>
            <a:r>
              <a:rPr lang="en-IN" dirty="0">
                <a:solidFill>
                  <a:schemeClr val="tx1"/>
                </a:solidFill>
                <a:latin typeface="Times New Roman" panose="02020603050405020304" pitchFamily="18" charset="0"/>
                <a:cs typeface="Times New Roman" panose="02020603050405020304" pitchFamily="18" charset="0"/>
              </a:rPr>
              <a:t> and V. Yadav. Smart water management using </a:t>
            </a:r>
            <a:r>
              <a:rPr lang="en-IN" dirty="0" err="1">
                <a:solidFill>
                  <a:schemeClr val="tx1"/>
                </a:solidFill>
                <a:latin typeface="Times New Roman" panose="02020603050405020304" pitchFamily="18" charset="0"/>
                <a:cs typeface="Times New Roman" panose="02020603050405020304" pitchFamily="18" charset="0"/>
              </a:rPr>
              <a:t>iot</a:t>
            </a:r>
            <a:r>
              <a:rPr lang="en-IN" dirty="0">
                <a:solidFill>
                  <a:schemeClr val="tx1"/>
                </a:solidFill>
                <a:latin typeface="Times New Roman" panose="02020603050405020304" pitchFamily="18" charset="0"/>
                <a:cs typeface="Times New Roman" panose="02020603050405020304" pitchFamily="18" charset="0"/>
              </a:rPr>
              <a:t>. pages 1–4. IEEE, 2016. </a:t>
            </a:r>
          </a:p>
          <a:p>
            <a:r>
              <a:rPr lang="en-IN" dirty="0">
                <a:solidFill>
                  <a:schemeClr val="tx1"/>
                </a:solidFill>
                <a:latin typeface="Times New Roman" panose="02020603050405020304" pitchFamily="18" charset="0"/>
                <a:cs typeface="Times New Roman" panose="02020603050405020304" pitchFamily="18" charset="0"/>
              </a:rPr>
              <a:t>[5] Irjet.net [6] https://www.pantechsolutions.net/iot-based-water-management-system-using-raspberrypi.</a:t>
            </a:r>
          </a:p>
        </p:txBody>
      </p:sp>
    </p:spTree>
    <p:extLst>
      <p:ext uri="{BB962C8B-B14F-4D97-AF65-F5344CB8AC3E}">
        <p14:creationId xmlns:p14="http://schemas.microsoft.com/office/powerpoint/2010/main" val="17709310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39528F-DE48-48CE-B089-7EB4BC615C6E}"/>
              </a:ext>
            </a:extLst>
          </p:cNvPr>
          <p:cNvSpPr>
            <a:spLocks noGrp="1"/>
          </p:cNvSpPr>
          <p:nvPr>
            <p:ph type="title"/>
          </p:nvPr>
        </p:nvSpPr>
        <p:spPr>
          <a:xfrm>
            <a:off x="4185713" y="1978243"/>
            <a:ext cx="10058400" cy="1450757"/>
          </a:xfrm>
        </p:spPr>
        <p:txBody>
          <a:bodyPr/>
          <a:lstStyle/>
          <a:p>
            <a:r>
              <a:rPr lang="en-US" dirty="0">
                <a:solidFill>
                  <a:schemeClr val="tx1"/>
                </a:solidFill>
                <a:latin typeface="Times New Roman" panose="02020603050405020304" pitchFamily="18" charset="0"/>
                <a:cs typeface="Times New Roman" panose="02020603050405020304" pitchFamily="18" charset="0"/>
              </a:rPr>
              <a:t>THANK YOU</a:t>
            </a:r>
            <a:endParaRPr lang="en-IN" dirty="0">
              <a:solidFill>
                <a:schemeClr val="tx1"/>
              </a:solidFill>
              <a:latin typeface="Times New Roman" panose="02020603050405020304" pitchFamily="18" charset="0"/>
              <a:cs typeface="Times New Roman" panose="02020603050405020304" pitchFamily="18" charset="0"/>
            </a:endParaRPr>
          </a:p>
        </p:txBody>
      </p:sp>
      <p:pic>
        <p:nvPicPr>
          <p:cNvPr id="3" name="Content Placeholder 4">
            <a:extLst>
              <a:ext uri="{FF2B5EF4-FFF2-40B4-BE49-F238E27FC236}">
                <a16:creationId xmlns:a16="http://schemas.microsoft.com/office/drawing/2014/main" id="{A65C0B1D-7953-4F71-83D5-6EF3F24F86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21073" y="-9330"/>
            <a:ext cx="3690063" cy="870599"/>
          </a:xfrm>
          <a:prstGeom prst="rect">
            <a:avLst/>
          </a:prstGeom>
        </p:spPr>
      </p:pic>
      <p:sp>
        <p:nvSpPr>
          <p:cNvPr id="5" name="TextBox 4">
            <a:extLst>
              <a:ext uri="{FF2B5EF4-FFF2-40B4-BE49-F238E27FC236}">
                <a16:creationId xmlns:a16="http://schemas.microsoft.com/office/drawing/2014/main" id="{F945C8CD-4C54-4CFE-9A50-BEE64B772B88}"/>
              </a:ext>
            </a:extLst>
          </p:cNvPr>
          <p:cNvSpPr txBox="1"/>
          <p:nvPr/>
        </p:nvSpPr>
        <p:spPr>
          <a:xfrm>
            <a:off x="11265316" y="5943600"/>
            <a:ext cx="860749" cy="261610"/>
          </a:xfrm>
          <a:prstGeom prst="rect">
            <a:avLst/>
          </a:prstGeom>
          <a:noFill/>
        </p:spPr>
        <p:txBody>
          <a:bodyPr wrap="square">
            <a:spAutoFit/>
          </a:bodyPr>
          <a:lstStyle/>
          <a:p>
            <a:r>
              <a:rPr lang="en-US" sz="1100" dirty="0">
                <a:latin typeface="Bahnschrift" panose="020B0502040204020203" pitchFamily="34" charset="0"/>
              </a:rPr>
              <a:t>12/05/2021</a:t>
            </a:r>
            <a:endParaRPr lang="en-IN" sz="1100" dirty="0"/>
          </a:p>
        </p:txBody>
      </p:sp>
    </p:spTree>
    <p:extLst>
      <p:ext uri="{BB962C8B-B14F-4D97-AF65-F5344CB8AC3E}">
        <p14:creationId xmlns:p14="http://schemas.microsoft.com/office/powerpoint/2010/main" val="966670239"/>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02006FA4-1611-4B07-AF7F-85CF6D20EB3E}"/>
    </a:ext>
  </a:extLst>
</a:theme>
</file>

<file path=docProps/app.xml><?xml version="1.0" encoding="utf-8"?>
<Properties xmlns="http://schemas.openxmlformats.org/officeDocument/2006/extended-properties" xmlns:vt="http://schemas.openxmlformats.org/officeDocument/2006/docPropsVTypes">
  <Template>Retrospect</Template>
  <TotalTime>217</TotalTime>
  <Words>770</Words>
  <Application>Microsoft Office PowerPoint</Application>
  <PresentationFormat>Widescreen</PresentationFormat>
  <Paragraphs>30</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 Rounded MT Bold</vt:lpstr>
      <vt:lpstr>Bahnschrift</vt:lpstr>
      <vt:lpstr>Calibri</vt:lpstr>
      <vt:lpstr>Calibri Light</vt:lpstr>
      <vt:lpstr>Times New Roman</vt:lpstr>
      <vt:lpstr>Retrospect</vt:lpstr>
      <vt:lpstr>                                                      ESDM           TEAM – KseNs  Node and Gateway               Suman M K                       USN:01FE18BEC188                           Sriram Joshi                       USN:01FE18BEC183                           Siddhalingeshwar R          USN:01FE18BEC177                           Harsha Vardhan                 USN:01FE18BEC199                                                                                                                                                                                                                                                    12/05/2021</vt:lpstr>
      <vt:lpstr>                        ABSTRACT</vt:lpstr>
      <vt:lpstr>        FUNCTIONAL BLOCK DIAGRAM  </vt:lpstr>
      <vt:lpstr>           SYSTEM ARCHITECTURE</vt:lpstr>
      <vt:lpstr>PowerPoint Presentation</vt:lpstr>
      <vt:lpstr>PowerPoint Presentation</vt:lpstr>
      <vt:lpstr>                      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sriram b joshi</dc:creator>
  <cp:lastModifiedBy>Suman Kotennavar</cp:lastModifiedBy>
  <cp:revision>23</cp:revision>
  <dcterms:created xsi:type="dcterms:W3CDTF">2021-05-11T12:31:30Z</dcterms:created>
  <dcterms:modified xsi:type="dcterms:W3CDTF">2021-06-03T19:24:47Z</dcterms:modified>
</cp:coreProperties>
</file>