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4" r:id="rId2"/>
    <p:sldId id="257" r:id="rId3"/>
    <p:sldId id="260" r:id="rId4"/>
    <p:sldId id="261" r:id="rId5"/>
    <p:sldId id="262" r:id="rId6"/>
    <p:sldId id="301" r:id="rId7"/>
    <p:sldId id="304" r:id="rId8"/>
    <p:sldId id="295" r:id="rId9"/>
    <p:sldId id="309" r:id="rId10"/>
    <p:sldId id="310" r:id="rId11"/>
    <p:sldId id="271" r:id="rId12"/>
    <p:sldId id="297"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86" d="100"/>
          <a:sy n="86" d="100"/>
        </p:scale>
        <p:origin x="586" y="67"/>
      </p:cViewPr>
      <p:guideLst>
        <p:guide orient="horz" pos="2160"/>
        <p:guide pos="38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la Harsha vardhan" userId="1edefeffa2b5566a" providerId="LiveId" clId="{BDAD16E7-0EC0-4C28-8B70-0AD9488729CA}"/>
    <pc:docChg chg="custSel modSld sldOrd">
      <pc:chgData name="Golla Harsha vardhan" userId="1edefeffa2b5566a" providerId="LiveId" clId="{BDAD16E7-0EC0-4C28-8B70-0AD9488729CA}" dt="2023-05-28T17:59:08.396" v="12" actId="1076"/>
      <pc:docMkLst>
        <pc:docMk/>
      </pc:docMkLst>
      <pc:sldChg chg="ord">
        <pc:chgData name="Golla Harsha vardhan" userId="1edefeffa2b5566a" providerId="LiveId" clId="{BDAD16E7-0EC0-4C28-8B70-0AD9488729CA}" dt="2023-05-28T17:53:10.900" v="1"/>
        <pc:sldMkLst>
          <pc:docMk/>
          <pc:sldMk cId="0" sldId="271"/>
        </pc:sldMkLst>
      </pc:sldChg>
      <pc:sldChg chg="addSp delSp modSp mod">
        <pc:chgData name="Golla Harsha vardhan" userId="1edefeffa2b5566a" providerId="LiveId" clId="{BDAD16E7-0EC0-4C28-8B70-0AD9488729CA}" dt="2023-05-28T17:59:08.396" v="12" actId="1076"/>
        <pc:sldMkLst>
          <pc:docMk/>
          <pc:sldMk cId="0" sldId="310"/>
        </pc:sldMkLst>
        <pc:spChg chg="add mod">
          <ac:chgData name="Golla Harsha vardhan" userId="1edefeffa2b5566a" providerId="LiveId" clId="{BDAD16E7-0EC0-4C28-8B70-0AD9488729CA}" dt="2023-05-28T17:58:16.621" v="5" actId="478"/>
          <ac:spMkLst>
            <pc:docMk/>
            <pc:sldMk cId="0" sldId="310"/>
            <ac:spMk id="7" creationId="{D27BC97E-ADB0-4516-9C1D-BF77B7BC4EB9}"/>
          </ac:spMkLst>
        </pc:spChg>
        <pc:picChg chg="del mod">
          <ac:chgData name="Golla Harsha vardhan" userId="1edefeffa2b5566a" providerId="LiveId" clId="{BDAD16E7-0EC0-4C28-8B70-0AD9488729CA}" dt="2023-05-28T17:58:16.621" v="5" actId="478"/>
          <ac:picMkLst>
            <pc:docMk/>
            <pc:sldMk cId="0" sldId="310"/>
            <ac:picMk id="4" creationId="{00000000-0000-0000-0000-000000000000}"/>
          </ac:picMkLst>
        </pc:picChg>
        <pc:picChg chg="add mod">
          <ac:chgData name="Golla Harsha vardhan" userId="1edefeffa2b5566a" providerId="LiveId" clId="{BDAD16E7-0EC0-4C28-8B70-0AD9488729CA}" dt="2023-05-28T17:59:08.396" v="12" actId="1076"/>
          <ac:picMkLst>
            <pc:docMk/>
            <pc:sldMk cId="0" sldId="310"/>
            <ac:picMk id="5" creationId="{E8BDF690-EC31-4EEE-9B15-0BE510E14CF7}"/>
          </ac:picMkLst>
        </pc:picChg>
      </pc:sldChg>
    </pc:docChg>
  </pc:docChgLst>
  <pc:docChgLst>
    <pc:chgData name="Golla Harsha vardhan" userId="1edefeffa2b5566a" providerId="LiveId" clId="{30219786-CDEE-4AAE-B2DC-14D7B5E486B2}"/>
    <pc:docChg chg="custSel modSld">
      <pc:chgData name="Golla Harsha vardhan" userId="1edefeffa2b5566a" providerId="LiveId" clId="{30219786-CDEE-4AAE-B2DC-14D7B5E486B2}" dt="2023-06-15T16:49:57.050" v="10" actId="1076"/>
      <pc:docMkLst>
        <pc:docMk/>
      </pc:docMkLst>
      <pc:sldChg chg="delSp modSp mod">
        <pc:chgData name="Golla Harsha vardhan" userId="1edefeffa2b5566a" providerId="LiveId" clId="{30219786-CDEE-4AAE-B2DC-14D7B5E486B2}" dt="2023-06-15T16:49:57.050" v="10" actId="1076"/>
        <pc:sldMkLst>
          <pc:docMk/>
          <pc:sldMk cId="0" sldId="310"/>
        </pc:sldMkLst>
        <pc:spChg chg="del mod">
          <ac:chgData name="Golla Harsha vardhan" userId="1edefeffa2b5566a" providerId="LiveId" clId="{30219786-CDEE-4AAE-B2DC-14D7B5E486B2}" dt="2023-06-15T16:48:31.776" v="2" actId="478"/>
          <ac:spMkLst>
            <pc:docMk/>
            <pc:sldMk cId="0" sldId="310"/>
            <ac:spMk id="7" creationId="{D27BC97E-ADB0-4516-9C1D-BF77B7BC4EB9}"/>
          </ac:spMkLst>
        </pc:spChg>
        <pc:picChg chg="mod modCrop">
          <ac:chgData name="Golla Harsha vardhan" userId="1edefeffa2b5566a" providerId="LiveId" clId="{30219786-CDEE-4AAE-B2DC-14D7B5E486B2}" dt="2023-06-15T16:49:57.050" v="10" actId="1076"/>
          <ac:picMkLst>
            <pc:docMk/>
            <pc:sldMk cId="0" sldId="310"/>
            <ac:picMk id="5" creationId="{E8BDF690-EC31-4EEE-9B15-0BE510E14C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1FE2E83-15FD-450C-BA7A-EB7A139012F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002B58-6792-46A5-8D7A-38F486C91436}"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C002B58-6792-46A5-8D7A-38F486C91436}" type="datetimeFigureOut">
              <a:rPr lang="en-IN" smtClean="0"/>
              <a:t>15-06-2023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1FE2E83-15FD-450C-BA7A-EB7A139012F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002B58-6792-46A5-8D7A-38F486C91436}"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002B58-6792-46A5-8D7A-38F486C91436}"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002B58-6792-46A5-8D7A-38F486C91436}"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2B58-6792-46A5-8D7A-38F486C91436}"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2B58-6792-46A5-8D7A-38F486C91436}"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2B58-6792-46A5-8D7A-38F486C91436}" type="datetimeFigureOut">
              <a:rPr lang="en-IN" smtClean="0"/>
              <a:t>15-06-2023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1FE2E83-15FD-450C-BA7A-EB7A139012F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002B58-6792-46A5-8D7A-38F486C91436}" type="datetimeFigureOut">
              <a:rPr lang="en-IN" smtClean="0"/>
              <a:t>15-06-2023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1FE2E83-15FD-450C-BA7A-EB7A139012F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stretch>
            <a:fillRect/>
          </a:stretch>
        </p:blipFill>
        <p:spPr>
          <a:xfrm>
            <a:off x="689866" y="53217"/>
            <a:ext cx="10478217" cy="1506314"/>
          </a:xfrm>
          <a:prstGeom prst="rect">
            <a:avLst/>
          </a:prstGeom>
        </p:spPr>
      </p:pic>
      <p:sp>
        <p:nvSpPr>
          <p:cNvPr id="5" name="TextBox 4"/>
          <p:cNvSpPr txBox="1"/>
          <p:nvPr/>
        </p:nvSpPr>
        <p:spPr>
          <a:xfrm>
            <a:off x="635" y="1720850"/>
            <a:ext cx="12191365" cy="9531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800" dirty="0">
                <a:solidFill>
                  <a:srgbClr val="002060"/>
                </a:solidFill>
              </a:rPr>
              <a:t>Department of Computer science and Engineering</a:t>
            </a:r>
          </a:p>
          <a:p>
            <a:pPr algn="ctr"/>
            <a:endParaRPr lang="en-IN" altLang="en-US" sz="2800" b="1" dirty="0">
              <a:solidFill>
                <a:srgbClr val="002060"/>
              </a:solidFill>
            </a:endParaRPr>
          </a:p>
        </p:txBody>
      </p:sp>
      <p:sp>
        <p:nvSpPr>
          <p:cNvPr id="7" name="Title 1"/>
          <p:cNvSpPr txBox="1"/>
          <p:nvPr/>
        </p:nvSpPr>
        <p:spPr>
          <a:xfrm>
            <a:off x="1063564" y="2204588"/>
            <a:ext cx="9516195" cy="17197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endParaRPr lang="en-US" b="1" dirty="0"/>
          </a:p>
        </p:txBody>
      </p:sp>
      <p:sp>
        <p:nvSpPr>
          <p:cNvPr id="11" name="TextBox 10"/>
          <p:cNvSpPr txBox="1"/>
          <p:nvPr/>
        </p:nvSpPr>
        <p:spPr>
          <a:xfrm>
            <a:off x="-635" y="2399030"/>
            <a:ext cx="12192635" cy="33077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en-IN" altLang="en-US" sz="2400" dirty="0"/>
              <a:t>Batch Number - 19PB22</a:t>
            </a:r>
          </a:p>
          <a:p>
            <a:pPr algn="ctr">
              <a:lnSpc>
                <a:spcPct val="150000"/>
              </a:lnSpc>
            </a:pPr>
            <a:r>
              <a:rPr lang="en-US" sz="2400" dirty="0"/>
              <a:t>M</a:t>
            </a:r>
            <a:r>
              <a:rPr lang="en-IN" altLang="en-US" sz="2400" dirty="0"/>
              <a:t>ajor</a:t>
            </a:r>
            <a:r>
              <a:rPr lang="en-US" sz="2400" dirty="0"/>
              <a:t> project </a:t>
            </a:r>
            <a:endParaRPr lang="en-US"/>
          </a:p>
          <a:p>
            <a:pPr algn="ctr">
              <a:lnSpc>
                <a:spcPct val="150000"/>
              </a:lnSpc>
            </a:pPr>
            <a:r>
              <a:rPr lang="en-US" sz="2400" dirty="0"/>
              <a:t>On</a:t>
            </a:r>
          </a:p>
          <a:p>
            <a:pPr algn="ctr" defTabSz="457200">
              <a:lnSpc>
                <a:spcPct val="150000"/>
              </a:lnSpc>
              <a:spcBef>
                <a:spcPct val="0"/>
              </a:spcBef>
              <a:spcAft>
                <a:spcPts val="600"/>
              </a:spcAft>
            </a:pPr>
            <a:r>
              <a:rPr lang="en-US" sz="3200" b="1" dirty="0">
                <a:ln w="3175" cmpd="sng">
                  <a:noFill/>
                </a:ln>
                <a:solidFill>
                  <a:srgbClr val="000000"/>
                </a:solidFill>
                <a:latin typeface="Times New Roman" panose="02020603050405020304" pitchFamily="18" charset="0"/>
                <a:ea typeface="+mj-ea"/>
                <a:cs typeface="Times New Roman" panose="02020603050405020304" pitchFamily="18" charset="0"/>
                <a:sym typeface="+mn-ea"/>
              </a:rPr>
              <a:t>Real Time Sign Language</a:t>
            </a:r>
            <a:r>
              <a:rPr lang="en-IN" altLang="en-US" sz="3200" b="1" dirty="0">
                <a:ln w="3175" cmpd="sng">
                  <a:noFill/>
                </a:ln>
                <a:solidFill>
                  <a:srgbClr val="000000"/>
                </a:solidFill>
                <a:latin typeface="Times New Roman" panose="02020603050405020304" pitchFamily="18" charset="0"/>
                <a:ea typeface="+mj-ea"/>
                <a:cs typeface="Times New Roman" panose="02020603050405020304" pitchFamily="18" charset="0"/>
                <a:sym typeface="+mn-ea"/>
              </a:rPr>
              <a:t> </a:t>
            </a:r>
            <a:r>
              <a:rPr lang="en-US" sz="3200" b="1" dirty="0">
                <a:ln w="3175" cmpd="sng">
                  <a:noFill/>
                </a:ln>
                <a:solidFill>
                  <a:srgbClr val="000000"/>
                </a:solidFill>
                <a:latin typeface="Times New Roman" panose="02020603050405020304" pitchFamily="18" charset="0"/>
                <a:ea typeface="+mj-ea"/>
                <a:cs typeface="Times New Roman" panose="02020603050405020304" pitchFamily="18" charset="0"/>
                <a:sym typeface="+mn-ea"/>
              </a:rPr>
              <a:t>Recognition using Transfer Learning</a:t>
            </a:r>
            <a:endParaRPr lang="en-US" sz="3200">
              <a:ea typeface="+mj-ea"/>
              <a:cs typeface="+mj-cs"/>
            </a:endParaRPr>
          </a:p>
          <a:p>
            <a:pPr algn="ctr">
              <a:lnSpc>
                <a:spcPct val="150000"/>
              </a:lnSpc>
            </a:pPr>
            <a:endParaRPr lang="en-US" sz="3200" dirty="0">
              <a:solidFill>
                <a:srgbClr val="002060"/>
              </a:solidFill>
            </a:endParaRPr>
          </a:p>
        </p:txBody>
      </p:sp>
      <p:sp>
        <p:nvSpPr>
          <p:cNvPr id="12" name="TextBox 11"/>
          <p:cNvSpPr txBox="1"/>
          <p:nvPr/>
        </p:nvSpPr>
        <p:spPr>
          <a:xfrm>
            <a:off x="7047642" y="5204131"/>
            <a:ext cx="4120371"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Submitted by</a:t>
            </a:r>
          </a:p>
          <a:p>
            <a:r>
              <a:rPr lang="en-US" dirty="0"/>
              <a:t>G Harsha </a:t>
            </a:r>
            <a:r>
              <a:rPr lang="en-US" dirty="0" err="1"/>
              <a:t>vardhan</a:t>
            </a:r>
            <a:r>
              <a:rPr lang="en-US" dirty="0"/>
              <a:t>         - 19P61A0566</a:t>
            </a:r>
          </a:p>
          <a:p>
            <a:r>
              <a:rPr lang="en-US" dirty="0"/>
              <a:t>G Harsha </a:t>
            </a:r>
            <a:r>
              <a:rPr lang="en-US" dirty="0" err="1"/>
              <a:t>vardhan</a:t>
            </a:r>
            <a:r>
              <a:rPr lang="en-US" dirty="0"/>
              <a:t> Rao - 19P61A0575</a:t>
            </a:r>
          </a:p>
          <a:p>
            <a:r>
              <a:rPr lang="en-US" dirty="0"/>
              <a:t>S Harshith                        - 19P61A0581</a:t>
            </a:r>
          </a:p>
        </p:txBody>
      </p:sp>
      <p:sp>
        <p:nvSpPr>
          <p:cNvPr id="13" name="TextBox 12"/>
          <p:cNvSpPr txBox="1"/>
          <p:nvPr/>
        </p:nvSpPr>
        <p:spPr>
          <a:xfrm>
            <a:off x="1063872" y="5480897"/>
            <a:ext cx="4582397" cy="922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Under the Guidance of</a:t>
            </a:r>
          </a:p>
          <a:p>
            <a:r>
              <a:rPr lang="en-US" dirty="0"/>
              <a:t>Supervisor Name   - </a:t>
            </a:r>
            <a:r>
              <a:rPr lang="en-IN" altLang="en-US" dirty="0"/>
              <a:t>M</a:t>
            </a:r>
            <a:r>
              <a:rPr lang="en-US" dirty="0"/>
              <a:t>r. G Anil Kumar</a:t>
            </a:r>
          </a:p>
          <a:p>
            <a:r>
              <a:rPr lang="en-US" dirty="0"/>
              <a:t>Coordinator Name - Mr. G Srikanth 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a:t>
            </a:r>
          </a:p>
        </p:txBody>
      </p:sp>
      <p:pic>
        <p:nvPicPr>
          <p:cNvPr id="5" name="Picture 4">
            <a:extLst>
              <a:ext uri="{FF2B5EF4-FFF2-40B4-BE49-F238E27FC236}">
                <a16:creationId xmlns:a16="http://schemas.microsoft.com/office/drawing/2014/main" id="{E8BDF690-EC31-4EEE-9B15-0BE510E14CF7}"/>
              </a:ext>
            </a:extLst>
          </p:cNvPr>
          <p:cNvPicPr>
            <a:picLocks noChangeAspect="1"/>
          </p:cNvPicPr>
          <p:nvPr/>
        </p:nvPicPr>
        <p:blipFill rotWithShape="1">
          <a:blip r:embed="rId2">
            <a:extLst>
              <a:ext uri="{28A0092B-C50C-407E-A947-70E740481C1C}">
                <a14:useLocalDpi xmlns:a14="http://schemas.microsoft.com/office/drawing/2010/main" val="0"/>
              </a:ext>
            </a:extLst>
          </a:blip>
          <a:srcRect t="343" r="26773" b="-343"/>
          <a:stretch/>
        </p:blipFill>
        <p:spPr>
          <a:xfrm>
            <a:off x="1745157" y="1754669"/>
            <a:ext cx="8701685" cy="4802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881888" y="161926"/>
            <a:ext cx="10058400" cy="1562100"/>
          </a:xfrm>
        </p:spPr>
        <p:txBody>
          <a:bodyPr/>
          <a:lstStyle/>
          <a:p>
            <a:pPr algn="l"/>
            <a:r>
              <a:rPr lang="en-US" b="1" dirty="0"/>
              <a:t> CONCLUSION</a:t>
            </a:r>
            <a:endParaRPr lang="en-IN" b="1" dirty="0"/>
          </a:p>
        </p:txBody>
      </p:sp>
      <p:sp>
        <p:nvSpPr>
          <p:cNvPr id="1048625" name="Content Placeholder 2"/>
          <p:cNvSpPr>
            <a:spLocks noGrp="1"/>
          </p:cNvSpPr>
          <p:nvPr>
            <p:ph idx="1"/>
          </p:nvPr>
        </p:nvSpPr>
        <p:spPr>
          <a:xfrm>
            <a:off x="1069848" y="1724025"/>
            <a:ext cx="10058400" cy="4448175"/>
          </a:xfrm>
        </p:spPr>
        <p:txBody>
          <a:bodyPr>
            <a:noAutofit/>
          </a:bodyPr>
          <a:lstStyle/>
          <a:p>
            <a:pPr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Sign languages are kinds of visual languages that employ movements of hands, body, and facial expression as a means of communication. Sign languages are important for specially-abled people to have a means of communication. </a:t>
            </a:r>
          </a:p>
          <a:p>
            <a:pPr algn="just">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In this paper, it has been done by TensorFlow object detection API. The system has been trained on the Indian Sign Language alphabet dataset. The system detects sign language in real-time. For data acquisition, images have been captured by a webcam using Python and OpenCV which makes the cost cheaper. Though the system has achieved a high average confidence rate, the dataset it has been trained on is small in size and limited.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Rockwell Condensed" panose="02060603050405020104" charset="0"/>
                <a:cs typeface="Rockwell Condensed" panose="02060603050405020104" charset="0"/>
                <a:sym typeface="+mn-ea"/>
              </a:rPr>
              <a:t> REFERENCES</a:t>
            </a:r>
            <a:endParaRPr lang="en-US" b="1">
              <a:latin typeface="Rockwell Condensed" panose="02060603050405020104" charset="0"/>
              <a:cs typeface="Rockwell Condensed" panose="02060603050405020104" charset="0"/>
            </a:endParaRPr>
          </a:p>
        </p:txBody>
      </p:sp>
      <p:sp>
        <p:nvSpPr>
          <p:cNvPr id="3" name="Content Placeholder 2"/>
          <p:cNvSpPr>
            <a:spLocks noGrp="1"/>
          </p:cNvSpPr>
          <p:nvPr>
            <p:ph idx="1"/>
          </p:nvPr>
        </p:nvSpPr>
        <p:spPr>
          <a:xfrm>
            <a:off x="1212088" y="1868043"/>
            <a:ext cx="10058400" cy="4050792"/>
          </a:xfrm>
        </p:spPr>
        <p:txBody>
          <a:bodyPr>
            <a:noAutofit/>
          </a:bodyPr>
          <a:lstStyle/>
          <a:p>
            <a:pPr>
              <a:lnSpc>
                <a:spcPct val="150000"/>
              </a:lnSpc>
            </a:pPr>
            <a:r>
              <a:rPr lang="en-US">
                <a:latin typeface="Times New Roman" panose="02020603050405020304" pitchFamily="18" charset="0"/>
                <a:cs typeface="Times New Roman" panose="02020603050405020304" pitchFamily="18" charset="0"/>
              </a:rPr>
              <a:t>[</a:t>
            </a:r>
            <a:r>
              <a:rPr lang="en-IN" altLang="en-US">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Sharma P &amp; Anand R. S, A Comprehensive Evaluation of Deep Models and Optimizers for Indian Sign Language Recognition, Graphics and Visual Computing.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(2021)  </a:t>
            </a:r>
          </a:p>
          <a:p>
            <a:pPr>
              <a:lnSpc>
                <a:spcPct val="150000"/>
              </a:lnSpc>
            </a:pPr>
            <a:r>
              <a:rPr lang="en-US">
                <a:latin typeface="Times New Roman" panose="02020603050405020304" pitchFamily="18" charset="0"/>
                <a:cs typeface="Times New Roman" panose="02020603050405020304" pitchFamily="18" charset="0"/>
              </a:rPr>
              <a:t>[</a:t>
            </a:r>
            <a:r>
              <a:rPr lang="en-IN" altLang="en-US">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Wadhawan A &amp; Kumar P, Deep Learning-Based Sign Language Recognition System for Static Signs, Neural Computing and Applications. </a:t>
            </a:r>
          </a:p>
          <a:p>
            <a:pPr>
              <a:lnSpc>
                <a:spcPct val="150000"/>
              </a:lnSpc>
            </a:pPr>
            <a:r>
              <a:rPr lang="en-US">
                <a:latin typeface="Times New Roman" panose="02020603050405020304" pitchFamily="18" charset="0"/>
                <a:cs typeface="Times New Roman" panose="02020603050405020304" pitchFamily="18" charset="0"/>
              </a:rPr>
              <a:t>[</a:t>
            </a:r>
            <a:r>
              <a:rPr lang="en-IN" altLang="en-US">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Mohammed A. A. Q, Lv J, Islam M. S &amp; Sang Y, Multi-Model Ensemble Gesture Recognition Network for High-Accuracy Dynamic Hand Gesture Recognition, Journal of Ambient Intelligence and Humanized Computing.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(2022)</a:t>
            </a:r>
          </a:p>
          <a:p>
            <a:pPr>
              <a:lnSpc>
                <a:spcPct val="150000"/>
              </a:lnSpc>
            </a:pPr>
            <a:r>
              <a:rPr lang="en-US">
                <a:latin typeface="Times New Roman" panose="02020603050405020304" pitchFamily="18" charset="0"/>
                <a:cs typeface="Times New Roman" panose="02020603050405020304" pitchFamily="18" charset="0"/>
              </a:rPr>
              <a:t>[</a:t>
            </a:r>
            <a:r>
              <a:rPr lang="en-IN" altLang="en-US">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Joudaki S &amp; Rehman A, Dynamic Hand Gesture Recognition of Sign Language Using Geometric Features Learning, International Journal of Computational Vision and Robotics.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endParaRPr lang="en-IN" dirty="0"/>
          </a:p>
        </p:txBody>
      </p:sp>
      <p:pic>
        <p:nvPicPr>
          <p:cNvPr id="2097162" name="Content Placeholder 4"/>
          <p:cNvPicPr>
            <a:picLocks noGrp="1" noChangeAspect="1"/>
          </p:cNvPicPr>
          <p:nvPr>
            <p:ph idx="1"/>
          </p:nvPr>
        </p:nvPicPr>
        <p:blipFill>
          <a:blip r:embed="rId2"/>
          <a:stretch>
            <a:fillRect/>
          </a:stretch>
        </p:blipFill>
        <p:spPr>
          <a:xfrm>
            <a:off x="0" y="0"/>
            <a:ext cx="12192000" cy="685799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1018856" y="591796"/>
            <a:ext cx="9404723" cy="1012097"/>
          </a:xfrm>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1430685" y="1862973"/>
            <a:ext cx="10353762" cy="5182987"/>
          </a:xfrm>
        </p:spPr>
        <p:txBody>
          <a:bodyPr vert="horz" lIns="91440" tIns="45720" rIns="91440" bIns="45720" rtlCol="0" anchor="t">
            <a:normAutofit/>
          </a:bodyPr>
          <a:lstStyle/>
          <a:p>
            <a:pPr>
              <a:lnSpc>
                <a:spcPct val="100000"/>
              </a:lnSpc>
              <a:buSzPct val="120000"/>
              <a:buFont typeface="Wingdings" panose="05000000000000000000" charset="0"/>
              <a:buBlip>
                <a:blip r:embed="rId2"/>
              </a:buBlip>
            </a:pPr>
            <a:r>
              <a:rPr lang="en-US" dirty="0">
                <a:latin typeface="Times New Roman" panose="02020603050405020304"/>
                <a:cs typeface="Times New Roman" panose="02020603050405020304"/>
              </a:rPr>
              <a:t> </a:t>
            </a:r>
            <a:r>
              <a:rPr lang="en-IN" altLang="en-US" dirty="0">
                <a:latin typeface="Times New Roman" panose="02020603050405020304"/>
                <a:cs typeface="Times New Roman" panose="02020603050405020304"/>
              </a:rPr>
              <a:t>ABSTRACT</a:t>
            </a:r>
            <a:endParaRPr lang="en-US" dirty="0">
              <a:latin typeface="Times New Roman" panose="02020603050405020304"/>
              <a:cs typeface="Times New Roman" panose="02020603050405020304"/>
            </a:endParaRPr>
          </a:p>
          <a:p>
            <a:pPr>
              <a:lnSpc>
                <a:spcPct val="100000"/>
              </a:lnSpc>
              <a:buClr>
                <a:srgbClr val="9E3611"/>
              </a:buClr>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EXISTING SYSTEM</a:t>
            </a:r>
            <a:endParaRPr lang="en-US" dirty="0">
              <a:latin typeface="Times New Roman" panose="02020603050405020304" pitchFamily="18" charset="0"/>
              <a:cs typeface="Times New Roman" panose="02020603050405020304" pitchFamily="18" charset="0"/>
            </a:endParaRPr>
          </a:p>
          <a:p>
            <a:pPr>
              <a:lnSpc>
                <a:spcPct val="100000"/>
              </a:lnSpc>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PROPOSED SYSTEM</a:t>
            </a:r>
            <a:endParaRPr lang="en-US" dirty="0">
              <a:latin typeface="Times New Roman" panose="02020603050405020304"/>
              <a:cs typeface="Times New Roman" panose="02020603050405020304"/>
            </a:endParaRPr>
          </a:p>
          <a:p>
            <a:pPr>
              <a:lnSpc>
                <a:spcPct val="100000"/>
              </a:lnSpc>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UML DIAGRAMS</a:t>
            </a:r>
            <a:endParaRPr lang="en-US" dirty="0">
              <a:latin typeface="Times New Roman" panose="02020603050405020304"/>
              <a:cs typeface="Times New Roman" panose="02020603050405020304"/>
            </a:endParaRPr>
          </a:p>
          <a:p>
            <a:pPr>
              <a:lnSpc>
                <a:spcPct val="100000"/>
              </a:lnSpc>
              <a:buClr>
                <a:srgbClr val="9E3611"/>
              </a:buClr>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METHODOLOGY</a:t>
            </a:r>
            <a:endParaRPr lang="en-US" dirty="0">
              <a:latin typeface="Times New Roman" panose="02020603050405020304"/>
              <a:cs typeface="Times New Roman" panose="02020603050405020304"/>
            </a:endParaRPr>
          </a:p>
          <a:p>
            <a:pPr>
              <a:lnSpc>
                <a:spcPct val="100000"/>
              </a:lnSpc>
              <a:buSzPct val="120000"/>
              <a:buFont typeface="Wingdings" panose="05000000000000000000" charset="0"/>
              <a:buBlip>
                <a:blip r:embed="rId2"/>
              </a:buBlip>
            </a:pPr>
            <a:r>
              <a:rPr lang="en-US"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a:cs typeface="Times New Roman" panose="02020603050405020304"/>
                <a:sym typeface="+mn-ea"/>
              </a:rPr>
              <a:t>RESULTS</a:t>
            </a:r>
            <a:endParaRPr lang="en-US" dirty="0">
              <a:latin typeface="Times New Roman" panose="02020603050405020304"/>
              <a:cs typeface="Times New Roman" panose="02020603050405020304"/>
            </a:endParaRPr>
          </a:p>
          <a:p>
            <a:pPr>
              <a:lnSpc>
                <a:spcPct val="100000"/>
              </a:lnSpc>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REFERENCES</a:t>
            </a:r>
            <a:endParaRPr lang="en-US" dirty="0">
              <a:latin typeface="Times New Roman" panose="02020603050405020304" pitchFamily="18" charset="0"/>
              <a:cs typeface="Times New Roman" panose="02020603050405020304" pitchFamily="18" charset="0"/>
            </a:endParaRPr>
          </a:p>
          <a:p>
            <a:pPr>
              <a:lnSpc>
                <a:spcPct val="100000"/>
              </a:lnSpc>
              <a:buClr>
                <a:srgbClr val="9E3611"/>
              </a:buClr>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CONCLUSION</a:t>
            </a:r>
            <a:endParaRPr lang="en-US" dirty="0">
              <a:ea typeface="+mn-lt"/>
              <a:cs typeface="+mn-lt"/>
            </a:endParaRPr>
          </a:p>
          <a:p>
            <a:pPr>
              <a:lnSpc>
                <a:spcPct val="100000"/>
              </a:lnSpc>
              <a:buClr>
                <a:srgbClr val="9E3611"/>
              </a:buClr>
              <a:buSzPct val="120000"/>
              <a:buFont typeface="Wingdings" panose="05000000000000000000" charset="0"/>
              <a:buBlip>
                <a:blip r:embed="rId2"/>
              </a:buBlip>
            </a:pPr>
            <a:r>
              <a:rPr lang="en-US" dirty="0">
                <a:latin typeface="Times New Roman" panose="02020603050405020304"/>
                <a:cs typeface="Times New Roman" panose="02020603050405020304"/>
                <a:sym typeface="+mn-ea"/>
              </a:rPr>
              <a:t> THANK  YOU</a:t>
            </a:r>
            <a:endParaRPr lang="en-US" dirty="0">
              <a:latin typeface="Times New Roman" panose="02020603050405020304"/>
              <a:cs typeface="Times New Roman" panose="02020603050405020304"/>
            </a:endParaRPr>
          </a:p>
          <a:p>
            <a:pPr>
              <a:lnSpc>
                <a:spcPct val="100000"/>
              </a:lnSpc>
              <a:buSzPct val="120000"/>
              <a:buFont typeface="Wingdings" panose="05000000000000000000" charset="0"/>
              <a:buBlip>
                <a:blip r:embed="rId2"/>
              </a:buBlip>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en-IN" altLang="en-US" b="1" dirty="0">
                <a:latin typeface="Rockwell Condensed" panose="02060603050405020104" charset="0"/>
                <a:cs typeface="Rockwell Condensed" panose="02060603050405020104" charset="0"/>
              </a:rPr>
              <a:t>ABSTRACT</a:t>
            </a:r>
          </a:p>
        </p:txBody>
      </p:sp>
      <p:sp>
        <p:nvSpPr>
          <p:cNvPr id="3" name="Content Placeholder 2"/>
          <p:cNvSpPr>
            <a:spLocks noGrp="1"/>
          </p:cNvSpPr>
          <p:nvPr>
            <p:ph idx="1"/>
          </p:nvPr>
        </p:nvSpPr>
        <p:spPr>
          <a:xfrm>
            <a:off x="1066673" y="1880694"/>
            <a:ext cx="10058400" cy="4050792"/>
          </a:xfrm>
        </p:spPr>
        <p:txBody>
          <a:bodyPr vert="horz" lIns="91440" tIns="45720" rIns="91440" bIns="45720" rtlCol="0" anchor="t">
            <a:normAutofit/>
          </a:bodyPr>
          <a:lstStyle/>
          <a:p>
            <a:pPr marL="0" indent="0" algn="just">
              <a:lnSpc>
                <a:spcPct val="150000"/>
              </a:lnSpc>
              <a:buNone/>
            </a:pPr>
            <a:r>
              <a:rPr lang="en-IN" altLang="en-US">
                <a:latin typeface="Times New Roman" panose="02020603050405020304"/>
                <a:cs typeface="Times New Roman" panose="02020603050405020304"/>
              </a:rPr>
              <a:t>	</a:t>
            </a:r>
            <a:r>
              <a:rPr lang="en-US">
                <a:latin typeface="Times New Roman" panose="02020603050405020304"/>
                <a:cs typeface="Times New Roman" panose="02020603050405020304"/>
              </a:rPr>
              <a:t>Every day we see many people who are facing illness like deaf, dumb and blind etc. They face difficulty to interact with others. Previously developed techniques are all sensors based and they didn’t give the general solution. The major goal of the proposed project is to create a cost-effective system that uses Smart Gloves to provide voice to the silent. Using a flex sensor and a microprocessor, the suggested method converts sign language into text and speech. It means that </a:t>
            </a:r>
            <a:r>
              <a:rPr lang="en-IN" altLang="en-US">
                <a:latin typeface="Times New Roman" panose="02020603050405020304"/>
                <a:cs typeface="Times New Roman" panose="02020603050405020304"/>
              </a:rPr>
              <a:t>c</a:t>
            </a:r>
            <a:r>
              <a:rPr lang="en-US">
                <a:latin typeface="Times New Roman" panose="02020603050405020304"/>
                <a:cs typeface="Times New Roman" panose="02020603050405020304"/>
              </a:rPr>
              <a:t>ommunication between two communities will not be hampered by the use of smart gloves.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612648" y="744884"/>
            <a:ext cx="10058400" cy="1609344"/>
          </a:xfrm>
        </p:spPr>
        <p:txBody>
          <a:bodyPr/>
          <a:lstStyle/>
          <a:p>
            <a:r>
              <a:rPr lang="en-US" b="1" dirty="0"/>
              <a:t> Existing system</a:t>
            </a:r>
          </a:p>
        </p:txBody>
      </p:sp>
      <p:sp>
        <p:nvSpPr>
          <p:cNvPr id="3" name="Content Placeholder 2"/>
          <p:cNvSpPr>
            <a:spLocks noGrp="1"/>
          </p:cNvSpPr>
          <p:nvPr>
            <p:ph idx="1"/>
          </p:nvPr>
        </p:nvSpPr>
        <p:spPr>
          <a:xfrm>
            <a:off x="931516" y="1904776"/>
            <a:ext cx="10058400" cy="4050792"/>
          </a:xfrm>
        </p:spPr>
        <p:txBody>
          <a:bodyPr vert="horz" lIns="91440" tIns="45720" rIns="91440" bIns="45720" rtlCol="0" anchor="ctr">
            <a:normAutofit/>
          </a:bodyPr>
          <a:lstStyle/>
          <a:p>
            <a:pPr algn="just">
              <a:lnSpc>
                <a:spcPct val="150000"/>
              </a:lnSpc>
              <a:spcBef>
                <a:spcPct val="20000"/>
              </a:spcBef>
              <a:spcAft>
                <a:spcPct val="0"/>
              </a:spcAft>
            </a:pPr>
            <a:r>
              <a:rPr lang="en-US" sz="2400" dirty="0">
                <a:latin typeface="Times New Roman" panose="02020603050405020304"/>
                <a:cs typeface="Arial" panose="020B0604020202020204"/>
              </a:rPr>
              <a:t>Sign Language Recognition System using Convolutional Neural Network and Computer Vision .</a:t>
            </a:r>
          </a:p>
          <a:p>
            <a:pPr marL="0" indent="0" algn="just">
              <a:lnSpc>
                <a:spcPct val="150000"/>
              </a:lnSpc>
              <a:spcBef>
                <a:spcPct val="20000"/>
              </a:spcBef>
              <a:spcAft>
                <a:spcPct val="0"/>
              </a:spcAft>
              <a:buNone/>
            </a:pPr>
            <a:r>
              <a:rPr lang="en-US" sz="2400" dirty="0">
                <a:latin typeface="Times New Roman" panose="02020603050405020304"/>
                <a:cs typeface="Arial" panose="020B0604020202020204"/>
              </a:rPr>
              <a:t>The Disadvantages are :</a:t>
            </a:r>
          </a:p>
          <a:p>
            <a:pPr algn="just">
              <a:lnSpc>
                <a:spcPct val="150000"/>
              </a:lnSpc>
              <a:spcBef>
                <a:spcPct val="20000"/>
              </a:spcBef>
              <a:spcAft>
                <a:spcPct val="0"/>
              </a:spcAft>
            </a:pPr>
            <a:r>
              <a:rPr lang="en-US" sz="2400" dirty="0">
                <a:latin typeface="Times New Roman" panose="02020603050405020304"/>
                <a:cs typeface="Arial" panose="020B0604020202020204"/>
              </a:rPr>
              <a:t>Highly Expensive.</a:t>
            </a:r>
          </a:p>
          <a:p>
            <a:pPr algn="just">
              <a:lnSpc>
                <a:spcPct val="150000"/>
              </a:lnSpc>
              <a:spcBef>
                <a:spcPct val="20000"/>
              </a:spcBef>
              <a:spcAft>
                <a:spcPct val="0"/>
              </a:spcAft>
            </a:pPr>
            <a:r>
              <a:rPr lang="en-US" sz="2400" dirty="0">
                <a:latin typeface="Times New Roman" panose="02020603050405020304"/>
                <a:cs typeface="Arial" panose="020B0604020202020204"/>
              </a:rPr>
              <a:t>    Even if performed by any other ML techniques and With online, they Require tons of images to train for a single gesture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27608" y="656717"/>
            <a:ext cx="10058400" cy="1609344"/>
          </a:xfrm>
        </p:spPr>
        <p:txBody>
          <a:bodyPr/>
          <a:lstStyle/>
          <a:p>
            <a:r>
              <a:rPr lang="en-US" b="1" dirty="0"/>
              <a:t>Proposed system</a:t>
            </a:r>
            <a:endParaRPr lang="en-US" dirty="0"/>
          </a:p>
        </p:txBody>
      </p:sp>
      <p:sp>
        <p:nvSpPr>
          <p:cNvPr id="1048606" name="Content Placeholder 2"/>
          <p:cNvSpPr>
            <a:spLocks noGrp="1"/>
          </p:cNvSpPr>
          <p:nvPr>
            <p:ph idx="1"/>
          </p:nvPr>
        </p:nvSpPr>
        <p:spPr/>
        <p:txBody>
          <a:bodyPr vert="horz" lIns="91440" tIns="45720" rIns="91440" bIns="45720" rtlCol="0" anchor="t">
            <a:noAutofit/>
          </a:bodyPr>
          <a:lstStyle/>
          <a:p>
            <a:pPr algn="just">
              <a:lnSpc>
                <a:spcPct val="150000"/>
              </a:lnSpc>
              <a:spcBef>
                <a:spcPct val="20000"/>
              </a:spcBef>
              <a:spcAft>
                <a:spcPct val="0"/>
              </a:spcAft>
              <a:buClr>
                <a:srgbClr val="9E3611"/>
              </a:buClr>
            </a:pPr>
            <a:r>
              <a:rPr lang="en-US" sz="2400" dirty="0">
                <a:latin typeface="Times New Roman" panose="02020603050405020304"/>
                <a:cs typeface="Arial" panose="020B0604020202020204"/>
              </a:rPr>
              <a:t>The deaf person should submit a gesture or sign image to the system in the proposed system. </a:t>
            </a:r>
          </a:p>
          <a:p>
            <a:pPr algn="just">
              <a:lnSpc>
                <a:spcPct val="150000"/>
              </a:lnSpc>
              <a:spcBef>
                <a:spcPct val="20000"/>
              </a:spcBef>
              <a:spcAft>
                <a:spcPct val="0"/>
              </a:spcAft>
              <a:buClr>
                <a:srgbClr val="9E3611"/>
              </a:buClr>
            </a:pPr>
            <a:r>
              <a:rPr lang="en-US" sz="2400" dirty="0">
                <a:latin typeface="Times New Roman" panose="02020603050405020304"/>
                <a:cs typeface="Arial" panose="020B0604020202020204"/>
              </a:rPr>
              <a:t>The system uses a mat lab image processing technique to analyse the sign input and classifies it for recognised identification. When the input image matches the specifi ed dataset, it then starts the voice media through the system. </a:t>
            </a:r>
          </a:p>
          <a:p>
            <a:pPr algn="just">
              <a:lnSpc>
                <a:spcPct val="150000"/>
              </a:lnSpc>
              <a:spcBef>
                <a:spcPct val="20000"/>
              </a:spcBef>
              <a:spcAft>
                <a:spcPct val="0"/>
              </a:spcAft>
              <a:buClr>
                <a:srgbClr val="9E3611"/>
              </a:buClr>
            </a:pPr>
            <a:r>
              <a:rPr lang="en-US" sz="2400" dirty="0">
                <a:latin typeface="Times New Roman" panose="02020603050405020304"/>
                <a:cs typeface="Arial" panose="020B0604020202020204"/>
              </a:rPr>
              <a:t>In addition, the output will be displayed in text format. This is a working prototype for the conversion of sign language to speech and 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55"/>
              <a:t>Usecase diagram of sign language recognition System</a:t>
            </a:r>
          </a:p>
        </p:txBody>
      </p:sp>
      <p:pic>
        <p:nvPicPr>
          <p:cNvPr id="4" name="Content Placeholder 3"/>
          <p:cNvPicPr>
            <a:picLocks noGrp="1" noChangeAspect="1"/>
          </p:cNvPicPr>
          <p:nvPr>
            <p:ph idx="1"/>
          </p:nvPr>
        </p:nvPicPr>
        <p:blipFill>
          <a:blip r:embed="rId2"/>
          <a:stretch>
            <a:fillRect/>
          </a:stretch>
        </p:blipFill>
        <p:spPr>
          <a:xfrm>
            <a:off x="3292475" y="1796415"/>
            <a:ext cx="5606415" cy="4740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ACTIVITY diagram of sign language recognition system</a:t>
            </a:r>
          </a:p>
        </p:txBody>
      </p:sp>
      <p:pic>
        <p:nvPicPr>
          <p:cNvPr id="4" name="Content Placeholder 3"/>
          <p:cNvPicPr>
            <a:picLocks noGrp="1" noChangeAspect="1"/>
          </p:cNvPicPr>
          <p:nvPr>
            <p:ph idx="1"/>
          </p:nvPr>
        </p:nvPicPr>
        <p:blipFill>
          <a:blip r:embed="rId2"/>
          <a:stretch>
            <a:fillRect/>
          </a:stretch>
        </p:blipFill>
        <p:spPr>
          <a:xfrm>
            <a:off x="4132580" y="2367280"/>
            <a:ext cx="3931920" cy="3558540"/>
          </a:xfrm>
          <a:prstGeom prst="rect">
            <a:avLst/>
          </a:prstGeom>
        </p:spPr>
      </p:pic>
      <p:pic>
        <p:nvPicPr>
          <p:cNvPr id="5" name="Picture 4"/>
          <p:cNvPicPr>
            <a:picLocks noChangeAspect="1"/>
          </p:cNvPicPr>
          <p:nvPr/>
        </p:nvPicPr>
        <p:blipFill>
          <a:blip r:embed="rId2"/>
          <a:stretch>
            <a:fillRect/>
          </a:stretch>
        </p:blipFill>
        <p:spPr>
          <a:xfrm>
            <a:off x="1757045" y="1798955"/>
            <a:ext cx="8383905" cy="4441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Rockwell Condensed" panose="02060603050405020104" charset="0"/>
                <a:cs typeface="Rockwell Condensed" panose="02060603050405020104" charset="0"/>
                <a:sym typeface="+mn-ea"/>
              </a:rPr>
              <a:t>METHODOLOGY</a:t>
            </a:r>
            <a:endParaRPr lang="en-US" b="1">
              <a:latin typeface="Rockwell Condensed" panose="02060603050405020104" charset="0"/>
              <a:cs typeface="Rockwell Condensed" panose="02060603050405020104" charset="0"/>
            </a:endParaRPr>
          </a:p>
        </p:txBody>
      </p:sp>
      <p:sp>
        <p:nvSpPr>
          <p:cNvPr id="3" name="Content Placeholder 2"/>
          <p:cNvSpPr>
            <a:spLocks noGrp="1"/>
          </p:cNvSpPr>
          <p:nvPr>
            <p:ph idx="1"/>
          </p:nvPr>
        </p:nvSpPr>
        <p:spPr/>
        <p:txBody>
          <a:bodyPr/>
          <a:lstStyle/>
          <a:p>
            <a:endParaRPr lang="en-US"/>
          </a:p>
        </p:txBody>
      </p:sp>
      <p:pic>
        <p:nvPicPr>
          <p:cNvPr id="4" name="Picture 2" descr="A picture containing shape&#10;&#10;Description automatically generated"/>
          <p:cNvPicPr>
            <a:picLocks noChangeAspect="1"/>
          </p:cNvPicPr>
          <p:nvPr/>
        </p:nvPicPr>
        <p:blipFill>
          <a:blip r:embed="rId2"/>
          <a:stretch>
            <a:fillRect/>
          </a:stretch>
        </p:blipFill>
        <p:spPr>
          <a:xfrm>
            <a:off x="925649" y="1893207"/>
            <a:ext cx="2830286" cy="792479"/>
          </a:xfrm>
          <a:prstGeom prst="rect">
            <a:avLst/>
          </a:prstGeom>
        </p:spPr>
      </p:pic>
      <p:pic>
        <p:nvPicPr>
          <p:cNvPr id="5" name="Picture 3" descr="Graphical user interface&#10;&#10;Description automatically generated"/>
          <p:cNvPicPr>
            <a:picLocks noChangeAspect="1"/>
          </p:cNvPicPr>
          <p:nvPr/>
        </p:nvPicPr>
        <p:blipFill>
          <a:blip r:embed="rId3"/>
          <a:stretch>
            <a:fillRect/>
          </a:stretch>
        </p:blipFill>
        <p:spPr>
          <a:xfrm>
            <a:off x="4637677" y="1893511"/>
            <a:ext cx="2743200" cy="704786"/>
          </a:xfrm>
          <a:prstGeom prst="rect">
            <a:avLst/>
          </a:prstGeom>
        </p:spPr>
      </p:pic>
      <p:pic>
        <p:nvPicPr>
          <p:cNvPr id="6" name="Picture 4"/>
          <p:cNvPicPr>
            <a:picLocks noChangeAspect="1"/>
          </p:cNvPicPr>
          <p:nvPr/>
        </p:nvPicPr>
        <p:blipFill>
          <a:blip r:embed="rId4"/>
          <a:stretch>
            <a:fillRect/>
          </a:stretch>
        </p:blipFill>
        <p:spPr>
          <a:xfrm>
            <a:off x="8545649" y="1896301"/>
            <a:ext cx="2743200" cy="677437"/>
          </a:xfrm>
          <a:prstGeom prst="rect">
            <a:avLst/>
          </a:prstGeom>
        </p:spPr>
      </p:pic>
      <p:pic>
        <p:nvPicPr>
          <p:cNvPr id="7" name="Picture 5" descr="Graphical user interface, application&#10;&#10;Description automatically generated"/>
          <p:cNvPicPr>
            <a:picLocks noChangeAspect="1"/>
          </p:cNvPicPr>
          <p:nvPr/>
        </p:nvPicPr>
        <p:blipFill>
          <a:blip r:embed="rId5"/>
          <a:stretch>
            <a:fillRect/>
          </a:stretch>
        </p:blipFill>
        <p:spPr>
          <a:xfrm>
            <a:off x="8545649" y="3157274"/>
            <a:ext cx="2743200" cy="1236146"/>
          </a:xfrm>
          <a:prstGeom prst="rect">
            <a:avLst/>
          </a:prstGeom>
        </p:spPr>
      </p:pic>
      <p:pic>
        <p:nvPicPr>
          <p:cNvPr id="8" name="Picture 6" descr="Graphical user interface&#10;&#10;Description automatically generated"/>
          <p:cNvPicPr>
            <a:picLocks noChangeAspect="1"/>
          </p:cNvPicPr>
          <p:nvPr/>
        </p:nvPicPr>
        <p:blipFill>
          <a:blip r:embed="rId6"/>
          <a:stretch>
            <a:fillRect/>
          </a:stretch>
        </p:blipFill>
        <p:spPr>
          <a:xfrm>
            <a:off x="4637677" y="3409563"/>
            <a:ext cx="2743200" cy="981941"/>
          </a:xfrm>
          <a:prstGeom prst="rect">
            <a:avLst/>
          </a:prstGeom>
        </p:spPr>
      </p:pic>
      <p:pic>
        <p:nvPicPr>
          <p:cNvPr id="9" name="Picture 7" descr="Graphical user interface, application&#10;&#10;Description automatically generated"/>
          <p:cNvPicPr>
            <a:picLocks noChangeAspect="1"/>
          </p:cNvPicPr>
          <p:nvPr/>
        </p:nvPicPr>
        <p:blipFill>
          <a:blip r:embed="rId7"/>
          <a:stretch>
            <a:fillRect/>
          </a:stretch>
        </p:blipFill>
        <p:spPr>
          <a:xfrm>
            <a:off x="1012734" y="3453106"/>
            <a:ext cx="2743200" cy="981941"/>
          </a:xfrm>
          <a:prstGeom prst="rect">
            <a:avLst/>
          </a:prstGeom>
        </p:spPr>
      </p:pic>
      <p:pic>
        <p:nvPicPr>
          <p:cNvPr id="10" name="Picture 9"/>
          <p:cNvPicPr>
            <a:picLocks noChangeAspect="1"/>
          </p:cNvPicPr>
          <p:nvPr/>
        </p:nvPicPr>
        <p:blipFill>
          <a:blip r:embed="rId8"/>
          <a:stretch>
            <a:fillRect/>
          </a:stretch>
        </p:blipFill>
        <p:spPr>
          <a:xfrm>
            <a:off x="1012734" y="4996215"/>
            <a:ext cx="2743200" cy="638923"/>
          </a:xfrm>
          <a:prstGeom prst="rect">
            <a:avLst/>
          </a:prstGeom>
        </p:spPr>
      </p:pic>
      <p:pic>
        <p:nvPicPr>
          <p:cNvPr id="11" name="Picture 10"/>
          <p:cNvPicPr>
            <a:picLocks noChangeAspect="1"/>
          </p:cNvPicPr>
          <p:nvPr/>
        </p:nvPicPr>
        <p:blipFill>
          <a:blip r:embed="rId9"/>
          <a:stretch>
            <a:fillRect/>
          </a:stretch>
        </p:blipFill>
        <p:spPr>
          <a:xfrm>
            <a:off x="4637677" y="4897638"/>
            <a:ext cx="2743200" cy="1053790"/>
          </a:xfrm>
          <a:prstGeom prst="rect">
            <a:avLst/>
          </a:prstGeom>
        </p:spPr>
      </p:pic>
      <p:pic>
        <p:nvPicPr>
          <p:cNvPr id="12" name="Picture 11" descr="Graphical user interface&#10;&#10;Description automatically generated"/>
          <p:cNvPicPr>
            <a:picLocks noChangeAspect="1"/>
          </p:cNvPicPr>
          <p:nvPr/>
        </p:nvPicPr>
        <p:blipFill>
          <a:blip r:embed="rId10"/>
          <a:stretch>
            <a:fillRect/>
          </a:stretch>
        </p:blipFill>
        <p:spPr>
          <a:xfrm>
            <a:off x="8545649" y="4844009"/>
            <a:ext cx="2743200" cy="1107831"/>
          </a:xfrm>
          <a:prstGeom prst="rect">
            <a:avLst/>
          </a:prstGeom>
        </p:spPr>
      </p:pic>
      <p:cxnSp>
        <p:nvCxnSpPr>
          <p:cNvPr id="13" name="Straight Arrow Connector 12"/>
          <p:cNvCxnSpPr/>
          <p:nvPr/>
        </p:nvCxnSpPr>
        <p:spPr>
          <a:xfrm flipV="1">
            <a:off x="3766821" y="2278561"/>
            <a:ext cx="870857"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16923" y="2236380"/>
            <a:ext cx="1230085" cy="32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898198" y="2401026"/>
            <a:ext cx="10887" cy="870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352302" y="3773987"/>
            <a:ext cx="1230085" cy="32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717835" y="3949519"/>
            <a:ext cx="957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19195" y="5366022"/>
            <a:ext cx="947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378155" y="5410925"/>
            <a:ext cx="11756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344420" y="4261273"/>
            <a:ext cx="6350" cy="745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pic>
        <p:nvPicPr>
          <p:cNvPr id="4" name="Content Placeholder 3" descr="Screenshot 2023-02-16 10.54.38"/>
          <p:cNvPicPr>
            <a:picLocks noGrp="1" noChangeAspect="1"/>
          </p:cNvPicPr>
          <p:nvPr>
            <p:ph idx="1"/>
          </p:nvPr>
        </p:nvPicPr>
        <p:blipFill>
          <a:blip r:embed="rId2"/>
          <a:stretch>
            <a:fillRect/>
          </a:stretch>
        </p:blipFill>
        <p:spPr>
          <a:xfrm>
            <a:off x="1565275" y="1962785"/>
            <a:ext cx="9056370" cy="44259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TotalTime>
  <Words>595</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Rockwell</vt:lpstr>
      <vt:lpstr>Rockwell Condensed</vt:lpstr>
      <vt:lpstr>Times New Roman</vt:lpstr>
      <vt:lpstr>Wingdings</vt:lpstr>
      <vt:lpstr>Wood Type</vt:lpstr>
      <vt:lpstr>PowerPoint Presentation</vt:lpstr>
      <vt:lpstr>OUTLINE</vt:lpstr>
      <vt:lpstr>ABSTRACT</vt:lpstr>
      <vt:lpstr> Existing system</vt:lpstr>
      <vt:lpstr>Proposed system</vt:lpstr>
      <vt:lpstr>Usecase diagram of sign language recognition System</vt:lpstr>
      <vt:lpstr>ACTIVITY diagram of sign language recognition system</vt:lpstr>
      <vt:lpstr>METHODOLOGY</vt:lpstr>
      <vt:lpstr>Implementation</vt:lpstr>
      <vt:lpstr>REsult</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VARM TECHNOLOGY WEBSITE</dc:title>
  <dc:creator>Vemula Vishnuvardhan</dc:creator>
  <cp:lastModifiedBy>Golla Harsha vardhan</cp:lastModifiedBy>
  <cp:revision>341</cp:revision>
  <dcterms:created xsi:type="dcterms:W3CDTF">2020-11-04T17:59:00Z</dcterms:created>
  <dcterms:modified xsi:type="dcterms:W3CDTF">2023-06-15T16:50:14Z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8B3B68A6F0D6450AAC1AF1CDAA678474</vt:lpwstr>
  </property>
  <property fmtid="{D5CDD505-2E9C-101B-9397-08002B2CF9AE}" pid="3" name="KSOProductBuildVer">
    <vt:lpwstr>1033-11.2.0.11388</vt:lpwstr>
  </property>
</Properties>
</file>