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4" r:id="rId3"/>
    <p:sldId id="257" r:id="rId4"/>
    <p:sldId id="258" r:id="rId5"/>
    <p:sldId id="260" r:id="rId6"/>
    <p:sldId id="281" r:id="rId7"/>
    <p:sldId id="261" r:id="rId8"/>
    <p:sldId id="262" r:id="rId9"/>
    <p:sldId id="282" r:id="rId10"/>
    <p:sldId id="283" r:id="rId11"/>
    <p:sldId id="266" r:id="rId12"/>
    <p:sldId id="278" r:id="rId13"/>
    <p:sldId id="308" r:id="rId14"/>
    <p:sldId id="307" r:id="rId15"/>
    <p:sldId id="279" r:id="rId16"/>
    <p:sldId id="280" r:id="rId17"/>
    <p:sldId id="263" r:id="rId18"/>
    <p:sldId id="269" r:id="rId19"/>
    <p:sldId id="268" r:id="rId20"/>
    <p:sldId id="265" r:id="rId21"/>
    <p:sldId id="274" r:id="rId22"/>
    <p:sldId id="277" r:id="rId23"/>
    <p:sldId id="276" r:id="rId24"/>
    <p:sldId id="272" r:id="rId25"/>
    <p:sldId id="271" r:id="rId26"/>
    <p:sldId id="310"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67" d="100"/>
          <a:sy n="67" d="100"/>
        </p:scale>
        <p:origin x="664" y="56"/>
      </p:cViewPr>
      <p:guideLst>
        <p:guide orient="horz" pos="2160"/>
        <p:guide pos="38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1FE2E83-15FD-450C-BA7A-EB7A139012F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7C002B58-6792-46A5-8D7A-38F486C91436}" type="datetimeFigureOut">
              <a:rPr lang="en-IN" smtClean="0"/>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1FE2E83-15FD-450C-BA7A-EB7A139012F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C002B58-6792-46A5-8D7A-38F486C914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C002B58-6792-46A5-8D7A-38F486C9143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02B58-6792-46A5-8D7A-38F486C9143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2B58-6792-46A5-8D7A-38F486C9143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002B58-6792-46A5-8D7A-38F486C9143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C002B58-6792-46A5-8D7A-38F486C91436}" type="datetimeFigureOut">
              <a:rPr lang="en-IN" smtClean="0"/>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FE2E83-15FD-450C-BA7A-EB7A139012F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002B58-6792-46A5-8D7A-38F486C91436}" type="datetimeFigureOut">
              <a:rPr lang="en-IN" smtClean="0"/>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1FE2E83-15FD-450C-BA7A-EB7A139012F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1"/>
          <a:stretch>
            <a:fillRect/>
          </a:stretch>
        </p:blipFill>
        <p:spPr>
          <a:xfrm>
            <a:off x="689866" y="53217"/>
            <a:ext cx="10478217" cy="1506314"/>
          </a:xfrm>
          <a:prstGeom prst="rect">
            <a:avLst/>
          </a:prstGeom>
        </p:spPr>
      </p:pic>
      <p:sp>
        <p:nvSpPr>
          <p:cNvPr id="5" name="TextBox 4"/>
          <p:cNvSpPr txBox="1"/>
          <p:nvPr/>
        </p:nvSpPr>
        <p:spPr>
          <a:xfrm>
            <a:off x="1483004" y="1721105"/>
            <a:ext cx="88361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rgbClr val="002060"/>
                </a:solidFill>
              </a:rPr>
              <a:t>Department of Computer science and Engineering</a:t>
            </a:r>
            <a:endParaRPr lang="en-US" sz="2800" dirty="0">
              <a:solidFill>
                <a:srgbClr val="002060"/>
              </a:solidFill>
            </a:endParaRPr>
          </a:p>
        </p:txBody>
      </p:sp>
      <p:sp>
        <p:nvSpPr>
          <p:cNvPr id="7" name="Title 1"/>
          <p:cNvSpPr txBox="1"/>
          <p:nvPr/>
        </p:nvSpPr>
        <p:spPr>
          <a:xfrm>
            <a:off x="1063564" y="2204588"/>
            <a:ext cx="9516195" cy="17197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US" b="1" dirty="0"/>
          </a:p>
        </p:txBody>
      </p:sp>
      <p:sp>
        <p:nvSpPr>
          <p:cNvPr id="11" name="TextBox 10"/>
          <p:cNvSpPr txBox="1"/>
          <p:nvPr/>
        </p:nvSpPr>
        <p:spPr>
          <a:xfrm>
            <a:off x="3239571" y="2398905"/>
            <a:ext cx="4709842" cy="2491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en-US" sz="2400" dirty="0">
                <a:sym typeface="+mn-ea"/>
              </a:rPr>
              <a:t>Batch Number – </a:t>
            </a:r>
            <a:r>
              <a:rPr lang="en-IN" altLang="en-US" sz="2400" dirty="0">
                <a:sym typeface="+mn-ea"/>
              </a:rPr>
              <a:t>19PB22</a:t>
            </a:r>
            <a:endParaRPr lang="en-US" sz="2400" dirty="0"/>
          </a:p>
          <a:p>
            <a:pPr algn="ctr">
              <a:lnSpc>
                <a:spcPct val="150000"/>
              </a:lnSpc>
            </a:pPr>
            <a:r>
              <a:rPr lang="en-US" sz="2400" dirty="0"/>
              <a:t>Mini project </a:t>
            </a:r>
            <a:endParaRPr lang="en-US"/>
          </a:p>
          <a:p>
            <a:pPr algn="ctr">
              <a:lnSpc>
                <a:spcPct val="150000"/>
              </a:lnSpc>
            </a:pPr>
            <a:r>
              <a:rPr lang="en-US" sz="2400" dirty="0"/>
              <a:t>On</a:t>
            </a:r>
            <a:endParaRPr lang="en-US" sz="2400" dirty="0"/>
          </a:p>
          <a:p>
            <a:pPr algn="ctr">
              <a:lnSpc>
                <a:spcPct val="150000"/>
              </a:lnSpc>
            </a:pPr>
            <a:r>
              <a:rPr lang="en-US" sz="3200" dirty="0">
                <a:solidFill>
                  <a:srgbClr val="002060"/>
                </a:solidFill>
              </a:rPr>
              <a:t>Fitness Tracker Website</a:t>
            </a:r>
            <a:endParaRPr lang="en-US" sz="3200" dirty="0">
              <a:solidFill>
                <a:srgbClr val="002060"/>
              </a:solidFill>
            </a:endParaRPr>
          </a:p>
        </p:txBody>
      </p:sp>
      <p:sp>
        <p:nvSpPr>
          <p:cNvPr id="12" name="TextBox 11"/>
          <p:cNvSpPr txBox="1"/>
          <p:nvPr/>
        </p:nvSpPr>
        <p:spPr>
          <a:xfrm>
            <a:off x="7047642" y="5088561"/>
            <a:ext cx="4120371"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Submitted by</a:t>
            </a:r>
            <a:endParaRPr lang="en-US" dirty="0"/>
          </a:p>
          <a:p>
            <a:r>
              <a:rPr lang="en-US" dirty="0"/>
              <a:t>G Harsha </a:t>
            </a:r>
            <a:r>
              <a:rPr lang="en-US" dirty="0" err="1"/>
              <a:t>vardhan</a:t>
            </a:r>
            <a:r>
              <a:rPr lang="en-US" dirty="0"/>
              <a:t>         - 19P61A0566</a:t>
            </a:r>
            <a:endParaRPr lang="en-US" dirty="0"/>
          </a:p>
          <a:p>
            <a:r>
              <a:rPr lang="en-US" dirty="0"/>
              <a:t>G Harsha </a:t>
            </a:r>
            <a:r>
              <a:rPr lang="en-US" dirty="0" err="1"/>
              <a:t>vardhan</a:t>
            </a:r>
            <a:r>
              <a:rPr lang="en-US" dirty="0"/>
              <a:t> Rao - 19P61A0575</a:t>
            </a:r>
            <a:endParaRPr lang="en-US" dirty="0"/>
          </a:p>
          <a:p>
            <a:r>
              <a:rPr lang="en-US" dirty="0"/>
              <a:t>S Harshith                        - 19P61A0581</a:t>
            </a:r>
            <a:endParaRPr lang="en-US" dirty="0"/>
          </a:p>
        </p:txBody>
      </p:sp>
      <p:sp>
        <p:nvSpPr>
          <p:cNvPr id="13" name="TextBox 12"/>
          <p:cNvSpPr txBox="1"/>
          <p:nvPr/>
        </p:nvSpPr>
        <p:spPr>
          <a:xfrm>
            <a:off x="1064507" y="5402792"/>
            <a:ext cx="4582397" cy="922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Under the Guidance of</a:t>
            </a:r>
            <a:endParaRPr lang="en-US" dirty="0"/>
          </a:p>
          <a:p>
            <a:r>
              <a:rPr lang="en-US" dirty="0"/>
              <a:t>Supervisor Name   - </a:t>
            </a:r>
            <a:r>
              <a:rPr lang="en-IN" altLang="en-US" dirty="0"/>
              <a:t>M</a:t>
            </a:r>
            <a:r>
              <a:rPr lang="en-US" dirty="0"/>
              <a:t>r. G Anil Kumar</a:t>
            </a:r>
            <a:endParaRPr lang="en-US" dirty="0"/>
          </a:p>
          <a:p>
            <a:r>
              <a:rPr lang="en-US" dirty="0"/>
              <a:t>Coordinator Name - Dr. G Srikanth Reddy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normAutofit/>
          </a:bodyPr>
          <a:lstStyle/>
          <a:p>
            <a:r>
              <a:rPr lang="en-US" b="1" dirty="0"/>
              <a:t>DESIGN ANALYSIS (USER END/FRONT END)</a:t>
            </a:r>
            <a:endParaRPr lang="en-IN" b="1" dirty="0"/>
          </a:p>
        </p:txBody>
      </p:sp>
      <p:pic>
        <p:nvPicPr>
          <p:cNvPr id="2097157" name="Content Placeholder 5" descr="Picture1.png"/>
          <p:cNvPicPr>
            <a:picLocks noGrp="1" noChangeAspect="1"/>
          </p:cNvPicPr>
          <p:nvPr>
            <p:ph idx="1"/>
          </p:nvPr>
        </p:nvPicPr>
        <p:blipFill>
          <a:blip r:embed="rId1"/>
          <a:stretch>
            <a:fillRect/>
          </a:stretch>
        </p:blipFill>
        <p:spPr>
          <a:xfrm>
            <a:off x="1103312" y="1811161"/>
            <a:ext cx="9487747" cy="442650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687" y="876300"/>
            <a:ext cx="9404723" cy="828675"/>
          </a:xfrm>
        </p:spPr>
        <p:txBody>
          <a:bodyPr>
            <a:normAutofit fontScale="90000"/>
          </a:bodyPr>
          <a:lstStyle/>
          <a:p>
            <a:r>
              <a:rPr lang="en-IN" dirty="0"/>
              <a:t>            UML </a:t>
            </a:r>
            <a:r>
              <a:rPr lang="en-IN" dirty="0"/>
              <a:t>DIAGRAMS</a:t>
            </a:r>
            <a:br>
              <a:rPr lang="en-IN" dirty="0"/>
            </a:br>
            <a:r>
              <a:rPr lang="en-IN" dirty="0"/>
              <a:t> </a:t>
            </a:r>
            <a:br>
              <a:rPr lang="en-IN" dirty="0"/>
            </a:b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8135" y="1405255"/>
            <a:ext cx="9016365" cy="5179695"/>
          </a:xfrm>
          <a:prstGeom prst="rect">
            <a:avLst/>
          </a:prstGeom>
        </p:spPr>
      </p:pic>
      <p:sp>
        <p:nvSpPr>
          <p:cNvPr id="3" name="Text Box 2"/>
          <p:cNvSpPr txBox="1"/>
          <p:nvPr/>
        </p:nvSpPr>
        <p:spPr>
          <a:xfrm>
            <a:off x="1461135" y="1152525"/>
            <a:ext cx="2056130" cy="460375"/>
          </a:xfrm>
          <a:prstGeom prst="rect">
            <a:avLst/>
          </a:prstGeom>
          <a:noFill/>
          <a:effectLst>
            <a:glow rad="139700">
              <a:schemeClr val="accent2">
                <a:satMod val="175000"/>
                <a:alpha val="40000"/>
              </a:schemeClr>
            </a:glow>
          </a:effectLst>
        </p:spPr>
        <p:txBody>
          <a:bodyPr wrap="none" rtlCol="0">
            <a:spAutoFit/>
          </a:bodyPr>
          <a:p>
            <a:pPr algn="l"/>
            <a:r>
              <a:rPr lang="en-IN" altLang="en-US" sz="2400">
                <a:latin typeface="+mj-lt"/>
                <a:cs typeface="+mj-lt"/>
              </a:rPr>
              <a:t>USE CASE</a:t>
            </a:r>
            <a:r>
              <a:rPr lang="en-US" sz="2400">
                <a:latin typeface="+mj-lt"/>
                <a:cs typeface="+mj-lt"/>
              </a:rPr>
              <a:t> Diagram</a:t>
            </a:r>
            <a:endParaRPr lang="en-US" sz="2400">
              <a:latin typeface="+mj-lt"/>
              <a:cs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3063" y="426847"/>
            <a:ext cx="10058400" cy="1609344"/>
          </a:xfrm>
        </p:spPr>
        <p:txBody>
          <a:bodyPr/>
          <a:p>
            <a:r>
              <a:rPr lang="en-IN" altLang="en-US"/>
              <a:t>class Diagram</a:t>
            </a:r>
            <a:endParaRPr lang="en-IN" altLang="en-US"/>
          </a:p>
        </p:txBody>
      </p:sp>
      <p:pic>
        <p:nvPicPr>
          <p:cNvPr id="3" name="Content Placeholder 2"/>
          <p:cNvPicPr>
            <a:picLocks noChangeAspect="1"/>
          </p:cNvPicPr>
          <p:nvPr>
            <p:ph idx="1"/>
          </p:nvPr>
        </p:nvPicPr>
        <p:blipFill>
          <a:blip r:embed="rId1"/>
          <a:stretch>
            <a:fillRect/>
          </a:stretch>
        </p:blipFill>
        <p:spPr>
          <a:xfrm>
            <a:off x="1760855" y="1900555"/>
            <a:ext cx="9116695" cy="4502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47063" y="473202"/>
            <a:ext cx="10058400" cy="1609344"/>
          </a:xfrm>
        </p:spPr>
        <p:txBody>
          <a:bodyPr/>
          <a:p>
            <a:r>
              <a:rPr lang="en-IN" altLang="en-US"/>
              <a:t>Activity Diagram</a:t>
            </a:r>
            <a:endParaRPr lang="en-IN" altLang="en-US"/>
          </a:p>
        </p:txBody>
      </p:sp>
      <p:pic>
        <p:nvPicPr>
          <p:cNvPr id="3" name="Content Placeholder 2"/>
          <p:cNvPicPr>
            <a:picLocks noChangeAspect="1"/>
          </p:cNvPicPr>
          <p:nvPr>
            <p:ph idx="1"/>
          </p:nvPr>
        </p:nvPicPr>
        <p:blipFill>
          <a:blip r:embed="rId1"/>
          <a:srcRect t="5202"/>
          <a:stretch>
            <a:fillRect/>
          </a:stretch>
        </p:blipFill>
        <p:spPr>
          <a:xfrm>
            <a:off x="2142490" y="1809115"/>
            <a:ext cx="7220585" cy="4605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03" y="415417"/>
            <a:ext cx="10058400" cy="1609344"/>
          </a:xfrm>
        </p:spPr>
        <p:txBody>
          <a:bodyPr/>
          <a:lstStyle/>
          <a:p>
            <a:r>
              <a:rPr lang="en-IN" dirty="0"/>
              <a:t>SEQUENCE DIAGRAM</a:t>
            </a:r>
            <a:br>
              <a:rPr lang="en-IN" dirty="0"/>
            </a:b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6225" y="1257299"/>
            <a:ext cx="6559550" cy="5324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19100"/>
            <a:ext cx="10058400" cy="1485900"/>
          </a:xfrm>
        </p:spPr>
        <p:txBody>
          <a:bodyPr/>
          <a:lstStyle/>
          <a:p>
            <a:r>
              <a:rPr lang="en-IN" dirty="0"/>
              <a:t>       DEPLOYMENT DIAGRAM</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33675" y="1489074"/>
            <a:ext cx="6191250" cy="50736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735203" y="484632"/>
            <a:ext cx="10058400" cy="1609344"/>
          </a:xfrm>
        </p:spPr>
        <p:txBody>
          <a:bodyPr/>
          <a:lstStyle/>
          <a:p>
            <a:r>
              <a:rPr lang="en-US" b="1" dirty="0">
                <a:latin typeface="Rockwell Condensed" panose="02060603050405020104"/>
                <a:cs typeface="Times New Roman" panose="02020603050405020304"/>
              </a:rPr>
              <a:t>METHODOLOGY</a:t>
            </a:r>
            <a:endParaRPr lang="en-IN" b="1">
              <a:latin typeface="Rockwell Condensed" panose="02060603050405020104"/>
              <a:cs typeface="Times New Roman" panose="02020603050405020304"/>
            </a:endParaRPr>
          </a:p>
        </p:txBody>
      </p:sp>
      <p:sp>
        <p:nvSpPr>
          <p:cNvPr id="1048608" name="Content Placeholder 2"/>
          <p:cNvSpPr>
            <a:spLocks noGrp="1"/>
          </p:cNvSpPr>
          <p:nvPr>
            <p:ph idx="1"/>
          </p:nvPr>
        </p:nvSpPr>
        <p:spPr>
          <a:xfrm>
            <a:off x="845058" y="1794256"/>
            <a:ext cx="10058400" cy="4050792"/>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For the first time we decided to build/design a website we started making it from scratch using HTML, CSS and a bit of JavaScript. </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Our website has a calorie counter and daily calorie profile .</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We will also add recipes and macro , micro nutrient profile .</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069848" y="484632"/>
            <a:ext cx="10058400" cy="1353693"/>
          </a:xfrm>
        </p:spPr>
        <p:txBody>
          <a:bodyPr/>
          <a:lstStyle/>
          <a:p>
            <a:r>
              <a:rPr lang="en-US" b="1" dirty="0"/>
              <a:t>        Code outlook</a:t>
            </a:r>
            <a:endParaRPr lang="en-IN" b="1" dirty="0"/>
          </a:p>
        </p:txBody>
      </p:sp>
      <p:pic>
        <p:nvPicPr>
          <p:cNvPr id="2097161" name="Content Placeholder 5"/>
          <p:cNvPicPr>
            <a:picLocks noGrp="1" noChangeAspect="1"/>
          </p:cNvPicPr>
          <p:nvPr>
            <p:ph idx="1"/>
          </p:nvPr>
        </p:nvPicPr>
        <p:blipFill>
          <a:blip r:embed="rId1"/>
          <a:stretch>
            <a:fillRect/>
          </a:stretch>
        </p:blipFill>
        <p:spPr>
          <a:xfrm>
            <a:off x="1866901" y="1943100"/>
            <a:ext cx="8115300" cy="4114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View of website and results</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1"/>
          <a:stretch>
            <a:fillRect/>
          </a:stretch>
        </p:blipFill>
        <p:spPr>
          <a:xfrm>
            <a:off x="1069975" y="2543175"/>
            <a:ext cx="7121525" cy="3276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fontScale="90000"/>
          </a:bodyPr>
          <a:lstStyle/>
          <a:p>
            <a:r>
              <a:rPr lang="en-US" sz="4900" dirty="0">
                <a:latin typeface="Times New Roman" panose="02020603050405020304" pitchFamily="18" charset="0"/>
                <a:cs typeface="Times New Roman" panose="02020603050405020304" pitchFamily="18" charset="0"/>
              </a:rPr>
              <a:t>Calculators (</a:t>
            </a:r>
            <a:r>
              <a:rPr lang="en-US" sz="4900" dirty="0" err="1">
                <a:latin typeface="Times New Roman" panose="02020603050405020304" pitchFamily="18" charset="0"/>
                <a:cs typeface="Times New Roman" panose="02020603050405020304" pitchFamily="18" charset="0"/>
              </a:rPr>
              <a:t>bmi</a:t>
            </a:r>
            <a:r>
              <a:rPr lang="en-US" sz="4900" dirty="0">
                <a:latin typeface="Times New Roman" panose="02020603050405020304" pitchFamily="18" charset="0"/>
                <a:cs typeface="Times New Roman" panose="02020603050405020304" pitchFamily="18" charset="0"/>
              </a:rPr>
              <a:t> , calorie counter, macro calculator</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2097155" name="Content Placeholder 4" descr="macro calculator.jpg"/>
          <p:cNvPicPr>
            <a:picLocks noGrp="1" noChangeAspect="1"/>
          </p:cNvPicPr>
          <p:nvPr>
            <p:ph sz="half" idx="1"/>
          </p:nvPr>
        </p:nvPicPr>
        <p:blipFill>
          <a:blip r:embed="rId1"/>
          <a:stretch>
            <a:fillRect/>
          </a:stretch>
        </p:blipFill>
        <p:spPr>
          <a:xfrm>
            <a:off x="1251678" y="2533650"/>
            <a:ext cx="8481602" cy="359235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646111" y="443841"/>
            <a:ext cx="9404723" cy="1012097"/>
          </a:xfrm>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913795" y="1455938"/>
            <a:ext cx="10353762" cy="5182987"/>
          </a:xfrm>
        </p:spPr>
        <p:txBody>
          <a:bodyPr vert="horz" lIns="91440" tIns="45720" rIns="91440" bIns="45720" rtlCol="0" anchor="t">
            <a:normAutofit fontScale="87500" lnSpcReduction="10000"/>
          </a:bodyPr>
          <a:lstStyle/>
          <a:p>
            <a:pPr>
              <a:buFont typeface="Wingdings" panose="05000000000000000000" pitchFamily="2" charset="2"/>
              <a:buChar char="ü"/>
            </a:pPr>
            <a:r>
              <a:rPr lang="en-US" dirty="0">
                <a:latin typeface="Times New Roman" panose="02020603050405020304"/>
                <a:cs typeface="Times New Roman" panose="02020603050405020304"/>
              </a:rPr>
              <a:t> PROBLEM STATEMENT</a:t>
            </a:r>
            <a:endParaRPr lang="en-US"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OBJECTIVE</a:t>
            </a:r>
            <a:endParaRPr lang="en-US" dirty="0">
              <a:latin typeface="Times New Roman" panose="02020603050405020304"/>
              <a:cs typeface="Times New Roman" panose="02020603050405020304"/>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AIM OF THE PROJECT</a:t>
            </a:r>
            <a:endParaRPr lang="en-US" dirty="0">
              <a:latin typeface="Times New Roman" panose="02020603050405020304"/>
              <a:cs typeface="Times New Roman" panose="02020603050405020304"/>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EXISTING SYSTEM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a:cs typeface="Times New Roman" panose="02020603050405020304"/>
              </a:rPr>
              <a:t> PROPOSED SYSTEM</a:t>
            </a:r>
            <a:endParaRPr lang="en-US"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SCOPE OF THE PROJECT</a:t>
            </a:r>
            <a:endParaRPr lang="en-US" dirty="0">
              <a:latin typeface="Times New Roman" panose="02020603050405020304" pitchFamily="18" charset="0"/>
              <a:cs typeface="Times New Roman" panose="02020603050405020304" pitchFamily="18" charset="0"/>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SOFTWARE &amp; HARDWARE REQUIREMENTS</a:t>
            </a:r>
            <a:endParaRPr lang="en-US" dirty="0">
              <a:latin typeface="Times New Roman" panose="02020603050405020304"/>
              <a:cs typeface="Times New Roman" panose="02020603050405020304"/>
            </a:endParaRPr>
          </a:p>
          <a:p>
            <a:pPr>
              <a:buFont typeface="Wingdings" panose="05000000000000000000" pitchFamily="2" charset="2"/>
              <a:buChar char="ü"/>
            </a:pPr>
            <a:r>
              <a:rPr lang="en-US" dirty="0">
                <a:latin typeface="Times New Roman" panose="02020603050405020304"/>
                <a:cs typeface="Times New Roman" panose="02020603050405020304"/>
              </a:rPr>
              <a:t> UML DIAGRAMS</a:t>
            </a:r>
            <a:endParaRPr lang="en-US" dirty="0">
              <a:latin typeface="Times New Roman" panose="02020603050405020304"/>
              <a:cs typeface="Times New Roman" panose="02020603050405020304"/>
            </a:endParaRPr>
          </a:p>
          <a:p>
            <a:pPr>
              <a:buClr>
                <a:srgbClr val="9E3611"/>
              </a:buClr>
              <a:buFont typeface="Wingdings" panose="05000000000000000000" pitchFamily="2" charset="2"/>
              <a:buChar char="ü"/>
            </a:pPr>
            <a:r>
              <a:rPr lang="en-US" dirty="0">
                <a:latin typeface="Times New Roman" panose="02020603050405020304"/>
                <a:cs typeface="Times New Roman" panose="02020603050405020304"/>
              </a:rPr>
              <a:t> METHODOLOGY</a:t>
            </a:r>
            <a:endParaRPr lang="en-US" dirty="0">
              <a:latin typeface="Times New Roman" panose="02020603050405020304"/>
              <a:cs typeface="Times New Roman" panose="02020603050405020304"/>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DESIGN ANALYSIS (USER END/FRONT END)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a:cs typeface="Times New Roman" panose="02020603050405020304"/>
              </a:rPr>
              <a:t> VIEW OF WEBSITE AND RESULTS</a:t>
            </a:r>
            <a:endParaRPr lang="en-US" dirty="0">
              <a:latin typeface="Times New Roman" panose="02020603050405020304"/>
              <a:cs typeface="Times New Roman" panose="02020603050405020304"/>
            </a:endParaRPr>
          </a:p>
          <a:p>
            <a:pPr>
              <a:buFont typeface="Wingdings" panose="05000000000000000000" pitchFamily="2" charset="2"/>
              <a:buChar char="ü"/>
            </a:pPr>
            <a:r>
              <a:rPr lang="en-US" dirty="0">
                <a:latin typeface="Times New Roman" panose="02020603050405020304"/>
                <a:cs typeface="Times New Roman" panose="02020603050405020304"/>
              </a:rPr>
              <a:t> REFERENCES</a:t>
            </a:r>
            <a:endParaRPr lang="en-US" dirty="0">
              <a:latin typeface="Times New Roman" panose="02020603050405020304" pitchFamily="18" charset="0"/>
              <a:cs typeface="Times New Roman" panose="02020603050405020304" pitchFamily="18" charset="0"/>
            </a:endParaRPr>
          </a:p>
          <a:p>
            <a:pPr>
              <a:buClr>
                <a:srgbClr val="9E3611"/>
              </a:buClr>
              <a:buChar char="ü"/>
            </a:pPr>
            <a:r>
              <a:rPr lang="en-US" dirty="0">
                <a:latin typeface="Times New Roman" panose="02020603050405020304"/>
                <a:cs typeface="Times New Roman" panose="02020603050405020304"/>
              </a:rPr>
              <a:t> CONCLUSION</a:t>
            </a:r>
            <a:r>
              <a:rPr lang="en-IN" altLang="en-US" dirty="0">
                <a:latin typeface="Times New Roman" panose="02020603050405020304"/>
                <a:cs typeface="Times New Roman" panose="02020603050405020304"/>
              </a:rPr>
              <a:t> &amp; FUTURE WORK</a:t>
            </a:r>
            <a:endParaRPr lang="en-US" dirty="0">
              <a:ea typeface="+mn-lt"/>
              <a:cs typeface="+mn-lt"/>
            </a:endParaRPr>
          </a:p>
          <a:p>
            <a:pPr>
              <a:buClr>
                <a:srgbClr val="9E3611"/>
              </a:buClr>
              <a:buChar char="ü"/>
            </a:pPr>
            <a:r>
              <a:rPr lang="en-US" dirty="0">
                <a:latin typeface="Times New Roman" panose="02020603050405020304"/>
                <a:cs typeface="Times New Roman" panose="02020603050405020304"/>
              </a:rPr>
              <a:t> THANK  YOU</a:t>
            </a:r>
            <a:endParaRPr lang="en-US" dirty="0">
              <a:latin typeface="Times New Roman" panose="02020603050405020304"/>
              <a:cs typeface="Times New Roman" panose="02020603050405020304"/>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98309" y="1155712"/>
            <a:ext cx="7679371" cy="43172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1696720" y="640080"/>
            <a:ext cx="7660639" cy="2444439"/>
          </a:xfrm>
          <a:prstGeom prst="rect">
            <a:avLst/>
          </a:prstGeom>
        </p:spPr>
      </p:pic>
      <p:pic>
        <p:nvPicPr>
          <p:cNvPr id="3" name="Picture 2"/>
          <p:cNvPicPr>
            <a:picLocks noChangeAspect="1"/>
          </p:cNvPicPr>
          <p:nvPr/>
        </p:nvPicPr>
        <p:blipFill>
          <a:blip r:embed="rId2"/>
          <a:stretch>
            <a:fillRect/>
          </a:stretch>
        </p:blipFill>
        <p:spPr>
          <a:xfrm>
            <a:off x="1696720" y="3773480"/>
            <a:ext cx="7660639" cy="25155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fitnest chart.jpg"/>
          <p:cNvPicPr>
            <a:picLocks noChangeAspect="1"/>
          </p:cNvPicPr>
          <p:nvPr/>
        </p:nvPicPr>
        <p:blipFill>
          <a:blip r:embed="rId1"/>
          <a:stretch>
            <a:fillRect/>
          </a:stretch>
        </p:blipFill>
        <p:spPr>
          <a:xfrm>
            <a:off x="1625600" y="1371600"/>
            <a:ext cx="8483600" cy="4572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b="1" dirty="0"/>
              <a:t>REFERENCES</a:t>
            </a:r>
            <a:endParaRPr lang="en-IN" b="1" dirty="0"/>
          </a:p>
        </p:txBody>
      </p:sp>
      <p:sp>
        <p:nvSpPr>
          <p:cNvPr id="1048627" name="Content Placeholder 2"/>
          <p:cNvSpPr>
            <a:spLocks noGrp="1"/>
          </p:cNvSpPr>
          <p:nvPr>
            <p:ph idx="1"/>
          </p:nvPr>
        </p:nvSpPr>
        <p:spPr/>
        <p:txBody>
          <a:bodyPr>
            <a:normAutofit/>
          </a:bodyPr>
          <a:lstStyle/>
          <a:p>
            <a:pPr algn="l"/>
            <a:r>
              <a:rPr lang="en-IN" sz="2400" b="0" i="0" dirty="0" err="1">
                <a:solidFill>
                  <a:srgbClr val="FF0000"/>
                </a:solidFill>
                <a:effectLst/>
                <a:latin typeface="Times New Roman" panose="02020603050405020304" pitchFamily="18" charset="0"/>
                <a:cs typeface="Times New Roman" panose="02020603050405020304" pitchFamily="18" charset="0"/>
              </a:rPr>
              <a:t>Refsnes</a:t>
            </a:r>
            <a:r>
              <a:rPr lang="en-IN" sz="2400" b="0" i="0" dirty="0">
                <a:solidFill>
                  <a:srgbClr val="FF0000"/>
                </a:solidFill>
                <a:effectLst/>
                <a:latin typeface="Times New Roman" panose="02020603050405020304" pitchFamily="18" charset="0"/>
                <a:cs typeface="Times New Roman" panose="02020603050405020304" pitchFamily="18" charset="0"/>
              </a:rPr>
              <a:t> Data</a:t>
            </a:r>
            <a:r>
              <a:rPr lang="en-IN"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W3schools (HTML, CSS, JAVASCRIPT)</a:t>
            </a:r>
            <a:endParaRPr lang="en-US" sz="2400" dirty="0">
              <a:latin typeface="Times New Roman" panose="02020603050405020304" pitchFamily="18" charset="0"/>
              <a:cs typeface="Times New Roman" panose="02020603050405020304" pitchFamily="18" charset="0"/>
            </a:endParaRPr>
          </a:p>
          <a:p>
            <a:r>
              <a:rPr lang="en-US" sz="2400" b="1" i="0" dirty="0">
                <a:solidFill>
                  <a:srgbClr val="FF0000"/>
                </a:solidFill>
                <a:effectLst/>
                <a:latin typeface="Times New Roman" panose="02020603050405020304" pitchFamily="18" charset="0"/>
                <a:cs typeface="Times New Roman" panose="02020603050405020304" pitchFamily="18" charset="0"/>
              </a:rPr>
              <a:t>Mark Otto</a:t>
            </a:r>
            <a:r>
              <a:rPr lang="en-US" sz="2400" b="0" i="0" dirty="0">
                <a:solidFill>
                  <a:srgbClr val="FF0000"/>
                </a:solidFill>
                <a:effectLst/>
                <a:latin typeface="Times New Roman" panose="02020603050405020304" pitchFamily="18" charset="0"/>
                <a:cs typeface="Times New Roman" panose="02020603050405020304" pitchFamily="18" charset="0"/>
              </a:rPr>
              <a:t> and </a:t>
            </a:r>
            <a:r>
              <a:rPr lang="en-US" sz="2400" b="1" i="0" dirty="0">
                <a:solidFill>
                  <a:srgbClr val="FF0000"/>
                </a:solidFill>
                <a:effectLst/>
                <a:latin typeface="Times New Roman" panose="02020603050405020304" pitchFamily="18" charset="0"/>
                <a:cs typeface="Times New Roman" panose="02020603050405020304" pitchFamily="18" charset="0"/>
              </a:rPr>
              <a:t>Jacob Thornton, Aug 2017, </a:t>
            </a:r>
            <a:r>
              <a:rPr lang="en-US" sz="2400" dirty="0">
                <a:latin typeface="Times New Roman" panose="02020603050405020304" pitchFamily="18" charset="0"/>
                <a:cs typeface="Times New Roman" panose="02020603050405020304" pitchFamily="18" charset="0"/>
              </a:rPr>
              <a:t>Bootstrap 4 Documentation (Bootstrap)</a:t>
            </a:r>
            <a:endParaRPr lang="en-US" sz="2400" dirty="0">
              <a:latin typeface="Times New Roman" panose="02020603050405020304" pitchFamily="18" charset="0"/>
              <a:cs typeface="Times New Roman" panose="02020603050405020304" pitchFamily="18" charset="0"/>
            </a:endParaRPr>
          </a:p>
          <a:p>
            <a:r>
              <a:rPr lang="en-IN" sz="2400" b="1" i="0" dirty="0">
                <a:solidFill>
                  <a:srgbClr val="FF0000"/>
                </a:solidFill>
                <a:effectLst/>
                <a:latin typeface="Times New Roman" panose="02020603050405020304" pitchFamily="18" charset="0"/>
                <a:cs typeface="Times New Roman" panose="02020603050405020304" pitchFamily="18" charset="0"/>
              </a:rPr>
              <a:t>Mosh</a:t>
            </a:r>
            <a:r>
              <a:rPr lang="en-IN" sz="2400" b="0" i="0" dirty="0">
                <a:solidFill>
                  <a:srgbClr val="FF0000"/>
                </a:solidFill>
                <a:effectLst/>
                <a:latin typeface="Times New Roman" panose="02020603050405020304" pitchFamily="18" charset="0"/>
                <a:cs typeface="Times New Roman" panose="02020603050405020304" pitchFamily="18" charset="0"/>
              </a:rPr>
              <a:t> Hamedani,2020</a:t>
            </a:r>
            <a:r>
              <a:rPr lang="en-IN" sz="2400" dirty="0">
                <a:solidFill>
                  <a:srgbClr val="FF0000"/>
                </a:solidFill>
                <a:effectLst/>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Codewithmosh</a:t>
            </a:r>
            <a:r>
              <a:rPr lang="en-US" sz="2400" dirty="0">
                <a:latin typeface="Times New Roman" panose="02020603050405020304" pitchFamily="18" charset="0"/>
                <a:cs typeface="Times New Roman" panose="02020603050405020304" pitchFamily="18" charset="0"/>
              </a:rPr>
              <a:t> (NodeJS)</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Eat smart, Move more, Sleep  right by Luke </a:t>
            </a:r>
            <a:r>
              <a:rPr lang="en-IN" sz="2400" dirty="0" err="1">
                <a:latin typeface="Times New Roman" panose="02020603050405020304" pitchFamily="18" charset="0"/>
                <a:cs typeface="Times New Roman" panose="02020603050405020304" pitchFamily="18" charset="0"/>
              </a:rPr>
              <a:t>Coutinho</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2127377" y="507366"/>
            <a:ext cx="10058400" cy="1562100"/>
          </a:xfrm>
        </p:spPr>
        <p:txBody>
          <a:bodyPr/>
          <a:lstStyle/>
          <a:p>
            <a:pPr algn="ctr"/>
            <a:r>
              <a:rPr lang="en-US" b="1" dirty="0"/>
              <a:t>CONCLUSION</a:t>
            </a:r>
            <a:r>
              <a:rPr lang="en-IN" altLang="en-US" b="1" dirty="0"/>
              <a:t> </a:t>
            </a:r>
            <a:endParaRPr lang="en-IN" altLang="en-US" b="1" dirty="0">
              <a:latin typeface="Rockwell Condensed" panose="02060603050405020104" charset="0"/>
              <a:cs typeface="Rockwell Condensed" panose="02060603050405020104" charset="0"/>
              <a:sym typeface="+mn-ea"/>
            </a:endParaRPr>
          </a:p>
        </p:txBody>
      </p:sp>
      <p:sp>
        <p:nvSpPr>
          <p:cNvPr id="1048625" name="Content Placeholder 2"/>
          <p:cNvSpPr>
            <a:spLocks noGrp="1"/>
          </p:cNvSpPr>
          <p:nvPr>
            <p:ph idx="1"/>
          </p:nvPr>
        </p:nvSpPr>
        <p:spPr>
          <a:xfrm>
            <a:off x="1333500" y="1908175"/>
            <a:ext cx="10058400" cy="5266690"/>
          </a:xfrm>
        </p:spPr>
        <p:txBody>
          <a:bodyPr>
            <a:normAutofit lnSpcReduction="20000"/>
          </a:bodyPr>
          <a:lstStyle/>
          <a:p>
            <a:pPr algn="just">
              <a:lnSpc>
                <a:spcPct val="150000"/>
              </a:lnSpc>
              <a:buFont typeface="Wingdings" panose="05000000000000000000" charset="0"/>
              <a:buChar char="Ø"/>
            </a:pPr>
            <a:r>
              <a:rPr lang="en-US" sz="1780" dirty="0">
                <a:effectLst/>
                <a:latin typeface="Times New Roman" panose="02020603050405020304" pitchFamily="18" charset="0"/>
                <a:ea typeface="Times New Roman" panose="02020603050405020304" pitchFamily="18" charset="0"/>
              </a:rPr>
              <a:t>Being fit has an infinite benefits to your health. It will help you live longer ,it will keep your cardiovascular system functioning without fault even at old age. </a:t>
            </a:r>
            <a:endParaRPr lang="en-IN" sz="178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charset="0"/>
              <a:buChar char="Ø"/>
            </a:pPr>
            <a:r>
              <a:rPr lang="en-US" sz="1780" dirty="0">
                <a:effectLst/>
                <a:latin typeface="Times New Roman" panose="02020603050405020304" pitchFamily="18" charset="0"/>
                <a:ea typeface="Times New Roman" panose="02020603050405020304" pitchFamily="18" charset="0"/>
              </a:rPr>
              <a:t>As being fit is very much important, we developed a website on fitness health</a:t>
            </a:r>
            <a:r>
              <a:rPr lang="en-IN" altLang="en-US" sz="1780" dirty="0">
                <a:effectLst/>
                <a:latin typeface="Times New Roman" panose="02020603050405020304" pitchFamily="18" charset="0"/>
                <a:ea typeface="Times New Roman" panose="02020603050405020304" pitchFamily="18" charset="0"/>
              </a:rPr>
              <a:t> care</a:t>
            </a:r>
            <a:r>
              <a:rPr lang="en-US" sz="1780" dirty="0">
                <a:effectLst/>
                <a:latin typeface="Times New Roman" panose="02020603050405020304" pitchFamily="18" charset="0"/>
                <a:ea typeface="Times New Roman" panose="02020603050405020304" pitchFamily="18" charset="0"/>
              </a:rPr>
              <a:t> where one can check their BMI, amount of proteins, calories ,fats and carbohydrates they should consume per day and follow their diet plan accordingly .We have also provided a food chart that has amount of calories ,proteins, carbohydrates contained in different food items. So, one can refer to that food chart and follow the diet plan.</a:t>
            </a:r>
            <a:endParaRPr lang="en-US" sz="178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charset="0"/>
              <a:buChar char="Ø"/>
            </a:pPr>
            <a:endParaRPr lang="en-IN" sz="1780" dirty="0">
              <a:effectLst/>
              <a:latin typeface="Times New Roman" panose="02020603050405020304" pitchFamily="18" charset="0"/>
              <a:ea typeface="Times New Roman" panose="02020603050405020304" pitchFamily="18" charset="0"/>
            </a:endParaRPr>
          </a:p>
          <a:p>
            <a:pPr algn="just">
              <a:lnSpc>
                <a:spcPct val="150000"/>
              </a:lnSpc>
              <a:buNone/>
            </a:pPr>
            <a:endParaRPr lang="en-US" sz="1780" dirty="0"/>
          </a:p>
          <a:p>
            <a:pPr marL="0" indent="0">
              <a:lnSpc>
                <a:spcPct val="150000"/>
              </a:lnSpc>
              <a:buNone/>
            </a:pPr>
            <a:endParaRPr lang="en-IN" sz="1780" dirty="0"/>
          </a:p>
          <a:p>
            <a:pPr>
              <a:lnSpc>
                <a:spcPct val="150000"/>
              </a:lnSpc>
            </a:pPr>
            <a:endParaRPr lang="en-IN" sz="178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5063" y="512572"/>
            <a:ext cx="10058400" cy="1609344"/>
          </a:xfrm>
        </p:spPr>
        <p:txBody>
          <a:bodyPr/>
          <a:p>
            <a:r>
              <a:rPr lang="en-IN" altLang="en-US" b="1" dirty="0">
                <a:latin typeface="Rockwell Condensed" panose="02060603050405020104" charset="0"/>
                <a:cs typeface="Rockwell Condensed" panose="02060603050405020104" charset="0"/>
                <a:sym typeface="+mn-ea"/>
              </a:rPr>
              <a:t>FUTURE WORK</a:t>
            </a:r>
            <a:endParaRPr lang="en-US"/>
          </a:p>
        </p:txBody>
      </p:sp>
      <p:sp>
        <p:nvSpPr>
          <p:cNvPr id="3" name="Content Placeholder 2"/>
          <p:cNvSpPr>
            <a:spLocks noGrp="1"/>
          </p:cNvSpPr>
          <p:nvPr>
            <p:ph idx="1"/>
          </p:nvPr>
        </p:nvSpPr>
        <p:spPr/>
        <p:txBody>
          <a:bodyPr/>
          <a:p>
            <a:pPr algn="just">
              <a:lnSpc>
                <a:spcPct val="150000"/>
              </a:lnSpc>
              <a:buFont typeface="Wingdings" panose="05000000000000000000" charset="0"/>
              <a:buChar char="Ø"/>
            </a:pPr>
            <a:r>
              <a:rPr lang="en-IN" dirty="0">
                <a:effectLst/>
                <a:latin typeface="Times New Roman" panose="02020603050405020304" pitchFamily="18" charset="0"/>
                <a:ea typeface="Times New Roman" panose="02020603050405020304" pitchFamily="18" charset="0"/>
                <a:sym typeface="+mn-ea"/>
              </a:rPr>
              <a:t>In addition to the current website, we can add a database, where we can collect the information of our users individually, and whenever they enter the website the data will be pre-available to the medic just need to analyze it and give us a report. </a:t>
            </a:r>
            <a:endParaRPr lang="en-IN"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charset="0"/>
              <a:buChar char="Ø"/>
            </a:pPr>
            <a:r>
              <a:rPr lang="en-IN" dirty="0">
                <a:effectLst/>
                <a:latin typeface="Times New Roman" panose="02020603050405020304" pitchFamily="18" charset="0"/>
                <a:ea typeface="Times New Roman" panose="02020603050405020304" pitchFamily="18" charset="0"/>
                <a:sym typeface="+mn-ea"/>
              </a:rPr>
              <a:t>Apart from that, we can incorporate machine learning to predict some diseases and health problems that usually occur at a certain age and if fulfill certain conditions we can come to the conclusion that he is most likely to have a health disorder so, he can refer to doctor.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endParaRPr lang="en-IN" dirty="0"/>
          </a:p>
        </p:txBody>
      </p:sp>
      <p:pic>
        <p:nvPicPr>
          <p:cNvPr id="2097162" name="Content Placeholder 4"/>
          <p:cNvPicPr>
            <a:picLocks noGrp="1" noChangeAspect="1"/>
          </p:cNvPicPr>
          <p:nvPr>
            <p:ph idx="1"/>
          </p:nvPr>
        </p:nvPicPr>
        <p:blipFill>
          <a:blip r:embed="rId1"/>
          <a:stretch>
            <a:fillRect/>
          </a:stretch>
        </p:blipFill>
        <p:spPr>
          <a:xfrm>
            <a:off x="0" y="0"/>
            <a:ext cx="12192000" cy="685799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96546" y="551302"/>
            <a:ext cx="7498134" cy="1083119"/>
          </a:xfrm>
        </p:spPr>
        <p:txBody>
          <a:bodyPr>
            <a:normAutofit/>
          </a:bodyPr>
          <a:lstStyle/>
          <a:p>
            <a:r>
              <a:rPr lang="en-US" b="1" dirty="0">
                <a:ea typeface="+mj-lt"/>
                <a:cs typeface="+mj-lt"/>
              </a:rPr>
              <a:t>Problem Statement</a:t>
            </a:r>
            <a:endParaRPr lang="en-US"/>
          </a:p>
        </p:txBody>
      </p:sp>
      <p:sp>
        <p:nvSpPr>
          <p:cNvPr id="1048600" name="Content Placeholder 2"/>
          <p:cNvSpPr>
            <a:spLocks noGrp="1"/>
          </p:cNvSpPr>
          <p:nvPr>
            <p:ph idx="1"/>
          </p:nvPr>
        </p:nvSpPr>
        <p:spPr>
          <a:xfrm>
            <a:off x="694957" y="2035419"/>
            <a:ext cx="10621446" cy="4922483"/>
          </a:xfrm>
        </p:spPr>
        <p:txBody>
          <a:bodyPr vert="horz" lIns="91440" tIns="45720" rIns="91440" bIns="45720" rtlCol="0" anchor="t" anchorCtr="0">
            <a:normAutofit/>
          </a:bodyPr>
          <a:lstStyle/>
          <a:p>
            <a:pPr algn="just">
              <a:lnSpc>
                <a:spcPct val="150000"/>
              </a:lnSpc>
              <a:spcBef>
                <a:spcPct val="20000"/>
              </a:spcBef>
              <a:spcAft>
                <a:spcPct val="0"/>
              </a:spcAft>
              <a:buClr>
                <a:srgbClr val="9E3611"/>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People are becoming more and more health-conscious, but they don’t find enough time to go to </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gym dedicatedly. This is why health apps and fitness tracking apps are preferred by working people all around the world. There is a lot of content available on the internet about everything. Sadly, as the internet is available everywhere and to everyone, it is subjected to have incorrect information as well. </a:t>
            </a:r>
            <a:endParaRPr lang="en-US" sz="2000" dirty="0">
              <a:latin typeface="Times New Roman" panose="02020603050405020304" pitchFamily="18" charset="0"/>
              <a:cs typeface="Times New Roman" panose="02020603050405020304" pitchFamily="18" charset="0"/>
            </a:endParaRPr>
          </a:p>
          <a:p>
            <a:pPr lvl="1" indent="-457200" algn="just">
              <a:lnSpc>
                <a:spcPct val="150000"/>
              </a:lnSpc>
              <a:spcBef>
                <a:spcPct val="20000"/>
              </a:spcBef>
              <a:spcAft>
                <a:spcPct val="0"/>
              </a:spcAft>
              <a:buClr>
                <a:srgbClr val="9E3611"/>
              </a:buClr>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same goes for health and fitness information available on the internet. It has become difficult </a:t>
            </a:r>
            <a:r>
              <a:rPr lang="en-IN" altLang="en-US"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to differentiate between the facts and myths. People were not aware of what is right and what is wrong. </a:t>
            </a:r>
            <a:endParaRPr lang="en-US" sz="2000">
              <a:latin typeface="Times New Roman" panose="02020603050405020304" pitchFamily="18" charset="0"/>
              <a:ea typeface="+mn-lt"/>
              <a:cs typeface="Times New Roman" panose="02020603050405020304" pitchFamily="18" charset="0"/>
            </a:endParaRPr>
          </a:p>
          <a:p>
            <a:pPr algn="just">
              <a:lnSpc>
                <a:spcPct val="150000"/>
              </a:lnSpc>
              <a:spcBef>
                <a:spcPct val="20000"/>
              </a:spcBef>
              <a:spcAft>
                <a:spcPct val="0"/>
              </a:spcAft>
              <a:buClr>
                <a:srgbClr val="9E3611"/>
              </a:buClr>
              <a:buNone/>
            </a:pPr>
            <a:endParaRPr lang="en-US">
              <a:latin typeface="Times New Roman" panose="02020603050405020304" pitchFamily="18" charset="0"/>
              <a:ea typeface="+mn-lt"/>
              <a:cs typeface="Times New Roman" panose="02020603050405020304" pitchFamily="18" charset="0"/>
            </a:endParaRPr>
          </a:p>
          <a:p>
            <a:pPr>
              <a:lnSpc>
                <a:spcPct val="150000"/>
              </a:lnSpc>
              <a:buClr>
                <a:srgbClr val="9E3611"/>
              </a:buClr>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619633" y="496697"/>
            <a:ext cx="10058400" cy="1609344"/>
          </a:xfrm>
        </p:spPr>
        <p:txBody>
          <a:bodyPr>
            <a:normAutofit/>
          </a:bodyPr>
          <a:lstStyle/>
          <a:p>
            <a:r>
              <a:rPr lang="en-US" b="1" dirty="0"/>
              <a:t>OBJECTIVE</a:t>
            </a:r>
            <a:endParaRPr lang="en-US" dirty="0"/>
          </a:p>
        </p:txBody>
      </p:sp>
      <p:sp>
        <p:nvSpPr>
          <p:cNvPr id="3" name="Content Placeholder 2"/>
          <p:cNvSpPr>
            <a:spLocks noGrp="1"/>
          </p:cNvSpPr>
          <p:nvPr>
            <p:ph idx="1"/>
          </p:nvPr>
        </p:nvSpPr>
        <p:spPr>
          <a:xfrm>
            <a:off x="746633" y="2175334"/>
            <a:ext cx="10058400" cy="4050792"/>
          </a:xfrm>
        </p:spPr>
        <p:txBody>
          <a:bodyPr vert="horz" lIns="91440" tIns="45720" rIns="91440" bIns="45720" rtlCol="0" anchor="t">
            <a:normAutofit lnSpcReduction="10000"/>
          </a:bodyPr>
          <a:lstStyle/>
          <a:p>
            <a:pPr>
              <a:lnSpc>
                <a:spcPct val="150000"/>
              </a:lnSpc>
              <a:buFont typeface="Wingdings" panose="05000000000000000000" charset="0"/>
              <a:buChar char="Ø"/>
            </a:pPr>
            <a:r>
              <a:rPr lang="en-US" dirty="0">
                <a:latin typeface="Times New Roman" panose="02020603050405020304" pitchFamily="18" charset="0"/>
                <a:ea typeface="+mn-lt"/>
                <a:cs typeface="Times New Roman" panose="02020603050405020304" pitchFamily="18" charset="0"/>
              </a:rPr>
              <a:t>There is a need to study and make a system which will make it easy for an end users to go through the fitness app contents and know more about calorific science and be </a:t>
            </a:r>
            <a:r>
              <a:rPr lang="en-US" dirty="0" err="1">
                <a:latin typeface="Times New Roman" panose="02020603050405020304" pitchFamily="18" charset="0"/>
                <a:ea typeface="+mn-lt"/>
                <a:cs typeface="Times New Roman" panose="02020603050405020304" pitchFamily="18" charset="0"/>
              </a:rPr>
              <a:t>healthy.To</a:t>
            </a:r>
            <a:r>
              <a:rPr lang="en-US" dirty="0">
                <a:latin typeface="Times New Roman" panose="02020603050405020304" pitchFamily="18" charset="0"/>
                <a:ea typeface="+mn-lt"/>
                <a:cs typeface="Times New Roman" panose="02020603050405020304" pitchFamily="18" charset="0"/>
              </a:rPr>
              <a:t> provide clear and easy to understand information To allow the user to download the diet plan To make the app user friendly </a:t>
            </a:r>
            <a:endParaRPr lang="en-US" dirty="0">
              <a:latin typeface="Times New Roman" panose="02020603050405020304" pitchFamily="18" charset="0"/>
              <a:ea typeface="+mn-lt"/>
              <a:cs typeface="Times New Roman" panose="02020603050405020304" pitchFamily="18" charset="0"/>
            </a:endParaRPr>
          </a:p>
          <a:p>
            <a:pPr>
              <a:lnSpc>
                <a:spcPct val="150000"/>
              </a:lnSpc>
              <a:buClr>
                <a:srgbClr val="9E3611"/>
              </a:buClr>
              <a:buFont typeface="Wingdings" panose="05000000000000000000" charset="0"/>
              <a:buChar char="Ø"/>
            </a:pPr>
            <a:r>
              <a:rPr lang="en-US" dirty="0">
                <a:latin typeface="Times New Roman" panose="02020603050405020304" pitchFamily="18" charset="0"/>
                <a:ea typeface="+mn-lt"/>
                <a:cs typeface="Times New Roman" panose="02020603050405020304" pitchFamily="18" charset="0"/>
              </a:rPr>
              <a:t>The Fitness Center is a health, recreational, and social facility geared towards </a:t>
            </a:r>
            <a:r>
              <a:rPr lang="en-US" b="1" dirty="0">
                <a:latin typeface="Times New Roman" panose="02020603050405020304" pitchFamily="18" charset="0"/>
                <a:ea typeface="+mn-lt"/>
                <a:cs typeface="Times New Roman" panose="02020603050405020304" pitchFamily="18" charset="0"/>
              </a:rPr>
              <a:t>exercise, sports, and other physical activities</a:t>
            </a:r>
            <a:r>
              <a:rPr lang="en-US"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ea typeface="+mn-lt"/>
              <a:cs typeface="Times New Roman" panose="02020603050405020304" pitchFamily="18" charset="0"/>
            </a:endParaRPr>
          </a:p>
          <a:p>
            <a:pPr>
              <a:lnSpc>
                <a:spcPct val="150000"/>
              </a:lnSpc>
              <a:buClr>
                <a:srgbClr val="9E3611"/>
              </a:buClr>
              <a:buFont typeface="Wingdings" panose="05000000000000000000" charset="0"/>
              <a:buChar char="Ø"/>
            </a:pPr>
            <a:r>
              <a:rPr lang="en-US" dirty="0">
                <a:latin typeface="Times New Roman" panose="02020603050405020304" pitchFamily="18" charset="0"/>
                <a:ea typeface="+mn-lt"/>
                <a:cs typeface="Times New Roman" panose="02020603050405020304" pitchFamily="18" charset="0"/>
              </a:rPr>
              <a:t>Increasing your physical activity helps prevent cardiovascular disease and other common health hazards. Health clubs are an effective way to add variety to your routine.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353" y="357632"/>
            <a:ext cx="10058400" cy="1609344"/>
          </a:xfrm>
        </p:spPr>
        <p:txBody>
          <a:bodyPr/>
          <a:lstStyle/>
          <a:p>
            <a:r>
              <a:rPr lang="en-US" b="1" dirty="0"/>
              <a:t>AIM OF THE PROJECT</a:t>
            </a:r>
            <a:endParaRPr lang="en-US" b="1">
              <a:latin typeface="Rockwell Condensed" panose="02060603050405020104"/>
            </a:endParaRPr>
          </a:p>
        </p:txBody>
      </p:sp>
      <p:sp>
        <p:nvSpPr>
          <p:cNvPr id="3" name="Content Placeholder 2"/>
          <p:cNvSpPr>
            <a:spLocks noGrp="1"/>
          </p:cNvSpPr>
          <p:nvPr>
            <p:ph idx="1"/>
          </p:nvPr>
        </p:nvSpPr>
        <p:spPr>
          <a:xfrm>
            <a:off x="665353" y="1967103"/>
            <a:ext cx="10058400" cy="4050792"/>
          </a:xfrm>
        </p:spPr>
        <p:txBody>
          <a:bodyPr vert="horz" lIns="91440" tIns="45720" rIns="91440" bIns="45720" rtlCol="0" anchor="t">
            <a:noAutofit/>
          </a:bodyPr>
          <a:lstStyle/>
          <a:p>
            <a:pPr>
              <a:lnSpc>
                <a:spcPct val="150000"/>
              </a:lnSpc>
              <a:buFont typeface="Wingdings" panose="05000000000000000000" charset="0"/>
              <a:buChar char="Ø"/>
            </a:pPr>
            <a:r>
              <a:rPr lang="en-US" dirty="0">
                <a:latin typeface="Times New Roman" panose="02020603050405020304"/>
                <a:cs typeface="Times New Roman" panose="02020603050405020304"/>
              </a:rPr>
              <a:t>This project is aimed in developing “FITNESS TRACKER WEBSITE”.</a:t>
            </a:r>
            <a:endParaRPr lang="en-US" dirty="0">
              <a:ea typeface="+mn-lt"/>
              <a:cs typeface="+mn-lt"/>
            </a:endParaRPr>
          </a:p>
          <a:p>
            <a:pPr>
              <a:lnSpc>
                <a:spcPct val="150000"/>
              </a:lnSpc>
              <a:buClr>
                <a:srgbClr val="9E3611"/>
              </a:buClr>
              <a:buFont typeface="Wingdings" panose="05000000000000000000" charset="0"/>
              <a:buChar char="Ø"/>
            </a:pPr>
            <a:r>
              <a:rPr lang="en-US" dirty="0">
                <a:latin typeface="Times New Roman" panose="02020603050405020304"/>
                <a:cs typeface="Times New Roman" panose="02020603050405020304"/>
              </a:rPr>
              <a:t>FITNESS TRACKER CARE is a website that looks around the nutrition and wellness of the users.</a:t>
            </a:r>
            <a:r>
              <a:rPr lang="en-IN" altLang="en-US" dirty="0">
                <a:latin typeface="Times New Roman" panose="02020603050405020304"/>
                <a:cs typeface="Times New Roman" panose="02020603050405020304"/>
              </a:rPr>
              <a:t> </a:t>
            </a:r>
            <a:r>
              <a:rPr lang="en-US" dirty="0">
                <a:latin typeface="Times New Roman" panose="02020603050405020304"/>
                <a:cs typeface="Times New Roman" panose="02020603050405020304"/>
                <a:sym typeface="+mn-ea"/>
              </a:rPr>
              <a:t>Users can visit the website and check for the calorific science and much more nutritional information.</a:t>
            </a:r>
            <a:endParaRPr lang="en-US" dirty="0">
              <a:ea typeface="+mn-lt"/>
              <a:cs typeface="+mn-lt"/>
            </a:endParaRPr>
          </a:p>
          <a:p>
            <a:pPr algn="just">
              <a:lnSpc>
                <a:spcPct val="150000"/>
              </a:lnSpc>
              <a:buClr>
                <a:srgbClr val="9E3611"/>
              </a:buClr>
              <a:buFont typeface="Wingdings" panose="05000000000000000000" charset="0"/>
              <a:buChar char="Ø"/>
            </a:pPr>
            <a:r>
              <a:rPr lang="en-US" dirty="0">
                <a:latin typeface="Times New Roman" panose="02020603050405020304"/>
                <a:cs typeface="Times New Roman" panose="02020603050405020304"/>
              </a:rPr>
              <a:t>Because of the increased stress and indulging into unhealthy food habits, people are suffering from obesity and various diseases at very younger ages.</a:t>
            </a:r>
            <a:r>
              <a:rPr lang="en-IN" altLang="en-US" dirty="0">
                <a:latin typeface="Times New Roman" panose="02020603050405020304"/>
                <a:cs typeface="Times New Roman" panose="02020603050405020304"/>
              </a:rPr>
              <a:t> </a:t>
            </a:r>
            <a:r>
              <a:rPr lang="en-US" dirty="0">
                <a:latin typeface="Times New Roman" panose="02020603050405020304"/>
                <a:cs typeface="Times New Roman" panose="02020603050405020304"/>
                <a:sym typeface="+mn-ea"/>
              </a:rPr>
              <a:t>People are unaware of the calorific and nutritional sciences.</a:t>
            </a:r>
            <a:endParaRPr lang="en-US" dirty="0">
              <a:ea typeface="+mn-lt"/>
              <a:cs typeface="+mn-lt"/>
            </a:endParaRPr>
          </a:p>
          <a:p>
            <a:pPr algn="just">
              <a:lnSpc>
                <a:spcPct val="150000"/>
              </a:lnSpc>
              <a:buClr>
                <a:srgbClr val="9E3611"/>
              </a:buClr>
              <a:buFont typeface="Wingdings" panose="05000000000000000000" charset="0"/>
              <a:buChar char="Ø"/>
            </a:pPr>
            <a:r>
              <a:rPr lang="en-US" dirty="0">
                <a:latin typeface="Times New Roman" panose="02020603050405020304"/>
                <a:cs typeface="Times New Roman" panose="02020603050405020304"/>
              </a:rPr>
              <a:t>So, Our Main Aim is to help out everyone reaching out to our website for any possible information regarding to wellness .</a:t>
            </a:r>
            <a:endParaRPr lang="en-US" dirty="0">
              <a:ea typeface="+mn-lt"/>
              <a:cs typeface="+mn-lt"/>
            </a:endParaRPr>
          </a:p>
          <a:p>
            <a:pPr>
              <a:buClr>
                <a:srgbClr val="9E3611"/>
              </a:buClr>
            </a:pPr>
            <a:endParaRPr lang="en-US" dirty="0">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708" y="836324"/>
            <a:ext cx="10058400" cy="1609344"/>
          </a:xfrm>
        </p:spPr>
        <p:txBody>
          <a:bodyPr/>
          <a:lstStyle/>
          <a:p>
            <a:r>
              <a:rPr lang="en-US" b="1" dirty="0"/>
              <a:t> Existing system</a:t>
            </a:r>
            <a:endParaRPr lang="en-US" b="1" dirty="0"/>
          </a:p>
        </p:txBody>
      </p:sp>
      <p:sp>
        <p:nvSpPr>
          <p:cNvPr id="3" name="Content Placeholder 2"/>
          <p:cNvSpPr>
            <a:spLocks noGrp="1"/>
          </p:cNvSpPr>
          <p:nvPr>
            <p:ph idx="1"/>
          </p:nvPr>
        </p:nvSpPr>
        <p:spPr>
          <a:xfrm>
            <a:off x="972156" y="1965101"/>
            <a:ext cx="10058400" cy="4050792"/>
          </a:xfrm>
        </p:spPr>
        <p:txBody>
          <a:bodyPr vert="horz" lIns="91440" tIns="45720" rIns="91440" bIns="45720" rtlCol="0" anchor="ctr">
            <a:normAutofit/>
          </a:bodyPr>
          <a:lstStyle/>
          <a:p>
            <a:pPr algn="just">
              <a:lnSpc>
                <a:spcPct val="200000"/>
              </a:lnSpc>
              <a:spcBef>
                <a:spcPct val="20000"/>
              </a:spcBef>
              <a:spcAft>
                <a:spcPct val="0"/>
              </a:spcAft>
              <a:buFont typeface="Wingdings" panose="05000000000000000000" charset="0"/>
              <a:buChar char="Ø"/>
            </a:pPr>
            <a:r>
              <a:rPr lang="en-US" dirty="0">
                <a:latin typeface="Times New Roman" panose="02020603050405020304"/>
                <a:cs typeface="Arial" panose="020B0604020202020204"/>
              </a:rPr>
              <a:t>Smartphones and apps have revolutionized fitness training. The days when average consumers only got a training plan in the gym are long gone.</a:t>
            </a:r>
            <a:endParaRPr lang="en-US" dirty="0">
              <a:latin typeface="Times New Roman" panose="02020603050405020304"/>
              <a:cs typeface="Arial" panose="020B0604020202020204"/>
            </a:endParaRPr>
          </a:p>
          <a:p>
            <a:pPr algn="just">
              <a:lnSpc>
                <a:spcPct val="20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Nine percent of all apps on offer are now fitness apps. And they're more popular than ever. The companies initially tried to make a profit with training equipment that matched their app.</a:t>
            </a:r>
            <a:endParaRPr lang="en-US">
              <a:latin typeface="Times New Roman" panose="02020603050405020304"/>
              <a:ea typeface="+mn-lt"/>
              <a:cs typeface="+mn-lt"/>
            </a:endParaRPr>
          </a:p>
          <a:p>
            <a:pPr algn="just">
              <a:lnSpc>
                <a:spcPct val="200000"/>
              </a:lnSpc>
              <a:buClr>
                <a:srgbClr val="9E3611"/>
              </a:buClr>
              <a:buFont typeface="Wingdings" panose="05000000000000000000" charset="0"/>
              <a:buChar char="Ø"/>
            </a:pPr>
            <a:endParaRPr lang="en-US"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596773" y="512572"/>
            <a:ext cx="10058400" cy="1609344"/>
          </a:xfrm>
        </p:spPr>
        <p:txBody>
          <a:bodyPr/>
          <a:lstStyle/>
          <a:p>
            <a:r>
              <a:rPr lang="en-US" b="1" dirty="0"/>
              <a:t>Proposed system</a:t>
            </a:r>
            <a:endParaRPr lang="en-US" dirty="0"/>
          </a:p>
        </p:txBody>
      </p:sp>
      <p:sp>
        <p:nvSpPr>
          <p:cNvPr id="1048606" name="Content Placeholder 2"/>
          <p:cNvSpPr>
            <a:spLocks noGrp="1"/>
          </p:cNvSpPr>
          <p:nvPr>
            <p:ph idx="1"/>
          </p:nvPr>
        </p:nvSpPr>
        <p:spPr>
          <a:xfrm>
            <a:off x="873633" y="2005838"/>
            <a:ext cx="10058400" cy="4050792"/>
          </a:xfrm>
        </p:spPr>
        <p:txBody>
          <a:bodyPr vert="horz" lIns="91440" tIns="45720" rIns="91440" bIns="45720" rtlCol="0" anchor="t">
            <a:normAutofit/>
          </a:bodyPr>
          <a:lstStyle/>
          <a:p>
            <a:pPr algn="just">
              <a:lnSpc>
                <a:spcPct val="15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The proposed system of Fitness Tracker website is that it calculates the BMI of users based on their input height and weight. </a:t>
            </a:r>
            <a:endParaRPr lang="en-US" dirty="0">
              <a:latin typeface="Times New Roman" panose="02020603050405020304"/>
              <a:cs typeface="Arial" panose="020B0604020202020204"/>
            </a:endParaRPr>
          </a:p>
          <a:p>
            <a:pPr algn="just">
              <a:lnSpc>
                <a:spcPct val="15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It also calculates number of grams of calories micro and macro nutrients a person should take according to their age height and weight. </a:t>
            </a:r>
            <a:endParaRPr lang="en-US" dirty="0">
              <a:latin typeface="Times New Roman" panose="02020603050405020304"/>
              <a:cs typeface="Arial" panose="020B0604020202020204"/>
            </a:endParaRPr>
          </a:p>
          <a:p>
            <a:pPr algn="just">
              <a:lnSpc>
                <a:spcPct val="15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It also enables a user to know about the food intake in </a:t>
            </a:r>
            <a:r>
              <a:rPr lang="en-US" dirty="0" err="1">
                <a:latin typeface="Times New Roman" panose="02020603050405020304"/>
                <a:cs typeface="Arial" panose="020B0604020202020204"/>
              </a:rPr>
              <a:t>foodchart</a:t>
            </a:r>
            <a:r>
              <a:rPr lang="en-US" dirty="0">
                <a:latin typeface="Times New Roman" panose="02020603050405020304"/>
                <a:cs typeface="Arial" panose="020B0604020202020204"/>
              </a:rPr>
              <a:t>. </a:t>
            </a:r>
            <a:endParaRPr lang="en-US" dirty="0">
              <a:latin typeface="Times New Roman" panose="02020603050405020304"/>
              <a:ea typeface="+mn-lt"/>
              <a:cs typeface="+mn-lt"/>
            </a:endParaRPr>
          </a:p>
          <a:p>
            <a:pPr algn="just">
              <a:lnSpc>
                <a:spcPct val="15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Our website has a calorie counter and daily calorie profile . </a:t>
            </a:r>
            <a:endParaRPr lang="en-US">
              <a:latin typeface="Times New Roman" panose="02020603050405020304"/>
              <a:ea typeface="+mn-lt"/>
              <a:cs typeface="+mn-lt"/>
            </a:endParaRPr>
          </a:p>
          <a:p>
            <a:pPr algn="just">
              <a:lnSpc>
                <a:spcPct val="150000"/>
              </a:lnSpc>
              <a:spcBef>
                <a:spcPct val="20000"/>
              </a:spcBef>
              <a:spcAft>
                <a:spcPct val="0"/>
              </a:spcAft>
              <a:buClr>
                <a:srgbClr val="9E3611"/>
              </a:buClr>
              <a:buFont typeface="Wingdings" panose="05000000000000000000" charset="0"/>
              <a:buChar char="Ø"/>
            </a:pPr>
            <a:r>
              <a:rPr lang="en-US" dirty="0">
                <a:latin typeface="Times New Roman" panose="02020603050405020304"/>
                <a:cs typeface="Arial" panose="020B0604020202020204"/>
              </a:rPr>
              <a:t>We will also add recipes and macro , micro nutrient profile .</a:t>
            </a:r>
            <a:endParaRPr lang="en-US">
              <a:latin typeface="Times New Roman" panose="02020603050405020304"/>
              <a:ea typeface="+mn-lt"/>
              <a:cs typeface="+mn-lt"/>
            </a:endParaRPr>
          </a:p>
          <a:p>
            <a:pPr>
              <a:lnSpc>
                <a:spcPct val="150000"/>
              </a:lnSpc>
              <a:buClr>
                <a:srgbClr val="9E3611"/>
              </a:buClr>
              <a:buFont typeface="Wingdings" panose="05000000000000000000" charset="0"/>
              <a:buChar char="Ø"/>
            </a:pPr>
            <a:endParaRPr lang="en-IN"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418" y="512572"/>
            <a:ext cx="10058400" cy="1609344"/>
          </a:xfrm>
        </p:spPr>
        <p:txBody>
          <a:bodyPr/>
          <a:lstStyle/>
          <a:p>
            <a:r>
              <a:rPr lang="en-US" b="1" dirty="0">
                <a:latin typeface="Rockwell Condensed" panose="02060603050405020104"/>
                <a:cs typeface="Times New Roman" panose="02020603050405020304"/>
              </a:rPr>
              <a:t>SCOPE OF THE PROJECT</a:t>
            </a:r>
            <a:endParaRPr lang="en-US" b="1">
              <a:latin typeface="Rockwell Condensed" panose="02060603050405020104"/>
            </a:endParaRPr>
          </a:p>
        </p:txBody>
      </p:sp>
      <p:sp>
        <p:nvSpPr>
          <p:cNvPr id="3" name="Content Placeholder 2"/>
          <p:cNvSpPr>
            <a:spLocks noGrp="1"/>
          </p:cNvSpPr>
          <p:nvPr>
            <p:ph idx="1"/>
          </p:nvPr>
        </p:nvSpPr>
        <p:spPr>
          <a:xfrm>
            <a:off x="1066673" y="2040763"/>
            <a:ext cx="10058400" cy="4050792"/>
          </a:xfrm>
        </p:spPr>
        <p:txBody>
          <a:bodyPr vert="horz" lIns="91440" tIns="45720" rIns="91440" bIns="45720" rtlCol="0" anchor="t">
            <a:noAutofit/>
          </a:bodyPr>
          <a:lstStyle/>
          <a:p>
            <a:pPr>
              <a:lnSpc>
                <a:spcPct val="150000"/>
              </a:lnSpc>
              <a:buFont typeface="Wingdings" panose="05000000000000000000" charset="0"/>
              <a:buChar char="Ø"/>
            </a:pPr>
            <a:r>
              <a:rPr lang="en-US" sz="1900" dirty="0">
                <a:latin typeface="Times New Roman" panose="02020603050405020304" pitchFamily="18" charset="0"/>
                <a:ea typeface="+mn-lt"/>
                <a:cs typeface="Times New Roman" panose="02020603050405020304" pitchFamily="18" charset="0"/>
              </a:rPr>
              <a:t>A fitness website is a site that is designed to</a:t>
            </a:r>
            <a:r>
              <a:rPr lang="en-US" sz="1900" b="1" dirty="0">
                <a:latin typeface="Times New Roman" panose="02020603050405020304" pitchFamily="18" charset="0"/>
                <a:ea typeface="+mn-lt"/>
                <a:cs typeface="Times New Roman" panose="02020603050405020304" pitchFamily="18" charset="0"/>
              </a:rPr>
              <a:t> provide fitness enthusiasts with advice, inspiration, workouts, or nutritional guidance</a:t>
            </a:r>
            <a:r>
              <a:rPr lang="en-US" sz="1900" dirty="0">
                <a:latin typeface="Times New Roman" panose="02020603050405020304" pitchFamily="18" charset="0"/>
                <a:ea typeface="+mn-lt"/>
                <a:cs typeface="Times New Roman" panose="02020603050405020304" pitchFamily="18" charset="0"/>
              </a:rPr>
              <a:t>.</a:t>
            </a:r>
            <a:endParaRPr lang="en-US" sz="1900" dirty="0">
              <a:latin typeface="Times New Roman" panose="02020603050405020304" pitchFamily="18" charset="0"/>
              <a:ea typeface="+mn-lt"/>
              <a:cs typeface="Times New Roman" panose="02020603050405020304" pitchFamily="18" charset="0"/>
            </a:endParaRPr>
          </a:p>
          <a:p>
            <a:pPr>
              <a:lnSpc>
                <a:spcPct val="150000"/>
              </a:lnSpc>
              <a:buClr>
                <a:srgbClr val="9E3611"/>
              </a:buClr>
              <a:buFont typeface="Wingdings" panose="05000000000000000000" charset="0"/>
              <a:buChar char="Ø"/>
            </a:pPr>
            <a:r>
              <a:rPr lang="en-US" sz="1900" dirty="0">
                <a:latin typeface="Times New Roman" panose="02020603050405020304" pitchFamily="18" charset="0"/>
                <a:ea typeface="+mn-lt"/>
                <a:cs typeface="Times New Roman" panose="02020603050405020304" pitchFamily="18" charset="0"/>
              </a:rPr>
              <a:t>Health and wellness sites are designed to provide guidance on general health issues, rather than specifically being focused on fitness.</a:t>
            </a:r>
            <a:endParaRPr lang="en-US" sz="1900" dirty="0">
              <a:latin typeface="Times New Roman" panose="02020603050405020304" pitchFamily="18" charset="0"/>
              <a:ea typeface="+mn-lt"/>
              <a:cs typeface="Times New Roman" panose="02020603050405020304" pitchFamily="18" charset="0"/>
            </a:endParaRPr>
          </a:p>
          <a:p>
            <a:pPr>
              <a:lnSpc>
                <a:spcPct val="150000"/>
              </a:lnSpc>
              <a:buClr>
                <a:srgbClr val="9E3611"/>
              </a:buClr>
              <a:buFont typeface="Wingdings" panose="05000000000000000000" charset="0"/>
              <a:buChar char="Ø"/>
            </a:pPr>
            <a:r>
              <a:rPr lang="en-US" sz="1900" dirty="0">
                <a:latin typeface="Times New Roman" panose="02020603050405020304" pitchFamily="18" charset="0"/>
                <a:ea typeface="+mn-lt"/>
                <a:cs typeface="Times New Roman" panose="02020603050405020304" pitchFamily="18" charset="0"/>
              </a:rPr>
              <a:t>Topics may include mental health and wellbeing, preventative health measures, immunity-boosting nutritional and lifestyle practices, and natural medicine.</a:t>
            </a:r>
            <a:endParaRPr lang="en-US" sz="1900" dirty="0">
              <a:latin typeface="Times New Roman" panose="02020603050405020304" pitchFamily="18" charset="0"/>
              <a:ea typeface="+mn-lt"/>
              <a:cs typeface="Times New Roman" panose="02020603050405020304" pitchFamily="18" charset="0"/>
            </a:endParaRPr>
          </a:p>
          <a:p>
            <a:pPr>
              <a:lnSpc>
                <a:spcPct val="150000"/>
              </a:lnSpc>
              <a:buClr>
                <a:srgbClr val="9E3611"/>
              </a:buClr>
              <a:buFont typeface="Wingdings" panose="05000000000000000000" charset="0"/>
              <a:buChar char="Ø"/>
            </a:pPr>
            <a:r>
              <a:rPr lang="en-US" sz="1900" dirty="0">
                <a:latin typeface="Times New Roman" panose="02020603050405020304" pitchFamily="18" charset="0"/>
                <a:ea typeface="+mn-lt"/>
                <a:cs typeface="Times New Roman" panose="02020603050405020304" pitchFamily="18" charset="0"/>
              </a:rPr>
              <a:t>A good medical health site will provide detailed information that is broken down to make it easy for the everyday reader to understand. It should include lots of visual content in the form of graphics and video to achieve this goal.</a:t>
            </a:r>
            <a:endParaRPr lang="en-US" sz="1900"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88" y="512572"/>
            <a:ext cx="10058400" cy="1609344"/>
          </a:xfrm>
        </p:spPr>
        <p:txBody>
          <a:bodyPr>
            <a:normAutofit/>
          </a:bodyPr>
          <a:lstStyle/>
          <a:p>
            <a:r>
              <a:rPr lang="en-US" b="1" dirty="0">
                <a:latin typeface="Rockwell Condensed" panose="02060603050405020104"/>
                <a:cs typeface="Times New Roman" panose="02020603050405020304"/>
              </a:rPr>
              <a:t>SOFTWARE REQUIREMENTS</a:t>
            </a:r>
            <a:endParaRPr lang="en-US" b="1" dirty="0">
              <a:latin typeface="Rockwell Condensed" panose="02060603050405020104"/>
              <a:cs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charset="0"/>
              <a:buChar char="Ø"/>
            </a:pPr>
            <a:r>
              <a:rPr lang="en-US" dirty="0">
                <a:latin typeface="Times New Roman" panose="02020603050405020304"/>
                <a:cs typeface="Times New Roman" panose="02020603050405020304"/>
              </a:rPr>
              <a:t>Platform : WINDOWS 10</a:t>
            </a:r>
            <a:r>
              <a:rPr lang="en-IN" dirty="0">
                <a:latin typeface="Times New Roman" panose="02020603050405020304"/>
                <a:cs typeface="Times New Roman" panose="02020603050405020304"/>
              </a:rPr>
              <a:t> </a:t>
            </a:r>
            <a:endParaRPr lang="en-US" dirty="0">
              <a:ea typeface="+mn-lt"/>
              <a:cs typeface="+mn-lt"/>
            </a:endParaRPr>
          </a:p>
          <a:p>
            <a:pPr>
              <a:buClr>
                <a:srgbClr val="9E3611"/>
              </a:buClr>
              <a:buFont typeface="Wingdings" panose="05000000000000000000" charset="0"/>
              <a:buChar char="Ø"/>
            </a:pPr>
            <a:endParaRPr lang="en-IN" dirty="0">
              <a:ea typeface="+mn-lt"/>
              <a:cs typeface="+mn-lt"/>
            </a:endParaRPr>
          </a:p>
          <a:p>
            <a:pPr>
              <a:buClr>
                <a:srgbClr val="9E3611"/>
              </a:buClr>
              <a:buFont typeface="Wingdings" panose="05000000000000000000" charset="0"/>
              <a:buChar char="Ø"/>
            </a:pPr>
            <a:r>
              <a:rPr lang="en-IN" dirty="0">
                <a:latin typeface="Times New Roman" panose="02020603050405020304"/>
                <a:cs typeface="Times New Roman" panose="02020603050405020304"/>
              </a:rPr>
              <a:t>Front End: HTML, CSS, JAVASCRIPT, BOOTSTRAP</a:t>
            </a:r>
            <a:r>
              <a:rPr lang="en-US" dirty="0">
                <a:latin typeface="Times New Roman" panose="02020603050405020304"/>
                <a:cs typeface="Times New Roman" panose="02020603050405020304"/>
              </a:rPr>
              <a:t>(we may use REACTJS in future)</a:t>
            </a:r>
            <a:endParaRPr lang="en-US" dirty="0">
              <a:ea typeface="+mn-lt"/>
              <a:cs typeface="+mn-lt"/>
            </a:endParaRPr>
          </a:p>
          <a:p>
            <a:pPr>
              <a:buClr>
                <a:srgbClr val="9E3611"/>
              </a:buClr>
              <a:buFont typeface="Wingdings" panose="05000000000000000000" charset="0"/>
              <a:buChar char="Ø"/>
            </a:pPr>
            <a:endParaRPr lang="en-US" dirty="0">
              <a:ea typeface="+mn-lt"/>
              <a:cs typeface="+mn-lt"/>
            </a:endParaRPr>
          </a:p>
          <a:p>
            <a:pPr>
              <a:buClr>
                <a:srgbClr val="9E3611"/>
              </a:buClr>
              <a:buFont typeface="Wingdings" panose="05000000000000000000" charset="0"/>
              <a:buChar char="Ø"/>
            </a:pPr>
            <a:r>
              <a:rPr lang="en-US" dirty="0">
                <a:latin typeface="Times New Roman" panose="02020603050405020304"/>
                <a:cs typeface="Times New Roman" panose="02020603050405020304"/>
              </a:rPr>
              <a:t>Browser: Google Chrome, Internet Explorer 8.0 and above, Mozilla Firefox </a:t>
            </a:r>
            <a:r>
              <a:rPr lang="en-US" dirty="0" err="1">
                <a:latin typeface="Times New Roman" panose="02020603050405020304"/>
                <a:cs typeface="Times New Roman" panose="02020603050405020304"/>
              </a:rPr>
              <a:t>etc</a:t>
            </a:r>
            <a:r>
              <a:rPr lang="en-US" dirty="0">
                <a:latin typeface="Times New Roman" panose="02020603050405020304"/>
                <a:cs typeface="Times New Roman" panose="02020603050405020304"/>
              </a:rPr>
              <a:t> (any of these)</a:t>
            </a:r>
            <a:endParaRPr lang="en-US" dirty="0">
              <a:ea typeface="+mn-lt"/>
              <a:cs typeface="+mn-lt"/>
            </a:endParaRPr>
          </a:p>
          <a:p>
            <a:pPr>
              <a:buClr>
                <a:srgbClr val="9E3611"/>
              </a:buClr>
              <a:buFont typeface="Wingdings" panose="05000000000000000000" charset="0"/>
              <a:buChar char="Ø"/>
            </a:pPr>
            <a:endParaRPr lang="en-IN" dirty="0">
              <a:ea typeface="+mn-lt"/>
              <a:cs typeface="+mn-lt"/>
            </a:endParaRPr>
          </a:p>
          <a:p>
            <a:pPr>
              <a:buClr>
                <a:srgbClr val="9E3611"/>
              </a:buClr>
              <a:buFont typeface="Wingdings" panose="05000000000000000000" charset="0"/>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6030</Words>
  <Application>WPS Presentation</Application>
  <PresentationFormat>Widescreen</PresentationFormat>
  <Paragraphs>136</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SimSun</vt:lpstr>
      <vt:lpstr>Wingdings</vt:lpstr>
      <vt:lpstr>Times New Roman</vt:lpstr>
      <vt:lpstr>Times New Roman</vt:lpstr>
      <vt:lpstr>Arial</vt:lpstr>
      <vt:lpstr>Rockwell Condensed</vt:lpstr>
      <vt:lpstr>Wingdings,Sans-Serif</vt:lpstr>
      <vt:lpstr>Wingdings 3</vt:lpstr>
      <vt:lpstr>Rockwell</vt:lpstr>
      <vt:lpstr>Microsoft YaHei</vt:lpstr>
      <vt:lpstr>Arial Unicode MS</vt:lpstr>
      <vt:lpstr>Rockwell Condensed</vt:lpstr>
      <vt:lpstr>Sitka Small</vt:lpstr>
      <vt:lpstr>Arial Rounded MT Bold</vt:lpstr>
      <vt:lpstr>Wingdings</vt:lpstr>
      <vt:lpstr>Wood Type</vt:lpstr>
      <vt:lpstr>PowerPoint 演示文稿</vt:lpstr>
      <vt:lpstr>OUTLINE</vt:lpstr>
      <vt:lpstr>Problem Statement</vt:lpstr>
      <vt:lpstr>OBJECTIVE</vt:lpstr>
      <vt:lpstr>AIM OF THE PROJECT</vt:lpstr>
      <vt:lpstr> Existing system</vt:lpstr>
      <vt:lpstr>Proposed system</vt:lpstr>
      <vt:lpstr>SCOPE OF THE PROJECT</vt:lpstr>
      <vt:lpstr>SOFTWARE REQUIREMENTS</vt:lpstr>
      <vt:lpstr>DESIGN ANALYSIS (USER END/FRONT END)</vt:lpstr>
      <vt:lpstr>            UML DIAGRAMS   </vt:lpstr>
      <vt:lpstr>PowerPoint 演示文稿</vt:lpstr>
      <vt:lpstr>PowerPoint 演示文稿</vt:lpstr>
      <vt:lpstr>SEQUENCE DIAGRAM </vt:lpstr>
      <vt:lpstr>       DEPLOYMENT DIAGRAM</vt:lpstr>
      <vt:lpstr>METHODOLOGY</vt:lpstr>
      <vt:lpstr>        Code outlook</vt:lpstr>
      <vt:lpstr>View of website and results</vt:lpstr>
      <vt:lpstr>Calculators (bmi , calorie counter, macro calculator)</vt:lpstr>
      <vt:lpstr>PowerPoint 演示文稿</vt:lpstr>
      <vt:lpstr>PowerPoint 演示文稿</vt:lpstr>
      <vt:lpstr>PowerPoint 演示文稿</vt:lpstr>
      <vt:lpstr>REFERENCES</vt:lpstr>
      <vt:lpstr>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VARM TECHNOLOGY WEBSITE</dc:title>
  <dc:creator>Vemula Vishnuvardhan</dc:creator>
  <cp:lastModifiedBy>harsh</cp:lastModifiedBy>
  <cp:revision>333</cp:revision>
  <dcterms:created xsi:type="dcterms:W3CDTF">2020-11-04T17:59:00Z</dcterms:created>
  <dcterms:modified xsi:type="dcterms:W3CDTF">2022-12-11T06:10:39Z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0F19893D21184D57A6D00B9D297ED4DA</vt:lpwstr>
  </property>
  <property fmtid="{D5CDD505-2E9C-101B-9397-08002B2CF9AE}" pid="3" name="KSOProductBuildVer">
    <vt:lpwstr>1033-11.2.0.11388</vt:lpwstr>
  </property>
</Properties>
</file>