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CFF"/>
    <a:srgbClr val="1830BE"/>
    <a:srgbClr val="1428A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6BFC8-A451-41A8-B0A9-C667A410D269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2FFD5-C8B4-422A-9422-13770DE0B8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11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2FFD5-C8B4-422A-9422-13770DE0B8B8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35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FC94-7FFA-759A-0716-24A0B4A67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18BFE-AD31-FF4D-3B76-8748CBEA5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B69B-2015-28B2-8123-5A717605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9439-EF2E-4D5A-9CBB-D222CAAC658C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E2679-28AE-D3D3-32A8-0BF7DE3E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1A9A-F0C1-3459-1987-81C0256D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1860-EB07-4836-A90F-ABEE370F26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70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65FC-16CE-D46D-DCF9-FAAC9F18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B5014-4602-F88E-FECE-6EF115615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07D7D-13CA-5E27-7113-480AFB4F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9439-EF2E-4D5A-9CBB-D222CAAC658C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45D68-94F9-C3A8-D677-E77D4F78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5CC5-0366-C4D2-926E-D6DEF3FE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1860-EB07-4836-A90F-ABEE370F26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93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52C4B-966E-AA47-A16A-96856A122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8C829-C0FA-655A-4C0A-5E06336E1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6C85F-2816-B89C-D945-9460AB10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9439-EF2E-4D5A-9CBB-D222CAAC658C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A67B-5FD6-6B25-4559-F69C6B38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43F0D-64CB-2769-C8C8-63D2FD7A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1860-EB07-4836-A90F-ABEE370F26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31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2AAD-BF99-77DF-CB95-85DA3A33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CD9D-805B-1940-3129-83137E81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1928B-30F2-3FD0-5C7D-FE4FAB9C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9439-EF2E-4D5A-9CBB-D222CAAC658C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7603D-09CA-6DE3-DA30-6A9A43FB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EEAB9-A1C1-60B8-4D47-228916DE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1860-EB07-4836-A90F-ABEE370F26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12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A7DE-9FE1-6477-7AA1-A8616F1C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BF2F-A00C-9470-5B94-55895942E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AEAFA-F1C7-4B03-A89E-0F6675C2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9439-EF2E-4D5A-9CBB-D222CAAC658C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E0753-18F6-5E1E-C2F1-9C1C45A9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232E0-21D9-4303-107F-146D2097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1860-EB07-4836-A90F-ABEE370F26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0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9BD1-B98B-AA56-347C-DE1958CC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DB4E-2C9B-87D3-F207-2D0A671B0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15268-8BAC-7EE7-A597-4869EA896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D66AA-04B8-DFC7-22C8-5FECAB87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9439-EF2E-4D5A-9CBB-D222CAAC658C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D391F-6684-28F1-A555-C94646D5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75766-2A4B-6552-525D-6F5679C0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1860-EB07-4836-A90F-ABEE370F26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12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5DA8-1962-47D2-75D1-E92B7F97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97C12-0011-7422-9590-CC7F8DC24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BF7CF-2CB9-5A4F-B439-0C9F7F68D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7668C-708A-FE93-CF49-A898A1B19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F1A82-69D0-6812-4447-985B7D280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CB831-4006-57F4-8BF6-7032E7AF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9439-EF2E-4D5A-9CBB-D222CAAC658C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60467-ACFD-B715-47CB-053B9AD2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2B669-61C3-6036-F247-81405563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1860-EB07-4836-A90F-ABEE370F26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06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B023-6EE6-893D-53DD-71524DA0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B2BCB-B8B4-145F-3FAD-4C2985E7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9439-EF2E-4D5A-9CBB-D222CAAC658C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6BC96-27DD-0029-10D2-ECDD2153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37E7D-8F81-F8A3-EB46-83320CA6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1860-EB07-4836-A90F-ABEE370F26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76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3B055-13B8-EE0E-E2A8-8E7E8573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9439-EF2E-4D5A-9CBB-D222CAAC658C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E1BA0-933B-514D-E379-C5F5D035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B65D1-1F7B-EFD1-EDEE-BA9DB958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1860-EB07-4836-A90F-ABEE370F26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42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9B09-3D78-BD1C-B88A-C8C2C70E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3EA16-2094-B2F7-FB4B-90203BE88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0EB94-F130-4A41-6621-3D6FE7EF5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0E18B-207E-07F3-D9E6-FF8AB3C0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9439-EF2E-4D5A-9CBB-D222CAAC658C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0195E-8F8B-4B51-75D8-D18AEA81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07C5C-28C2-7D72-5023-89E44976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1860-EB07-4836-A90F-ABEE370F26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75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3E88-DDC8-7376-F620-BB8C050A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F6EDD-3F38-C42B-B70C-2C4ACB643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59C7B-97D0-1140-3803-982D3ACF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D699B-ED0F-8D72-1B65-3A8CA567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9439-EF2E-4D5A-9CBB-D222CAAC658C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7161F-4952-FDBB-45C1-F82F6026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4B265-41BB-63BF-1F9B-A1CFE91C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91860-EB07-4836-A90F-ABEE370F26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08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2B947-5543-40E4-5879-15D2228B4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970C6-35DA-2766-434B-B031863E0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8CD30-AC95-5020-77FC-46FED64F0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99439-EF2E-4D5A-9CBB-D222CAAC658C}" type="datetimeFigureOut">
              <a:rPr lang="en-IN" smtClean="0"/>
              <a:t>14-07-2024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F845-0A55-A511-279E-03286306E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E7FC3-32D6-C33D-F341-FD213F91E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1860-EB07-4836-A90F-ABEE370F26C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35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B8933C-1ACA-E38D-B95E-FD4FB555EDBA}"/>
              </a:ext>
            </a:extLst>
          </p:cNvPr>
          <p:cNvSpPr/>
          <p:nvPr/>
        </p:nvSpPr>
        <p:spPr>
          <a:xfrm>
            <a:off x="8733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54DC4-DAD9-8B6F-1206-82736AE3798A}"/>
              </a:ext>
            </a:extLst>
          </p:cNvPr>
          <p:cNvSpPr txBox="1"/>
          <p:nvPr/>
        </p:nvSpPr>
        <p:spPr>
          <a:xfrm>
            <a:off x="1222759" y="1126258"/>
            <a:ext cx="60617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400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Hand Gesture Recognition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5DA487-5C8D-197E-51F4-6EC07F757DE4}"/>
              </a:ext>
            </a:extLst>
          </p:cNvPr>
          <p:cNvGrpSpPr/>
          <p:nvPr/>
        </p:nvGrpSpPr>
        <p:grpSpPr>
          <a:xfrm>
            <a:off x="0" y="0"/>
            <a:ext cx="174662" cy="6858000"/>
            <a:chOff x="-1" y="0"/>
            <a:chExt cx="1746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F32773-CD45-14E1-D931-F2AAB505FD04}"/>
                </a:ext>
              </a:extLst>
            </p:cNvPr>
            <p:cNvSpPr/>
            <p:nvPr/>
          </p:nvSpPr>
          <p:spPr>
            <a:xfrm>
              <a:off x="0" y="2352782"/>
              <a:ext cx="174661" cy="4505218"/>
            </a:xfrm>
            <a:prstGeom prst="rect">
              <a:avLst/>
            </a:prstGeom>
            <a:solidFill>
              <a:srgbClr val="2FB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I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7AA19E-0ED6-6800-82D4-E5918B81A76E}"/>
                </a:ext>
              </a:extLst>
            </p:cNvPr>
            <p:cNvSpPr/>
            <p:nvPr/>
          </p:nvSpPr>
          <p:spPr>
            <a:xfrm>
              <a:off x="-1" y="0"/>
              <a:ext cx="174661" cy="7808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FFB6586-4DE8-08A5-BB07-72E9EA346C3D}"/>
                </a:ext>
              </a:extLst>
            </p:cNvPr>
            <p:cNvSpPr/>
            <p:nvPr/>
          </p:nvSpPr>
          <p:spPr>
            <a:xfrm>
              <a:off x="1" y="780836"/>
              <a:ext cx="174660" cy="1571946"/>
            </a:xfrm>
            <a:prstGeom prst="rect">
              <a:avLst/>
            </a:prstGeom>
            <a:solidFill>
              <a:srgbClr val="1428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IN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D48C57-B0B0-4705-1195-31490E0243AF}"/>
              </a:ext>
            </a:extLst>
          </p:cNvPr>
          <p:cNvGrpSpPr/>
          <p:nvPr/>
        </p:nvGrpSpPr>
        <p:grpSpPr>
          <a:xfrm>
            <a:off x="9261768" y="3771870"/>
            <a:ext cx="2206332" cy="2206332"/>
            <a:chOff x="8853861" y="3400468"/>
            <a:chExt cx="2517022" cy="251702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8729A5-3B4F-F410-7840-1B29A10BEBF1}"/>
                </a:ext>
              </a:extLst>
            </p:cNvPr>
            <p:cNvSpPr/>
            <p:nvPr/>
          </p:nvSpPr>
          <p:spPr>
            <a:xfrm rot="2676771">
              <a:off x="8853861" y="3400468"/>
              <a:ext cx="2517022" cy="2517022"/>
            </a:xfrm>
            <a:prstGeom prst="roundRect">
              <a:avLst/>
            </a:prstGeom>
            <a:solidFill>
              <a:srgbClr val="1830BE"/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4" name="Graphic 13" descr="Sign Language">
              <a:extLst>
                <a:ext uri="{FF2B5EF4-FFF2-40B4-BE49-F238E27FC236}">
                  <a16:creationId xmlns:a16="http://schemas.microsoft.com/office/drawing/2014/main" id="{33E26503-6903-7129-8166-692DDD1B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59820" y="3577975"/>
              <a:ext cx="2054832" cy="2054832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B10BC41-A7EC-4BD5-4A69-A0CDD0D2A0AB}"/>
              </a:ext>
            </a:extLst>
          </p:cNvPr>
          <p:cNvSpPr txBox="1"/>
          <p:nvPr/>
        </p:nvSpPr>
        <p:spPr>
          <a:xfrm>
            <a:off x="1222759" y="4269128"/>
            <a:ext cx="60617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TEAM MEMBERS:</a:t>
            </a:r>
          </a:p>
          <a:p>
            <a:endParaRPr lang="en-IN" sz="2400" dirty="0">
              <a:solidFill>
                <a:schemeClr val="bg1"/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Samsung Sharp Sans Regular" pitchFamily="2" charset="0"/>
                <a:ea typeface="Samsung Sharp Sans Regular" pitchFamily="2" charset="0"/>
                <a:cs typeface="Samsung Sharp Sans Regular" pitchFamily="2" charset="0"/>
              </a:rPr>
              <a:t>Harshavardhini Thota</a:t>
            </a:r>
          </a:p>
          <a:p>
            <a:r>
              <a:rPr lang="en-IN" sz="2400" dirty="0">
                <a:solidFill>
                  <a:schemeClr val="bg1"/>
                </a:solidFill>
                <a:latin typeface="Samsung Sharp Sans Regular" pitchFamily="2" charset="0"/>
                <a:ea typeface="Samsung Sharp Sans Regular" pitchFamily="2" charset="0"/>
                <a:cs typeface="Samsung Sharp Sans Regular" pitchFamily="2" charset="0"/>
              </a:rPr>
              <a:t>Sanchit Yewale</a:t>
            </a:r>
          </a:p>
        </p:txBody>
      </p:sp>
    </p:spTree>
    <p:extLst>
      <p:ext uri="{BB962C8B-B14F-4D97-AF65-F5344CB8AC3E}">
        <p14:creationId xmlns:p14="http://schemas.microsoft.com/office/powerpoint/2010/main" val="221855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F535A7-E7C8-1FC9-CF4B-EB491CB8E90D}"/>
              </a:ext>
            </a:extLst>
          </p:cNvPr>
          <p:cNvSpPr/>
          <p:nvPr/>
        </p:nvSpPr>
        <p:spPr>
          <a:xfrm>
            <a:off x="0" y="0"/>
            <a:ext cx="12191997" cy="6858000"/>
          </a:xfrm>
          <a:prstGeom prst="rect">
            <a:avLst/>
          </a:prstGeom>
          <a:solidFill>
            <a:srgbClr val="EDFCFF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A38F98-FA06-B404-2029-5562210F998A}"/>
              </a:ext>
            </a:extLst>
          </p:cNvPr>
          <p:cNvSpPr/>
          <p:nvPr/>
        </p:nvSpPr>
        <p:spPr>
          <a:xfrm>
            <a:off x="1" y="2352782"/>
            <a:ext cx="174661" cy="4505218"/>
          </a:xfrm>
          <a:prstGeom prst="rect">
            <a:avLst/>
          </a:prstGeom>
          <a:solidFill>
            <a:srgbClr val="2FB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FE84F-74DE-E702-4B92-32DC837DAE4F}"/>
              </a:ext>
            </a:extLst>
          </p:cNvPr>
          <p:cNvSpPr/>
          <p:nvPr/>
        </p:nvSpPr>
        <p:spPr>
          <a:xfrm>
            <a:off x="2" y="780836"/>
            <a:ext cx="174660" cy="1571946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CBB4A3-4410-3A19-2A7E-58A8DEF6B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262181"/>
            <a:ext cx="9194800" cy="46312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B878C1-2F80-7324-364D-8FE1FA9E7432}"/>
              </a:ext>
            </a:extLst>
          </p:cNvPr>
          <p:cNvSpPr txBox="1"/>
          <p:nvPr/>
        </p:nvSpPr>
        <p:spPr>
          <a:xfrm>
            <a:off x="368853" y="277148"/>
            <a:ext cx="11947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 The Framework / Pipeline</a:t>
            </a:r>
            <a:endParaRPr lang="en-IN" sz="4000" dirty="0">
              <a:solidFill>
                <a:schemeClr val="bg1"/>
              </a:solidFill>
              <a:latin typeface="Samsung Sharp Sans Bold" pitchFamily="2" charset="0"/>
              <a:ea typeface="Samsung Sharp Sans Bold" pitchFamily="2" charset="0"/>
              <a:cs typeface="Samsung Sharp Sans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7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E85A756-D1BF-8F1E-9C82-4B00B33FB504}"/>
              </a:ext>
            </a:extLst>
          </p:cNvPr>
          <p:cNvGrpSpPr/>
          <p:nvPr/>
        </p:nvGrpSpPr>
        <p:grpSpPr>
          <a:xfrm>
            <a:off x="0" y="0"/>
            <a:ext cx="174662" cy="6858000"/>
            <a:chOff x="-1" y="0"/>
            <a:chExt cx="17466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163D57-2C62-FDA5-C650-DE996E11C1D8}"/>
                </a:ext>
              </a:extLst>
            </p:cNvPr>
            <p:cNvSpPr/>
            <p:nvPr/>
          </p:nvSpPr>
          <p:spPr>
            <a:xfrm>
              <a:off x="0" y="2352782"/>
              <a:ext cx="174661" cy="4505218"/>
            </a:xfrm>
            <a:prstGeom prst="rect">
              <a:avLst/>
            </a:prstGeom>
            <a:solidFill>
              <a:srgbClr val="2FB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2ADF98-A927-720F-7757-BFFA935DFE37}"/>
                </a:ext>
              </a:extLst>
            </p:cNvPr>
            <p:cNvSpPr/>
            <p:nvPr/>
          </p:nvSpPr>
          <p:spPr>
            <a:xfrm>
              <a:off x="-1" y="0"/>
              <a:ext cx="174661" cy="7808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2011D8-AB41-DC73-A648-4B941A19C48A}"/>
                </a:ext>
              </a:extLst>
            </p:cNvPr>
            <p:cNvSpPr/>
            <p:nvPr/>
          </p:nvSpPr>
          <p:spPr>
            <a:xfrm>
              <a:off x="1" y="780836"/>
              <a:ext cx="174660" cy="1571946"/>
            </a:xfrm>
            <a:prstGeom prst="rect">
              <a:avLst/>
            </a:prstGeom>
            <a:solidFill>
              <a:srgbClr val="1428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IN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AA2090-8595-A2C5-AA02-B40C5C7AB4FB}"/>
              </a:ext>
            </a:extLst>
          </p:cNvPr>
          <p:cNvSpPr txBox="1"/>
          <p:nvPr/>
        </p:nvSpPr>
        <p:spPr>
          <a:xfrm>
            <a:off x="368853" y="277148"/>
            <a:ext cx="11467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Technologies Employed</a:t>
            </a:r>
          </a:p>
        </p:txBody>
      </p:sp>
      <p:pic>
        <p:nvPicPr>
          <p:cNvPr id="1026" name="Picture 2" descr="MediaPipe with Python for Dummies | by Sujoy Kumar Goswami | Medium">
            <a:extLst>
              <a:ext uri="{FF2B5EF4-FFF2-40B4-BE49-F238E27FC236}">
                <a16:creationId xmlns:a16="http://schemas.microsoft.com/office/drawing/2014/main" id="{76BF2919-2F67-381C-8AD6-119F8ABF9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4" y="3184826"/>
            <a:ext cx="3964634" cy="107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sorFlow - Wikipedia">
            <a:extLst>
              <a:ext uri="{FF2B5EF4-FFF2-40B4-BE49-F238E27FC236}">
                <a16:creationId xmlns:a16="http://schemas.microsoft.com/office/drawing/2014/main" id="{331D5EEB-805E-66FE-9F42-0BFF2F53D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0" r="9921"/>
          <a:stretch/>
        </p:blipFill>
        <p:spPr bwMode="auto">
          <a:xfrm>
            <a:off x="4785570" y="2014668"/>
            <a:ext cx="2955994" cy="234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OLO: Real-Time Object Detection">
            <a:extLst>
              <a:ext uri="{FF2B5EF4-FFF2-40B4-BE49-F238E27FC236}">
                <a16:creationId xmlns:a16="http://schemas.microsoft.com/office/drawing/2014/main" id="{6F6663AB-F66D-BB2B-A9B6-118CBDF84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43" y="2803822"/>
            <a:ext cx="2362635" cy="125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1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A597B8-54A1-7277-65FA-3AB0F562BF75}"/>
              </a:ext>
            </a:extLst>
          </p:cNvPr>
          <p:cNvGrpSpPr/>
          <p:nvPr/>
        </p:nvGrpSpPr>
        <p:grpSpPr>
          <a:xfrm>
            <a:off x="0" y="0"/>
            <a:ext cx="174662" cy="6858000"/>
            <a:chOff x="-1" y="0"/>
            <a:chExt cx="174662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619BA24-CA68-DCD5-0A81-3F0C399C67A4}"/>
                </a:ext>
              </a:extLst>
            </p:cNvPr>
            <p:cNvSpPr/>
            <p:nvPr/>
          </p:nvSpPr>
          <p:spPr>
            <a:xfrm>
              <a:off x="0" y="2352782"/>
              <a:ext cx="174661" cy="4505218"/>
            </a:xfrm>
            <a:prstGeom prst="rect">
              <a:avLst/>
            </a:prstGeom>
            <a:solidFill>
              <a:srgbClr val="2FB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IN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E4B710-EC06-E8A1-6A90-5CC646CE4C0B}"/>
                </a:ext>
              </a:extLst>
            </p:cNvPr>
            <p:cNvSpPr/>
            <p:nvPr/>
          </p:nvSpPr>
          <p:spPr>
            <a:xfrm>
              <a:off x="-1" y="0"/>
              <a:ext cx="174661" cy="7808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428EE3-AAF5-B844-EAA1-E27A649ACE6F}"/>
                </a:ext>
              </a:extLst>
            </p:cNvPr>
            <p:cNvSpPr/>
            <p:nvPr/>
          </p:nvSpPr>
          <p:spPr>
            <a:xfrm>
              <a:off x="1" y="780836"/>
              <a:ext cx="174660" cy="1571946"/>
            </a:xfrm>
            <a:prstGeom prst="rect">
              <a:avLst/>
            </a:prstGeom>
            <a:solidFill>
              <a:srgbClr val="1428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IN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043C803-C64D-3830-FBC7-17F5450DB3B7}"/>
              </a:ext>
            </a:extLst>
          </p:cNvPr>
          <p:cNvSpPr txBox="1"/>
          <p:nvPr/>
        </p:nvSpPr>
        <p:spPr>
          <a:xfrm>
            <a:off x="388308" y="277148"/>
            <a:ext cx="11467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Initial Go through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FC3431-080B-C544-122A-D572E80781FC}"/>
              </a:ext>
            </a:extLst>
          </p:cNvPr>
          <p:cNvSpPr txBox="1"/>
          <p:nvPr/>
        </p:nvSpPr>
        <p:spPr>
          <a:xfrm>
            <a:off x="368852" y="1966203"/>
            <a:ext cx="63875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Samsung Sharp Sans Regular" pitchFamily="2" charset="0"/>
                <a:ea typeface="Samsung Sharp Sans Regular" pitchFamily="2" charset="0"/>
                <a:cs typeface="Samsung Sharp Sans Regular" pitchFamily="2" charset="0"/>
              </a:rPr>
              <a:t>Analysed and understood the pre-existing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latin typeface="Samsung Sharp Sans Regular" pitchFamily="2" charset="0"/>
              <a:ea typeface="Samsung Sharp Sans Regular" pitchFamily="2" charset="0"/>
              <a:cs typeface="Samsung Sharp Sans Regular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latin typeface="Samsung Sharp Sans Regular" pitchFamily="2" charset="0"/>
                <a:ea typeface="Samsung Sharp Sans Regular" pitchFamily="2" charset="0"/>
                <a:cs typeface="Samsung Sharp Sans Regular" pitchFamily="2" charset="0"/>
              </a:rPr>
              <a:t>Debugged and made changes for proper functionality.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1DFF6-5F90-EFB0-7478-EFEFA0F1F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465" y="3115441"/>
            <a:ext cx="4858166" cy="2979900"/>
          </a:xfrm>
          <a:prstGeom prst="roundRect">
            <a:avLst>
              <a:gd name="adj" fmla="val 9799"/>
            </a:avLst>
          </a:prstGeom>
          <a:ln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1150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9AACADD-4CE9-664D-D49D-1587F7A621A8}"/>
              </a:ext>
            </a:extLst>
          </p:cNvPr>
          <p:cNvGrpSpPr/>
          <p:nvPr/>
        </p:nvGrpSpPr>
        <p:grpSpPr>
          <a:xfrm>
            <a:off x="0" y="0"/>
            <a:ext cx="174662" cy="6858000"/>
            <a:chOff x="-1" y="0"/>
            <a:chExt cx="174662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AA48808-A10F-E748-E60E-684A635D5D03}"/>
                </a:ext>
              </a:extLst>
            </p:cNvPr>
            <p:cNvSpPr/>
            <p:nvPr/>
          </p:nvSpPr>
          <p:spPr>
            <a:xfrm>
              <a:off x="0" y="2352782"/>
              <a:ext cx="174661" cy="4505218"/>
            </a:xfrm>
            <a:prstGeom prst="rect">
              <a:avLst/>
            </a:prstGeom>
            <a:solidFill>
              <a:srgbClr val="2FB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IN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3D4680-A6DF-7F35-8659-F8C7E9CC60A1}"/>
                </a:ext>
              </a:extLst>
            </p:cNvPr>
            <p:cNvSpPr/>
            <p:nvPr/>
          </p:nvSpPr>
          <p:spPr>
            <a:xfrm>
              <a:off x="-1" y="0"/>
              <a:ext cx="174661" cy="7808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5C1BF4-845F-68A5-2E6A-7D20D0929AF7}"/>
                </a:ext>
              </a:extLst>
            </p:cNvPr>
            <p:cNvSpPr/>
            <p:nvPr/>
          </p:nvSpPr>
          <p:spPr>
            <a:xfrm>
              <a:off x="1" y="780836"/>
              <a:ext cx="174660" cy="1571946"/>
            </a:xfrm>
            <a:prstGeom prst="rect">
              <a:avLst/>
            </a:prstGeom>
            <a:solidFill>
              <a:srgbClr val="1428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IN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BC5B9ED-8D31-EA9B-5CD3-39C1EDFBBB42}"/>
              </a:ext>
            </a:extLst>
          </p:cNvPr>
          <p:cNvSpPr txBox="1"/>
          <p:nvPr/>
        </p:nvSpPr>
        <p:spPr>
          <a:xfrm>
            <a:off x="388308" y="277148"/>
            <a:ext cx="11467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Machine Learning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C5618-5970-3206-4880-68C72E9A6EC6}"/>
              </a:ext>
            </a:extLst>
          </p:cNvPr>
          <p:cNvSpPr txBox="1"/>
          <p:nvPr/>
        </p:nvSpPr>
        <p:spPr>
          <a:xfrm>
            <a:off x="565115" y="1566809"/>
            <a:ext cx="64325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Samsung Sharp Sans Regular" pitchFamily="2" charset="0"/>
                <a:ea typeface="Samsung Sharp Sans Regular" pitchFamily="2" charset="0"/>
                <a:cs typeface="Samsung Sharp Sans Regular" pitchFamily="2" charset="0"/>
              </a:rPr>
              <a:t>Deployed various machine learning models to get best accuracy.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Samsung Sharp Sans Regular" pitchFamily="2" charset="0"/>
              <a:ea typeface="Samsung Sharp Sans Regular" pitchFamily="2" charset="0"/>
              <a:cs typeface="Samsung Sharp Sans Regular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Samsung Sharp Sans Regular" pitchFamily="2" charset="0"/>
                <a:ea typeface="Samsung Sharp Sans Regular" pitchFamily="2" charset="0"/>
                <a:cs typeface="Samsung Sharp Sans Regular" pitchFamily="2" charset="0"/>
              </a:rPr>
              <a:t>Made use of python library </a:t>
            </a:r>
            <a:r>
              <a:rPr lang="en-IN" sz="2800" b="1" dirty="0"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Pycaret </a:t>
            </a:r>
            <a:r>
              <a:rPr lang="en-IN" sz="2800" dirty="0">
                <a:latin typeface="Samsung Sharp Sans Regular" pitchFamily="2" charset="0"/>
                <a:ea typeface="Samsung Sharp Sans Regular" pitchFamily="2" charset="0"/>
                <a:cs typeface="Samsung Sharp Sans Regular" pitchFamily="2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Samsung Sharp Sans Regular" pitchFamily="2" charset="0"/>
              <a:ea typeface="Samsung Sharp Sans Regular" pitchFamily="2" charset="0"/>
              <a:cs typeface="Samsung Sharp Sans Regular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Samsung Sharp Sans Regular" pitchFamily="2" charset="0"/>
                <a:ea typeface="Samsung Sharp Sans Regular" pitchFamily="2" charset="0"/>
                <a:cs typeface="Samsung Sharp Sans Regular" pitchFamily="2" charset="0"/>
              </a:rPr>
              <a:t>Concluded </a:t>
            </a:r>
            <a:r>
              <a:rPr lang="en-IN" sz="2800" b="1" dirty="0"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SVM</a:t>
            </a:r>
            <a:r>
              <a:rPr lang="en-IN" sz="2800" dirty="0">
                <a:latin typeface="Samsung Sharp Sans Regular" pitchFamily="2" charset="0"/>
                <a:ea typeface="Samsung Sharp Sans Regular" pitchFamily="2" charset="0"/>
                <a:cs typeface="Samsung Sharp Sans Regular" pitchFamily="2" charset="0"/>
              </a:rPr>
              <a:t> to be the best model 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03560A-6E5B-ECF5-78E3-426BB4806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699" y="3207742"/>
            <a:ext cx="4257186" cy="2665224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  <p:pic>
        <p:nvPicPr>
          <p:cNvPr id="3074" name="Picture 2" descr="GitHub - pycaret/pycaret: An open-source, low-code machine ...">
            <a:extLst>
              <a:ext uri="{FF2B5EF4-FFF2-40B4-BE49-F238E27FC236}">
                <a16:creationId xmlns:a16="http://schemas.microsoft.com/office/drawing/2014/main" id="{42DDFF66-46C1-7151-80A7-4AECCC29D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19" b="27971"/>
          <a:stretch/>
        </p:blipFill>
        <p:spPr bwMode="auto">
          <a:xfrm>
            <a:off x="7369700" y="985034"/>
            <a:ext cx="4257186" cy="1690535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23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AD7A6D6-93AC-6E37-960E-3C9843A64F6B}"/>
              </a:ext>
            </a:extLst>
          </p:cNvPr>
          <p:cNvGrpSpPr/>
          <p:nvPr/>
        </p:nvGrpSpPr>
        <p:grpSpPr>
          <a:xfrm>
            <a:off x="0" y="0"/>
            <a:ext cx="174662" cy="6858000"/>
            <a:chOff x="-1" y="0"/>
            <a:chExt cx="174662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34EA1B-E921-EDAC-08C1-29BE56D292FB}"/>
                </a:ext>
              </a:extLst>
            </p:cNvPr>
            <p:cNvSpPr/>
            <p:nvPr/>
          </p:nvSpPr>
          <p:spPr>
            <a:xfrm>
              <a:off x="0" y="2352782"/>
              <a:ext cx="174661" cy="4505218"/>
            </a:xfrm>
            <a:prstGeom prst="rect">
              <a:avLst/>
            </a:prstGeom>
            <a:solidFill>
              <a:srgbClr val="2FB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IN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3ADFE1-1C50-F3BF-1A51-4ADB1D87CB38}"/>
                </a:ext>
              </a:extLst>
            </p:cNvPr>
            <p:cNvSpPr/>
            <p:nvPr/>
          </p:nvSpPr>
          <p:spPr>
            <a:xfrm>
              <a:off x="-1" y="0"/>
              <a:ext cx="174661" cy="7808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413483-946F-EC2E-49FD-C6D798999D0F}"/>
                </a:ext>
              </a:extLst>
            </p:cNvPr>
            <p:cNvSpPr/>
            <p:nvPr/>
          </p:nvSpPr>
          <p:spPr>
            <a:xfrm>
              <a:off x="1" y="780836"/>
              <a:ext cx="174660" cy="1571946"/>
            </a:xfrm>
            <a:prstGeom prst="rect">
              <a:avLst/>
            </a:prstGeom>
            <a:solidFill>
              <a:srgbClr val="1428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IN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22139A-4D37-7A9B-76C0-D28059DC19B1}"/>
              </a:ext>
            </a:extLst>
          </p:cNvPr>
          <p:cNvSpPr txBox="1"/>
          <p:nvPr/>
        </p:nvSpPr>
        <p:spPr>
          <a:xfrm>
            <a:off x="388308" y="277148"/>
            <a:ext cx="11467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Hand 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CC50F-B70D-6D82-F1AD-716CC1D4B93A}"/>
              </a:ext>
            </a:extLst>
          </p:cNvPr>
          <p:cNvSpPr txBox="1"/>
          <p:nvPr/>
        </p:nvSpPr>
        <p:spPr>
          <a:xfrm>
            <a:off x="388308" y="1348964"/>
            <a:ext cx="68626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Samsung Sharp Sans Regular" pitchFamily="2" charset="0"/>
                <a:ea typeface="Samsung Sharp Sans Regular" pitchFamily="2" charset="0"/>
                <a:cs typeface="Samsung Sharp Sans Regular" pitchFamily="2" charset="0"/>
              </a:rPr>
              <a:t>Tested the existing media pipe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Samsung Sharp Sans Regular" pitchFamily="2" charset="0"/>
              <a:ea typeface="Samsung Sharp Sans Regular" pitchFamily="2" charset="0"/>
              <a:cs typeface="Samsung Sharp Sans Regular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Samsung Sharp Sans Regular" pitchFamily="2" charset="0"/>
                <a:ea typeface="Samsung Sharp Sans Regular" pitchFamily="2" charset="0"/>
                <a:cs typeface="Samsung Sharp Sans Regular" pitchFamily="2" charset="0"/>
              </a:rPr>
              <a:t>Explored and employed two YOLO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Samsung Sharp Sans Regular" pitchFamily="2" charset="0"/>
                <a:ea typeface="Samsung Sharp Sans Regular" pitchFamily="2" charset="0"/>
                <a:cs typeface="Samsung Sharp Sans Regular" pitchFamily="2" charset="0"/>
              </a:rPr>
              <a:t>for hands detection.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Samsung Sharp Sans Regular" pitchFamily="2" charset="0"/>
              <a:ea typeface="Samsung Sharp Sans Regular" pitchFamily="2" charset="0"/>
              <a:cs typeface="Samsung Sharp Sans Regular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Samsung Sharp Sans Regular" pitchFamily="2" charset="0"/>
                <a:ea typeface="Samsung Sharp Sans Regular" pitchFamily="2" charset="0"/>
                <a:cs typeface="Samsung Sharp Sans Regular" pitchFamily="2" charset="0"/>
              </a:rPr>
              <a:t>Achieved better accuracy in one of the YOLO model than Media pipe.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3FA053-1ED8-91AD-ACB3-EC91727B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954" y="2151237"/>
            <a:ext cx="4364783" cy="2796658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0292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96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Samsung Sharp Sans Bold</vt:lpstr>
      <vt:lpstr>Samsung Sharp Sans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VEDANT PULLIWAR</dc:creator>
  <cp:lastModifiedBy>VEDANT PULLIWAR</cp:lastModifiedBy>
  <cp:revision>2</cp:revision>
  <dcterms:created xsi:type="dcterms:W3CDTF">2024-07-14T09:45:16Z</dcterms:created>
  <dcterms:modified xsi:type="dcterms:W3CDTF">2024-07-14T11:05:26Z</dcterms:modified>
</cp:coreProperties>
</file>