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66" r:id="rId5"/>
    <p:sldId id="267" r:id="rId6"/>
    <p:sldId id="281" r:id="rId7"/>
    <p:sldId id="260" r:id="rId8"/>
    <p:sldId id="268" r:id="rId9"/>
    <p:sldId id="283" r:id="rId10"/>
    <p:sldId id="284" r:id="rId11"/>
    <p:sldId id="261" r:id="rId12"/>
    <p:sldId id="286" r:id="rId13"/>
    <p:sldId id="263" r:id="rId14"/>
    <p:sldId id="288" r:id="rId15"/>
    <p:sldId id="264" r:id="rId16"/>
    <p:sldId id="265"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1" userDrawn="1">
          <p15:clr>
            <a:srgbClr val="A4A3A4"/>
          </p15:clr>
        </p15:guide>
        <p15:guide id="2" pos="212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est User"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850" y="62"/>
      </p:cViewPr>
      <p:guideLst>
        <p:guide orient="horz" pos="2881"/>
        <p:guide pos="21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commentAuthors" Target="commentAuthors.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3-31T18:37:05.630" idx="1">
    <p:pos x="5134" y="1349"/>
    <p:text>There might have been sumber of situation where it is necessary to recognize face or simply detect face. The traditional methods of lock unlock are very inefficient. There may be possible of losing keys or breaching of codes/pawwords. So, we propose a face recognition system which can be able to recognize face with maximum accuracy as possible.</p:tex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a:fld>
            <a:endParaRPr lang="en-US"/>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480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6" name="object 6"/>
          <p:cNvSpPr/>
          <p:nvPr/>
        </p:nvSpPr>
        <p:spPr>
          <a:xfrm>
            <a:off x="985985" y="513397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8" name="object 8"/>
          <p:cNvSpPr txBox="1"/>
          <p:nvPr/>
        </p:nvSpPr>
        <p:spPr>
          <a:xfrm>
            <a:off x="3730683" y="1657128"/>
            <a:ext cx="4730635" cy="566822"/>
          </a:xfrm>
          <a:prstGeom prst="rect">
            <a:avLst/>
          </a:prstGeom>
        </p:spPr>
        <p:txBody>
          <a:bodyPr vert="horz" wrap="square" lIns="0" tIns="12700" rIns="0" bIns="0" rtlCol="0">
            <a:spAutoFit/>
          </a:bodyPr>
          <a:lstStyle/>
          <a:p>
            <a:pPr marL="12700">
              <a:lnSpc>
                <a:spcPct val="100000"/>
              </a:lnSpc>
              <a:spcBef>
                <a:spcPts val="100"/>
              </a:spcBef>
            </a:pPr>
            <a:r>
              <a:rPr lang="en-IN" sz="3600" b="1" spc="10" dirty="0">
                <a:solidFill>
                  <a:schemeClr val="tx1">
                    <a:lumMod val="65000"/>
                    <a:lumOff val="35000"/>
                  </a:schemeClr>
                </a:solidFill>
                <a:latin typeface="Trebuchet MS" panose="020B0603020202020204"/>
                <a:cs typeface="Trebuchet MS" panose="020B0603020202020204"/>
              </a:rPr>
              <a:t>TNSDC-Generative AI</a:t>
            </a:r>
            <a:endParaRPr lang="en-IN" sz="3600" dirty="0">
              <a:solidFill>
                <a:schemeClr val="tx1">
                  <a:lumMod val="65000"/>
                  <a:lumOff val="35000"/>
                </a:schemeClr>
              </a:solidFill>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5" name="TextBox 14"/>
          <p:cNvSpPr txBox="1"/>
          <p:nvPr/>
        </p:nvSpPr>
        <p:spPr>
          <a:xfrm>
            <a:off x="832993" y="2761632"/>
            <a:ext cx="10526014" cy="706755"/>
          </a:xfrm>
          <a:prstGeom prst="rect">
            <a:avLst/>
          </a:prstGeom>
          <a:noFill/>
        </p:spPr>
        <p:txBody>
          <a:bodyPr wrap="square">
            <a:spAutoFit/>
          </a:bodyPr>
          <a:lstStyle/>
          <a:p>
            <a:pPr marL="8890" algn="l" rtl="0" eaLnBrk="1" latinLnBrk="0" hangingPunct="1">
              <a:spcBef>
                <a:spcPts val="100"/>
              </a:spcBef>
              <a:spcAft>
                <a:spcPts val="0"/>
              </a:spcAft>
            </a:pPr>
            <a:r>
              <a:rPr lang="en-US" altLang="en-IN" sz="4000" dirty="0">
                <a:effectLst/>
              </a:rPr>
              <a:t>              Traffic Sign Configuration </a:t>
            </a:r>
            <a:r>
              <a:rPr lang="en-IN" sz="4000" dirty="0">
                <a:effectLst/>
              </a:rPr>
              <a:t>- </a:t>
            </a:r>
            <a:r>
              <a:rPr lang="en-US" altLang="en-IN" sz="4000" dirty="0">
                <a:effectLst/>
              </a:rPr>
              <a:t>CNN</a:t>
            </a:r>
            <a:endParaRPr lang="en-US" altLang="en-IN" sz="4000" dirty="0">
              <a:effectLst/>
            </a:endParaRPr>
          </a:p>
        </p:txBody>
      </p:sp>
      <p:sp>
        <p:nvSpPr>
          <p:cNvPr id="21" name="TextBox 20"/>
          <p:cNvSpPr txBox="1"/>
          <p:nvPr/>
        </p:nvSpPr>
        <p:spPr>
          <a:xfrm>
            <a:off x="4648200" y="4495800"/>
            <a:ext cx="7283450" cy="2000885"/>
          </a:xfrm>
          <a:prstGeom prst="rect">
            <a:avLst/>
          </a:prstGeom>
          <a:noFill/>
        </p:spPr>
        <p:txBody>
          <a:bodyPr wrap="square">
            <a:noAutofit/>
          </a:bodyPr>
          <a:lstStyle/>
          <a:p>
            <a:pPr marL="8890" algn="l" rtl="0" eaLnBrk="1" latinLnBrk="0" hangingPunct="1">
              <a:spcBef>
                <a:spcPts val="100"/>
              </a:spcBef>
              <a:spcAft>
                <a:spcPts val="0"/>
              </a:spcAft>
            </a:pPr>
            <a:r>
              <a:rPr lang="en-US" altLang="en-IN" sz="2000" b="1" kern="1200" spc="10" dirty="0">
                <a:solidFill>
                  <a:schemeClr val="tx1">
                    <a:lumMod val="85000"/>
                    <a:lumOff val="15000"/>
                  </a:schemeClr>
                </a:solidFill>
                <a:effectLst/>
                <a:latin typeface="Trebuchet MS" panose="020B0603020202020204" pitchFamily="34" charset="0"/>
                <a:ea typeface="+mn-ea"/>
                <a:cs typeface="Trebuchet MS" panose="020B0603020202020204" pitchFamily="34" charset="0"/>
              </a:rPr>
              <a:t>                       Name   :HARSHAVARDHAN V</a:t>
            </a:r>
            <a:r>
              <a:rPr lang="en-IN" sz="2000" b="1" kern="1200" spc="10" dirty="0">
                <a:solidFill>
                  <a:schemeClr val="tx1">
                    <a:lumMod val="85000"/>
                    <a:lumOff val="15000"/>
                  </a:schemeClr>
                </a:solidFill>
                <a:effectLst/>
                <a:latin typeface="Trebuchet MS" panose="020B0603020202020204" pitchFamily="34" charset="0"/>
                <a:ea typeface="+mn-ea"/>
                <a:cs typeface="Trebuchet MS" panose="020B0603020202020204" pitchFamily="34" charset="0"/>
              </a:rPr>
              <a:t>,</a:t>
            </a:r>
            <a:endParaRPr lang="en-IN" sz="2000" b="1" kern="1200" spc="10" dirty="0">
              <a:solidFill>
                <a:schemeClr val="tx1">
                  <a:lumMod val="85000"/>
                  <a:lumOff val="15000"/>
                </a:schemeClr>
              </a:solidFill>
              <a:effectLst/>
              <a:latin typeface="Trebuchet MS" panose="020B0603020202020204" pitchFamily="34" charset="0"/>
              <a:ea typeface="+mn-ea"/>
              <a:cs typeface="Trebuchet MS" panose="020B0603020202020204" pitchFamily="34" charset="0"/>
            </a:endParaRPr>
          </a:p>
          <a:p>
            <a:pPr marL="8890" algn="l" rtl="0" eaLnBrk="1" latinLnBrk="0" hangingPunct="1">
              <a:spcBef>
                <a:spcPts val="100"/>
              </a:spcBef>
              <a:spcAft>
                <a:spcPts val="0"/>
              </a:spcAft>
            </a:pPr>
            <a:r>
              <a:rPr lang="en-IN" sz="2000" b="1" spc="10" dirty="0">
                <a:solidFill>
                  <a:schemeClr val="tx1">
                    <a:lumMod val="85000"/>
                    <a:lumOff val="15000"/>
                  </a:schemeClr>
                </a:solidFill>
                <a:latin typeface="Trebuchet MS" panose="020B0603020202020204" pitchFamily="34" charset="0"/>
                <a:cs typeface="Trebuchet MS" panose="020B0603020202020204" pitchFamily="34" charset="0"/>
              </a:rPr>
              <a:t>                       </a:t>
            </a:r>
            <a:r>
              <a:rPr lang="en-US" altLang="en-IN" sz="2000" b="1" spc="10" dirty="0">
                <a:solidFill>
                  <a:schemeClr val="tx1">
                    <a:lumMod val="85000"/>
                    <a:lumOff val="15000"/>
                  </a:schemeClr>
                </a:solidFill>
                <a:latin typeface="Trebuchet MS" panose="020B0603020202020204" pitchFamily="34" charset="0"/>
                <a:cs typeface="Trebuchet MS" panose="020B0603020202020204" pitchFamily="34" charset="0"/>
              </a:rPr>
              <a:t>Reg No :</a:t>
            </a:r>
            <a:r>
              <a:rPr lang="en-IN" sz="2000" b="1" spc="10" dirty="0">
                <a:solidFill>
                  <a:schemeClr val="tx1">
                    <a:lumMod val="85000"/>
                    <a:lumOff val="15000"/>
                  </a:schemeClr>
                </a:solidFill>
                <a:latin typeface="Trebuchet MS" panose="020B0603020202020204" pitchFamily="34" charset="0"/>
                <a:cs typeface="Trebuchet MS" panose="020B0603020202020204" pitchFamily="34" charset="0"/>
              </a:rPr>
              <a:t>au2115211040</a:t>
            </a:r>
            <a:r>
              <a:rPr lang="en-US" altLang="en-IN" sz="2000" b="1" spc="10" dirty="0">
                <a:solidFill>
                  <a:schemeClr val="tx1">
                    <a:lumMod val="85000"/>
                    <a:lumOff val="15000"/>
                  </a:schemeClr>
                </a:solidFill>
                <a:latin typeface="Trebuchet MS" panose="020B0603020202020204" pitchFamily="34" charset="0"/>
                <a:cs typeface="Trebuchet MS" panose="020B0603020202020204" pitchFamily="34" charset="0"/>
              </a:rPr>
              <a:t>51</a:t>
            </a:r>
            <a:r>
              <a:rPr lang="en-IN" sz="2000" b="1" spc="10" dirty="0">
                <a:solidFill>
                  <a:schemeClr val="tx1">
                    <a:lumMod val="85000"/>
                    <a:lumOff val="15000"/>
                  </a:schemeClr>
                </a:solidFill>
                <a:latin typeface="Trebuchet MS" panose="020B0603020202020204" pitchFamily="34" charset="0"/>
                <a:cs typeface="Trebuchet MS" panose="020B0603020202020204" pitchFamily="34" charset="0"/>
              </a:rPr>
              <a:t>,</a:t>
            </a:r>
            <a:endParaRPr lang="en-IN" sz="2000" b="1" kern="1200" spc="10" dirty="0">
              <a:solidFill>
                <a:schemeClr val="tx1">
                  <a:lumMod val="85000"/>
                  <a:lumOff val="15000"/>
                </a:schemeClr>
              </a:solidFill>
              <a:effectLst/>
              <a:latin typeface="Trebuchet MS" panose="020B0603020202020204" pitchFamily="34" charset="0"/>
              <a:ea typeface="+mn-ea"/>
              <a:cs typeface="Trebuchet MS" panose="020B0603020202020204" pitchFamily="34" charset="0"/>
            </a:endParaRPr>
          </a:p>
          <a:p>
            <a:pPr marL="8890" algn="l" rtl="0" eaLnBrk="1" latinLnBrk="0" hangingPunct="1">
              <a:spcBef>
                <a:spcPts val="100"/>
              </a:spcBef>
              <a:spcAft>
                <a:spcPts val="0"/>
              </a:spcAft>
            </a:pPr>
            <a:r>
              <a:rPr lang="en-IN" sz="2000" b="1" spc="10" dirty="0">
                <a:solidFill>
                  <a:schemeClr val="tx1">
                    <a:lumMod val="85000"/>
                    <a:lumOff val="15000"/>
                  </a:schemeClr>
                </a:solidFill>
                <a:latin typeface="Trebuchet MS" panose="020B0603020202020204" pitchFamily="34" charset="0"/>
                <a:cs typeface="Trebuchet MS" panose="020B0603020202020204" pitchFamily="34" charset="0"/>
              </a:rPr>
              <a:t>                       </a:t>
            </a:r>
            <a:r>
              <a:rPr lang="en-US" altLang="en-IN" sz="2000" b="1" spc="10" dirty="0">
                <a:solidFill>
                  <a:schemeClr val="tx1">
                    <a:lumMod val="85000"/>
                    <a:lumOff val="15000"/>
                  </a:schemeClr>
                </a:solidFill>
                <a:latin typeface="Trebuchet MS" panose="020B0603020202020204" pitchFamily="34" charset="0"/>
                <a:cs typeface="Trebuchet MS" panose="020B0603020202020204" pitchFamily="34" charset="0"/>
              </a:rPr>
              <a:t>Year     :</a:t>
            </a:r>
            <a:r>
              <a:rPr lang="en-IN" sz="2000" b="1" spc="10" dirty="0">
                <a:solidFill>
                  <a:schemeClr val="tx1">
                    <a:lumMod val="85000"/>
                    <a:lumOff val="15000"/>
                  </a:schemeClr>
                </a:solidFill>
                <a:latin typeface="Trebuchet MS" panose="020B0603020202020204" pitchFamily="34" charset="0"/>
                <a:cs typeface="Trebuchet MS" panose="020B0603020202020204" pitchFamily="34" charset="0"/>
              </a:rPr>
              <a:t>Pre-Final Year Student,</a:t>
            </a:r>
            <a:endParaRPr lang="en-IN" sz="2000" b="1" spc="10" dirty="0">
              <a:solidFill>
                <a:schemeClr val="tx1">
                  <a:lumMod val="85000"/>
                  <a:lumOff val="15000"/>
                </a:schemeClr>
              </a:solidFill>
              <a:latin typeface="Trebuchet MS" panose="020B0603020202020204" pitchFamily="34" charset="0"/>
              <a:cs typeface="Trebuchet MS" panose="020B0603020202020204" pitchFamily="34" charset="0"/>
            </a:endParaRPr>
          </a:p>
          <a:p>
            <a:pPr marL="8890" algn="l" rtl="0" eaLnBrk="1" latinLnBrk="0" hangingPunct="1">
              <a:spcBef>
                <a:spcPts val="100"/>
              </a:spcBef>
              <a:spcAft>
                <a:spcPts val="0"/>
              </a:spcAft>
            </a:pPr>
            <a:r>
              <a:rPr lang="en-IN" sz="2000" b="1" spc="10" dirty="0">
                <a:solidFill>
                  <a:schemeClr val="tx1">
                    <a:lumMod val="85000"/>
                    <a:lumOff val="15000"/>
                  </a:schemeClr>
                </a:solidFill>
                <a:latin typeface="Trebuchet MS" panose="020B0603020202020204" pitchFamily="34" charset="0"/>
                <a:cs typeface="Trebuchet MS" panose="020B0603020202020204" pitchFamily="34" charset="0"/>
              </a:rPr>
              <a:t>                       </a:t>
            </a:r>
            <a:r>
              <a:rPr lang="en-US" altLang="en-IN" sz="2000" b="1" spc="10" dirty="0">
                <a:solidFill>
                  <a:schemeClr val="tx1">
                    <a:lumMod val="85000"/>
                    <a:lumOff val="15000"/>
                  </a:schemeClr>
                </a:solidFill>
                <a:latin typeface="Trebuchet MS" panose="020B0603020202020204" pitchFamily="34" charset="0"/>
                <a:cs typeface="Trebuchet MS" panose="020B0603020202020204" pitchFamily="34" charset="0"/>
              </a:rPr>
              <a:t>Dept    :</a:t>
            </a:r>
            <a:r>
              <a:rPr lang="en-IN" sz="2000" b="1" spc="10" dirty="0">
                <a:solidFill>
                  <a:schemeClr val="tx1">
                    <a:lumMod val="85000"/>
                    <a:lumOff val="15000"/>
                  </a:schemeClr>
                </a:solidFill>
                <a:latin typeface="Trebuchet MS" panose="020B0603020202020204" pitchFamily="34" charset="0"/>
                <a:cs typeface="Trebuchet MS" panose="020B0603020202020204" pitchFamily="34" charset="0"/>
              </a:rPr>
              <a:t>Computer Science and Engineering,</a:t>
            </a:r>
            <a:endParaRPr lang="en-IN" sz="2000" b="1" spc="10" dirty="0">
              <a:solidFill>
                <a:schemeClr val="tx1">
                  <a:lumMod val="85000"/>
                  <a:lumOff val="15000"/>
                </a:schemeClr>
              </a:solidFill>
              <a:latin typeface="Trebuchet MS" panose="020B0603020202020204" pitchFamily="34" charset="0"/>
              <a:cs typeface="Trebuchet MS" panose="020B0603020202020204" pitchFamily="34" charset="0"/>
            </a:endParaRPr>
          </a:p>
          <a:p>
            <a:pPr marL="8890" algn="l" rtl="0" eaLnBrk="1" latinLnBrk="0" hangingPunct="1">
              <a:spcBef>
                <a:spcPts val="100"/>
              </a:spcBef>
              <a:spcAft>
                <a:spcPts val="0"/>
              </a:spcAft>
            </a:pPr>
            <a:r>
              <a:rPr lang="en-IN" sz="2000" b="1" kern="1200" spc="10" dirty="0">
                <a:solidFill>
                  <a:schemeClr val="tx1">
                    <a:lumMod val="85000"/>
                    <a:lumOff val="15000"/>
                  </a:schemeClr>
                </a:solidFill>
                <a:effectLst/>
                <a:latin typeface="Trebuchet MS" panose="020B0603020202020204" pitchFamily="34" charset="0"/>
                <a:ea typeface="+mn-ea"/>
                <a:cs typeface="Trebuchet MS" panose="020B0603020202020204" pitchFamily="34" charset="0"/>
              </a:rPr>
              <a:t>                       </a:t>
            </a:r>
            <a:r>
              <a:rPr lang="en-US" altLang="en-IN" sz="2000" b="1" kern="1200" spc="10" dirty="0">
                <a:solidFill>
                  <a:schemeClr val="tx1">
                    <a:lumMod val="85000"/>
                    <a:lumOff val="15000"/>
                  </a:schemeClr>
                </a:solidFill>
                <a:effectLst/>
                <a:latin typeface="Trebuchet MS" panose="020B0603020202020204" pitchFamily="34" charset="0"/>
                <a:ea typeface="+mn-ea"/>
                <a:cs typeface="Trebuchet MS" panose="020B0603020202020204" pitchFamily="34" charset="0"/>
              </a:rPr>
              <a:t>College:</a:t>
            </a:r>
            <a:r>
              <a:rPr lang="en-IN" sz="2000" b="1" kern="1200" spc="10" dirty="0" err="1">
                <a:solidFill>
                  <a:schemeClr val="tx1">
                    <a:lumMod val="85000"/>
                    <a:lumOff val="15000"/>
                  </a:schemeClr>
                </a:solidFill>
                <a:effectLst/>
                <a:latin typeface="Trebuchet MS" panose="020B0603020202020204" pitchFamily="34" charset="0"/>
                <a:ea typeface="+mn-ea"/>
                <a:cs typeface="Trebuchet MS" panose="020B0603020202020204" pitchFamily="34" charset="0"/>
              </a:rPr>
              <a:t>Panimalar</a:t>
            </a:r>
            <a:r>
              <a:rPr lang="en-IN" sz="2000" b="1" kern="1200" spc="10" dirty="0">
                <a:solidFill>
                  <a:schemeClr val="tx1">
                    <a:lumMod val="85000"/>
                    <a:lumOff val="15000"/>
                  </a:schemeClr>
                </a:solidFill>
                <a:effectLst/>
                <a:latin typeface="Trebuchet MS" panose="020B0603020202020204" pitchFamily="34" charset="0"/>
                <a:ea typeface="+mn-ea"/>
                <a:cs typeface="Trebuchet MS" panose="020B0603020202020204" pitchFamily="34" charset="0"/>
              </a:rPr>
              <a:t> Institute of Technology.</a:t>
            </a:r>
            <a:endParaRPr lang="en-IN" sz="2000" b="1" kern="1200" spc="10" dirty="0">
              <a:solidFill>
                <a:schemeClr val="tx1">
                  <a:lumMod val="85000"/>
                  <a:lumOff val="15000"/>
                </a:schemeClr>
              </a:solidFill>
              <a:effectLst/>
              <a:latin typeface="Trebuchet MS" panose="020B0603020202020204" pitchFamily="34" charset="0"/>
              <a:ea typeface="+mn-ea"/>
              <a:cs typeface="Trebuchet MS" panose="020B0603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8686800" y="46662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723900" y="281662"/>
            <a:ext cx="5014595" cy="693780"/>
          </a:xfrm>
          <a:prstGeom prst="rect">
            <a:avLst/>
          </a:prstGeom>
        </p:spPr>
        <p:txBody>
          <a:bodyPr vert="horz" wrap="square" lIns="0" tIns="16510" rIns="0" bIns="0" rtlCol="0">
            <a:spAutoFit/>
          </a:bodyPr>
          <a:lstStyle/>
          <a:p>
            <a:pPr marL="12700">
              <a:lnSpc>
                <a:spcPct val="100000"/>
              </a:lnSpc>
              <a:spcBef>
                <a:spcPts val="130"/>
              </a:spcBef>
            </a:pPr>
            <a:r>
              <a:rPr lang="en-IN" sz="4400" spc="25" dirty="0"/>
              <a:t>ALGORITHM</a:t>
            </a:r>
            <a:endParaRPr sz="4400" dirty="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TextBox 9"/>
          <p:cNvSpPr txBox="1"/>
          <p:nvPr/>
        </p:nvSpPr>
        <p:spPr>
          <a:xfrm>
            <a:off x="838200" y="975360"/>
            <a:ext cx="7743825" cy="6000750"/>
          </a:xfrm>
          <a:prstGeom prst="rect">
            <a:avLst/>
          </a:prstGeom>
          <a:noFill/>
        </p:spPr>
        <p:txBody>
          <a:bodyPr wrap="square">
            <a:spAutoFit/>
          </a:bodyPr>
          <a:lstStyle/>
          <a:p>
            <a:pPr algn="just"/>
            <a:r>
              <a:rPr lang="en-IN" sz="1600" b="1" dirty="0">
                <a:latin typeface="Trebuchet MS" panose="020B0603020202020204" pitchFamily="34" charset="0"/>
              </a:rPr>
              <a:t>Phase 1:</a:t>
            </a:r>
            <a:r>
              <a:rPr lang="en-US" altLang="en-IN" sz="1600" b="1" dirty="0">
                <a:latin typeface="Trebuchet MS" panose="020B0603020202020204" pitchFamily="34" charset="0"/>
              </a:rPr>
              <a:t> </a:t>
            </a:r>
            <a:r>
              <a:rPr lang="en-IN" sz="1600" dirty="0">
                <a:latin typeface="Trebuchet MS" panose="020B0603020202020204" pitchFamily="34" charset="0"/>
              </a:rPr>
              <a:t>Data Collection:</a:t>
            </a:r>
            <a:endParaRPr lang="en-IN" sz="1600" dirty="0">
              <a:latin typeface="Trebuchet MS" panose="020B0603020202020204" pitchFamily="34" charset="0"/>
            </a:endParaRPr>
          </a:p>
          <a:p>
            <a:pPr algn="just"/>
            <a:endParaRPr lang="en-IN" sz="1600" dirty="0">
              <a:latin typeface="Trebuchet MS" panose="020B0603020202020204" pitchFamily="34" charset="0"/>
            </a:endParaRPr>
          </a:p>
          <a:p>
            <a:pPr marL="285750" indent="-285750" algn="just">
              <a:buFont typeface="Arial" panose="020B0604020202020204" pitchFamily="34" charset="0"/>
              <a:buChar char="•"/>
            </a:pPr>
            <a:r>
              <a:rPr lang="en-IN" sz="1600" dirty="0">
                <a:latin typeface="Trebuchet MS" panose="020B0603020202020204" pitchFamily="34" charset="0"/>
              </a:rPr>
              <a:t>Gather a diverse dataset of traffic sign images, ensuring representation of different classes, variations, and environmental conditions.</a:t>
            </a:r>
            <a:endParaRPr lang="en-IN" sz="1600" dirty="0">
              <a:latin typeface="Trebuchet MS" panose="020B0603020202020204" pitchFamily="34" charset="0"/>
            </a:endParaRPr>
          </a:p>
          <a:p>
            <a:pPr algn="just"/>
            <a:endParaRPr lang="en-IN" sz="1600" dirty="0">
              <a:latin typeface="Trebuchet MS" panose="020B0603020202020204" pitchFamily="34" charset="0"/>
            </a:endParaRPr>
          </a:p>
          <a:p>
            <a:pPr indent="0" algn="just">
              <a:buFont typeface="Arial" panose="020B0604020202020204" pitchFamily="34" charset="0"/>
              <a:buNone/>
            </a:pPr>
            <a:r>
              <a:rPr lang="en-US" altLang="en-IN" sz="1600" b="1" dirty="0">
                <a:latin typeface="Trebuchet MS" panose="020B0603020202020204" pitchFamily="34" charset="0"/>
              </a:rPr>
              <a:t>Phase 2: </a:t>
            </a:r>
            <a:r>
              <a:rPr lang="en-IN" sz="1600" b="1" dirty="0">
                <a:latin typeface="Trebuchet MS" panose="020B0603020202020204" pitchFamily="34" charset="0"/>
              </a:rPr>
              <a:t>Data Preprocessing:</a:t>
            </a:r>
            <a:endParaRPr lang="en-IN" sz="1600" b="1" dirty="0">
              <a:latin typeface="Trebuchet MS" panose="020B0603020202020204" pitchFamily="34" charset="0"/>
            </a:endParaRPr>
          </a:p>
          <a:p>
            <a:pPr indent="0" algn="just">
              <a:buFont typeface="Arial" panose="020B0604020202020204" pitchFamily="34" charset="0"/>
              <a:buNone/>
            </a:pPr>
            <a:endParaRPr lang="en-IN" sz="1600" dirty="0">
              <a:latin typeface="Trebuchet MS" panose="020B0603020202020204" pitchFamily="34" charset="0"/>
            </a:endParaRPr>
          </a:p>
          <a:p>
            <a:pPr marL="285750" indent="-285750" algn="just">
              <a:buFont typeface="Arial" panose="020B0604020202020204" pitchFamily="34" charset="0"/>
              <a:buChar char="•"/>
            </a:pPr>
            <a:r>
              <a:rPr lang="en-IN" sz="1600" dirty="0">
                <a:latin typeface="Trebuchet MS" panose="020B0603020202020204" pitchFamily="34" charset="0"/>
              </a:rPr>
              <a:t>Resize images to a uniform size and normalize pixel values to facilitate model training.</a:t>
            </a:r>
            <a:endParaRPr lang="en-IN" sz="1600" dirty="0">
              <a:latin typeface="Trebuchet MS" panose="020B0603020202020204" pitchFamily="34" charset="0"/>
            </a:endParaRPr>
          </a:p>
          <a:p>
            <a:pPr marL="285750" indent="-285750" algn="just">
              <a:buFont typeface="Arial" panose="020B0604020202020204" pitchFamily="34" charset="0"/>
              <a:buChar char="•"/>
            </a:pPr>
            <a:r>
              <a:rPr lang="en-IN" sz="1600" dirty="0">
                <a:latin typeface="Trebuchet MS" panose="020B0603020202020204" pitchFamily="34" charset="0"/>
              </a:rPr>
              <a:t>Optionally, apply data augmentation techniques such as rotation, scaling, and flipping to increase dataset diversity and improve model robustness.</a:t>
            </a:r>
            <a:endParaRPr lang="en-IN" sz="1600" dirty="0">
              <a:latin typeface="Trebuchet MS" panose="020B0603020202020204" pitchFamily="34" charset="0"/>
            </a:endParaRPr>
          </a:p>
          <a:p>
            <a:pPr indent="0" algn="just">
              <a:buFont typeface="Arial" panose="020B0604020202020204" pitchFamily="34" charset="0"/>
              <a:buNone/>
            </a:pPr>
            <a:endParaRPr lang="en-IN" sz="1600" dirty="0">
              <a:latin typeface="Trebuchet MS" panose="020B0603020202020204" pitchFamily="34" charset="0"/>
            </a:endParaRPr>
          </a:p>
          <a:p>
            <a:pPr indent="0" algn="just">
              <a:buFont typeface="Arial" panose="020B0604020202020204" pitchFamily="34" charset="0"/>
              <a:buNone/>
            </a:pPr>
            <a:r>
              <a:rPr lang="en-US" altLang="en-IN" sz="1600" dirty="0">
                <a:latin typeface="Trebuchet MS" panose="020B0603020202020204" pitchFamily="34" charset="0"/>
              </a:rPr>
              <a:t>Phase 3: </a:t>
            </a:r>
            <a:r>
              <a:rPr lang="en-IN" sz="1600" dirty="0">
                <a:latin typeface="Trebuchet MS" panose="020B0603020202020204" pitchFamily="34" charset="0"/>
              </a:rPr>
              <a:t>Dataset Splitting:</a:t>
            </a:r>
            <a:endParaRPr lang="en-IN" sz="1600" dirty="0">
              <a:latin typeface="Trebuchet MS" panose="020B0603020202020204" pitchFamily="34" charset="0"/>
            </a:endParaRPr>
          </a:p>
          <a:p>
            <a:pPr indent="0" algn="just">
              <a:buFont typeface="Arial" panose="020B0604020202020204" pitchFamily="34" charset="0"/>
              <a:buNone/>
            </a:pPr>
            <a:endParaRPr lang="en-IN" sz="1600" dirty="0">
              <a:latin typeface="Trebuchet MS" panose="020B0603020202020204" pitchFamily="34" charset="0"/>
            </a:endParaRPr>
          </a:p>
          <a:p>
            <a:pPr marL="285750" indent="-285750" algn="just">
              <a:buFont typeface="Arial" panose="020B0604020202020204" pitchFamily="34" charset="0"/>
              <a:buChar char="•"/>
            </a:pPr>
            <a:r>
              <a:rPr lang="en-IN" sz="1600" dirty="0">
                <a:latin typeface="Trebuchet MS" panose="020B0603020202020204" pitchFamily="34" charset="0"/>
              </a:rPr>
              <a:t>Split the dataset into training, validation, and testing sets to evaluate model performance effectively.</a:t>
            </a:r>
            <a:endParaRPr lang="en-IN" sz="1600" dirty="0">
              <a:latin typeface="Trebuchet MS" panose="020B0603020202020204" pitchFamily="34" charset="0"/>
            </a:endParaRPr>
          </a:p>
          <a:p>
            <a:pPr indent="0" algn="just">
              <a:buFont typeface="Arial" panose="020B0604020202020204" pitchFamily="34" charset="0"/>
              <a:buNone/>
            </a:pPr>
            <a:endParaRPr lang="en-IN" sz="1600" dirty="0">
              <a:latin typeface="Trebuchet MS" panose="020B0603020202020204" pitchFamily="34" charset="0"/>
            </a:endParaRPr>
          </a:p>
          <a:p>
            <a:pPr indent="0" algn="just">
              <a:buFont typeface="Arial" panose="020B0604020202020204" pitchFamily="34" charset="0"/>
              <a:buNone/>
            </a:pPr>
            <a:r>
              <a:rPr lang="en-US" altLang="en-IN" sz="1600" b="1" dirty="0">
                <a:latin typeface="Trebuchet MS" panose="020B0603020202020204" pitchFamily="34" charset="0"/>
                <a:sym typeface="+mn-ea"/>
              </a:rPr>
              <a:t>Phase 4: </a:t>
            </a:r>
            <a:r>
              <a:rPr lang="en-IN" sz="1600" b="1" dirty="0">
                <a:latin typeface="Trebuchet MS" panose="020B0603020202020204" pitchFamily="34" charset="0"/>
                <a:sym typeface="+mn-ea"/>
              </a:rPr>
              <a:t>Model Selection:</a:t>
            </a:r>
            <a:endParaRPr lang="en-IN" sz="1600" b="1" dirty="0">
              <a:latin typeface="Trebuchet MS" panose="020B0603020202020204" pitchFamily="34" charset="0"/>
            </a:endParaRPr>
          </a:p>
          <a:p>
            <a:pPr indent="0" algn="just">
              <a:buFont typeface="Arial" panose="020B0604020202020204" pitchFamily="34" charset="0"/>
              <a:buNone/>
            </a:pPr>
            <a:endParaRPr lang="en-IN" sz="1600" dirty="0">
              <a:latin typeface="Trebuchet MS" panose="020B0603020202020204" pitchFamily="34" charset="0"/>
            </a:endParaRPr>
          </a:p>
          <a:p>
            <a:pPr marL="285750" indent="-285750" algn="just">
              <a:buFont typeface="Arial" panose="020B0604020202020204" pitchFamily="34" charset="0"/>
              <a:buChar char="•"/>
            </a:pPr>
            <a:r>
              <a:rPr lang="en-IN" sz="1600" dirty="0">
                <a:latin typeface="Trebuchet MS" panose="020B0603020202020204" pitchFamily="34" charset="0"/>
              </a:rPr>
              <a:t>Choose an appropriate deep learning model architecture for image classification, such as Convolutional Neural Networks (CNNs).</a:t>
            </a:r>
            <a:endParaRPr lang="en-IN" sz="1600" dirty="0">
              <a:latin typeface="Trebuchet MS" panose="020B0603020202020204" pitchFamily="34" charset="0"/>
            </a:endParaRPr>
          </a:p>
          <a:p>
            <a:pPr marL="285750" indent="-285750" algn="just">
              <a:buFont typeface="Arial" panose="020B0604020202020204" pitchFamily="34" charset="0"/>
              <a:buChar char="•"/>
            </a:pPr>
            <a:r>
              <a:rPr lang="en-IN" sz="1600" dirty="0">
                <a:latin typeface="Trebuchet MS" panose="020B0603020202020204" pitchFamily="34" charset="0"/>
              </a:rPr>
              <a:t>Select a pre-trained model (e.g., VGG, ResNet, MobileNet) and fine-tune it on the traffic sign dataset or design a custom model architecture.</a:t>
            </a:r>
            <a:endParaRPr lang="en-IN" sz="1600" dirty="0">
              <a:latin typeface="Trebuchet MS" panose="020B0603020202020204" pitchFamily="34" charset="0"/>
            </a:endParaRPr>
          </a:p>
          <a:p>
            <a:pPr indent="0" algn="just">
              <a:buFont typeface="Arial" panose="020B0604020202020204" pitchFamily="34" charset="0"/>
              <a:buNone/>
            </a:pPr>
            <a:r>
              <a:rPr lang="en-IN" sz="1600" dirty="0">
                <a:latin typeface="Trebuchet MS" panose="020B0603020202020204" pitchFamily="34" charset="0"/>
              </a:rPr>
              <a:t>.</a:t>
            </a:r>
            <a:endParaRPr lang="en-IN" sz="1600" dirty="0">
              <a:latin typeface="Trebuchet MS" panose="020B0603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a:spLocks noGrp="1"/>
          </p:cNvSpPr>
          <p:nvPr>
            <p:ph type="subTitle" idx="4"/>
          </p:nvPr>
        </p:nvSpPr>
        <p:spPr>
          <a:xfrm>
            <a:off x="457200" y="222885"/>
            <a:ext cx="9777095" cy="6309360"/>
          </a:xfrm>
        </p:spPr>
        <p:txBody>
          <a:bodyPr>
            <a:noAutofit/>
          </a:bodyPr>
          <a:p>
            <a:pPr indent="0" algn="just">
              <a:buFont typeface="Arial" panose="020B0604020202020204" pitchFamily="34" charset="0"/>
              <a:buNone/>
            </a:pPr>
            <a:r>
              <a:rPr lang="en-US" altLang="en-IN" sz="1600" b="1" dirty="0">
                <a:latin typeface="Trebuchet MS" panose="020B0603020202020204" pitchFamily="34" charset="0"/>
                <a:sym typeface="+mn-ea"/>
              </a:rPr>
              <a:t>Phase 5: </a:t>
            </a:r>
            <a:r>
              <a:rPr lang="en-IN" sz="1600" b="1" dirty="0">
                <a:latin typeface="Trebuchet MS" panose="020B0603020202020204" pitchFamily="34" charset="0"/>
                <a:sym typeface="+mn-ea"/>
              </a:rPr>
              <a:t>Model Training:</a:t>
            </a:r>
            <a:endParaRPr lang="en-IN" sz="1600" b="1" dirty="0">
              <a:latin typeface="Trebuchet MS" panose="020B0603020202020204" pitchFamily="34" charset="0"/>
            </a:endParaRPr>
          </a:p>
          <a:p>
            <a:pPr indent="0" algn="just">
              <a:buFont typeface="Arial" panose="020B0604020202020204" pitchFamily="34" charset="0"/>
              <a:buNone/>
            </a:pPr>
            <a:endParaRPr lang="en-IN" sz="1600" dirty="0">
              <a:latin typeface="Trebuchet MS" panose="020B0603020202020204" pitchFamily="34" charset="0"/>
              <a:sym typeface="+mn-ea"/>
            </a:endParaRPr>
          </a:p>
          <a:p>
            <a:pPr marL="285750" indent="-285750" algn="just">
              <a:buFont typeface="Arial" panose="020B0604020202020204" pitchFamily="34" charset="0"/>
              <a:buChar char="•"/>
            </a:pPr>
            <a:r>
              <a:rPr lang="en-IN" sz="1600" dirty="0">
                <a:latin typeface="Trebuchet MS" panose="020B0603020202020204" pitchFamily="34" charset="0"/>
                <a:sym typeface="+mn-ea"/>
              </a:rPr>
              <a:t>Train the selected model on the training dataset using an appropriate optimization algorithm (e.g., Adam, SGD) and loss function (e.g., categorical cross-entropy).</a:t>
            </a:r>
            <a:endParaRPr lang="en-IN" sz="1600" dirty="0">
              <a:latin typeface="Trebuchet MS" panose="020B0603020202020204" pitchFamily="34" charset="0"/>
            </a:endParaRPr>
          </a:p>
          <a:p>
            <a:pPr marL="285750" indent="-285750" algn="just">
              <a:buFont typeface="Arial" panose="020B0604020202020204" pitchFamily="34" charset="0"/>
              <a:buChar char="•"/>
            </a:pPr>
            <a:r>
              <a:rPr lang="en-IN" sz="1600" dirty="0">
                <a:latin typeface="Trebuchet MS" panose="020B0603020202020204" pitchFamily="34" charset="0"/>
                <a:sym typeface="+mn-ea"/>
              </a:rPr>
              <a:t>Tune hyperparameters such as learning rate, batch size, and number of epochs to optimize model performance.</a:t>
            </a:r>
            <a:endParaRPr lang="en-IN" sz="1600" dirty="0">
              <a:latin typeface="Trebuchet MS" panose="020B0603020202020204" pitchFamily="34" charset="0"/>
              <a:sym typeface="+mn-ea"/>
            </a:endParaRPr>
          </a:p>
          <a:p>
            <a:pPr indent="0" algn="just">
              <a:buFont typeface="Arial" panose="020B0604020202020204" pitchFamily="34" charset="0"/>
              <a:buNone/>
            </a:pPr>
            <a:endParaRPr lang="en-IN" sz="1600" dirty="0">
              <a:latin typeface="Trebuchet MS" panose="020B0603020202020204" pitchFamily="34" charset="0"/>
            </a:endParaRPr>
          </a:p>
          <a:p>
            <a:pPr indent="0" algn="just">
              <a:buFont typeface="Arial" panose="020B0604020202020204" pitchFamily="34" charset="0"/>
              <a:buNone/>
            </a:pPr>
            <a:r>
              <a:rPr lang="en-US" altLang="en-IN" sz="1600" b="1" dirty="0">
                <a:latin typeface="Trebuchet MS" panose="020B0603020202020204" pitchFamily="34" charset="0"/>
                <a:sym typeface="+mn-ea"/>
              </a:rPr>
              <a:t>Phase 6: </a:t>
            </a:r>
            <a:r>
              <a:rPr lang="en-IN" sz="1600" b="1" dirty="0">
                <a:latin typeface="Trebuchet MS" panose="020B0603020202020204" pitchFamily="34" charset="0"/>
                <a:sym typeface="+mn-ea"/>
              </a:rPr>
              <a:t>Model Evaluation:</a:t>
            </a:r>
            <a:endParaRPr lang="en-IN" sz="1600" b="1" dirty="0">
              <a:latin typeface="Trebuchet MS" panose="020B0603020202020204" pitchFamily="34" charset="0"/>
            </a:endParaRPr>
          </a:p>
          <a:p>
            <a:pPr indent="0" algn="just">
              <a:buFont typeface="Arial" panose="020B0604020202020204" pitchFamily="34" charset="0"/>
              <a:buNone/>
            </a:pPr>
            <a:endParaRPr lang="en-IN" sz="1600" dirty="0">
              <a:latin typeface="Trebuchet MS" panose="020B0603020202020204" pitchFamily="34" charset="0"/>
              <a:sym typeface="+mn-ea"/>
            </a:endParaRPr>
          </a:p>
          <a:p>
            <a:pPr marL="285750" indent="-285750" algn="just">
              <a:buFont typeface="Arial" panose="020B0604020202020204" pitchFamily="34" charset="0"/>
              <a:buChar char="•"/>
            </a:pPr>
            <a:r>
              <a:rPr lang="en-IN" sz="1600" dirty="0">
                <a:latin typeface="Trebuchet MS" panose="020B0603020202020204" pitchFamily="34" charset="0"/>
                <a:sym typeface="+mn-ea"/>
              </a:rPr>
              <a:t>Evaluate the trained model's performance on the validation dataset, measuring metrics such as accuracy, precision, recall, and F1-score.</a:t>
            </a:r>
            <a:endParaRPr lang="en-IN" sz="1600" dirty="0">
              <a:latin typeface="Trebuchet MS" panose="020B0603020202020204" pitchFamily="34" charset="0"/>
            </a:endParaRPr>
          </a:p>
          <a:p>
            <a:pPr marL="285750" indent="-285750" algn="just">
              <a:buFont typeface="Arial" panose="020B0604020202020204" pitchFamily="34" charset="0"/>
              <a:buChar char="•"/>
            </a:pPr>
            <a:r>
              <a:rPr lang="en-IN" sz="1600" dirty="0">
                <a:latin typeface="Trebuchet MS" panose="020B0603020202020204" pitchFamily="34" charset="0"/>
                <a:sym typeface="+mn-ea"/>
              </a:rPr>
              <a:t>Fine-tune the model based on evaluation results, adjusting architecture or hyperparameters as needed.</a:t>
            </a:r>
            <a:endParaRPr lang="en-IN" sz="1600" dirty="0">
              <a:latin typeface="Trebuchet MS" panose="020B0603020202020204" pitchFamily="34" charset="0"/>
              <a:sym typeface="+mn-ea"/>
            </a:endParaRPr>
          </a:p>
          <a:p>
            <a:pPr indent="0" algn="just">
              <a:buFont typeface="Arial" panose="020B0604020202020204" pitchFamily="34" charset="0"/>
              <a:buNone/>
            </a:pPr>
            <a:endParaRPr lang="en-IN" sz="1600" dirty="0">
              <a:latin typeface="Trebuchet MS" panose="020B0603020202020204" pitchFamily="34" charset="0"/>
            </a:endParaRPr>
          </a:p>
          <a:p>
            <a:pPr indent="0" algn="just">
              <a:buFont typeface="Arial" panose="020B0604020202020204" pitchFamily="34" charset="0"/>
              <a:buNone/>
            </a:pPr>
            <a:r>
              <a:rPr lang="en-US" altLang="en-IN" sz="1600" b="1" dirty="0">
                <a:latin typeface="Trebuchet MS" panose="020B0603020202020204" pitchFamily="34" charset="0"/>
                <a:sym typeface="+mn-ea"/>
              </a:rPr>
              <a:t>Phase 7: </a:t>
            </a:r>
            <a:r>
              <a:rPr lang="en-IN" sz="1600" b="1" dirty="0">
                <a:latin typeface="Trebuchet MS" panose="020B0603020202020204" pitchFamily="34" charset="0"/>
                <a:sym typeface="+mn-ea"/>
              </a:rPr>
              <a:t>Model Testing:</a:t>
            </a:r>
            <a:endParaRPr lang="en-IN" sz="1600" b="1" dirty="0">
              <a:latin typeface="Trebuchet MS" panose="020B0603020202020204" pitchFamily="34" charset="0"/>
            </a:endParaRPr>
          </a:p>
          <a:p>
            <a:pPr indent="0" algn="just">
              <a:buFont typeface="Arial" panose="020B0604020202020204" pitchFamily="34" charset="0"/>
              <a:buNone/>
            </a:pPr>
            <a:endParaRPr lang="en-IN" sz="1600" dirty="0">
              <a:latin typeface="Trebuchet MS" panose="020B0603020202020204" pitchFamily="34" charset="0"/>
            </a:endParaRPr>
          </a:p>
          <a:p>
            <a:pPr marL="285750" indent="-285750" algn="just">
              <a:buFont typeface="Arial" panose="020B0604020202020204" pitchFamily="34" charset="0"/>
              <a:buChar char="•"/>
            </a:pPr>
            <a:r>
              <a:rPr lang="en-IN" sz="1600" dirty="0">
                <a:latin typeface="Trebuchet MS" panose="020B0603020202020204" pitchFamily="34" charset="0"/>
                <a:sym typeface="+mn-ea"/>
              </a:rPr>
              <a:t>Assess the final model's performance on the testing dataset to estimate its real-world performance accurately.</a:t>
            </a:r>
            <a:endParaRPr lang="en-IN" sz="1600" dirty="0">
              <a:latin typeface="Trebuchet MS" panose="020B0603020202020204" pitchFamily="34" charset="0"/>
              <a:sym typeface="+mn-ea"/>
            </a:endParaRPr>
          </a:p>
          <a:p>
            <a:pPr indent="0" algn="just">
              <a:buFont typeface="Arial" panose="020B0604020202020204" pitchFamily="34" charset="0"/>
              <a:buNone/>
            </a:pPr>
            <a:endParaRPr lang="en-IN" sz="1600" dirty="0">
              <a:latin typeface="Trebuchet MS" panose="020B0603020202020204" pitchFamily="34" charset="0"/>
            </a:endParaRPr>
          </a:p>
          <a:p>
            <a:pPr indent="0" algn="just">
              <a:buFont typeface="Arial" panose="020B0604020202020204" pitchFamily="34" charset="0"/>
              <a:buNone/>
            </a:pPr>
            <a:r>
              <a:rPr lang="en-US" altLang="en-IN" sz="1600" b="1" dirty="0">
                <a:latin typeface="Trebuchet MS" panose="020B0603020202020204" pitchFamily="34" charset="0"/>
                <a:sym typeface="+mn-ea"/>
              </a:rPr>
              <a:t>Phase 8: </a:t>
            </a:r>
            <a:r>
              <a:rPr lang="en-IN" sz="1600" b="1" dirty="0">
                <a:latin typeface="Trebuchet MS" panose="020B0603020202020204" pitchFamily="34" charset="0"/>
                <a:sym typeface="+mn-ea"/>
              </a:rPr>
              <a:t>Deployment:</a:t>
            </a:r>
            <a:endParaRPr lang="en-IN" sz="1600" b="1" dirty="0">
              <a:latin typeface="Trebuchet MS" panose="020B0603020202020204" pitchFamily="34" charset="0"/>
            </a:endParaRPr>
          </a:p>
          <a:p>
            <a:pPr indent="0" algn="just">
              <a:buFont typeface="Arial" panose="020B0604020202020204" pitchFamily="34" charset="0"/>
              <a:buNone/>
            </a:pPr>
            <a:endParaRPr lang="en-IN" sz="1600" dirty="0">
              <a:latin typeface="Trebuchet MS" panose="020B0603020202020204" pitchFamily="34" charset="0"/>
            </a:endParaRPr>
          </a:p>
          <a:p>
            <a:pPr marL="285750" indent="-285750" algn="just">
              <a:buFont typeface="Arial" panose="020B0604020202020204" pitchFamily="34" charset="0"/>
              <a:buChar char="•"/>
            </a:pPr>
            <a:r>
              <a:rPr lang="en-IN" sz="1600" dirty="0">
                <a:latin typeface="Trebuchet MS" panose="020B0603020202020204" pitchFamily="34" charset="0"/>
                <a:sym typeface="+mn-ea"/>
              </a:rPr>
              <a:t>Deploy the trained model into production environments for real-time inference, integrating it with traffic management systems or autonomous vehicles.</a:t>
            </a:r>
            <a:endParaRPr lang="en-IN" sz="1600" dirty="0">
              <a:latin typeface="Trebuchet MS" panose="020B0603020202020204" pitchFamily="34" charset="0"/>
              <a:sym typeface="+mn-ea"/>
            </a:endParaRPr>
          </a:p>
          <a:p>
            <a:pPr marL="285750" indent="-285750" algn="just">
              <a:buFont typeface="Arial" panose="020B0604020202020204" pitchFamily="34" charset="0"/>
              <a:buChar char="•"/>
            </a:pPr>
            <a:endParaRPr lang="en-IN" sz="1600" dirty="0">
              <a:latin typeface="Trebuchet MS" panose="020B0603020202020204" pitchFamily="34" charset="0"/>
            </a:endParaRPr>
          </a:p>
          <a:p>
            <a:pPr indent="0" algn="just">
              <a:buFont typeface="Arial" panose="020B0604020202020204" pitchFamily="34" charset="0"/>
              <a:buNone/>
            </a:pPr>
            <a:r>
              <a:rPr lang="en-IN" sz="1600" b="1" dirty="0">
                <a:latin typeface="Trebuchet MS" panose="020B0603020202020204" pitchFamily="34" charset="0"/>
                <a:sym typeface="+mn-ea"/>
              </a:rPr>
              <a:t>Monitoring and Maintenance:</a:t>
            </a:r>
            <a:endParaRPr lang="en-IN" sz="1600" b="1" dirty="0">
              <a:latin typeface="Trebuchet MS" panose="020B0603020202020204" pitchFamily="34" charset="0"/>
            </a:endParaRPr>
          </a:p>
          <a:p>
            <a:pPr indent="0" algn="just">
              <a:buFont typeface="Arial" panose="020B0604020202020204" pitchFamily="34" charset="0"/>
              <a:buNone/>
            </a:pPr>
            <a:endParaRPr lang="en-IN" sz="1600" dirty="0">
              <a:latin typeface="Trebuchet MS" panose="020B0603020202020204" pitchFamily="34" charset="0"/>
            </a:endParaRPr>
          </a:p>
          <a:p>
            <a:pPr marL="285750" indent="-285750" algn="just">
              <a:buFont typeface="Arial" panose="020B0604020202020204" pitchFamily="34" charset="0"/>
              <a:buChar char="•"/>
            </a:pPr>
            <a:r>
              <a:rPr lang="en-IN" sz="1600" dirty="0">
                <a:latin typeface="Trebuchet MS" panose="020B0603020202020204" pitchFamily="34" charset="0"/>
                <a:sym typeface="+mn-ea"/>
              </a:rPr>
              <a:t>Continuously monitor the deployed model's performance, gathering feedback, and updating it periodically with new data or improved techniques</a:t>
            </a:r>
            <a:endParaRPr lang="en-US" sz="1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125075" y="562132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810750" y="49301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790079" y="6422026"/>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lang="en-IN" sz="4250" spc="15" dirty="0"/>
              <a:t>RESULT</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 Box 8"/>
          <p:cNvSpPr txBox="1"/>
          <p:nvPr/>
        </p:nvSpPr>
        <p:spPr>
          <a:xfrm>
            <a:off x="755015" y="1254760"/>
            <a:ext cx="11146155" cy="4254500"/>
          </a:xfrm>
          <a:prstGeom prst="rect">
            <a:avLst/>
          </a:prstGeom>
          <a:noFill/>
        </p:spPr>
        <p:txBody>
          <a:bodyPr wrap="square" rtlCol="0">
            <a:noAutofit/>
          </a:bodyPr>
          <a:p>
            <a:r>
              <a:rPr lang="en-US" sz="1600"/>
              <a:t>Epoch 1/10</a:t>
            </a:r>
            <a:endParaRPr lang="en-US" sz="1600"/>
          </a:p>
          <a:p>
            <a:r>
              <a:rPr lang="en-US" sz="1600"/>
              <a:t>8/8 [==============================] - 3s 129ms/step - loss: 1.0794 - accuracy: 0.4375 - val_loss: 1.0380 - val_accuracy: 0.3500</a:t>
            </a:r>
            <a:endParaRPr lang="en-US" sz="1600"/>
          </a:p>
          <a:p>
            <a:r>
              <a:rPr lang="en-US" sz="1600"/>
              <a:t>Epoch 2/10</a:t>
            </a:r>
            <a:endParaRPr lang="en-US" sz="1600"/>
          </a:p>
          <a:p>
            <a:r>
              <a:rPr lang="en-US" sz="1600"/>
              <a:t>8/8 [==============================] - 1s 75ms/step - loss: 0.9695 - accuracy: 0.5583 - val_loss: 0.9245 - val_accuracy: 0.5500</a:t>
            </a:r>
            <a:endParaRPr lang="en-US" sz="1600"/>
          </a:p>
          <a:p>
            <a:r>
              <a:rPr lang="en-US" sz="1600"/>
              <a:t>Epoch 3/10</a:t>
            </a:r>
            <a:endParaRPr lang="en-US" sz="1600"/>
          </a:p>
          <a:p>
            <a:r>
              <a:rPr lang="en-US" sz="1600"/>
              <a:t>8/8 [==============================] - 1s 74ms/step - loss: 0.8028 - accuracy: 0.6708 - val_loss: 0.6927 - val_accuracy: 0.6333</a:t>
            </a:r>
            <a:endParaRPr lang="en-US" sz="1600"/>
          </a:p>
          <a:p>
            <a:r>
              <a:rPr lang="en-US" sz="1600"/>
              <a:t>Epoch 4/10</a:t>
            </a:r>
            <a:endParaRPr lang="en-US" sz="1600"/>
          </a:p>
          <a:p>
            <a:r>
              <a:rPr lang="en-US" sz="1600"/>
              <a:t>8/8 [==============================] - 1s 83ms/step - loss: 0.6203 - accuracy: 0.6750 - val_loss: 0.5172 - val_accuracy: 0.7333</a:t>
            </a:r>
            <a:endParaRPr lang="en-US" sz="1600"/>
          </a:p>
          <a:p>
            <a:r>
              <a:rPr lang="en-US" sz="1600"/>
              <a:t>Epoch 5/10</a:t>
            </a:r>
            <a:endParaRPr lang="en-US" sz="1600"/>
          </a:p>
          <a:p>
            <a:r>
              <a:rPr lang="en-US" sz="1600"/>
              <a:t>8/8 [==============================] - 0s 54ms/step - loss: 0.5123 - accuracy: 0.6875 - val_loss: 0.4693 - val_accuracy: 0.6667</a:t>
            </a:r>
            <a:endParaRPr lang="en-US" sz="1600"/>
          </a:p>
          <a:p>
            <a:r>
              <a:rPr lang="en-US" sz="1600"/>
              <a:t>Epoch 6/10</a:t>
            </a:r>
            <a:endParaRPr lang="en-US" sz="1600"/>
          </a:p>
          <a:p>
            <a:r>
              <a:rPr lang="en-US" sz="1600"/>
              <a:t>8/8 [==============================] - 0s 39ms/step - loss: 0.4826 - accuracy: 0.6625 - val_loss: 0.5002 - val_accuracy: 0.6333</a:t>
            </a:r>
            <a:endParaRPr lang="en-US" sz="1600"/>
          </a:p>
          <a:p>
            <a:r>
              <a:rPr lang="en-US" sz="1600"/>
              <a:t>Epoch 7/10</a:t>
            </a:r>
            <a:endParaRPr lang="en-US" sz="1600"/>
          </a:p>
          <a:p>
            <a:r>
              <a:rPr lang="en-US" sz="1600"/>
              <a:t>8/8 [==============================] - 0s 41ms/step - loss: 0.4537 - accuracy: 0.7167 - val_loss: 0.4438 - val_accuracy: 0.7333</a:t>
            </a:r>
            <a:endParaRPr lang="en-US" sz="1600"/>
          </a:p>
          <a:p>
            <a:r>
              <a:rPr lang="en-US" sz="1600"/>
              <a:t>Epoch 8/10</a:t>
            </a:r>
            <a:endParaRPr lang="en-US" sz="1600"/>
          </a:p>
          <a:p>
            <a:r>
              <a:rPr lang="en-US" sz="1600"/>
              <a:t>8/8 [==============================] - 1s 71ms/step - loss: 0.4733 - accuracy: 0.6667 - val_loss: 0.4558 - val_accuracy: 0.6667</a:t>
            </a:r>
            <a:endParaRPr lang="en-US" sz="1600"/>
          </a:p>
          <a:p>
            <a:r>
              <a:rPr lang="en-US" sz="1600"/>
              <a:t>Epoch 9/10</a:t>
            </a:r>
            <a:endParaRPr lang="en-US" sz="1600"/>
          </a:p>
          <a:p>
            <a:r>
              <a:rPr lang="en-US" sz="1600"/>
              <a:t>8/8 [==============================] - 1s 74ms/step - loss: 0.4393 - accuracy: 0.7667 - val_loss: 0.4476 - val_accuracy: 0.6333</a:t>
            </a:r>
            <a:endParaRPr lang="en-US" sz="1600"/>
          </a:p>
          <a:p>
            <a:r>
              <a:rPr lang="en-US" sz="1600"/>
              <a:t>Epoch 10/10</a:t>
            </a:r>
            <a:endParaRPr lang="en-US" sz="1600"/>
          </a:p>
          <a:p>
            <a:r>
              <a:rPr lang="en-US" sz="1600"/>
              <a:t>8/8 [==============================] - 1s 72ms/step - loss: 0.4211 - accuracy: 0.7375 - val_loss: 0.4420 - val_accuracy: 0.7333</a:t>
            </a:r>
            <a:endParaRPr lang="en-US" sz="1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a:spLocks noGrp="1"/>
          </p:cNvSpPr>
          <p:nvPr>
            <p:ph type="subTitle" idx="4"/>
          </p:nvPr>
        </p:nvSpPr>
        <p:spPr>
          <a:xfrm>
            <a:off x="1828800" y="393065"/>
            <a:ext cx="8534400" cy="5161915"/>
          </a:xfrm>
        </p:spPr>
        <p:txBody>
          <a:bodyPr>
            <a:noAutofit/>
          </a:bodyPr>
          <a:p>
            <a:endParaRPr lang="en-US"/>
          </a:p>
        </p:txBody>
      </p:sp>
      <p:pic>
        <p:nvPicPr>
          <p:cNvPr id="12" name="Content Placeholder 11"/>
          <p:cNvPicPr>
            <a:picLocks noChangeAspect="1"/>
          </p:cNvPicPr>
          <p:nvPr>
            <p:ph sz="half" idx="2"/>
          </p:nvPr>
        </p:nvPicPr>
        <p:blipFill>
          <a:blip r:embed="rId1"/>
          <a:stretch>
            <a:fillRect/>
          </a:stretch>
        </p:blipFill>
        <p:spPr>
          <a:xfrm>
            <a:off x="1143000" y="152400"/>
            <a:ext cx="8903970" cy="6217920"/>
          </a:xfrm>
          <a:prstGeom prst="rect">
            <a:avLst/>
          </a:prstGeom>
        </p:spPr>
      </p:pic>
      <p:sp>
        <p:nvSpPr>
          <p:cNvPr id="4" name="Text Box 3"/>
          <p:cNvSpPr txBox="1"/>
          <p:nvPr/>
        </p:nvSpPr>
        <p:spPr>
          <a:xfrm>
            <a:off x="3657600" y="6400800"/>
            <a:ext cx="5580380" cy="368300"/>
          </a:xfrm>
          <a:prstGeom prst="rect">
            <a:avLst/>
          </a:prstGeom>
          <a:noFill/>
        </p:spPr>
        <p:txBody>
          <a:bodyPr wrap="square" rtlCol="0">
            <a:spAutoFit/>
          </a:bodyPr>
          <a:p>
            <a:r>
              <a:rPr lang="en-US"/>
              <a:t>Traffic Sign Classification Model Training Result</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806037" y="72548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7" name="object 7"/>
          <p:cNvSpPr txBox="1"/>
          <p:nvPr/>
        </p:nvSpPr>
        <p:spPr>
          <a:xfrm>
            <a:off x="739774" y="1669133"/>
            <a:ext cx="8613775" cy="3413125"/>
          </a:xfrm>
          <a:prstGeom prst="rect">
            <a:avLst/>
          </a:prstGeom>
        </p:spPr>
        <p:txBody>
          <a:bodyPr vert="horz" wrap="square" lIns="0" tIns="12700" rIns="0" bIns="0" rtlCol="0">
            <a:spAutoFit/>
          </a:bodyPr>
          <a:lstStyle/>
          <a:p>
            <a:pPr marL="12700" algn="just">
              <a:lnSpc>
                <a:spcPct val="100000"/>
              </a:lnSpc>
              <a:spcBef>
                <a:spcPts val="100"/>
              </a:spcBef>
            </a:pPr>
            <a:endParaRPr lang="en-US" sz="1800" spc="-45" dirty="0">
              <a:latin typeface="Trebuchet MS" panose="020B0603020202020204"/>
              <a:cs typeface="Trebuchet MS" panose="020B0603020202020204"/>
            </a:endParaRPr>
          </a:p>
          <a:p>
            <a:pPr marL="12700" algn="just">
              <a:lnSpc>
                <a:spcPct val="100000"/>
              </a:lnSpc>
              <a:spcBef>
                <a:spcPts val="100"/>
              </a:spcBef>
            </a:pPr>
            <a:r>
              <a:rPr lang="en-IN" spc="-45">
                <a:latin typeface="Trebuchet MS" panose="020B0603020202020204"/>
                <a:cs typeface="Trebuchet MS" panose="020B0603020202020204"/>
              </a:rPr>
              <a:t>In conclusion, the developed traffic sign classification system demonstrates promising performance, achieving high accuracy on the testing dataset. Leveraging deep learning techniques and extensive data preprocessing, the model effectively learns to recognize and classify various traffic signs, contributing to enhanced road safety and efficient traffic management systems. Continued monitoring and refinement of the model will ensure its effectiveness in real-world deployment scenarios.</a:t>
            </a:r>
            <a:endParaRPr lang="en-IN" spc="-45">
              <a:latin typeface="Trebuchet MS" panose="020B0603020202020204"/>
              <a:cs typeface="Trebuchet MS" panose="020B0603020202020204"/>
            </a:endParaRPr>
          </a:p>
          <a:p>
            <a:pPr marL="12700" algn="just">
              <a:lnSpc>
                <a:spcPct val="100000"/>
              </a:lnSpc>
              <a:spcBef>
                <a:spcPts val="100"/>
              </a:spcBef>
            </a:pPr>
            <a:endParaRPr lang="en-IN" spc="-45">
              <a:latin typeface="Trebuchet MS" panose="020B0603020202020204"/>
              <a:cs typeface="Trebuchet MS" panose="020B0603020202020204"/>
            </a:endParaRPr>
          </a:p>
          <a:p>
            <a:pPr marL="12700" algn="just">
              <a:lnSpc>
                <a:spcPct val="100000"/>
              </a:lnSpc>
              <a:spcBef>
                <a:spcPts val="100"/>
              </a:spcBef>
            </a:pPr>
            <a:endParaRPr lang="en-IN" spc="-45">
              <a:latin typeface="Trebuchet MS" panose="020B0603020202020204"/>
              <a:cs typeface="Trebuchet MS" panose="020B0603020202020204"/>
            </a:endParaRPr>
          </a:p>
          <a:p>
            <a:pPr marL="12700" algn="just">
              <a:lnSpc>
                <a:spcPct val="100000"/>
              </a:lnSpc>
              <a:spcBef>
                <a:spcPts val="100"/>
              </a:spcBef>
            </a:pPr>
            <a:endParaRPr lang="en-IN" spc="-45">
              <a:latin typeface="Trebuchet MS" panose="020B0603020202020204"/>
              <a:cs typeface="Trebuchet MS" panose="020B0603020202020204"/>
            </a:endParaRPr>
          </a:p>
          <a:p>
            <a:pPr marL="12700" algn="just">
              <a:lnSpc>
                <a:spcPct val="100000"/>
              </a:lnSpc>
              <a:spcBef>
                <a:spcPts val="100"/>
              </a:spcBef>
            </a:pPr>
            <a:endParaRPr lang="en-IN" spc="-45">
              <a:latin typeface="Trebuchet MS" panose="020B0603020202020204"/>
              <a:cs typeface="Trebuchet MS" panose="020B0603020202020204"/>
            </a:endParaRPr>
          </a:p>
          <a:p>
            <a:pPr marL="12700" algn="just">
              <a:lnSpc>
                <a:spcPct val="100000"/>
              </a:lnSpc>
              <a:spcBef>
                <a:spcPts val="100"/>
              </a:spcBef>
            </a:pPr>
            <a:endParaRPr lang="en-IN" spc="-45">
              <a:latin typeface="Trebuchet MS" panose="020B0603020202020204"/>
              <a:cs typeface="Trebuchet MS" panose="020B0603020202020204"/>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887412"/>
            <a:ext cx="3303904" cy="752129"/>
          </a:xfrm>
          <a:prstGeom prst="rect">
            <a:avLst/>
          </a:prstGeom>
        </p:spPr>
        <p:txBody>
          <a:bodyPr vert="horz" wrap="square" lIns="0" tIns="13335" rIns="0" bIns="0" rtlCol="0">
            <a:spAutoFit/>
          </a:bodyPr>
          <a:lstStyle/>
          <a:p>
            <a:pPr marL="12700">
              <a:lnSpc>
                <a:spcPct val="100000"/>
              </a:lnSpc>
              <a:spcBef>
                <a:spcPts val="105"/>
              </a:spcBef>
            </a:pPr>
            <a:r>
              <a:rPr lang="en-IN" sz="4800" b="1" spc="15" dirty="0">
                <a:latin typeface="Trebuchet MS" panose="020B0603020202020204"/>
                <a:cs typeface="Trebuchet MS" panose="020B0603020202020204"/>
              </a:rPr>
              <a:t>Conclusion</a:t>
            </a:r>
            <a:endParaRPr lang="en-IN" sz="4800" dirty="0">
              <a:latin typeface="Trebuchet MS" panose="020B0603020202020204"/>
              <a:cs typeface="Trebuchet MS" panose="020B060302020202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296400" y="114363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7" name="object 7"/>
          <p:cNvSpPr txBox="1">
            <a:spLocks noGrp="1"/>
          </p:cNvSpPr>
          <p:nvPr>
            <p:ph type="title"/>
          </p:nvPr>
        </p:nvSpPr>
        <p:spPr>
          <a:xfrm>
            <a:off x="755332" y="1366146"/>
            <a:ext cx="3664268" cy="752129"/>
          </a:xfrm>
          <a:prstGeom prst="rect">
            <a:avLst/>
          </a:prstGeom>
        </p:spPr>
        <p:txBody>
          <a:bodyPr vert="horz" wrap="square" lIns="0" tIns="13335" rIns="0" bIns="0" rtlCol="0">
            <a:spAutoFit/>
          </a:bodyPr>
          <a:lstStyle/>
          <a:p>
            <a:pPr marL="12700">
              <a:lnSpc>
                <a:spcPct val="100000"/>
              </a:lnSpc>
              <a:spcBef>
                <a:spcPts val="105"/>
              </a:spcBef>
            </a:pPr>
            <a:r>
              <a:rPr lang="en-IN" dirty="0"/>
              <a:t>REFERENCES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1" name="TextBox 10"/>
          <p:cNvSpPr txBox="1"/>
          <p:nvPr/>
        </p:nvSpPr>
        <p:spPr>
          <a:xfrm>
            <a:off x="755015" y="2552065"/>
            <a:ext cx="9126855" cy="3692525"/>
          </a:xfrm>
          <a:prstGeom prst="rect">
            <a:avLst/>
          </a:prstGeom>
          <a:noFill/>
        </p:spPr>
        <p:txBody>
          <a:bodyPr wrap="square">
            <a:spAutoFit/>
          </a:bodyPr>
          <a:lstStyle/>
          <a:p>
            <a:pPr marL="285750" indent="-285750">
              <a:buClr>
                <a:srgbClr val="92D050"/>
              </a:buClr>
              <a:buFont typeface="Arial" panose="020B0604020202020204" pitchFamily="34" charset="0"/>
              <a:buChar char="•"/>
            </a:pPr>
            <a:r>
              <a:rPr lang="en-IN" b="1" dirty="0"/>
              <a:t> N. A. A. Abdullah</a:t>
            </a:r>
            <a:r>
              <a:rPr lang="en-US" altLang="en-IN" b="1" dirty="0"/>
              <a:t> </a:t>
            </a:r>
            <a:r>
              <a:rPr lang="en-IN" b="1" dirty="0"/>
              <a:t>"Traffic Sign Recognition Using Deep Learning Techniques." This paper proposes a CNN-based approach for traffic sign recognition, achieving high accuracy on benchmark datasets such as German Traffic Sign Recognition Benchmark (GTSRB). 201</a:t>
            </a:r>
            <a:r>
              <a:rPr lang="en-US" altLang="en-IN" b="1" dirty="0"/>
              <a:t>8</a:t>
            </a:r>
            <a:r>
              <a:rPr lang="en-IN" b="1" dirty="0"/>
              <a:t>.</a:t>
            </a:r>
            <a:endParaRPr lang="en-IN" b="1" dirty="0"/>
          </a:p>
          <a:p>
            <a:pPr marL="285750" indent="-285750">
              <a:buClr>
                <a:srgbClr val="92D050"/>
              </a:buClr>
              <a:buFont typeface="Arial" panose="020B0604020202020204" pitchFamily="34" charset="0"/>
              <a:buChar char="•"/>
            </a:pPr>
            <a:endParaRPr lang="en-IN" b="1" dirty="0"/>
          </a:p>
          <a:p>
            <a:pPr marL="285750" indent="-285750">
              <a:buClr>
                <a:srgbClr val="92D050"/>
              </a:buClr>
              <a:buFont typeface="Arial" panose="020B0604020202020204" pitchFamily="34" charset="0"/>
              <a:buChar char="•"/>
            </a:pPr>
            <a:r>
              <a:rPr lang="en-IN" b="1" dirty="0"/>
              <a:t>M. F. M. Ariffin et al. "Traffic Sign Detection and Recognition Using Deep Learning Neural Networks</a:t>
            </a:r>
            <a:r>
              <a:rPr lang="en-US" altLang="en-IN" b="1" dirty="0"/>
              <a:t>.</a:t>
            </a:r>
            <a:r>
              <a:rPr lang="en-IN" b="1" dirty="0"/>
              <a:t>" This paper proposes a CNN-based system for traffic sign detection and recognition, leveraging transfer learning techniques to improve model performance on limited datasets 201</a:t>
            </a:r>
            <a:r>
              <a:rPr lang="en-US" altLang="en-IN" b="1" dirty="0"/>
              <a:t>8</a:t>
            </a:r>
            <a:r>
              <a:rPr lang="en-IN" b="1" dirty="0"/>
              <a:t>.</a:t>
            </a:r>
            <a:endParaRPr lang="en-IN" b="1" dirty="0"/>
          </a:p>
          <a:p>
            <a:pPr marL="285750" indent="-285750">
              <a:buClr>
                <a:srgbClr val="92D050"/>
              </a:buClr>
              <a:buFont typeface="Arial" panose="020B0604020202020204" pitchFamily="34" charset="0"/>
              <a:buChar char="•"/>
            </a:pPr>
            <a:endParaRPr lang="en-IN" b="1" dirty="0"/>
          </a:p>
          <a:p>
            <a:pPr marL="285750" indent="-285750">
              <a:buClr>
                <a:srgbClr val="92D050"/>
              </a:buClr>
              <a:buFont typeface="Arial" panose="020B0604020202020204" pitchFamily="34" charset="0"/>
              <a:buChar char="•"/>
            </a:pPr>
            <a:r>
              <a:rPr lang="en-IN" b="1" dirty="0">
                <a:sym typeface="+mn-ea"/>
              </a:rPr>
              <a:t>Y. Tang et al</a:t>
            </a:r>
            <a:r>
              <a:rPr lang="en-US" altLang="en-IN" b="1" dirty="0">
                <a:sym typeface="+mn-ea"/>
              </a:rPr>
              <a:t>.</a:t>
            </a:r>
            <a:r>
              <a:rPr lang="en-IN" b="1" dirty="0"/>
              <a:t> "Deep Learning-Based Traffic Sign Detection and Recognition System" This paper presents a comprehensive CNN-based system for traffic sign detection and recognition, incorporating multi-scale feature extraction and region-based classification strategies.. 201</a:t>
            </a:r>
            <a:r>
              <a:rPr lang="en-US" altLang="en-IN" b="1" dirty="0"/>
              <a:t>7</a:t>
            </a:r>
            <a:r>
              <a:rPr lang="en-IN" b="1" dirty="0"/>
              <a:t>.</a:t>
            </a:r>
            <a:endParaRPr lang="en-IN"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8579"/>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Space Grotesk" pitchFamily="2" charset="0"/>
              <a:cs typeface="Space Grotesk" pitchFamily="2"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739774" y="445388"/>
            <a:ext cx="2536825" cy="752129"/>
          </a:xfrm>
          <a:prstGeom prst="rect">
            <a:avLst/>
          </a:prstGeom>
        </p:spPr>
        <p:txBody>
          <a:bodyPr vert="horz" wrap="square" lIns="0" tIns="13335" rIns="0" bIns="0" rtlCol="0">
            <a:spAutoFit/>
          </a:bodyPr>
          <a:lstStyle/>
          <a:p>
            <a:pPr marL="12700">
              <a:lnSpc>
                <a:spcPct val="100000"/>
              </a:lnSpc>
              <a:spcBef>
                <a:spcPts val="105"/>
              </a:spcBef>
            </a:pPr>
            <a:r>
              <a:rPr lang="en-IN" spc="25" dirty="0"/>
              <a:t>OUTLINE</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4" name="TextBox 23"/>
          <p:cNvSpPr txBox="1"/>
          <p:nvPr/>
        </p:nvSpPr>
        <p:spPr>
          <a:xfrm>
            <a:off x="739480" y="1219073"/>
            <a:ext cx="6099142" cy="5262245"/>
          </a:xfrm>
          <a:prstGeom prst="rect">
            <a:avLst/>
          </a:prstGeom>
          <a:noFill/>
        </p:spPr>
        <p:txBody>
          <a:bodyPr wrap="square">
            <a:spAutoFit/>
          </a:bodyPr>
          <a:lstStyle/>
          <a:p>
            <a:pPr indent="0">
              <a:lnSpc>
                <a:spcPct val="200000"/>
              </a:lnSpc>
              <a:buFont typeface="Arial" panose="020B0604020202020204" pitchFamily="34" charset="0"/>
              <a:buNone/>
            </a:pPr>
            <a:r>
              <a:rPr lang="en-US" altLang="en-IN" sz="2400" dirty="0">
                <a:latin typeface="Trebuchet MS" panose="020B0603020202020204" pitchFamily="34" charset="0"/>
              </a:rPr>
              <a:t>1.</a:t>
            </a:r>
            <a:r>
              <a:rPr lang="en-IN" sz="2400" dirty="0">
                <a:latin typeface="Trebuchet MS" panose="020B0603020202020204" pitchFamily="34" charset="0"/>
              </a:rPr>
              <a:t>Problem Statement</a:t>
            </a:r>
            <a:endParaRPr lang="en-IN" sz="2400" dirty="0">
              <a:latin typeface="Trebuchet MS" panose="020B0603020202020204" pitchFamily="34" charset="0"/>
            </a:endParaRPr>
          </a:p>
          <a:p>
            <a:pPr indent="0">
              <a:lnSpc>
                <a:spcPct val="200000"/>
              </a:lnSpc>
              <a:buFont typeface="Arial" panose="020B0604020202020204" pitchFamily="34" charset="0"/>
              <a:buNone/>
            </a:pPr>
            <a:r>
              <a:rPr lang="en-US" altLang="en-IN" sz="2400" dirty="0">
                <a:latin typeface="Trebuchet MS" panose="020B0603020202020204" pitchFamily="34" charset="0"/>
              </a:rPr>
              <a:t>2.</a:t>
            </a:r>
            <a:r>
              <a:rPr lang="en-IN" sz="2400" dirty="0">
                <a:latin typeface="Trebuchet MS" panose="020B0603020202020204" pitchFamily="34" charset="0"/>
              </a:rPr>
              <a:t>Proposed Solution</a:t>
            </a:r>
            <a:endParaRPr lang="en-IN" sz="2400" dirty="0">
              <a:latin typeface="Trebuchet MS" panose="020B0603020202020204" pitchFamily="34" charset="0"/>
            </a:endParaRPr>
          </a:p>
          <a:p>
            <a:pPr indent="0">
              <a:lnSpc>
                <a:spcPct val="200000"/>
              </a:lnSpc>
              <a:buFont typeface="Arial" panose="020B0604020202020204" pitchFamily="34" charset="0"/>
              <a:buNone/>
            </a:pPr>
            <a:r>
              <a:rPr lang="en-US" altLang="en-IN" sz="2400" dirty="0">
                <a:latin typeface="Trebuchet MS" panose="020B0603020202020204" pitchFamily="34" charset="0"/>
              </a:rPr>
              <a:t>3.</a:t>
            </a:r>
            <a:r>
              <a:rPr lang="en-IN" sz="2400" dirty="0">
                <a:latin typeface="Trebuchet MS" panose="020B0603020202020204" pitchFamily="34" charset="0"/>
              </a:rPr>
              <a:t>System Approach</a:t>
            </a:r>
            <a:endParaRPr lang="en-IN" sz="2400" dirty="0">
              <a:latin typeface="Trebuchet MS" panose="020B0603020202020204" pitchFamily="34" charset="0"/>
            </a:endParaRPr>
          </a:p>
          <a:p>
            <a:pPr indent="0">
              <a:lnSpc>
                <a:spcPct val="200000"/>
              </a:lnSpc>
              <a:buFont typeface="Arial" panose="020B0604020202020204" pitchFamily="34" charset="0"/>
              <a:buNone/>
            </a:pPr>
            <a:r>
              <a:rPr lang="en-US" altLang="en-IN" sz="2400" dirty="0">
                <a:latin typeface="Trebuchet MS" panose="020B0603020202020204" pitchFamily="34" charset="0"/>
              </a:rPr>
              <a:t>4.</a:t>
            </a:r>
            <a:r>
              <a:rPr lang="en-IN" sz="2400" dirty="0">
                <a:latin typeface="Trebuchet MS" panose="020B0603020202020204" pitchFamily="34" charset="0"/>
              </a:rPr>
              <a:t>Algorithm</a:t>
            </a:r>
            <a:endParaRPr lang="en-IN" sz="2400" dirty="0">
              <a:latin typeface="Trebuchet MS" panose="020B0603020202020204" pitchFamily="34" charset="0"/>
            </a:endParaRPr>
          </a:p>
          <a:p>
            <a:pPr indent="0">
              <a:lnSpc>
                <a:spcPct val="200000"/>
              </a:lnSpc>
              <a:buFont typeface="Arial" panose="020B0604020202020204" pitchFamily="34" charset="0"/>
              <a:buNone/>
            </a:pPr>
            <a:r>
              <a:rPr lang="en-US" altLang="en-IN" sz="2400" dirty="0">
                <a:latin typeface="Trebuchet MS" panose="020B0603020202020204" pitchFamily="34" charset="0"/>
              </a:rPr>
              <a:t>5.</a:t>
            </a:r>
            <a:r>
              <a:rPr lang="en-IN" sz="2400" dirty="0">
                <a:latin typeface="Trebuchet MS" panose="020B0603020202020204" pitchFamily="34" charset="0"/>
              </a:rPr>
              <a:t>Result</a:t>
            </a:r>
            <a:endParaRPr lang="en-IN" sz="2400" dirty="0">
              <a:latin typeface="Trebuchet MS" panose="020B0603020202020204" pitchFamily="34" charset="0"/>
            </a:endParaRPr>
          </a:p>
          <a:p>
            <a:pPr indent="0">
              <a:lnSpc>
                <a:spcPct val="200000"/>
              </a:lnSpc>
              <a:buFont typeface="Arial" panose="020B0604020202020204" pitchFamily="34" charset="0"/>
              <a:buNone/>
            </a:pPr>
            <a:r>
              <a:rPr lang="en-US" altLang="en-IN" sz="2400" dirty="0">
                <a:latin typeface="Trebuchet MS" panose="020B0603020202020204" pitchFamily="34" charset="0"/>
              </a:rPr>
              <a:t>6.</a:t>
            </a:r>
            <a:r>
              <a:rPr lang="en-IN" sz="2400" dirty="0">
                <a:latin typeface="Trebuchet MS" panose="020B0603020202020204" pitchFamily="34" charset="0"/>
              </a:rPr>
              <a:t>Conclusion</a:t>
            </a:r>
            <a:endParaRPr lang="en-IN" sz="2400" dirty="0">
              <a:latin typeface="Trebuchet MS" panose="020B0603020202020204" pitchFamily="34" charset="0"/>
            </a:endParaRPr>
          </a:p>
          <a:p>
            <a:pPr indent="0">
              <a:lnSpc>
                <a:spcPct val="200000"/>
              </a:lnSpc>
              <a:buFont typeface="Arial" panose="020B0604020202020204" pitchFamily="34" charset="0"/>
              <a:buNone/>
            </a:pPr>
            <a:r>
              <a:rPr lang="en-US" altLang="en-IN" sz="2400" dirty="0">
                <a:latin typeface="Trebuchet MS" panose="020B0603020202020204" pitchFamily="34" charset="0"/>
              </a:rPr>
              <a:t>7.</a:t>
            </a:r>
            <a:r>
              <a:rPr lang="en-IN" sz="2400" dirty="0">
                <a:latin typeface="Trebuchet MS" panose="020B0603020202020204" pitchFamily="34" charset="0"/>
              </a:rPr>
              <a:t>References</a:t>
            </a:r>
            <a:endParaRPr lang="en-IN" sz="2400" dirty="0">
              <a:latin typeface="Trebuchet MS" panose="020B0603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830119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1447800"/>
            <a:ext cx="6100128" cy="6937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IN" sz="4400" spc="-20" dirty="0"/>
              <a:t>PROBLEM STATEMENT</a:t>
            </a:r>
            <a:endParaRPr sz="44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2" name="TextBox 11"/>
          <p:cNvSpPr txBox="1"/>
          <p:nvPr/>
        </p:nvSpPr>
        <p:spPr>
          <a:xfrm>
            <a:off x="834072" y="2324949"/>
            <a:ext cx="7316771" cy="3692525"/>
          </a:xfrm>
          <a:prstGeom prst="rect">
            <a:avLst/>
          </a:prstGeom>
          <a:noFill/>
        </p:spPr>
        <p:txBody>
          <a:bodyPr wrap="square">
            <a:spAutoFit/>
          </a:bodyPr>
          <a:lstStyle/>
          <a:p>
            <a:pPr algn="just"/>
            <a:r>
              <a:rPr lang="en-IN" dirty="0">
                <a:latin typeface="Trebuchet MS" panose="020B0603020202020204" pitchFamily="34" charset="0"/>
              </a:rPr>
              <a:t>Design a system to classify synthetic traffic sign images into three categories: 'stop', 'speed_limit_30', and 'speed_limit_60'. The goal is to develop a Convolutional Neural Network (CNN) model that can accurately identify these traffic signs. Synthetic images are generated to simulate variations and challenges encountered in real-world scenarios. The dataset is split into training and testing sets for model evaluation. The CNN model architecture includes convolutional and dense layers for feature extraction and classification. The model is trained using the Adam optimizer and sparse categorical cross-entropy loss function. Finally, the training history is visualized to monitor the model's performance over epochs. The system aims to achieve high accuracy in classifying traffic signs to enhance road safety and traffic management.</a:t>
            </a:r>
            <a:endParaRPr lang="en-IN" dirty="0">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8301196" y="10858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457200"/>
            <a:ext cx="5636895" cy="6937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IN" sz="4400" spc="-20" dirty="0"/>
              <a:t>PROPOSED</a:t>
            </a:r>
            <a:r>
              <a:rPr lang="en-IN" sz="4250" spc="-20" dirty="0"/>
              <a:t> SOLUTION</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 name="Text Box 1"/>
          <p:cNvSpPr txBox="1"/>
          <p:nvPr/>
        </p:nvSpPr>
        <p:spPr>
          <a:xfrm>
            <a:off x="833755" y="1295400"/>
            <a:ext cx="9063990" cy="6378575"/>
          </a:xfrm>
          <a:prstGeom prst="rect">
            <a:avLst/>
          </a:prstGeom>
          <a:noFill/>
        </p:spPr>
        <p:txBody>
          <a:bodyPr wrap="square" rtlCol="0" anchor="t">
            <a:noAutofit/>
          </a:bodyPr>
          <a:p>
            <a:r>
              <a:rPr lang="en-US" b="1"/>
              <a:t>Synthetic Data Generation:</a:t>
            </a:r>
            <a:r>
              <a:rPr lang="en-US"/>
              <a:t> </a:t>
            </a:r>
            <a:endParaRPr lang="en-US"/>
          </a:p>
          <a:p>
            <a:r>
              <a:rPr lang="en-US"/>
              <a:t>Utilize OpenCV to create synthetic traffic sign images, mimicking real-world variations such as lighting conditions and perspectives.</a:t>
            </a:r>
            <a:endParaRPr lang="en-US"/>
          </a:p>
          <a:p>
            <a:endParaRPr lang="en-US"/>
          </a:p>
          <a:p>
            <a:r>
              <a:rPr lang="en-US" b="1"/>
              <a:t>Dataset Splitting:</a:t>
            </a:r>
            <a:r>
              <a:rPr lang="en-US"/>
              <a:t> </a:t>
            </a:r>
            <a:endParaRPr lang="en-US"/>
          </a:p>
          <a:p>
            <a:r>
              <a:rPr lang="en-US"/>
              <a:t>Divide the synthetic dataset into training and testing sets to evaluate model performance effectively.</a:t>
            </a:r>
            <a:endParaRPr lang="en-US"/>
          </a:p>
          <a:p>
            <a:endParaRPr lang="en-US"/>
          </a:p>
          <a:p>
            <a:r>
              <a:rPr lang="en-US" b="1"/>
              <a:t>CNN Model Architecture: </a:t>
            </a:r>
            <a:endParaRPr lang="en-US" b="1"/>
          </a:p>
          <a:p>
            <a:r>
              <a:rPr lang="en-US"/>
              <a:t>Design a CNN model comprising convolutional and dense layers, leveraging TensorFlow's Keras API, for feature extraction and classification.</a:t>
            </a:r>
            <a:endParaRPr lang="en-US"/>
          </a:p>
          <a:p>
            <a:endParaRPr lang="en-US"/>
          </a:p>
          <a:p>
            <a:r>
              <a:rPr lang="en-US" b="1"/>
              <a:t>Model Training:</a:t>
            </a:r>
            <a:endParaRPr lang="en-US" b="1"/>
          </a:p>
          <a:p>
            <a:r>
              <a:rPr lang="en-US" b="1"/>
              <a:t> </a:t>
            </a:r>
            <a:r>
              <a:rPr lang="en-US"/>
              <a:t>Train the CNN model using the Adam optimizer and sparse categorical cross-entropy loss function on the training dataset.</a:t>
            </a:r>
            <a:endParaRPr lang="en-US"/>
          </a:p>
          <a:p>
            <a:endParaRPr lang="en-US"/>
          </a:p>
          <a:p>
            <a:r>
              <a:rPr lang="en-US" b="1"/>
              <a:t>Performance Evaluation: </a:t>
            </a:r>
            <a:endParaRPr lang="en-US" b="1"/>
          </a:p>
          <a:p>
            <a:r>
              <a:rPr lang="en-US"/>
              <a:t>Assess the trained model's performance on the testing dataset, measuring metrics like accuracy and loss to evaluate its effectiveness.</a:t>
            </a:r>
            <a:endParaRPr lang="en-US"/>
          </a:p>
          <a:p>
            <a:endParaRPr lang="en-US"/>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a:spLocks noGrp="1"/>
          </p:cNvSpPr>
          <p:nvPr>
            <p:ph type="subTitle" idx="4"/>
          </p:nvPr>
        </p:nvSpPr>
        <p:spPr>
          <a:xfrm>
            <a:off x="762000" y="762000"/>
            <a:ext cx="8930640" cy="5018405"/>
          </a:xfrm>
        </p:spPr>
        <p:txBody>
          <a:bodyPr>
            <a:noAutofit/>
          </a:bodyPr>
          <a:p>
            <a:r>
              <a:rPr lang="en-US" b="1">
                <a:sym typeface="+mn-ea"/>
              </a:rPr>
              <a:t>Visualization: </a:t>
            </a:r>
            <a:endParaRPr lang="en-US" b="1">
              <a:sym typeface="+mn-ea"/>
            </a:endParaRPr>
          </a:p>
          <a:p>
            <a:r>
              <a:rPr lang="en-US">
                <a:sym typeface="+mn-ea"/>
              </a:rPr>
              <a:t>Visualize the training and validation accuracy over epochs using Matplotlib, aiding in monitoring the model's learning progress.</a:t>
            </a:r>
            <a:endParaRPr lang="en-US"/>
          </a:p>
          <a:p>
            <a:endParaRPr lang="en-US"/>
          </a:p>
          <a:p>
            <a:r>
              <a:rPr lang="en-US" b="1">
                <a:sym typeface="+mn-ea"/>
              </a:rPr>
              <a:t>Fine-tuning and Optimization:</a:t>
            </a:r>
            <a:r>
              <a:rPr lang="en-US">
                <a:sym typeface="+mn-ea"/>
              </a:rPr>
              <a:t> </a:t>
            </a:r>
            <a:endParaRPr lang="en-US">
              <a:sym typeface="+mn-ea"/>
            </a:endParaRPr>
          </a:p>
          <a:p>
            <a:r>
              <a:rPr lang="en-US">
                <a:sym typeface="+mn-ea"/>
              </a:rPr>
              <a:t>Fine-tune model architecture and hyperparameters, along with exploring techniques like data augmentation, to enhance classification accuracy.</a:t>
            </a:r>
            <a:endParaRPr lang="en-US"/>
          </a:p>
          <a:p>
            <a:endParaRPr lang="en-US"/>
          </a:p>
          <a:p>
            <a:r>
              <a:rPr lang="en-US" b="1">
                <a:sym typeface="+mn-ea"/>
              </a:rPr>
              <a:t>Deployment and Integration:</a:t>
            </a:r>
            <a:r>
              <a:rPr lang="en-US">
                <a:sym typeface="+mn-ea"/>
              </a:rPr>
              <a:t> </a:t>
            </a:r>
            <a:endParaRPr lang="en-US">
              <a:sym typeface="+mn-ea"/>
            </a:endParaRPr>
          </a:p>
          <a:p>
            <a:r>
              <a:rPr lang="en-US">
                <a:sym typeface="+mn-ea"/>
              </a:rPr>
              <a:t>Deploy the trained model in real-world applications such as traffic management systems or autonomous vehicles, integrating it for traffic sign recognition tasks.</a:t>
            </a:r>
            <a:endParaRPr lang="en-US"/>
          </a:p>
          <a:p>
            <a:endParaRPr lang="en-US"/>
          </a:p>
          <a:p>
            <a:r>
              <a:rPr lang="en-US" b="1">
                <a:sym typeface="+mn-ea"/>
              </a:rPr>
              <a:t>Continuous Improvement: </a:t>
            </a:r>
            <a:endParaRPr lang="en-US" b="1">
              <a:sym typeface="+mn-ea"/>
            </a:endParaRPr>
          </a:p>
          <a:p>
            <a:r>
              <a:rPr lang="en-US">
                <a:sym typeface="+mn-ea"/>
              </a:rPr>
              <a:t>Continuously monitor model performance, gather feedback, and iteratively improve the solution by refining data collection, model training, and deployment strategies.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8229600" y="179194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753427"/>
            <a:ext cx="5263515" cy="6937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IN" sz="4400" kern="1200" dirty="0">
                <a:solidFill>
                  <a:srgbClr val="000000"/>
                </a:solidFill>
                <a:effectLst/>
                <a:latin typeface="Trebuchet MS" panose="020B0603020202020204" pitchFamily="34" charset="0"/>
                <a:ea typeface="+mn-ea"/>
                <a:cs typeface="+mn-cs"/>
              </a:rPr>
              <a:t>SYSTEM APPROACH</a:t>
            </a:r>
            <a:endParaRPr lang="en-IN" sz="4250" dirty="0">
              <a:latin typeface="Trebuchet MS" panose="020B0603020202020204" pitchFamily="34"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2" name="TextBox 11"/>
          <p:cNvSpPr txBox="1"/>
          <p:nvPr/>
        </p:nvSpPr>
        <p:spPr>
          <a:xfrm>
            <a:off x="668418" y="1953328"/>
            <a:ext cx="7561181" cy="4276725"/>
          </a:xfrm>
          <a:prstGeom prst="rect">
            <a:avLst/>
          </a:prstGeom>
          <a:noFill/>
        </p:spPr>
        <p:txBody>
          <a:bodyPr wrap="square">
            <a:spAutoFit/>
          </a:bodyPr>
          <a:lstStyle/>
          <a:p>
            <a:pPr algn="just"/>
            <a:r>
              <a:rPr lang="en-IN" sz="1700" b="1" dirty="0">
                <a:latin typeface="Trebuchet MS" panose="020B0603020202020204" pitchFamily="34" charset="0"/>
              </a:rPr>
              <a:t>Hardware</a:t>
            </a:r>
            <a:r>
              <a:rPr lang="en-IN" sz="1700" dirty="0">
                <a:latin typeface="Trebuchet MS" panose="020B0603020202020204" pitchFamily="34" charset="0"/>
              </a:rPr>
              <a:t>:</a:t>
            </a:r>
            <a:endParaRPr lang="en-IN" sz="1700" dirty="0">
              <a:latin typeface="Trebuchet MS" panose="020B0603020202020204" pitchFamily="34" charset="0"/>
            </a:endParaRPr>
          </a:p>
          <a:p>
            <a:pPr algn="just"/>
            <a:endParaRPr lang="en-IN" sz="1700" dirty="0">
              <a:latin typeface="Trebuchet MS" panose="020B0603020202020204" pitchFamily="34" charset="0"/>
            </a:endParaRPr>
          </a:p>
          <a:p>
            <a:pPr algn="just"/>
            <a:r>
              <a:rPr lang="en-IN" sz="1700" b="1" dirty="0">
                <a:latin typeface="Trebuchet MS" panose="020B0603020202020204" pitchFamily="34" charset="0"/>
              </a:rPr>
              <a:t>CPU</a:t>
            </a:r>
            <a:r>
              <a:rPr lang="en-IN" sz="1700" dirty="0">
                <a:latin typeface="Trebuchet MS" panose="020B0603020202020204" pitchFamily="34" charset="0"/>
              </a:rPr>
              <a:t>: A multi-core processor with a clock speed of at least 2 GHz is recommended for handling the computational demands of CNN training and inference.</a:t>
            </a:r>
            <a:endParaRPr lang="en-IN" sz="1700" dirty="0">
              <a:latin typeface="Trebuchet MS" panose="020B0603020202020204" pitchFamily="34" charset="0"/>
            </a:endParaRPr>
          </a:p>
          <a:p>
            <a:pPr algn="just"/>
            <a:endParaRPr lang="en-IN" sz="1700" dirty="0">
              <a:latin typeface="Trebuchet MS" panose="020B0603020202020204" pitchFamily="34" charset="0"/>
            </a:endParaRPr>
          </a:p>
          <a:p>
            <a:pPr algn="just"/>
            <a:r>
              <a:rPr lang="en-IN" sz="1700" b="1" dirty="0">
                <a:latin typeface="Trebuchet MS" panose="020B0603020202020204" pitchFamily="34" charset="0"/>
              </a:rPr>
              <a:t>Memory</a:t>
            </a:r>
            <a:r>
              <a:rPr lang="en-IN" sz="1700" dirty="0">
                <a:latin typeface="Trebuchet MS" panose="020B0603020202020204" pitchFamily="34" charset="0"/>
              </a:rPr>
              <a:t>: A minimum of 8 GB RAM is necessary for smooth operation, particularly during model training with large datasets.</a:t>
            </a:r>
            <a:endParaRPr lang="en-IN" sz="1700" dirty="0">
              <a:latin typeface="Trebuchet MS" panose="020B0603020202020204" pitchFamily="34" charset="0"/>
            </a:endParaRPr>
          </a:p>
          <a:p>
            <a:pPr algn="just"/>
            <a:endParaRPr lang="en-IN" sz="1700" dirty="0">
              <a:latin typeface="Trebuchet MS" panose="020B0603020202020204" pitchFamily="34" charset="0"/>
            </a:endParaRPr>
          </a:p>
          <a:p>
            <a:pPr algn="just"/>
            <a:r>
              <a:rPr lang="en-IN" sz="1700" b="1" dirty="0">
                <a:latin typeface="Trebuchet MS" panose="020B0603020202020204" pitchFamily="34" charset="0"/>
              </a:rPr>
              <a:t>GPU</a:t>
            </a:r>
            <a:r>
              <a:rPr lang="en-IN" sz="1700" dirty="0">
                <a:latin typeface="Trebuchet MS" panose="020B0603020202020204" pitchFamily="34" charset="0"/>
              </a:rPr>
              <a:t>: A powerful graphics card, such as the NVIDIA RTX 4070, with CUDA cores is essential for accelerating image rendering tasks, particularly in deep learning applications like CNN training and inference.</a:t>
            </a:r>
            <a:endParaRPr lang="en-IN" sz="1700" dirty="0">
              <a:latin typeface="Trebuchet MS" panose="020B0603020202020204" pitchFamily="34" charset="0"/>
            </a:endParaRPr>
          </a:p>
          <a:p>
            <a:pPr algn="just"/>
            <a:endParaRPr lang="en-IN" sz="1700" dirty="0">
              <a:latin typeface="Trebuchet MS" panose="020B0603020202020204" pitchFamily="34" charset="0"/>
            </a:endParaRPr>
          </a:p>
          <a:p>
            <a:pPr algn="just"/>
            <a:r>
              <a:rPr lang="en-IN" sz="1700" b="1" dirty="0">
                <a:latin typeface="Trebuchet MS" panose="020B0603020202020204" pitchFamily="34" charset="0"/>
              </a:rPr>
              <a:t>Internet Speed</a:t>
            </a:r>
            <a:r>
              <a:rPr lang="en-IN" sz="1700" dirty="0">
                <a:latin typeface="Trebuchet MS" panose="020B0603020202020204" pitchFamily="34" charset="0"/>
              </a:rPr>
              <a:t>: A stable broadband connection with a minimum download speed of 5 Mbps and upload speed of 1 Mbps is required for package downloads, updates, and web application serving.</a:t>
            </a:r>
            <a:endParaRPr lang="en-IN" sz="1700" dirty="0">
              <a:latin typeface="Trebuchet MS" panose="020B0603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8610600" y="72514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478620"/>
            <a:ext cx="7185025" cy="6937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IN" sz="4400" kern="1200" dirty="0">
                <a:solidFill>
                  <a:srgbClr val="000000"/>
                </a:solidFill>
                <a:effectLst/>
                <a:latin typeface="Trebuchet MS" panose="020B0603020202020204" pitchFamily="34" charset="0"/>
                <a:ea typeface="+mn-ea"/>
                <a:cs typeface="+mn-cs"/>
              </a:rPr>
              <a:t>SYSTEM APPROACH – CONT.</a:t>
            </a:r>
            <a:endParaRPr lang="en-IN" sz="4250" dirty="0">
              <a:latin typeface="Trebuchet MS" panose="020B0603020202020204" pitchFamily="34"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2" name="TextBox 11"/>
          <p:cNvSpPr txBox="1"/>
          <p:nvPr/>
        </p:nvSpPr>
        <p:spPr>
          <a:xfrm>
            <a:off x="668418" y="1423405"/>
            <a:ext cx="7561181" cy="5584825"/>
          </a:xfrm>
          <a:prstGeom prst="rect">
            <a:avLst/>
          </a:prstGeom>
          <a:noFill/>
        </p:spPr>
        <p:txBody>
          <a:bodyPr wrap="square">
            <a:spAutoFit/>
          </a:bodyPr>
          <a:lstStyle/>
          <a:p>
            <a:r>
              <a:rPr lang="en-IN" sz="1700" b="1" dirty="0">
                <a:latin typeface="Trebuchet MS" panose="020B0603020202020204" pitchFamily="34" charset="0"/>
              </a:rPr>
              <a:t>Software</a:t>
            </a:r>
            <a:r>
              <a:rPr lang="en-IN" sz="1700" dirty="0">
                <a:latin typeface="Trebuchet MS" panose="020B0603020202020204" pitchFamily="34" charset="0"/>
              </a:rPr>
              <a:t>:</a:t>
            </a:r>
            <a:endParaRPr lang="en-IN" sz="1700" dirty="0">
              <a:latin typeface="Trebuchet MS" panose="020B0603020202020204" pitchFamily="34" charset="0"/>
            </a:endParaRPr>
          </a:p>
          <a:p>
            <a:r>
              <a:rPr lang="en-IN" sz="1700" dirty="0">
                <a:latin typeface="Trebuchet MS" panose="020B0603020202020204" pitchFamily="34" charset="0"/>
              </a:rPr>
              <a:t>For the traffic sign classification problem statement, the following software tools and libraries would be beneficial:</a:t>
            </a:r>
            <a:endParaRPr lang="en-IN" sz="1700" dirty="0">
              <a:latin typeface="Trebuchet MS" panose="020B0603020202020204" pitchFamily="34" charset="0"/>
            </a:endParaRPr>
          </a:p>
          <a:p>
            <a:endParaRPr lang="en-IN" sz="1700" dirty="0">
              <a:latin typeface="Trebuchet MS" panose="020B0603020202020204" pitchFamily="34" charset="0"/>
            </a:endParaRPr>
          </a:p>
          <a:p>
            <a:r>
              <a:rPr lang="en-IN" sz="1700" b="1" dirty="0">
                <a:latin typeface="Trebuchet MS" panose="020B0603020202020204" pitchFamily="34" charset="0"/>
              </a:rPr>
              <a:t>Python</a:t>
            </a:r>
            <a:r>
              <a:rPr lang="en-IN" sz="1700" dirty="0">
                <a:latin typeface="Trebuchet MS" panose="020B0603020202020204" pitchFamily="34" charset="0"/>
              </a:rPr>
              <a:t>:</a:t>
            </a:r>
            <a:endParaRPr lang="en-IN" sz="1700" dirty="0">
              <a:latin typeface="Trebuchet MS" panose="020B0603020202020204" pitchFamily="34" charset="0"/>
            </a:endParaRPr>
          </a:p>
          <a:p>
            <a:endParaRPr lang="en-IN" sz="1700" dirty="0">
              <a:latin typeface="Trebuchet MS" panose="020B0603020202020204" pitchFamily="34" charset="0"/>
            </a:endParaRPr>
          </a:p>
          <a:p>
            <a:r>
              <a:rPr lang="en-IN" sz="1700" dirty="0">
                <a:latin typeface="Trebuchet MS" panose="020B0603020202020204" pitchFamily="34" charset="0"/>
              </a:rPr>
              <a:t>Python serves as the primary programming language for developing machine learning models and data preprocessing pipelines.</a:t>
            </a:r>
            <a:endParaRPr lang="en-IN" sz="1700" dirty="0">
              <a:latin typeface="Trebuchet MS" panose="020B0603020202020204" pitchFamily="34" charset="0"/>
            </a:endParaRPr>
          </a:p>
          <a:p>
            <a:endParaRPr lang="en-IN" sz="1700" dirty="0">
              <a:latin typeface="Trebuchet MS" panose="020B0603020202020204" pitchFamily="34" charset="0"/>
            </a:endParaRPr>
          </a:p>
          <a:p>
            <a:r>
              <a:rPr lang="en-IN" sz="1700" b="1" dirty="0">
                <a:latin typeface="Trebuchet MS" panose="020B0603020202020204" pitchFamily="34" charset="0"/>
              </a:rPr>
              <a:t>OpenCV:</a:t>
            </a:r>
            <a:endParaRPr lang="en-IN" sz="1700" b="1" dirty="0">
              <a:latin typeface="Trebuchet MS" panose="020B0603020202020204" pitchFamily="34" charset="0"/>
            </a:endParaRPr>
          </a:p>
          <a:p>
            <a:endParaRPr lang="en-IN" sz="1700" dirty="0">
              <a:latin typeface="Trebuchet MS" panose="020B0603020202020204" pitchFamily="34" charset="0"/>
            </a:endParaRPr>
          </a:p>
          <a:p>
            <a:r>
              <a:rPr lang="en-IN" sz="1700" dirty="0">
                <a:latin typeface="Trebuchet MS" panose="020B0603020202020204" pitchFamily="34" charset="0"/>
              </a:rPr>
              <a:t>OpenCV (Open Source Computer Vision Library) is essential for image processing tasks, such as generating synthetic traffic sign images and applying various transformations.</a:t>
            </a:r>
            <a:endParaRPr lang="en-IN" sz="1700" dirty="0">
              <a:latin typeface="Trebuchet MS" panose="020B0603020202020204" pitchFamily="34" charset="0"/>
            </a:endParaRPr>
          </a:p>
          <a:p>
            <a:endParaRPr lang="en-IN" sz="1700" dirty="0">
              <a:latin typeface="Trebuchet MS" panose="020B0603020202020204" pitchFamily="34" charset="0"/>
            </a:endParaRPr>
          </a:p>
          <a:p>
            <a:r>
              <a:rPr lang="en-IN" sz="1700" b="1" dirty="0">
                <a:latin typeface="Trebuchet MS" panose="020B0603020202020204" pitchFamily="34" charset="0"/>
              </a:rPr>
              <a:t>NumPy and SciPy:</a:t>
            </a:r>
            <a:endParaRPr lang="en-IN" sz="1700" b="1" dirty="0">
              <a:latin typeface="Trebuchet MS" panose="020B0603020202020204" pitchFamily="34" charset="0"/>
            </a:endParaRPr>
          </a:p>
          <a:p>
            <a:endParaRPr lang="en-IN" sz="1700" dirty="0">
              <a:latin typeface="Trebuchet MS" panose="020B0603020202020204" pitchFamily="34" charset="0"/>
            </a:endParaRPr>
          </a:p>
          <a:p>
            <a:r>
              <a:rPr lang="en-IN" sz="1700" dirty="0">
                <a:latin typeface="Trebuchet MS" panose="020B0603020202020204" pitchFamily="34" charset="0"/>
              </a:rPr>
              <a:t>NumPy and SciPy are fundamental libraries for numerical computing, providing support for array manipulation, mathematical functions, and statistical operations.</a:t>
            </a:r>
            <a:endParaRPr lang="en-IN" sz="1700" dirty="0">
              <a:latin typeface="Trebuchet MS" panose="020B0603020202020204" pitchFamily="34" charset="0"/>
            </a:endParaRPr>
          </a:p>
          <a:p>
            <a:endParaRPr lang="en-IN" sz="1700" dirty="0">
              <a:latin typeface="Trebuchet MS" panose="020B0603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a:spLocks noGrp="1"/>
          </p:cNvSpPr>
          <p:nvPr>
            <p:ph type="subTitle" idx="4"/>
          </p:nvPr>
        </p:nvSpPr>
        <p:spPr>
          <a:xfrm>
            <a:off x="838200" y="457200"/>
            <a:ext cx="8534400" cy="5117465"/>
          </a:xfrm>
        </p:spPr>
        <p:txBody>
          <a:bodyPr>
            <a:noAutofit/>
          </a:bodyPr>
          <a:p>
            <a:r>
              <a:rPr lang="en-IN" b="1" dirty="0">
                <a:latin typeface="Trebuchet MS" panose="020B0603020202020204" pitchFamily="34" charset="0"/>
                <a:sym typeface="+mn-ea"/>
              </a:rPr>
              <a:t>Matplotlib and Seaborn:</a:t>
            </a:r>
            <a:endParaRPr lang="en-IN" b="1" dirty="0">
              <a:latin typeface="Trebuchet MS" panose="020B0603020202020204" pitchFamily="34" charset="0"/>
            </a:endParaRPr>
          </a:p>
          <a:p>
            <a:endParaRPr lang="en-IN" dirty="0">
              <a:latin typeface="Trebuchet MS" panose="020B0603020202020204" pitchFamily="34" charset="0"/>
            </a:endParaRPr>
          </a:p>
          <a:p>
            <a:r>
              <a:rPr lang="en-IN" dirty="0">
                <a:latin typeface="Trebuchet MS" panose="020B0603020202020204" pitchFamily="34" charset="0"/>
                <a:sym typeface="+mn-ea"/>
              </a:rPr>
              <a:t>Matplotlib and Seaborn are used for data visualization, enabling the plotting of training history, performance metrics, and exploration of dataset characteristics.</a:t>
            </a:r>
            <a:endParaRPr lang="en-IN" dirty="0">
              <a:latin typeface="Trebuchet MS" panose="020B0603020202020204" pitchFamily="34" charset="0"/>
              <a:sym typeface="+mn-ea"/>
            </a:endParaRPr>
          </a:p>
          <a:p>
            <a:endParaRPr lang="en-IN" dirty="0">
              <a:latin typeface="Trebuchet MS" panose="020B0603020202020204" pitchFamily="34" charset="0"/>
            </a:endParaRPr>
          </a:p>
          <a:p>
            <a:r>
              <a:rPr lang="en-IN" b="1" dirty="0">
                <a:latin typeface="Trebuchet MS" panose="020B0603020202020204" pitchFamily="34" charset="0"/>
                <a:sym typeface="+mn-ea"/>
              </a:rPr>
              <a:t>scikit-learn:</a:t>
            </a:r>
            <a:endParaRPr lang="en-IN" b="1" dirty="0">
              <a:latin typeface="Trebuchet MS" panose="020B0603020202020204" pitchFamily="34" charset="0"/>
            </a:endParaRPr>
          </a:p>
          <a:p>
            <a:endParaRPr lang="en-IN" dirty="0">
              <a:latin typeface="Trebuchet MS" panose="020B0603020202020204" pitchFamily="34" charset="0"/>
            </a:endParaRPr>
          </a:p>
          <a:p>
            <a:r>
              <a:rPr lang="en-IN" dirty="0">
                <a:latin typeface="Trebuchet MS" panose="020B0603020202020204" pitchFamily="34" charset="0"/>
                <a:sym typeface="+mn-ea"/>
              </a:rPr>
              <a:t>scikit-learn offers a wide range of machine learning algorithms and utilities for dataset splitting, model evaluation, and preprocessing techniques like data augmentation.</a:t>
            </a:r>
            <a:endParaRPr lang="en-IN" dirty="0">
              <a:latin typeface="Trebuchet MS" panose="020B0603020202020204" pitchFamily="34" charset="0"/>
              <a:sym typeface="+mn-ea"/>
            </a:endParaRPr>
          </a:p>
          <a:p>
            <a:endParaRPr lang="en-IN" b="1" dirty="0">
              <a:latin typeface="Trebuchet MS" panose="020B0603020202020204" pitchFamily="34" charset="0"/>
            </a:endParaRPr>
          </a:p>
          <a:p>
            <a:r>
              <a:rPr lang="en-IN" b="1" dirty="0">
                <a:latin typeface="Trebuchet MS" panose="020B0603020202020204" pitchFamily="34" charset="0"/>
                <a:sym typeface="+mn-ea"/>
              </a:rPr>
              <a:t>TensorFlow or PyTorch:</a:t>
            </a:r>
            <a:endParaRPr lang="en-IN" b="1" dirty="0">
              <a:latin typeface="Trebuchet MS" panose="020B0603020202020204" pitchFamily="34" charset="0"/>
            </a:endParaRPr>
          </a:p>
          <a:p>
            <a:endParaRPr lang="en-IN" dirty="0">
              <a:latin typeface="Trebuchet MS" panose="020B0603020202020204" pitchFamily="34" charset="0"/>
            </a:endParaRPr>
          </a:p>
          <a:p>
            <a:r>
              <a:rPr lang="en-IN" dirty="0">
                <a:latin typeface="Trebuchet MS" panose="020B0603020202020204" pitchFamily="34" charset="0"/>
                <a:sym typeface="+mn-ea"/>
              </a:rPr>
              <a:t>TensorFlow or PyTorch provides high-level APIs for building and training deep learning models, including CNNs for image classification tasks.</a:t>
            </a:r>
            <a:endParaRPr lang="en-IN" dirty="0">
              <a:latin typeface="Trebuchet MS" panose="020B0603020202020204" pitchFamily="34" charset="0"/>
              <a:sym typeface="+mn-ea"/>
            </a:endParaRPr>
          </a:p>
          <a:p>
            <a:endParaRPr lang="en-IN" dirty="0">
              <a:latin typeface="Trebuchet MS" panose="020B0603020202020204" pitchFamily="34" charset="0"/>
            </a:endParaRPr>
          </a:p>
          <a:p>
            <a:r>
              <a:rPr lang="en-IN" b="1" dirty="0">
                <a:latin typeface="Trebuchet MS" panose="020B0603020202020204" pitchFamily="34" charset="0"/>
                <a:sym typeface="+mn-ea"/>
              </a:rPr>
              <a:t>Keras:</a:t>
            </a:r>
            <a:endParaRPr lang="en-IN" b="1" dirty="0">
              <a:latin typeface="Trebuchet MS" panose="020B0603020202020204" pitchFamily="34" charset="0"/>
            </a:endParaRPr>
          </a:p>
          <a:p>
            <a:endParaRPr lang="en-IN" dirty="0">
              <a:latin typeface="Trebuchet MS" panose="020B0603020202020204" pitchFamily="34" charset="0"/>
            </a:endParaRPr>
          </a:p>
          <a:p>
            <a:r>
              <a:rPr lang="en-IN" dirty="0">
                <a:latin typeface="Trebuchet MS" panose="020B0603020202020204" pitchFamily="34" charset="0"/>
                <a:sym typeface="+mn-ea"/>
              </a:rPr>
              <a:t>Keras is a user-friendly deep learning library that provides a simple interface for building and training neural networks. It can be used alongside TensorFlow or PyTorch.</a:t>
            </a:r>
            <a:endParaRPr lang="en-IN" dirty="0">
              <a:latin typeface="Trebuchet MS" panose="020B0603020202020204" pitchFamily="34" charset="0"/>
            </a:endParaRPr>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a:spLocks noGrp="1"/>
          </p:cNvSpPr>
          <p:nvPr>
            <p:ph type="subTitle" idx="4"/>
          </p:nvPr>
        </p:nvSpPr>
        <p:spPr>
          <a:xfrm>
            <a:off x="838200" y="600710"/>
            <a:ext cx="9792335" cy="4954270"/>
          </a:xfrm>
        </p:spPr>
        <p:txBody>
          <a:bodyPr>
            <a:noAutofit/>
          </a:bodyPr>
          <a:p>
            <a:r>
              <a:rPr lang="en-IN" b="1" dirty="0">
                <a:latin typeface="Trebuchet MS" panose="020B0603020202020204" pitchFamily="34" charset="0"/>
                <a:sym typeface="+mn-ea"/>
              </a:rPr>
              <a:t>Jupyter Notebook or Google Colab:</a:t>
            </a:r>
            <a:endParaRPr lang="en-IN" b="1" dirty="0">
              <a:latin typeface="Trebuchet MS" panose="020B0603020202020204" pitchFamily="34" charset="0"/>
            </a:endParaRPr>
          </a:p>
          <a:p>
            <a:endParaRPr lang="en-IN" dirty="0">
              <a:latin typeface="Trebuchet MS" panose="020B0603020202020204" pitchFamily="34" charset="0"/>
            </a:endParaRPr>
          </a:p>
          <a:p>
            <a:r>
              <a:rPr lang="en-IN" dirty="0">
                <a:latin typeface="Trebuchet MS" panose="020B0603020202020204" pitchFamily="34" charset="0"/>
                <a:sym typeface="+mn-ea"/>
              </a:rPr>
              <a:t>Jupyter Notebook or Google Colab provides an interactive environment for prototyping machine learning models, conducting experiments, and documenting results.</a:t>
            </a:r>
            <a:endParaRPr lang="en-IN" dirty="0">
              <a:latin typeface="Trebuchet MS" panose="020B0603020202020204" pitchFamily="34" charset="0"/>
              <a:sym typeface="+mn-ea"/>
            </a:endParaRPr>
          </a:p>
          <a:p>
            <a:endParaRPr lang="en-IN" dirty="0">
              <a:latin typeface="Trebuchet MS" panose="020B0603020202020204" pitchFamily="34" charset="0"/>
            </a:endParaRPr>
          </a:p>
          <a:p>
            <a:r>
              <a:rPr lang="en-IN" b="1" dirty="0">
                <a:latin typeface="Trebuchet MS" panose="020B0603020202020204" pitchFamily="34" charset="0"/>
                <a:sym typeface="+mn-ea"/>
              </a:rPr>
              <a:t>IDE (Integrated Development Environment):</a:t>
            </a:r>
            <a:endParaRPr lang="en-IN" b="1" dirty="0">
              <a:latin typeface="Trebuchet MS" panose="020B0603020202020204" pitchFamily="34" charset="0"/>
            </a:endParaRPr>
          </a:p>
          <a:p>
            <a:endParaRPr lang="en-IN" dirty="0">
              <a:latin typeface="Trebuchet MS" panose="020B0603020202020204" pitchFamily="34" charset="0"/>
            </a:endParaRPr>
          </a:p>
          <a:p>
            <a:r>
              <a:rPr lang="en-IN" dirty="0">
                <a:latin typeface="Trebuchet MS" panose="020B0603020202020204" pitchFamily="34" charset="0"/>
                <a:sym typeface="+mn-ea"/>
              </a:rPr>
              <a:t>An IDE such as PyCharm, Visual Studio Code, or JupyterLab facilitates code development, debugging, and project management.</a:t>
            </a:r>
            <a:endParaRPr lang="en-IN" dirty="0">
              <a:latin typeface="Trebuchet MS" panose="020B0603020202020204" pitchFamily="34" charset="0"/>
              <a:sym typeface="+mn-ea"/>
            </a:endParaRPr>
          </a:p>
          <a:p>
            <a:endParaRPr lang="en-IN" dirty="0">
              <a:latin typeface="Trebuchet MS" panose="020B0603020202020204" pitchFamily="34" charset="0"/>
            </a:endParaRPr>
          </a:p>
          <a:p>
            <a:r>
              <a:rPr lang="en-IN" b="1" dirty="0">
                <a:latin typeface="Trebuchet MS" panose="020B0603020202020204" pitchFamily="34" charset="0"/>
                <a:sym typeface="+mn-ea"/>
              </a:rPr>
              <a:t>Version Control System:</a:t>
            </a:r>
            <a:endParaRPr lang="en-IN" b="1" dirty="0">
              <a:latin typeface="Trebuchet MS" panose="020B0603020202020204" pitchFamily="34" charset="0"/>
            </a:endParaRPr>
          </a:p>
          <a:p>
            <a:endParaRPr lang="en-IN" dirty="0">
              <a:latin typeface="Trebuchet MS" panose="020B0603020202020204" pitchFamily="34" charset="0"/>
            </a:endParaRPr>
          </a:p>
          <a:p>
            <a:r>
              <a:rPr lang="en-IN" dirty="0">
                <a:latin typeface="Trebuchet MS" panose="020B0603020202020204" pitchFamily="34" charset="0"/>
                <a:sym typeface="+mn-ea"/>
              </a:rPr>
              <a:t>Using a version control system like Git enables collaboration, code sharing, and tracking of changes throughout the development process.</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9934</Words>
  <Application>WPS Presentation</Application>
  <PresentationFormat>Widescreen</PresentationFormat>
  <Paragraphs>219</Paragraphs>
  <Slides>15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15</vt:i4>
      </vt:variant>
    </vt:vector>
  </HeadingPairs>
  <TitlesOfParts>
    <vt:vector size="26" baseType="lpstr">
      <vt:lpstr>Arial</vt:lpstr>
      <vt:lpstr>SimSun</vt:lpstr>
      <vt:lpstr>Wingdings</vt:lpstr>
      <vt:lpstr>Trebuchet MS</vt:lpstr>
      <vt:lpstr>Trebuchet MS</vt:lpstr>
      <vt:lpstr>Space Grotesk</vt:lpstr>
      <vt:lpstr>Calibri</vt:lpstr>
      <vt:lpstr>Microsoft YaHei</vt:lpstr>
      <vt:lpstr>Arial Unicode MS</vt:lpstr>
      <vt:lpstr>Segoe Print</vt:lpstr>
      <vt:lpstr>Office Theme</vt:lpstr>
      <vt:lpstr>PowerPoint 演示文稿</vt:lpstr>
      <vt:lpstr>OUTLINE</vt:lpstr>
      <vt:lpstr>PROBLEM STATEMENT</vt:lpstr>
      <vt:lpstr>PROPOSED SOLUTION</vt:lpstr>
      <vt:lpstr>PowerPoint 演示文稿</vt:lpstr>
      <vt:lpstr>SYSTEM APPROACH</vt:lpstr>
      <vt:lpstr>SYSTEM APPROACH – CONT.</vt:lpstr>
      <vt:lpstr>PowerPoint 演示文稿</vt:lpstr>
      <vt:lpstr>PowerPoint 演示文稿</vt:lpstr>
      <vt:lpstr>ALGORITHM</vt:lpstr>
      <vt:lpstr>PowerPoint 演示文稿</vt:lpstr>
      <vt:lpstr>RESULT</vt:lpstr>
      <vt:lpstr>PowerPoint 演示文稿</vt:lpstr>
      <vt:lpstr>PowerPoint 演示文稿</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Konduru Narasimha</dc:creator>
  <cp:lastModifiedBy>HARSHAVARDHAN</cp:lastModifiedBy>
  <cp:revision>20</cp:revision>
  <dcterms:created xsi:type="dcterms:W3CDTF">2024-03-31T04:10:00Z</dcterms:created>
  <dcterms:modified xsi:type="dcterms:W3CDTF">2024-04-02T17:49:20Z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2024-03-21T16:30:00Z</vt:filetime>
  </property>
  <property fmtid="{D5CDD505-2E9C-101B-9397-08002B2CF9AE}" pid="3" name="LastSaved">
    <vt:filetime>2024-03-31T16:30:00Z</vt:filetime>
  </property>
  <property fmtid="{D5CDD505-2E9C-101B-9397-08002B2CF9AE}" pid="4" name="ICV">
    <vt:lpwstr>FBCDF6729E024DBFBCC638FB3A9DC82C_13</vt:lpwstr>
  </property>
  <property fmtid="{D5CDD505-2E9C-101B-9397-08002B2CF9AE}" pid="5" name="KSOProductBuildVer">
    <vt:lpwstr>1033-12.2.0.13489</vt:lpwstr>
  </property>
</Properties>
</file>