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316" r:id="rId3"/>
    <p:sldId id="317" r:id="rId4"/>
    <p:sldId id="298" r:id="rId5"/>
    <p:sldId id="310" r:id="rId6"/>
    <p:sldId id="275" r:id="rId7"/>
    <p:sldId id="301" r:id="rId8"/>
    <p:sldId id="305" r:id="rId9"/>
    <p:sldId id="318" r:id="rId10"/>
    <p:sldId id="309" r:id="rId11"/>
    <p:sldId id="303" r:id="rId12"/>
    <p:sldId id="296" r:id="rId13"/>
    <p:sldId id="31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73072-5747-442F-93FD-F24A95AA2384}">
          <p14:sldIdLst>
            <p14:sldId id="274"/>
            <p14:sldId id="316"/>
            <p14:sldId id="317"/>
            <p14:sldId id="298"/>
            <p14:sldId id="310"/>
            <p14:sldId id="275"/>
            <p14:sldId id="301"/>
            <p14:sldId id="305"/>
            <p14:sldId id="318"/>
            <p14:sldId id="309"/>
            <p14:sldId id="303"/>
            <p14:sldId id="296"/>
            <p14:sldId id="311"/>
          </p14:sldIdLst>
        </p14:section>
      </p14:sectionLst>
    </p:ex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5" d="100"/>
          <a:sy n="85" d="100"/>
        </p:scale>
        <p:origin x="254" y="62"/>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10C5A-921A-4835-9DBE-89065EDBFF38}"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10C5A-921A-4835-9DBE-89065EDBFF38}"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10C5A-921A-4835-9DBE-89065EDBFF38}"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0C5A-921A-4835-9DBE-89065EDBFF38}"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510C5A-921A-4835-9DBE-89065EDBFF38}" type="datetimeFigureOut">
              <a:rPr lang="en-IN" smtClean="0"/>
              <a:t>16-04-2024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EA0411-6044-40B4-8772-04D7F498299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58836"/>
            <a:ext cx="10353761" cy="3524596"/>
          </a:xfrm>
        </p:spPr>
        <p:txBody>
          <a:bodyPr>
            <a:normAutofit fontScale="90000"/>
          </a:bodyPr>
          <a:lstStyle/>
          <a:p>
            <a:pPr marL="2743200" lvl="6" indent="0">
              <a:buNone/>
            </a:pPr>
            <a:br>
              <a:rPr lang="en-US" sz="4800" b="1" dirty="0">
                <a:solidFill>
                  <a:srgbClr val="FFFF00"/>
                </a:solidFill>
              </a:rPr>
            </a:br>
            <a:r>
              <a:rPr lang="en-US" sz="3100" dirty="0">
                <a:solidFill>
                  <a:srgbClr val="FFFF00"/>
                </a:solidFill>
              </a:rPr>
              <a:t>Sravya Reddy Pilli - 700747154 </a:t>
            </a:r>
            <a:r>
              <a:rPr lang="en-US" sz="3100" dirty="0" err="1">
                <a:solidFill>
                  <a:srgbClr val="FFFF00"/>
                </a:solidFill>
              </a:rPr>
              <a:t>HarshaVardhan</a:t>
            </a:r>
            <a:r>
              <a:rPr lang="en-US" sz="3100" dirty="0">
                <a:solidFill>
                  <a:srgbClr val="FFFF00"/>
                </a:solidFill>
              </a:rPr>
              <a:t> Reddy </a:t>
            </a:r>
            <a:r>
              <a:rPr lang="en-US" sz="3100" dirty="0" err="1">
                <a:solidFill>
                  <a:srgbClr val="FFFF00"/>
                </a:solidFill>
              </a:rPr>
              <a:t>Pattepur</a:t>
            </a:r>
            <a:r>
              <a:rPr lang="en-US" sz="3100" dirty="0">
                <a:solidFill>
                  <a:srgbClr val="FFFF00"/>
                </a:solidFill>
              </a:rPr>
              <a:t> - 700754833, </a:t>
            </a:r>
            <a:br>
              <a:rPr lang="en-US" sz="3100" dirty="0">
                <a:solidFill>
                  <a:srgbClr val="FFFF00"/>
                </a:solidFill>
              </a:rPr>
            </a:br>
            <a:r>
              <a:rPr lang="en-US" sz="3100" dirty="0">
                <a:solidFill>
                  <a:srgbClr val="FFFF00"/>
                </a:solidFill>
              </a:rPr>
              <a:t>Sai Vardhan Reddy </a:t>
            </a:r>
            <a:r>
              <a:rPr lang="en-US" sz="3100" dirty="0" err="1">
                <a:solidFill>
                  <a:srgbClr val="FFFF00"/>
                </a:solidFill>
              </a:rPr>
              <a:t>Narra</a:t>
            </a:r>
            <a:r>
              <a:rPr lang="en-US" sz="3100" dirty="0">
                <a:solidFill>
                  <a:srgbClr val="FFFF00"/>
                </a:solidFill>
              </a:rPr>
              <a:t> -700756163</a:t>
            </a:r>
            <a:br>
              <a:rPr lang="en-US" sz="4800" dirty="0"/>
            </a:br>
            <a:br>
              <a:rPr lang="en-US" sz="4800" b="1" dirty="0">
                <a:solidFill>
                  <a:srgbClr val="FFFF00"/>
                </a:solidFill>
              </a:rPr>
            </a:br>
            <a:endParaRPr lang="en-IN" sz="4800" dirty="0">
              <a:solidFill>
                <a:srgbClr val="FFFF00"/>
              </a:solidFill>
            </a:endParaRPr>
          </a:p>
        </p:txBody>
      </p:sp>
      <p:sp>
        <p:nvSpPr>
          <p:cNvPr id="3" name="Content Placeholder 2"/>
          <p:cNvSpPr>
            <a:spLocks noGrp="1"/>
          </p:cNvSpPr>
          <p:nvPr>
            <p:ph idx="1"/>
          </p:nvPr>
        </p:nvSpPr>
        <p:spPr>
          <a:xfrm rot="10800000" flipV="1">
            <a:off x="913795" y="665017"/>
            <a:ext cx="10353762" cy="2294313"/>
          </a:xfrm>
        </p:spPr>
        <p:txBody>
          <a:bodyPr>
            <a:noAutofit/>
          </a:bodyPr>
          <a:lstStyle/>
          <a:p>
            <a:pPr marL="0" indent="0" algn="ctr">
              <a:buNone/>
            </a:pPr>
            <a:r>
              <a:rPr lang="en-US" sz="4800" b="1" dirty="0">
                <a:solidFill>
                  <a:srgbClr val="FFFF00"/>
                </a:solidFill>
              </a:rPr>
              <a:t>Tomato Leaf Disease Detection Using Deep Learning</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219075"/>
            <a:ext cx="10353761" cy="1326321"/>
          </a:xfrm>
        </p:spPr>
        <p:txBody>
          <a:bodyPr/>
          <a:lstStyle/>
          <a:p>
            <a:r>
              <a:rPr lang="en-IN" dirty="0"/>
              <a:t>CNN layers</a:t>
            </a:r>
          </a:p>
        </p:txBody>
      </p:sp>
      <p:sp>
        <p:nvSpPr>
          <p:cNvPr id="3" name="Content Placeholder 2"/>
          <p:cNvSpPr>
            <a:spLocks noGrp="1"/>
          </p:cNvSpPr>
          <p:nvPr>
            <p:ph idx="1"/>
          </p:nvPr>
        </p:nvSpPr>
        <p:spPr>
          <a:xfrm>
            <a:off x="166255" y="1409700"/>
            <a:ext cx="11804072" cy="5229225"/>
          </a:xfrm>
        </p:spPr>
        <p:txBody>
          <a:bodyPr>
            <a:normAutofit lnSpcReduction="10000"/>
          </a:bodyPr>
          <a:lstStyle/>
          <a:p>
            <a:pPr algn="just"/>
            <a:r>
              <a:rPr lang="en-IN" dirty="0">
                <a:solidFill>
                  <a:srgbClr val="00B050"/>
                </a:solidFill>
                <a:effectLst/>
                <a:latin typeface="Calibri" panose="020F0502020204030204" pitchFamily="34" charset="0"/>
                <a:cs typeface="Calibri" panose="020F0502020204030204" pitchFamily="34" charset="0"/>
              </a:rPr>
              <a:t>The fifteenth - CONV8</a:t>
            </a:r>
            <a:r>
              <a:rPr lang="en-IN" dirty="0">
                <a:effectLst/>
                <a:latin typeface="Calibri" panose="020F0502020204030204" pitchFamily="34" charset="0"/>
                <a:cs typeface="Calibri" panose="020F0502020204030204" pitchFamily="34" charset="0"/>
              </a:rPr>
              <a:t>(filter = 128, filter shape =3*3, stride=1) layer has 147584 parameters.</a:t>
            </a:r>
          </a:p>
          <a:p>
            <a:pPr algn="just"/>
            <a:r>
              <a:rPr lang="en-IN" dirty="0">
                <a:solidFill>
                  <a:srgbClr val="00B050"/>
                </a:solidFill>
                <a:effectLst/>
                <a:latin typeface="Calibri" panose="020F0502020204030204" pitchFamily="34" charset="0"/>
                <a:cs typeface="Calibri" panose="020F0502020204030204" pitchFamily="34" charset="0"/>
              </a:rPr>
              <a:t>The sixteenth - CONV9</a:t>
            </a:r>
            <a:r>
              <a:rPr lang="en-IN" dirty="0">
                <a:effectLst/>
                <a:latin typeface="Calibri" panose="020F0502020204030204" pitchFamily="34" charset="0"/>
                <a:cs typeface="Calibri" panose="020F0502020204030204" pitchFamily="34" charset="0"/>
              </a:rPr>
              <a:t>(filter = 256, filter shape =3*3, stride=1) layer has 296168 parameters.</a:t>
            </a:r>
          </a:p>
          <a:p>
            <a:pPr algn="just"/>
            <a:r>
              <a:rPr lang="en-IN" dirty="0">
                <a:solidFill>
                  <a:srgbClr val="00B050"/>
                </a:solidFill>
                <a:effectLst/>
                <a:latin typeface="Calibri" panose="020F0502020204030204" pitchFamily="34" charset="0"/>
                <a:cs typeface="Calibri" panose="020F0502020204030204" pitchFamily="34" charset="0"/>
              </a:rPr>
              <a:t>The seventeenth - POOL4 </a:t>
            </a:r>
            <a:r>
              <a:rPr lang="en-IN" dirty="0">
                <a:effectLst/>
                <a:latin typeface="Calibri" panose="020F0502020204030204" pitchFamily="34" charset="0"/>
                <a:cs typeface="Calibri" panose="020F0502020204030204" pitchFamily="34" charset="0"/>
              </a:rPr>
              <a:t>layer has 0 parameters.</a:t>
            </a:r>
          </a:p>
          <a:p>
            <a:pPr algn="just"/>
            <a:r>
              <a:rPr lang="en-IN" dirty="0">
                <a:solidFill>
                  <a:srgbClr val="00B050"/>
                </a:solidFill>
                <a:effectLst/>
                <a:latin typeface="Calibri" panose="020F0502020204030204" pitchFamily="34" charset="0"/>
                <a:cs typeface="Calibri" panose="020F0502020204030204" pitchFamily="34" charset="0"/>
              </a:rPr>
              <a:t>The eighteenth - DROPOUT5 </a:t>
            </a:r>
            <a:r>
              <a:rPr lang="en-IN" dirty="0">
                <a:effectLst/>
                <a:latin typeface="Calibri" panose="020F0502020204030204" pitchFamily="34" charset="0"/>
                <a:cs typeface="Calibri" panose="020F0502020204030204" pitchFamily="34" charset="0"/>
              </a:rPr>
              <a:t> layer has 0 parameters.</a:t>
            </a:r>
          </a:p>
          <a:p>
            <a:pPr algn="just"/>
            <a:r>
              <a:rPr lang="en-IN" dirty="0">
                <a:solidFill>
                  <a:srgbClr val="00B050"/>
                </a:solidFill>
                <a:effectLst/>
                <a:latin typeface="Calibri" panose="020F0502020204030204" pitchFamily="34" charset="0"/>
                <a:cs typeface="Calibri" panose="020F0502020204030204" pitchFamily="34" charset="0"/>
              </a:rPr>
              <a:t>The nineteenth -  FLATTEN1 </a:t>
            </a:r>
            <a:r>
              <a:rPr lang="en-IN" dirty="0">
                <a:effectLst/>
                <a:latin typeface="Calibri" panose="020F0502020204030204" pitchFamily="34" charset="0"/>
                <a:cs typeface="Calibri" panose="020F0502020204030204" pitchFamily="34" charset="0"/>
              </a:rPr>
              <a:t> layer has 0 parameters.</a:t>
            </a:r>
          </a:p>
          <a:p>
            <a:pPr algn="just"/>
            <a:r>
              <a:rPr lang="en-IN" dirty="0">
                <a:solidFill>
                  <a:srgbClr val="00B050"/>
                </a:solidFill>
                <a:effectLst/>
                <a:latin typeface="Calibri" panose="020F0502020204030204" pitchFamily="34" charset="0"/>
                <a:cs typeface="Calibri" panose="020F0502020204030204" pitchFamily="34" charset="0"/>
              </a:rPr>
              <a:t>The twentieth – CONV10</a:t>
            </a:r>
            <a:r>
              <a:rPr lang="en-IN" dirty="0">
                <a:effectLst/>
                <a:latin typeface="Calibri" panose="020F0502020204030204" pitchFamily="34" charset="0"/>
                <a:cs typeface="Calibri" panose="020F0502020204030204" pitchFamily="34" charset="0"/>
              </a:rPr>
              <a:t>(filter = 512, filter shape =3*3, stride=1) layer has 3277312 parameters.</a:t>
            </a:r>
          </a:p>
          <a:p>
            <a:pPr algn="just"/>
            <a:r>
              <a:rPr lang="en-IN" dirty="0">
                <a:solidFill>
                  <a:srgbClr val="00B050"/>
                </a:solidFill>
                <a:effectLst/>
                <a:latin typeface="Calibri" panose="020F0502020204030204" pitchFamily="34" charset="0"/>
                <a:cs typeface="Calibri" panose="020F0502020204030204" pitchFamily="34" charset="0"/>
              </a:rPr>
              <a:t>The twenty first – CONV11</a:t>
            </a:r>
            <a:r>
              <a:rPr lang="en-IN" dirty="0">
                <a:effectLst/>
                <a:latin typeface="Calibri" panose="020F0502020204030204" pitchFamily="34" charset="0"/>
                <a:cs typeface="Calibri" panose="020F0502020204030204" pitchFamily="34" charset="0"/>
              </a:rPr>
              <a:t>(filter = 512, filter shape =3*3, stride=1) layer has 262656 parameters.</a:t>
            </a:r>
          </a:p>
          <a:p>
            <a:pPr algn="just"/>
            <a:r>
              <a:rPr lang="en-IN" dirty="0">
                <a:solidFill>
                  <a:srgbClr val="00B050"/>
                </a:solidFill>
                <a:effectLst/>
                <a:latin typeface="Calibri" panose="020F0502020204030204" pitchFamily="34" charset="0"/>
                <a:cs typeface="Calibri" panose="020F0502020204030204" pitchFamily="34" charset="0"/>
              </a:rPr>
              <a:t>The twenty second - DROPOUT6 </a:t>
            </a:r>
            <a:r>
              <a:rPr lang="en-IN" dirty="0">
                <a:effectLst/>
                <a:latin typeface="Calibri" panose="020F0502020204030204" pitchFamily="34" charset="0"/>
                <a:cs typeface="Calibri" panose="020F0502020204030204" pitchFamily="34" charset="0"/>
              </a:rPr>
              <a:t> layer has 0 parameters.</a:t>
            </a:r>
            <a:endParaRPr lang="en-US" b="1"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Output layer:</a:t>
            </a:r>
          </a:p>
          <a:p>
            <a:pPr marL="0" indent="0" algn="just">
              <a:buNone/>
            </a:pPr>
            <a:r>
              <a:rPr lang="en-US" dirty="0">
                <a:latin typeface="Calibri" panose="020F0502020204030204" pitchFamily="34" charset="0"/>
                <a:cs typeface="Calibri" panose="020F0502020204030204" pitchFamily="34" charset="0"/>
              </a:rPr>
              <a:t>	In this, </a:t>
            </a:r>
            <a:r>
              <a:rPr lang="en-US" dirty="0">
                <a:effectLst/>
                <a:latin typeface="Calibri" panose="020F0502020204030204" pitchFamily="34" charset="0"/>
                <a:cs typeface="Calibri" panose="020F0502020204030204" pitchFamily="34" charset="0"/>
              </a:rPr>
              <a:t>the input from the other layers is flattened and produces the output</a:t>
            </a:r>
          </a:p>
          <a:p>
            <a:pPr marL="0" indent="0" algn="just">
              <a:buNone/>
            </a:pPr>
            <a:r>
              <a:rPr lang="en-IN" dirty="0">
                <a:solidFill>
                  <a:srgbClr val="00B050"/>
                </a:solidFill>
                <a:effectLst/>
                <a:latin typeface="Calibri" panose="020F0502020204030204" pitchFamily="34" charset="0"/>
                <a:cs typeface="Calibri" panose="020F0502020204030204" pitchFamily="34" charset="0"/>
              </a:rPr>
              <a:t>The Eighth </a:t>
            </a:r>
            <a:r>
              <a:rPr lang="en-IN" dirty="0" err="1">
                <a:solidFill>
                  <a:srgbClr val="00B050"/>
                </a:solidFill>
                <a:effectLst/>
                <a:latin typeface="Calibri" panose="020F0502020204030204" pitchFamily="34" charset="0"/>
                <a:cs typeface="Calibri" panose="020F0502020204030204" pitchFamily="34" charset="0"/>
              </a:rPr>
              <a:t>Softmax</a:t>
            </a:r>
            <a:r>
              <a:rPr lang="en-IN" dirty="0">
                <a:solidFill>
                  <a:srgbClr val="00B050"/>
                </a:solidFill>
                <a:effectLst/>
                <a:latin typeface="Calibri" panose="020F0502020204030204" pitchFamily="34" charset="0"/>
                <a:cs typeface="Calibri" panose="020F0502020204030204" pitchFamily="34" charset="0"/>
              </a:rPr>
              <a:t> layer </a:t>
            </a:r>
            <a:r>
              <a:rPr lang="en-IN" dirty="0">
                <a:effectLst/>
                <a:latin typeface="Calibri" panose="020F0502020204030204" pitchFamily="34" charset="0"/>
                <a:cs typeface="Calibri" panose="020F0502020204030204" pitchFamily="34" charset="0"/>
              </a:rPr>
              <a:t>has (</a:t>
            </a:r>
            <a:r>
              <a:rPr lang="en-US" dirty="0">
                <a:effectLst/>
                <a:latin typeface="Calibri" panose="020F0502020204030204" pitchFamily="34" charset="0"/>
                <a:cs typeface="Calibri" panose="020F0502020204030204" pitchFamily="34" charset="0"/>
              </a:rPr>
              <a:t>Parameters per neuron * number of neurons)</a:t>
            </a:r>
            <a:r>
              <a:rPr lang="en-IN" dirty="0">
                <a:effectLst/>
                <a:latin typeface="Calibri" panose="020F0502020204030204" pitchFamily="34" charset="0"/>
                <a:cs typeface="Calibri" panose="020F0502020204030204" pitchFamily="34" charset="0"/>
              </a:rPr>
              <a:t> parameters = (512+1) * 10 = 5130</a:t>
            </a:r>
          </a:p>
          <a:p>
            <a:pPr marL="0" indent="0" algn="just">
              <a:buNone/>
            </a:pPr>
            <a:endParaRPr lang="en-US" dirty="0"/>
          </a:p>
          <a:p>
            <a:endParaRPr lang="en-IN" dirty="0">
              <a:effectLst/>
              <a:latin typeface="Calibri" panose="020F0502020204030204" pitchFamily="34" charset="0"/>
              <a:cs typeface="Calibri" panose="020F0502020204030204" pitchFamily="34" charset="0"/>
            </a:endParaRPr>
          </a:p>
          <a:p>
            <a:pPr marL="0" indent="0" algn="just">
              <a:buNone/>
            </a:pPr>
            <a:endParaRPr lang="en-IN" dirty="0">
              <a:solidFill>
                <a:srgbClr val="00B050"/>
              </a:solidFill>
              <a:effectLst/>
              <a:latin typeface="Calibri" panose="020F0502020204030204" pitchFamily="34" charset="0"/>
              <a:cs typeface="Calibri" panose="020F0502020204030204" pitchFamily="34" charset="0"/>
            </a:endParaRPr>
          </a:p>
          <a:p>
            <a:pPr marL="0" indent="0">
              <a:buNone/>
            </a:pPr>
            <a:endParaRPr lang="en-IN" dirty="0">
              <a:effectLst/>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831146"/>
          </a:xfrm>
        </p:spPr>
        <p:txBody>
          <a:bodyPr>
            <a:normAutofit/>
          </a:bodyPr>
          <a:lstStyle/>
          <a:p>
            <a:r>
              <a:rPr lang="en-IN" sz="4000" dirty="0">
                <a:solidFill>
                  <a:srgbClr val="FFFF00"/>
                </a:solidFill>
              </a:rPr>
              <a:t>Results/SIMULATIONS</a:t>
            </a:r>
          </a:p>
        </p:txBody>
      </p:sp>
      <p:sp>
        <p:nvSpPr>
          <p:cNvPr id="6" name="Content Placeholder 5">
            <a:extLst>
              <a:ext uri="{FF2B5EF4-FFF2-40B4-BE49-F238E27FC236}">
                <a16:creationId xmlns:a16="http://schemas.microsoft.com/office/drawing/2014/main" id="{501EEF29-BFD6-4C1C-B6B5-82CBB2396C48}"/>
              </a:ext>
            </a:extLst>
          </p:cNvPr>
          <p:cNvSpPr>
            <a:spLocks noGrp="1"/>
          </p:cNvSpPr>
          <p:nvPr>
            <p:ph idx="1"/>
          </p:nvPr>
        </p:nvSpPr>
        <p:spPr>
          <a:xfrm>
            <a:off x="913795" y="9397890"/>
            <a:ext cx="10353762" cy="5719596"/>
          </a:xfrm>
        </p:spPr>
        <p:txBody>
          <a:bodyPr/>
          <a:lstStyle/>
          <a:p>
            <a:endParaRPr lang="en-US" dirty="0"/>
          </a:p>
        </p:txBody>
      </p:sp>
      <p:pic>
        <p:nvPicPr>
          <p:cNvPr id="1029" name="Picture 1">
            <a:extLst>
              <a:ext uri="{FF2B5EF4-FFF2-40B4-BE49-F238E27FC236}">
                <a16:creationId xmlns:a16="http://schemas.microsoft.com/office/drawing/2014/main" id="{2D19A079-DC9A-4A13-A892-31E004DD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2" y="1239419"/>
            <a:ext cx="5514672" cy="21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a:extLst>
              <a:ext uri="{FF2B5EF4-FFF2-40B4-BE49-F238E27FC236}">
                <a16:creationId xmlns:a16="http://schemas.microsoft.com/office/drawing/2014/main" id="{B4120A79-19A4-BD02-EB97-A656F99D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 y="3726115"/>
            <a:ext cx="5514673" cy="287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2B866318-5F26-006A-07A4-C81A8B2F7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12" y="3429000"/>
            <a:ext cx="4572001" cy="317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Testing OUTPUT</a:t>
            </a:r>
          </a:p>
        </p:txBody>
      </p:sp>
      <p:sp>
        <p:nvSpPr>
          <p:cNvPr id="6" name="Content Placeholder 5">
            <a:extLst>
              <a:ext uri="{FF2B5EF4-FFF2-40B4-BE49-F238E27FC236}">
                <a16:creationId xmlns:a16="http://schemas.microsoft.com/office/drawing/2014/main" id="{43585F04-FCFF-4465-B5C5-A9A282BB5AD5}"/>
              </a:ext>
            </a:extLst>
          </p:cNvPr>
          <p:cNvSpPr>
            <a:spLocks noGrp="1"/>
          </p:cNvSpPr>
          <p:nvPr>
            <p:ph idx="1"/>
          </p:nvPr>
        </p:nvSpPr>
        <p:spPr/>
        <p:txBody>
          <a:bodyPr/>
          <a:lstStyle/>
          <a:p>
            <a:endParaRPr lang="en-US" dirty="0"/>
          </a:p>
        </p:txBody>
      </p:sp>
      <p:pic>
        <p:nvPicPr>
          <p:cNvPr id="3074" name="Picture 1">
            <a:extLst>
              <a:ext uri="{FF2B5EF4-FFF2-40B4-BE49-F238E27FC236}">
                <a16:creationId xmlns:a16="http://schemas.microsoft.com/office/drawing/2014/main" id="{DC71997A-ACDB-4E1E-BF59-A9821720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101850"/>
            <a:ext cx="504424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47D9C77B-39CB-444F-9DBE-71EC5B8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732" y="2101850"/>
            <a:ext cx="5044242"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550-93F8-489A-A24C-4A6973100C3A}"/>
              </a:ext>
            </a:extLst>
          </p:cNvPr>
          <p:cNvSpPr>
            <a:spLocks noGrp="1"/>
          </p:cNvSpPr>
          <p:nvPr>
            <p:ph type="title"/>
          </p:nvPr>
        </p:nvSpPr>
        <p:spPr/>
        <p:txBody>
          <a:bodyPr/>
          <a:lstStyle/>
          <a:p>
            <a:r>
              <a:rPr lang="en-US" dirty="0">
                <a:solidFill>
                  <a:srgbClr val="FFFF00"/>
                </a:solidFill>
              </a:rPr>
              <a:t>References</a:t>
            </a:r>
          </a:p>
        </p:txBody>
      </p:sp>
      <p:sp>
        <p:nvSpPr>
          <p:cNvPr id="3" name="Content Placeholder 2">
            <a:extLst>
              <a:ext uri="{FF2B5EF4-FFF2-40B4-BE49-F238E27FC236}">
                <a16:creationId xmlns:a16="http://schemas.microsoft.com/office/drawing/2014/main" id="{25935CF4-962A-4050-89C2-78921CFA872F}"/>
              </a:ext>
            </a:extLst>
          </p:cNvPr>
          <p:cNvSpPr>
            <a:spLocks noGrp="1"/>
          </p:cNvSpPr>
          <p:nvPr>
            <p:ph idx="1"/>
          </p:nvPr>
        </p:nvSpPr>
        <p:spPr>
          <a:xfrm>
            <a:off x="913795" y="1629295"/>
            <a:ext cx="10353762" cy="4954385"/>
          </a:xfrm>
        </p:spPr>
        <p:txBody>
          <a:bodyPr>
            <a:noAutofit/>
          </a:bodyPr>
          <a:lstStyle/>
          <a:p>
            <a:r>
              <a:rPr lang="en-US" sz="1500" dirty="0" err="1">
                <a:effectLst/>
                <a:latin typeface="Times New Roman" panose="02020603050405020304" pitchFamily="18" charset="0"/>
                <a:ea typeface="Times New Roman" panose="02020603050405020304" pitchFamily="18" charset="0"/>
              </a:rPr>
              <a:t>Prajwala</a:t>
            </a:r>
            <a:r>
              <a:rPr lang="en-US" sz="1500" dirty="0">
                <a:effectLst/>
                <a:latin typeface="Times New Roman" panose="02020603050405020304" pitchFamily="18" charset="0"/>
                <a:ea typeface="Times New Roman" panose="02020603050405020304" pitchFamily="18" charset="0"/>
              </a:rPr>
              <a:t> TM, </a:t>
            </a:r>
            <a:r>
              <a:rPr lang="en-US" sz="1500" dirty="0" err="1">
                <a:effectLst/>
                <a:latin typeface="Times New Roman" panose="02020603050405020304" pitchFamily="18" charset="0"/>
                <a:ea typeface="Times New Roman" panose="02020603050405020304" pitchFamily="18" charset="0"/>
              </a:rPr>
              <a:t>Alla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Pranathi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Kandiraju</a:t>
            </a:r>
            <a:r>
              <a:rPr lang="en-US" sz="1500" dirty="0">
                <a:effectLst/>
                <a:latin typeface="Times New Roman" panose="02020603050405020304" pitchFamily="18" charset="0"/>
                <a:ea typeface="Times New Roman" panose="02020603050405020304" pitchFamily="18" charset="0"/>
              </a:rPr>
              <a:t> et “Tomato Leaf Disease Detection Using Convolutional Neural Networks”, Eleventh International Conference on Contemporary Computing (IC3), </a:t>
            </a:r>
            <a:r>
              <a:rPr lang="en-US" sz="1500" b="1" dirty="0">
                <a:effectLst/>
                <a:latin typeface="Times New Roman" panose="02020603050405020304" pitchFamily="18" charset="0"/>
                <a:ea typeface="Times New Roman" panose="02020603050405020304" pitchFamily="18" charset="0"/>
              </a:rPr>
              <a:t>(2018)</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Suma V, R among Shetty, </a:t>
            </a:r>
            <a:r>
              <a:rPr lang="en-US" sz="1500" dirty="0" err="1">
                <a:effectLst/>
                <a:latin typeface="Times New Roman" panose="02020603050405020304" pitchFamily="18" charset="0"/>
                <a:ea typeface="Times New Roman" panose="02020603050405020304" pitchFamily="18" charset="0"/>
              </a:rPr>
              <a:t>Rishab</a:t>
            </a:r>
            <a:r>
              <a:rPr lang="en-US" sz="1500" dirty="0">
                <a:effectLst/>
                <a:latin typeface="Times New Roman" panose="02020603050405020304" pitchFamily="18" charset="0"/>
                <a:ea typeface="Times New Roman" panose="02020603050405020304" pitchFamily="18" charset="0"/>
              </a:rPr>
              <a:t> F </a:t>
            </a:r>
            <a:r>
              <a:rPr lang="en-US" sz="1500" dirty="0" err="1">
                <a:effectLst/>
                <a:latin typeface="Times New Roman" panose="02020603050405020304" pitchFamily="18" charset="0"/>
                <a:ea typeface="Times New Roman" panose="02020603050405020304" pitchFamily="18" charset="0"/>
              </a:rPr>
              <a:t>Tated</a:t>
            </a:r>
            <a:r>
              <a:rPr lang="en-US" sz="1500" dirty="0">
                <a:effectLst/>
                <a:latin typeface="Times New Roman" panose="02020603050405020304" pitchFamily="18" charset="0"/>
                <a:ea typeface="Times New Roman" panose="02020603050405020304" pitchFamily="18" charset="0"/>
              </a:rPr>
              <a:t>, Sunil Rohan, Triveni S </a:t>
            </a:r>
            <a:r>
              <a:rPr lang="en-US" sz="1500" dirty="0" err="1">
                <a:effectLst/>
                <a:latin typeface="Times New Roman" panose="02020603050405020304" pitchFamily="18" charset="0"/>
                <a:ea typeface="Times New Roman" panose="02020603050405020304" pitchFamily="18" charset="0"/>
              </a:rPr>
              <a:t>Pujar</a:t>
            </a:r>
            <a:r>
              <a:rPr lang="en-US" sz="1500" dirty="0">
                <a:effectLst/>
                <a:latin typeface="Times New Roman" panose="02020603050405020304" pitchFamily="18" charset="0"/>
                <a:ea typeface="Times New Roman" panose="02020603050405020304" pitchFamily="18" charset="0"/>
              </a:rPr>
              <a:t>, “CNN based Leaf Disease Identification And Remedy Recommendation System”,  3</a:t>
            </a:r>
            <a:r>
              <a:rPr lang="en-US" sz="1500" baseline="30000" dirty="0">
                <a:effectLst/>
                <a:latin typeface="Times New Roman" panose="02020603050405020304" pitchFamily="18" charset="0"/>
                <a:ea typeface="Times New Roman" panose="02020603050405020304" pitchFamily="18" charset="0"/>
              </a:rPr>
              <a:t>rd</a:t>
            </a:r>
            <a:r>
              <a:rPr lang="en-US" sz="1500" dirty="0">
                <a:effectLst/>
                <a:latin typeface="Times New Roman" panose="02020603050405020304" pitchFamily="18" charset="0"/>
                <a:ea typeface="Times New Roman" panose="02020603050405020304" pitchFamily="18" charset="0"/>
              </a:rPr>
              <a:t> International Conference on Electronics, Communication and Aerospace Technology (ICECA),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err="1">
                <a:effectLst/>
                <a:latin typeface="Times New Roman" panose="02020603050405020304" pitchFamily="18" charset="0"/>
                <a:ea typeface="Times New Roman" panose="02020603050405020304" pitchFamily="18" charset="0"/>
              </a:rPr>
              <a:t>Azeddine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Elhassouny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Florentin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Smarandache</a:t>
            </a:r>
            <a:r>
              <a:rPr lang="en-US" sz="1500" dirty="0">
                <a:effectLst/>
                <a:latin typeface="Times New Roman" panose="02020603050405020304" pitchFamily="18" charset="0"/>
                <a:ea typeface="Times New Roman" panose="02020603050405020304" pitchFamily="18" charset="0"/>
              </a:rPr>
              <a:t>, ”Smart Mobile Application To Recognize Tomato Leaf Disease Using Convolutional Neural Networks”, International Conference of Computer Science and Renewable Energies (ICCSRE), </a:t>
            </a:r>
            <a:r>
              <a:rPr lang="en-US" sz="1500" b="1" dirty="0">
                <a:effectLst/>
                <a:latin typeface="Times New Roman" panose="02020603050405020304" pitchFamily="18" charset="0"/>
                <a:ea typeface="Times New Roman" panose="02020603050405020304" pitchFamily="18" charset="0"/>
              </a:rPr>
              <a:t>(2019).</a:t>
            </a:r>
          </a:p>
          <a:p>
            <a:r>
              <a:rPr lang="en-US" sz="1500" dirty="0">
                <a:effectLst/>
                <a:latin typeface="Times New Roman" panose="02020603050405020304" pitchFamily="18" charset="0"/>
                <a:ea typeface="Times New Roman" panose="02020603050405020304" pitchFamily="18" charset="0"/>
              </a:rPr>
              <a:t>Akshay </a:t>
            </a:r>
            <a:r>
              <a:rPr lang="en-US" sz="1500" dirty="0" err="1">
                <a:effectLst/>
                <a:latin typeface="Times New Roman" panose="02020603050405020304" pitchFamily="18" charset="0"/>
                <a:ea typeface="Times New Roman" panose="02020603050405020304" pitchFamily="18" charset="0"/>
              </a:rPr>
              <a:t>kumar</a:t>
            </a:r>
            <a:r>
              <a:rPr lang="en-US" sz="1500" dirty="0">
                <a:effectLst/>
                <a:latin typeface="Times New Roman" panose="02020603050405020304" pitchFamily="18" charset="0"/>
                <a:ea typeface="Times New Roman" panose="02020603050405020304" pitchFamily="18" charset="0"/>
              </a:rPr>
              <a:t>, Vani M, “Image Based tomato Leaf Disease Detection”, 10</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on Computing, Communication and Networking Technologies (ICCCNT),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Ramesh </a:t>
            </a:r>
            <a:r>
              <a:rPr lang="en-US" sz="1500" dirty="0" err="1">
                <a:effectLst/>
                <a:latin typeface="Times New Roman" panose="02020603050405020304" pitchFamily="18" charset="0"/>
                <a:ea typeface="Times New Roman" panose="02020603050405020304" pitchFamily="18" charset="0"/>
              </a:rPr>
              <a:t>Medar</a:t>
            </a:r>
            <a:r>
              <a:rPr lang="en-US" sz="1500" dirty="0">
                <a:effectLst/>
                <a:latin typeface="Times New Roman" panose="02020603050405020304" pitchFamily="18" charset="0"/>
                <a:ea typeface="Times New Roman" panose="02020603050405020304" pitchFamily="18" charset="0"/>
              </a:rPr>
              <a:t>, Vijay S. </a:t>
            </a:r>
            <a:r>
              <a:rPr lang="en-US" sz="1500" dirty="0" err="1">
                <a:effectLst/>
                <a:latin typeface="Times New Roman" panose="02020603050405020304" pitchFamily="18" charset="0"/>
                <a:ea typeface="Times New Roman" panose="02020603050405020304" pitchFamily="18" charset="0"/>
              </a:rPr>
              <a:t>Rajpurohit</a:t>
            </a:r>
            <a:r>
              <a:rPr lang="en-US" sz="1500" dirty="0">
                <a:effectLst/>
                <a:latin typeface="Times New Roman" panose="02020603050405020304" pitchFamily="18" charset="0"/>
                <a:ea typeface="Times New Roman" panose="02020603050405020304" pitchFamily="18" charset="0"/>
              </a:rPr>
              <a:t>, Shweta, “Crop Yield Prediction Using Machine Learning Techniques”,  IEEE 5</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for Convergence in Technology (I2CT),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Peng Jiang, </a:t>
            </a:r>
            <a:r>
              <a:rPr lang="en-US" sz="1500" dirty="0" err="1">
                <a:effectLst/>
                <a:latin typeface="Times New Roman" panose="02020603050405020304" pitchFamily="18" charset="0"/>
                <a:ea typeface="Times New Roman" panose="02020603050405020304" pitchFamily="18" charset="0"/>
              </a:rPr>
              <a:t>Yuehan</a:t>
            </a:r>
            <a:r>
              <a:rPr lang="en-US" sz="1500" dirty="0">
                <a:effectLst/>
                <a:latin typeface="Times New Roman" panose="02020603050405020304" pitchFamily="18" charset="0"/>
                <a:ea typeface="Times New Roman" panose="02020603050405020304" pitchFamily="18" charset="0"/>
              </a:rPr>
              <a:t> Chen, Bin Liu, </a:t>
            </a:r>
            <a:r>
              <a:rPr lang="en-US" sz="1500" dirty="0" err="1">
                <a:effectLst/>
                <a:latin typeface="Times New Roman" panose="02020603050405020304" pitchFamily="18" charset="0"/>
                <a:ea typeface="Times New Roman" panose="02020603050405020304" pitchFamily="18" charset="0"/>
              </a:rPr>
              <a:t>Dongjian</a:t>
            </a:r>
            <a:r>
              <a:rPr lang="en-US" sz="1500" dirty="0">
                <a:effectLst/>
                <a:latin typeface="Times New Roman" panose="02020603050405020304" pitchFamily="18" charset="0"/>
                <a:ea typeface="Times New Roman" panose="02020603050405020304" pitchFamily="18" charset="0"/>
              </a:rPr>
              <a:t> He, </a:t>
            </a:r>
            <a:r>
              <a:rPr lang="en-US" sz="1500" dirty="0" err="1">
                <a:effectLst/>
                <a:latin typeface="Times New Roman" panose="02020603050405020304" pitchFamily="18" charset="0"/>
                <a:ea typeface="Times New Roman" panose="02020603050405020304" pitchFamily="18" charset="0"/>
              </a:rPr>
              <a:t>Chunquan</a:t>
            </a:r>
            <a:r>
              <a:rPr lang="en-US" sz="1500" dirty="0">
                <a:effectLst/>
                <a:latin typeface="Times New Roman" panose="02020603050405020304" pitchFamily="18" charset="0"/>
                <a:ea typeface="Times New Roman" panose="02020603050405020304" pitchFamily="18" charset="0"/>
              </a:rPr>
              <a:t> Liang, “Real </a:t>
            </a:r>
            <a:r>
              <a:rPr lang="en-US" sz="1500" dirty="0" err="1">
                <a:effectLst/>
                <a:latin typeface="Times New Roman" panose="02020603050405020304" pitchFamily="18" charset="0"/>
                <a:ea typeface="Times New Roman" panose="02020603050405020304" pitchFamily="18" charset="0"/>
              </a:rPr>
              <a:t>Tme</a:t>
            </a:r>
            <a:r>
              <a:rPr lang="en-US" sz="1500" dirty="0">
                <a:effectLst/>
                <a:latin typeface="Times New Roman" panose="02020603050405020304" pitchFamily="18" charset="0"/>
                <a:ea typeface="Times New Roman" panose="02020603050405020304" pitchFamily="18" charset="0"/>
              </a:rPr>
              <a:t> Detection Of Apple Leaf Diseases Using Deep Learning Approach Based On Improved Convolutional Neural Networks”, Advanced Optical Imaging for Extreme Environments, Volume: 7,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extLst>
      <p:ext uri="{BB962C8B-B14F-4D97-AF65-F5344CB8AC3E}">
        <p14:creationId xmlns:p14="http://schemas.microsoft.com/office/powerpoint/2010/main" val="10807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104-6DF7-7F76-5330-5A6849A6CCDE}"/>
              </a:ext>
            </a:extLst>
          </p:cNvPr>
          <p:cNvSpPr>
            <a:spLocks noGrp="1"/>
          </p:cNvSpPr>
          <p:nvPr>
            <p:ph type="title"/>
          </p:nvPr>
        </p:nvSpPr>
        <p:spPr/>
        <p:txBody>
          <a:bodyPr/>
          <a:lstStyle/>
          <a:p>
            <a:r>
              <a:rPr lang="en-US" dirty="0">
                <a:solidFill>
                  <a:srgbClr val="FFFF00"/>
                </a:solidFill>
              </a:rPr>
              <a:t>Role/Responsibilities and Contribution in project</a:t>
            </a:r>
          </a:p>
        </p:txBody>
      </p:sp>
      <p:sp>
        <p:nvSpPr>
          <p:cNvPr id="3" name="Content Placeholder 2">
            <a:extLst>
              <a:ext uri="{FF2B5EF4-FFF2-40B4-BE49-F238E27FC236}">
                <a16:creationId xmlns:a16="http://schemas.microsoft.com/office/drawing/2014/main" id="{F850DBB5-65D8-0E49-9CFE-F9BC9F1AEFC1}"/>
              </a:ext>
            </a:extLst>
          </p:cNvPr>
          <p:cNvSpPr>
            <a:spLocks noGrp="1"/>
          </p:cNvSpPr>
          <p:nvPr>
            <p:ph idx="1"/>
          </p:nvPr>
        </p:nvSpPr>
        <p:spPr>
          <a:xfrm>
            <a:off x="913795" y="1935921"/>
            <a:ext cx="10353762" cy="4922079"/>
          </a:xfrm>
        </p:spPr>
        <p:txBody>
          <a:bodyPr>
            <a:noAutofit/>
          </a:bodyPr>
          <a:lstStyle/>
          <a:p>
            <a:pPr marL="0" indent="0">
              <a:buNone/>
            </a:pPr>
            <a:r>
              <a:rPr lang="en-US" sz="1800" dirty="0">
                <a:solidFill>
                  <a:srgbClr val="FFFF00"/>
                </a:solidFill>
              </a:rPr>
              <a:t>Sai Vardhan Reddy </a:t>
            </a:r>
            <a:r>
              <a:rPr lang="en-US" sz="1800" dirty="0" err="1">
                <a:solidFill>
                  <a:srgbClr val="FFFF00"/>
                </a:solidFill>
              </a:rPr>
              <a:t>Narra</a:t>
            </a:r>
            <a:r>
              <a:rPr lang="en-US" sz="1800" dirty="0">
                <a:solidFill>
                  <a:srgbClr val="FFFF00"/>
                </a:solidFill>
              </a:rPr>
              <a:t> </a:t>
            </a:r>
          </a:p>
          <a:p>
            <a:pPr marL="0" indent="0">
              <a:buNone/>
            </a:pPr>
            <a:r>
              <a:rPr lang="en-US" sz="1800" dirty="0"/>
              <a:t>Management and Augmentation of Datasets: Their work included extensive management of the data collection process, preprocessing, and augmentation of the dataset to improve the model's learning accuracy and to ensure robustness against diverse conditions affecting tomato plants.</a:t>
            </a:r>
          </a:p>
          <a:p>
            <a:pPr marL="0" indent="0">
              <a:buNone/>
            </a:pPr>
            <a:r>
              <a:rPr lang="en-US" sz="1800" dirty="0" err="1">
                <a:solidFill>
                  <a:srgbClr val="FFFF00"/>
                </a:solidFill>
              </a:rPr>
              <a:t>HarshaVardhan</a:t>
            </a:r>
            <a:r>
              <a:rPr lang="en-US" sz="1800" dirty="0">
                <a:solidFill>
                  <a:srgbClr val="FFFF00"/>
                </a:solidFill>
              </a:rPr>
              <a:t> Reddy </a:t>
            </a:r>
            <a:r>
              <a:rPr lang="en-US" sz="1800" dirty="0" err="1">
                <a:solidFill>
                  <a:srgbClr val="FFFF00"/>
                </a:solidFill>
              </a:rPr>
              <a:t>Pattepur</a:t>
            </a:r>
            <a:br>
              <a:rPr lang="en-US" sz="1800" dirty="0">
                <a:solidFill>
                  <a:srgbClr val="FFFF00"/>
                </a:solidFill>
              </a:rPr>
            </a:br>
            <a:r>
              <a:rPr lang="en-US" sz="1800" i="1" dirty="0">
                <a:solidFill>
                  <a:srgbClr val="FFFF00"/>
                </a:solidFill>
              </a:rPr>
              <a:t>  I</a:t>
            </a:r>
            <a:r>
              <a:rPr lang="en-US" sz="1800" dirty="0"/>
              <a:t>mplementation of Image Processing Techniques: The team applied sophisticated image processing methods to preprocess, augment, and classify images of tomato leaves, facilitating early detection of diseases and reducing false positives in the model’s predictions.</a:t>
            </a:r>
          </a:p>
          <a:p>
            <a:pPr marL="0" indent="0">
              <a:buNone/>
            </a:pPr>
            <a:r>
              <a:rPr lang="en-US" sz="1800" dirty="0">
                <a:solidFill>
                  <a:srgbClr val="FFFF00"/>
                </a:solidFill>
              </a:rPr>
              <a:t>Sravya Reddy Pilli</a:t>
            </a:r>
          </a:p>
          <a:p>
            <a:pPr marL="0" indent="0">
              <a:buNone/>
            </a:pPr>
            <a:r>
              <a:rPr lang="en-US" sz="1800" dirty="0"/>
              <a:t>Development of a Convolutional Neural Network Model: They collectively developed and refined a deep learning model using VGG16 architecture specifically tailored for detecting diseases in tomato plant leaves, focusing on enhancing the accuracy and efficiency of disease identification.</a:t>
            </a:r>
          </a:p>
        </p:txBody>
      </p:sp>
    </p:spTree>
    <p:extLst>
      <p:ext uri="{BB962C8B-B14F-4D97-AF65-F5344CB8AC3E}">
        <p14:creationId xmlns:p14="http://schemas.microsoft.com/office/powerpoint/2010/main" val="5480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94AD-CF63-AC85-F8E69AEC3CA8}"/>
              </a:ext>
            </a:extLst>
          </p:cNvPr>
          <p:cNvSpPr>
            <a:spLocks noGrp="1"/>
          </p:cNvSpPr>
          <p:nvPr>
            <p:ph type="title"/>
          </p:nvPr>
        </p:nvSpPr>
        <p:spPr/>
        <p:txBody>
          <a:bodyPr/>
          <a:lstStyle/>
          <a:p>
            <a:r>
              <a:rPr lang="en-US" dirty="0" err="1">
                <a:solidFill>
                  <a:srgbClr val="FFFF00"/>
                </a:solidFill>
              </a:rPr>
              <a:t>mOTIVATION</a:t>
            </a:r>
            <a:endParaRPr lang="en-US" dirty="0">
              <a:solidFill>
                <a:srgbClr val="FFFF00"/>
              </a:solidFill>
            </a:endParaRPr>
          </a:p>
        </p:txBody>
      </p:sp>
      <p:sp>
        <p:nvSpPr>
          <p:cNvPr id="3" name="Content Placeholder 2">
            <a:extLst>
              <a:ext uri="{FF2B5EF4-FFF2-40B4-BE49-F238E27FC236}">
                <a16:creationId xmlns:a16="http://schemas.microsoft.com/office/drawing/2014/main" id="{918632F4-28DE-7524-9475-EAA7A264F717}"/>
              </a:ext>
            </a:extLst>
          </p:cNvPr>
          <p:cNvSpPr>
            <a:spLocks noGrp="1"/>
          </p:cNvSpPr>
          <p:nvPr>
            <p:ph idx="1"/>
          </p:nvPr>
        </p:nvSpPr>
        <p:spPr/>
        <p:txBody>
          <a:bodyPr/>
          <a:lstStyle/>
          <a:p>
            <a:r>
              <a:rPr lang="en-US" dirty="0">
                <a:solidFill>
                  <a:srgbClr val="FFFF00"/>
                </a:solidFill>
              </a:rPr>
              <a:t>Economic Dependence</a:t>
            </a:r>
            <a:r>
              <a:rPr lang="en-US" dirty="0"/>
              <a:t>: Agriculture significantly impacts the Indian economy, with disease detection playing a crucial role in maintaining productivity.</a:t>
            </a:r>
          </a:p>
          <a:p>
            <a:r>
              <a:rPr lang="en-US" dirty="0">
                <a:solidFill>
                  <a:srgbClr val="FFFF00"/>
                </a:solidFill>
              </a:rPr>
              <a:t>Automatic Disease Detection</a:t>
            </a:r>
            <a:r>
              <a:rPr lang="en-US" dirty="0"/>
              <a:t>: Early-stage plant disease detection through automated techniques helps prevent severe effects on crop quality and quantity.</a:t>
            </a:r>
          </a:p>
          <a:p>
            <a:r>
              <a:rPr lang="en-US" dirty="0">
                <a:solidFill>
                  <a:srgbClr val="FFFF00"/>
                </a:solidFill>
              </a:rPr>
              <a:t>Tomato Crop Focus</a:t>
            </a:r>
            <a:r>
              <a:rPr lang="en-US" dirty="0"/>
              <a:t>:</a:t>
            </a:r>
          </a:p>
          <a:p>
            <a:pPr lvl="1"/>
            <a:r>
              <a:rPr lang="en-US" dirty="0"/>
              <a:t>High commercial value and extensive cultivation in India.</a:t>
            </a:r>
          </a:p>
          <a:p>
            <a:pPr lvl="1"/>
            <a:r>
              <a:rPr lang="en-US" dirty="0"/>
              <a:t>Prone to various diseases, especially affecting leaves.</a:t>
            </a:r>
          </a:p>
        </p:txBody>
      </p:sp>
    </p:spTree>
    <p:extLst>
      <p:ext uri="{BB962C8B-B14F-4D97-AF65-F5344CB8AC3E}">
        <p14:creationId xmlns:p14="http://schemas.microsoft.com/office/powerpoint/2010/main" val="404932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FF00"/>
                </a:solidFill>
              </a:rPr>
              <a:t>OBJECTIVES</a:t>
            </a:r>
            <a:endParaRPr lang="en-IN" sz="4000" b="1" dirty="0">
              <a:solidFill>
                <a:srgbClr val="FFFF00"/>
              </a:solidFill>
            </a:endParaRPr>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Demonstrating the feasibility of using convolutional neural network to classify the plant diseases. </a:t>
            </a:r>
          </a:p>
          <a:p>
            <a:pPr algn="just"/>
            <a:r>
              <a:rPr lang="en-US" sz="2400" dirty="0">
                <a:latin typeface="Calibri" panose="020F0502020204030204" pitchFamily="34" charset="0"/>
                <a:cs typeface="Calibri" panose="020F0502020204030204" pitchFamily="34" charset="0"/>
              </a:rPr>
              <a:t>Developing a model that can be used to detect tomato plant leaf disease detection.</a:t>
            </a:r>
          </a:p>
          <a:p>
            <a:pPr algn="just"/>
            <a:r>
              <a:rPr lang="en-IN" altLang="en-US" sz="2400" dirty="0">
                <a:latin typeface="Calibri" panose="020F0502020204030204" pitchFamily="34" charset="0"/>
                <a:cs typeface="Calibri" panose="020F0502020204030204" pitchFamily="34" charset="0"/>
              </a:rPr>
              <a:t>CNN based VGG16 model is used.</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leaves considered are “ Tomato Leaves “</a:t>
            </a:r>
          </a:p>
          <a:p>
            <a:pPr algn="just"/>
            <a:r>
              <a:rPr lang="en-US" sz="2400" dirty="0">
                <a:latin typeface="Calibri" panose="020F0502020204030204" pitchFamily="34" charset="0"/>
                <a:cs typeface="Calibri" panose="020F0502020204030204" pitchFamily="34" charset="0"/>
              </a:rPr>
              <a:t>The disease considered is “ Bacterial Leaf Spot ”.</a:t>
            </a:r>
          </a:p>
          <a:p>
            <a:pPr algn="just"/>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D51-376F-45E7-8377-38AA2AFBAAD8}"/>
              </a:ext>
            </a:extLst>
          </p:cNvPr>
          <p:cNvSpPr>
            <a:spLocks noGrp="1"/>
          </p:cNvSpPr>
          <p:nvPr>
            <p:ph type="title"/>
          </p:nvPr>
        </p:nvSpPr>
        <p:spPr/>
        <p:txBody>
          <a:bodyPr/>
          <a:lstStyle/>
          <a:p>
            <a:r>
              <a:rPr lang="en-US" dirty="0">
                <a:solidFill>
                  <a:srgbClr val="FFFF00"/>
                </a:solidFill>
              </a:rPr>
              <a:t>RELATED WORK</a:t>
            </a:r>
          </a:p>
        </p:txBody>
      </p:sp>
      <p:sp>
        <p:nvSpPr>
          <p:cNvPr id="3" name="Content Placeholder 2">
            <a:extLst>
              <a:ext uri="{FF2B5EF4-FFF2-40B4-BE49-F238E27FC236}">
                <a16:creationId xmlns:a16="http://schemas.microsoft.com/office/drawing/2014/main" id="{969D7FF8-0599-4A61-A30A-2F0EFE32D5A3}"/>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Batang" panose="02030600000101010101" pitchFamily="18" charset="-127"/>
              </a:rPr>
              <a:t>The first paper is about the </a:t>
            </a:r>
            <a:r>
              <a:rPr lang="en-US" sz="1800" b="1" dirty="0">
                <a:effectLst/>
                <a:latin typeface="Times New Roman" panose="02020603050405020304" pitchFamily="18" charset="0"/>
                <a:ea typeface="Batang" panose="02030600000101010101" pitchFamily="18" charset="-127"/>
              </a:rPr>
              <a:t>“Tomato Plant Disease Detection System using Image Processing”,</a:t>
            </a:r>
            <a:r>
              <a:rPr lang="en-US" sz="1800" dirty="0">
                <a:effectLst/>
                <a:latin typeface="Times New Roman" panose="02020603050405020304" pitchFamily="18" charset="0"/>
                <a:ea typeface="Batang" panose="02030600000101010101" pitchFamily="18" charset="-127"/>
              </a:rPr>
              <a:t> written by Santosh Adhikari. The experimental results showed that the proposed CNN-based model can reach a good recognition performance, and obtained an average accuracy of 96.3%. In the Second paper,</a:t>
            </a:r>
            <a:r>
              <a:rPr lang="en-US" sz="1800" b="1" dirty="0">
                <a:effectLst/>
                <a:latin typeface="Times New Roman" panose="02020603050405020304" pitchFamily="18" charset="0"/>
                <a:ea typeface="Batang" panose="02030600000101010101" pitchFamily="18" charset="-127"/>
              </a:rPr>
              <a:t> “Tomato Leaf Disease detection Using Convolutional Neural Networks”, </a:t>
            </a:r>
            <a:r>
              <a:rPr lang="en-US" sz="1800" dirty="0">
                <a:effectLst/>
                <a:latin typeface="Times New Roman" panose="02020603050405020304" pitchFamily="18" charset="0"/>
                <a:ea typeface="Batang" panose="02030600000101010101" pitchFamily="18" charset="-127"/>
              </a:rPr>
              <a:t>The database used for evaluation is a subset of Plant Village, a repository that contains 54,306 images of 14 crops infested with 26 diseases. The subset includes around 18160 images of tomato leaf diseases. In Third paper “</a:t>
            </a:r>
            <a:r>
              <a:rPr lang="en-US" sz="1800" b="1" dirty="0">
                <a:effectLst/>
                <a:latin typeface="Times New Roman" panose="02020603050405020304" pitchFamily="18" charset="0"/>
                <a:ea typeface="Batang" panose="02030600000101010101" pitchFamily="18" charset="-127"/>
              </a:rPr>
              <a:t>Tomato crop disease classification using pre-trained deep learning algorithm”, </a:t>
            </a:r>
            <a:r>
              <a:rPr lang="en-US" sz="1800" dirty="0">
                <a:effectLst/>
                <a:latin typeface="Times New Roman" panose="02020603050405020304" pitchFamily="18" charset="0"/>
                <a:ea typeface="Batang" panose="02030600000101010101" pitchFamily="18" charset="-127"/>
              </a:rPr>
              <a:t>The classification accuracy using 13,262 images were 97.29% for VGG16 net and 97.49% for </a:t>
            </a:r>
            <a:r>
              <a:rPr lang="en-US" sz="1800" dirty="0" err="1">
                <a:effectLst/>
                <a:latin typeface="Times New Roman" panose="02020603050405020304" pitchFamily="18" charset="0"/>
                <a:ea typeface="Batang" panose="02030600000101010101" pitchFamily="18" charset="-127"/>
              </a:rPr>
              <a:t>AlexNet</a:t>
            </a:r>
            <a:r>
              <a:rPr lang="en-US" sz="1800" dirty="0">
                <a:effectLst/>
                <a:latin typeface="Times New Roman" panose="02020603050405020304" pitchFamily="18" charset="0"/>
                <a:ea typeface="Batang" panose="02030600000101010101" pitchFamily="18" charset="-127"/>
              </a:rPr>
              <a:t>. In Fourth paper “</a:t>
            </a:r>
            <a:r>
              <a:rPr lang="en-US" sz="1800" b="1" dirty="0">
                <a:effectLst/>
                <a:latin typeface="Times New Roman" panose="02020603050405020304" pitchFamily="18" charset="0"/>
                <a:ea typeface="Batang" panose="02030600000101010101" pitchFamily="18" charset="-127"/>
              </a:rPr>
              <a:t>PLANT DISEASE DETECTION USING NEURAL NETWORK”, </a:t>
            </a:r>
            <a:r>
              <a:rPr lang="en-US" sz="1800" dirty="0">
                <a:effectLst/>
                <a:latin typeface="Times New Roman" panose="02020603050405020304" pitchFamily="18" charset="0"/>
                <a:ea typeface="Batang" panose="02030600000101010101" pitchFamily="18" charset="-127"/>
              </a:rPr>
              <a:t>The methodology used to classify the diseased plant leaves using Feed Forward Neural Network (FFNN), Learning Vector Quantization (LVQ) and Radial Basis Function Networks (RBF) by processing the set of shape and texture features from the affected leaf image.</a:t>
            </a:r>
          </a:p>
          <a:p>
            <a:pPr algn="just"/>
            <a:endParaRPr lang="en-US" dirty="0"/>
          </a:p>
        </p:txBody>
      </p:sp>
    </p:spTree>
    <p:extLst>
      <p:ext uri="{BB962C8B-B14F-4D97-AF65-F5344CB8AC3E}">
        <p14:creationId xmlns:p14="http://schemas.microsoft.com/office/powerpoint/2010/main" val="14396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Problem Statement</a:t>
            </a:r>
          </a:p>
        </p:txBody>
      </p:sp>
      <p:sp>
        <p:nvSpPr>
          <p:cNvPr id="6" name="Content Placeholder 5"/>
          <p:cNvSpPr>
            <a:spLocks noGrp="1"/>
          </p:cNvSpPr>
          <p:nvPr>
            <p:ph idx="1"/>
          </p:nvPr>
        </p:nvSpPr>
        <p:spPr>
          <a:xfrm>
            <a:off x="913795" y="2096063"/>
            <a:ext cx="10353762" cy="4454365"/>
          </a:xfrm>
        </p:spPr>
        <p:txBody>
          <a:bodyPr>
            <a:noAutofit/>
          </a:bodyPr>
          <a:lstStyle/>
          <a:p>
            <a:pPr marL="0" indent="0" algn="just">
              <a:buNone/>
            </a:pP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US" sz="2400" b="1" dirty="0">
                <a:latin typeface="Calibri" panose="020F0502020204030204" pitchFamily="34" charset="0"/>
                <a:cs typeface="Calibri" panose="020F0502020204030204" pitchFamily="34" charset="0"/>
              </a:rPr>
              <a:t> Agriculture</a:t>
            </a:r>
            <a:r>
              <a:rPr lang="en-US" sz="2400" dirty="0">
                <a:latin typeface="Calibri" panose="020F0502020204030204" pitchFamily="34" charset="0"/>
                <a:cs typeface="Calibri" panose="020F0502020204030204" pitchFamily="34" charset="0"/>
              </a:rPr>
              <a:t> is the most important sector of </a:t>
            </a:r>
            <a:r>
              <a:rPr lang="en-US" sz="2400" b="1" dirty="0">
                <a:latin typeface="Calibri" panose="020F0502020204030204" pitchFamily="34" charset="0"/>
                <a:cs typeface="Calibri" panose="020F0502020204030204" pitchFamily="34" charset="0"/>
              </a:rPr>
              <a:t>Indian Economy</a:t>
            </a:r>
            <a:r>
              <a:rPr lang="en-US" sz="2400" dirty="0">
                <a:latin typeface="Calibri" panose="020F0502020204030204" pitchFamily="34" charset="0"/>
                <a:cs typeface="Calibri" panose="020F0502020204030204" pitchFamily="34" charset="0"/>
              </a:rPr>
              <a:t>. Indian</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agriculture sector accounts for 18 per cent of </a:t>
            </a:r>
            <a:r>
              <a:rPr lang="en-US" sz="2400" b="1" dirty="0">
                <a:latin typeface="Calibri" panose="020F0502020204030204" pitchFamily="34" charset="0"/>
                <a:cs typeface="Calibri" panose="020F0502020204030204" pitchFamily="34" charset="0"/>
              </a:rPr>
              <a:t>India's</a:t>
            </a:r>
            <a:r>
              <a:rPr lang="en-US" sz="2400" dirty="0">
                <a:latin typeface="Calibri" panose="020F0502020204030204" pitchFamily="34" charset="0"/>
                <a:cs typeface="Calibri" panose="020F0502020204030204" pitchFamily="34" charset="0"/>
              </a:rPr>
              <a:t> gross domestic product (GDP). The proposed system helps in identification of plant leaf diseases and provides remedies that can be used as a defense mechanism against the disease. For this project, tomato leaves are considered and as a disease, “Bacterial Leaf Spot”. Using training data, the model is trained. Here Convolutional Neural Network(CNN) is used for prediction which comprises of different layers. CNN has different layers that are Dense, Dropout, Flatten, Convolution2D, MaxPooling2D. After the model is trained successfully, the software can identify the disease of the plant species.</a:t>
            </a: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18609"/>
            <a:ext cx="10353761" cy="1326321"/>
          </a:xfrm>
        </p:spPr>
        <p:txBody>
          <a:bodyPr>
            <a:normAutofit/>
          </a:bodyPr>
          <a:lstStyle/>
          <a:p>
            <a:r>
              <a:rPr lang="en-IN" sz="4000" dirty="0">
                <a:solidFill>
                  <a:srgbClr val="FFFF00"/>
                </a:solidFill>
              </a:rPr>
              <a:t>Proposed Solution </a:t>
            </a:r>
          </a:p>
        </p:txBody>
      </p:sp>
      <p:sp>
        <p:nvSpPr>
          <p:cNvPr id="4" name="TextBox 3">
            <a:extLst>
              <a:ext uri="{FF2B5EF4-FFF2-40B4-BE49-F238E27FC236}">
                <a16:creationId xmlns:a16="http://schemas.microsoft.com/office/drawing/2014/main" id="{D4A765E2-B246-24A4-1268-5292131AB562}"/>
              </a:ext>
            </a:extLst>
          </p:cNvPr>
          <p:cNvSpPr txBox="1"/>
          <p:nvPr/>
        </p:nvSpPr>
        <p:spPr>
          <a:xfrm>
            <a:off x="1419225" y="5627715"/>
            <a:ext cx="8955059" cy="1200329"/>
          </a:xfrm>
          <a:prstGeom prst="rect">
            <a:avLst/>
          </a:prstGeom>
          <a:noFill/>
        </p:spPr>
        <p:txBody>
          <a:bodyPr wrap="square" rtlCol="0">
            <a:spAutoFit/>
          </a:bodyPr>
          <a:lstStyle/>
          <a:p>
            <a:pPr algn="just">
              <a:lnSpc>
                <a:spcPct val="100000"/>
              </a:lnSpc>
            </a:pPr>
            <a:r>
              <a:rPr lang="en-IN" sz="1800" dirty="0">
                <a:solidFill>
                  <a:srgbClr val="FFFF00"/>
                </a:solidFill>
                <a:latin typeface="Calibri" panose="020F0502020204030204" pitchFamily="34" charset="0"/>
                <a:cs typeface="Calibri" panose="020F0502020204030204" pitchFamily="34" charset="0"/>
              </a:rPr>
              <a:t>Algorithm used to predict the disease of the plant leaf is “Convolutional Neural Network”.</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A </a:t>
            </a:r>
            <a:r>
              <a:rPr lang="en-US" sz="1800" b="1" dirty="0">
                <a:solidFill>
                  <a:srgbClr val="FFFF00"/>
                </a:solidFill>
                <a:latin typeface="Calibri" panose="020F0502020204030204" pitchFamily="34" charset="0"/>
                <a:cs typeface="Calibri" panose="020F0502020204030204" pitchFamily="34" charset="0"/>
              </a:rPr>
              <a:t>CNN</a:t>
            </a:r>
            <a:r>
              <a:rPr lang="en-US" sz="1800" dirty="0">
                <a:solidFill>
                  <a:srgbClr val="FFFF00"/>
                </a:solidFill>
                <a:latin typeface="Calibri" panose="020F0502020204030204" pitchFamily="34" charset="0"/>
                <a:cs typeface="Calibri" panose="020F0502020204030204" pitchFamily="34" charset="0"/>
              </a:rPr>
              <a:t> is well suitable for image recognition, designed to process pixel data.</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The modules like Tensor flow, </a:t>
            </a:r>
            <a:r>
              <a:rPr lang="en-US" sz="1800" dirty="0" err="1">
                <a:solidFill>
                  <a:srgbClr val="FFFF00"/>
                </a:solidFill>
                <a:latin typeface="Calibri" panose="020F0502020204030204" pitchFamily="34" charset="0"/>
                <a:cs typeface="Calibri" panose="020F0502020204030204" pitchFamily="34" charset="0"/>
              </a:rPr>
              <a:t>Keras</a:t>
            </a:r>
            <a:r>
              <a:rPr lang="en-US" sz="1800" dirty="0">
                <a:solidFill>
                  <a:srgbClr val="FFFF00"/>
                </a:solidFill>
                <a:latin typeface="Calibri" panose="020F0502020204030204" pitchFamily="34" charset="0"/>
                <a:cs typeface="Calibri" panose="020F0502020204030204" pitchFamily="34" charset="0"/>
              </a:rPr>
              <a:t> are used.</a:t>
            </a:r>
          </a:p>
          <a:p>
            <a:endParaRPr lang="en-US" dirty="0"/>
          </a:p>
        </p:txBody>
      </p:sp>
      <p:pic>
        <p:nvPicPr>
          <p:cNvPr id="3" name="Picture 2">
            <a:extLst>
              <a:ext uri="{FF2B5EF4-FFF2-40B4-BE49-F238E27FC236}">
                <a16:creationId xmlns:a16="http://schemas.microsoft.com/office/drawing/2014/main" id="{503B0112-1876-6A7F-C43A-FF285663D64A}"/>
              </a:ext>
            </a:extLst>
          </p:cNvPr>
          <p:cNvPicPr>
            <a:picLocks noChangeAspect="1"/>
          </p:cNvPicPr>
          <p:nvPr/>
        </p:nvPicPr>
        <p:blipFill>
          <a:blip r:embed="rId2"/>
          <a:stretch>
            <a:fillRect/>
          </a:stretch>
        </p:blipFill>
        <p:spPr>
          <a:xfrm>
            <a:off x="1873624" y="1176420"/>
            <a:ext cx="7485529" cy="4311658"/>
          </a:xfrm>
          <a:prstGeom prst="rect">
            <a:avLst/>
          </a:prstGeom>
        </p:spPr>
      </p:pic>
      <p:sp>
        <p:nvSpPr>
          <p:cNvPr id="6" name="Content Placeholder 5">
            <a:extLst>
              <a:ext uri="{FF2B5EF4-FFF2-40B4-BE49-F238E27FC236}">
                <a16:creationId xmlns:a16="http://schemas.microsoft.com/office/drawing/2014/main" id="{D5494ED7-18EE-A799-3299-37BE704121B6}"/>
              </a:ext>
            </a:extLst>
          </p:cNvPr>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06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861647"/>
            <a:ext cx="11903826" cy="5758230"/>
          </a:xfrm>
        </p:spPr>
        <p:txBody>
          <a:bodyPr>
            <a:normAutofit lnSpcReduction="10000"/>
          </a:bodyPr>
          <a:lstStyle/>
          <a:p>
            <a:pPr marL="0" indent="0" algn="just">
              <a:buNone/>
            </a:pPr>
            <a:r>
              <a:rPr lang="en-US" dirty="0"/>
              <a:t>	</a:t>
            </a:r>
            <a:r>
              <a:rPr lang="en-US" dirty="0">
                <a:latin typeface="Calibri" panose="020F0502020204030204" pitchFamily="34" charset="0"/>
                <a:cs typeface="Calibri" panose="020F0502020204030204" pitchFamily="34" charset="0"/>
              </a:rPr>
              <a:t>A </a:t>
            </a:r>
            <a:r>
              <a:rPr lang="en-US" dirty="0">
                <a:solidFill>
                  <a:srgbClr val="FFFF00"/>
                </a:solidFill>
                <a:latin typeface="Calibri" panose="020F0502020204030204" pitchFamily="34" charset="0"/>
                <a:cs typeface="Calibri" panose="020F0502020204030204" pitchFamily="34" charset="0"/>
              </a:rPr>
              <a:t>CNN</a:t>
            </a:r>
            <a:r>
              <a:rPr lang="en-US" dirty="0">
                <a:latin typeface="Calibri" panose="020F0502020204030204" pitchFamily="34" charset="0"/>
                <a:cs typeface="Calibri" panose="020F0502020204030204" pitchFamily="34" charset="0"/>
              </a:rPr>
              <a:t> consists of an input layer and an output layer, as well as multiple hidden layers between them. </a:t>
            </a:r>
            <a:endParaRPr lang="en-US"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Input Layer:</a:t>
            </a:r>
          </a:p>
          <a:p>
            <a:pPr algn="just"/>
            <a:r>
              <a:rPr lang="en-US" dirty="0">
                <a:solidFill>
                  <a:srgbClr val="00B050"/>
                </a:solidFill>
                <a:effectLst/>
                <a:latin typeface="Calibri" panose="020F0502020204030204" pitchFamily="34" charset="0"/>
                <a:cs typeface="Calibri" panose="020F0502020204030204" pitchFamily="34" charset="0"/>
              </a:rPr>
              <a:t>	The input layer’s shape is (150, 150, 3)</a:t>
            </a:r>
            <a:endParaRPr lang="en-US" dirty="0">
              <a:latin typeface="Calibri" panose="020F0502020204030204" pitchFamily="34" charset="0"/>
              <a:cs typeface="Calibri" panose="020F0502020204030204" pitchFamily="34" charset="0"/>
            </a:endParaRPr>
          </a:p>
          <a:p>
            <a:pPr marL="0" indent="0" algn="just">
              <a:buNone/>
            </a:pPr>
            <a:r>
              <a:rPr lang="en-IN" b="1" dirty="0">
                <a:solidFill>
                  <a:srgbClr val="FFFF00"/>
                </a:solidFill>
                <a:latin typeface="Calibri" panose="020F0502020204030204" pitchFamily="34" charset="0"/>
                <a:cs typeface="Calibri" panose="020F0502020204030204" pitchFamily="34" charset="0"/>
              </a:rPr>
              <a:t>Convolution Layer:</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first -  CONV1(filter=32,filter shape = 3*3, stride=1) layer</a:t>
            </a:r>
          </a:p>
          <a:p>
            <a:r>
              <a:rPr lang="en-US" dirty="0">
                <a:solidFill>
                  <a:srgbClr val="00B050"/>
                </a:solidFill>
                <a:effectLst/>
                <a:latin typeface="Calibri" panose="020F0502020204030204" pitchFamily="34" charset="0"/>
                <a:cs typeface="Calibri" panose="020F0502020204030204" pitchFamily="34" charset="0"/>
              </a:rPr>
              <a:t>Output height = (Input height - Filter height + 2 * Padding) / Stride + 1 = (150-3+2*0)/(1+1) = 148</a:t>
            </a:r>
          </a:p>
          <a:p>
            <a:r>
              <a:rPr lang="en-US" dirty="0">
                <a:solidFill>
                  <a:srgbClr val="00B050"/>
                </a:solidFill>
                <a:effectLst/>
                <a:latin typeface="Calibri" panose="020F0502020204030204" pitchFamily="34" charset="0"/>
                <a:cs typeface="Calibri" panose="020F0502020204030204" pitchFamily="34" charset="0"/>
              </a:rPr>
              <a:t>Output width = (Input width - Filter width + 2 * Padding) / Stride + 1 = (150-3+2*0)/(1+1) = 148</a:t>
            </a:r>
          </a:p>
          <a:p>
            <a:r>
              <a:rPr lang="en-US" dirty="0">
                <a:solidFill>
                  <a:srgbClr val="00B050"/>
                </a:solidFill>
                <a:effectLst/>
                <a:latin typeface="Calibri" panose="020F0502020204030204" pitchFamily="34" charset="0"/>
                <a:cs typeface="Calibri" panose="020F0502020204030204" pitchFamily="34" charset="0"/>
              </a:rPr>
              <a:t>Parameters per filter = (filter height * filter width * input channels + 1) = (3*3*3+1)=28</a:t>
            </a:r>
          </a:p>
          <a:p>
            <a:r>
              <a:rPr lang="en-US" dirty="0">
                <a:solidFill>
                  <a:srgbClr val="00B050"/>
                </a:solidFill>
                <a:effectLst/>
                <a:latin typeface="Calibri" panose="020F0502020204030204" pitchFamily="34" charset="0"/>
                <a:cs typeface="Calibri" panose="020F0502020204030204" pitchFamily="34" charset="0"/>
              </a:rPr>
              <a:t>Total parameters = Parameters per filter * number of filters = 28 *32 = 896</a:t>
            </a:r>
          </a:p>
          <a:p>
            <a:r>
              <a:rPr lang="en-IN" dirty="0">
                <a:solidFill>
                  <a:srgbClr val="00B050"/>
                </a:solidFill>
                <a:effectLst/>
                <a:latin typeface="Calibri" panose="020F0502020204030204" pitchFamily="34" charset="0"/>
                <a:cs typeface="Calibri" panose="020F0502020204030204" pitchFamily="34" charset="0"/>
              </a:rPr>
              <a:t>The second -  CONV2(filter=64, filter shape =3*3, stride=1) layer. </a:t>
            </a:r>
          </a:p>
          <a:p>
            <a:pPr lvl="0"/>
            <a:r>
              <a:rPr lang="en-IN" dirty="0">
                <a:solidFill>
                  <a:srgbClr val="00B050"/>
                </a:solidFill>
                <a:effectLst/>
                <a:latin typeface="Calibri" panose="020F0502020204030204" pitchFamily="34" charset="0"/>
                <a:cs typeface="Calibri" panose="020F0502020204030204" pitchFamily="34" charset="0"/>
              </a:rPr>
              <a:t>The third -  POOL1 layer </a:t>
            </a:r>
            <a:r>
              <a:rPr lang="en-IN" dirty="0">
                <a:effectLst/>
                <a:latin typeface="Calibri" panose="020F0502020204030204" pitchFamily="34" charset="0"/>
                <a:cs typeface="Calibri" panose="020F0502020204030204" pitchFamily="34" charset="0"/>
              </a:rPr>
              <a:t>has no parameters. </a:t>
            </a:r>
          </a:p>
          <a:p>
            <a:pPr lvl="0"/>
            <a:r>
              <a:rPr lang="en-IN" dirty="0">
                <a:solidFill>
                  <a:srgbClr val="00B050"/>
                </a:solidFill>
                <a:effectLst/>
                <a:latin typeface="Calibri" panose="020F0502020204030204" pitchFamily="34" charset="0"/>
                <a:cs typeface="Calibri" panose="020F0502020204030204" pitchFamily="34" charset="0"/>
              </a:rPr>
              <a:t>The fourth -  DROPOUT1 layer</a:t>
            </a:r>
            <a:r>
              <a:rPr lang="en-IN" dirty="0">
                <a:effectLst/>
                <a:latin typeface="Calibri" panose="020F0502020204030204" pitchFamily="34" charset="0"/>
                <a:cs typeface="Calibri" panose="020F0502020204030204" pitchFamily="34" charset="0"/>
              </a:rPr>
              <a:t> has no parameters</a:t>
            </a:r>
          </a:p>
          <a:p>
            <a:endParaRPr lang="en-IN" dirty="0">
              <a:effectLst/>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806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861647"/>
            <a:ext cx="11903826" cy="5758230"/>
          </a:xfrm>
        </p:spPr>
        <p:txBody>
          <a:bodyPr>
            <a:normAutofit/>
          </a:bodyPr>
          <a:lstStyle/>
          <a:p>
            <a:pPr marL="0" indent="0" algn="just">
              <a:buNone/>
            </a:pPr>
            <a:r>
              <a:rPr lang="en-IN" b="1" dirty="0">
                <a:solidFill>
                  <a:srgbClr val="FFFF00"/>
                </a:solidFill>
                <a:latin typeface="Calibri" panose="020F0502020204030204" pitchFamily="34" charset="0"/>
                <a:cs typeface="Calibri" panose="020F0502020204030204" pitchFamily="34" charset="0"/>
              </a:rPr>
              <a:t>Layers:</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fifth - CONV3</a:t>
            </a:r>
            <a:r>
              <a:rPr lang="en-IN" dirty="0">
                <a:effectLst/>
                <a:latin typeface="Calibri" panose="020F0502020204030204" pitchFamily="34" charset="0"/>
                <a:cs typeface="Calibri" panose="020F0502020204030204" pitchFamily="34" charset="0"/>
              </a:rPr>
              <a:t>(filter = 64, filter shape =3*3, stride=1) layer has 36928 parameters.</a:t>
            </a:r>
          </a:p>
          <a:p>
            <a:r>
              <a:rPr lang="en-IN" dirty="0">
                <a:solidFill>
                  <a:srgbClr val="00B050"/>
                </a:solidFill>
                <a:effectLst/>
                <a:latin typeface="Calibri" panose="020F0502020204030204" pitchFamily="34" charset="0"/>
                <a:cs typeface="Calibri" panose="020F0502020204030204" pitchFamily="34" charset="0"/>
              </a:rPr>
              <a:t>The sixth - CONV4</a:t>
            </a:r>
            <a:r>
              <a:rPr lang="en-IN" dirty="0">
                <a:effectLst/>
                <a:latin typeface="Calibri" panose="020F0502020204030204" pitchFamily="34" charset="0"/>
                <a:cs typeface="Calibri" panose="020F0502020204030204" pitchFamily="34" charset="0"/>
              </a:rPr>
              <a:t>(filter = 64, filter shape =3*3, stride=1) layer has 36928 parameters.</a:t>
            </a:r>
          </a:p>
          <a:p>
            <a:r>
              <a:rPr lang="en-IN" dirty="0">
                <a:solidFill>
                  <a:srgbClr val="00B050"/>
                </a:solidFill>
                <a:effectLst/>
                <a:latin typeface="Calibri" panose="020F0502020204030204" pitchFamily="34" charset="0"/>
                <a:cs typeface="Calibri" panose="020F0502020204030204" pitchFamily="34" charset="0"/>
              </a:rPr>
              <a:t>The seventh -  DROPOUT2 </a:t>
            </a:r>
            <a:r>
              <a:rPr lang="en-IN" dirty="0">
                <a:effectLst/>
                <a:latin typeface="Calibri" panose="020F0502020204030204" pitchFamily="34" charset="0"/>
                <a:cs typeface="Calibri" panose="020F0502020204030204" pitchFamily="34" charset="0"/>
              </a:rPr>
              <a:t> layer has 0 parameters.</a:t>
            </a:r>
          </a:p>
          <a:p>
            <a:r>
              <a:rPr lang="en-IN" dirty="0">
                <a:solidFill>
                  <a:srgbClr val="00B050"/>
                </a:solidFill>
                <a:effectLst/>
                <a:latin typeface="Calibri" panose="020F0502020204030204" pitchFamily="34" charset="0"/>
                <a:cs typeface="Calibri" panose="020F0502020204030204" pitchFamily="34" charset="0"/>
              </a:rPr>
              <a:t>The eight -  POOL2 </a:t>
            </a:r>
            <a:r>
              <a:rPr lang="en-IN" dirty="0">
                <a:effectLst/>
                <a:latin typeface="Calibri" panose="020F0502020204030204" pitchFamily="34" charset="0"/>
                <a:cs typeface="Calibri" panose="020F0502020204030204" pitchFamily="34" charset="0"/>
              </a:rPr>
              <a:t>layer has no parameters. </a:t>
            </a:r>
          </a:p>
          <a:p>
            <a:r>
              <a:rPr lang="en-IN" dirty="0">
                <a:solidFill>
                  <a:srgbClr val="00B050"/>
                </a:solidFill>
                <a:effectLst/>
                <a:latin typeface="Calibri" panose="020F0502020204030204" pitchFamily="34" charset="0"/>
                <a:cs typeface="Calibri" panose="020F0502020204030204" pitchFamily="34" charset="0"/>
              </a:rPr>
              <a:t>The ninth -  DROPOUT3 </a:t>
            </a:r>
            <a:r>
              <a:rPr lang="en-IN" dirty="0">
                <a:effectLst/>
                <a:latin typeface="Calibri" panose="020F0502020204030204" pitchFamily="34" charset="0"/>
                <a:cs typeface="Calibri" panose="020F0502020204030204" pitchFamily="34" charset="0"/>
              </a:rPr>
              <a:t> layer has 0 parameters.</a:t>
            </a:r>
          </a:p>
          <a:p>
            <a:r>
              <a:rPr lang="en-IN" dirty="0">
                <a:solidFill>
                  <a:srgbClr val="00B050"/>
                </a:solidFill>
                <a:effectLst/>
                <a:latin typeface="Calibri" panose="020F0502020204030204" pitchFamily="34" charset="0"/>
                <a:cs typeface="Calibri" panose="020F0502020204030204" pitchFamily="34" charset="0"/>
              </a:rPr>
              <a:t>The tenth -  CONV5</a:t>
            </a:r>
            <a:r>
              <a:rPr lang="en-IN" dirty="0">
                <a:effectLst/>
                <a:latin typeface="Calibri" panose="020F0502020204030204" pitchFamily="34" charset="0"/>
                <a:cs typeface="Calibri" panose="020F0502020204030204" pitchFamily="34" charset="0"/>
              </a:rPr>
              <a:t>(filter = 128, filter shape =3*3, stride=1) layer has 73856 parameters.</a:t>
            </a:r>
          </a:p>
          <a:p>
            <a:r>
              <a:rPr lang="en-IN" dirty="0">
                <a:solidFill>
                  <a:srgbClr val="00B050"/>
                </a:solidFill>
                <a:effectLst/>
                <a:latin typeface="Calibri" panose="020F0502020204030204" pitchFamily="34" charset="0"/>
                <a:cs typeface="Calibri" panose="020F0502020204030204" pitchFamily="34" charset="0"/>
              </a:rPr>
              <a:t>The eleventh -  CONV6</a:t>
            </a:r>
            <a:r>
              <a:rPr lang="en-IN" dirty="0">
                <a:effectLst/>
                <a:latin typeface="Calibri" panose="020F0502020204030204" pitchFamily="34" charset="0"/>
                <a:cs typeface="Calibri" panose="020F0502020204030204" pitchFamily="34" charset="0"/>
              </a:rPr>
              <a:t>(filter = 128, filter shape =3*3, stride=1) layer has 147584 parameters.</a:t>
            </a:r>
          </a:p>
          <a:p>
            <a:r>
              <a:rPr lang="en-IN" dirty="0">
                <a:solidFill>
                  <a:srgbClr val="00B050"/>
                </a:solidFill>
                <a:effectLst/>
                <a:latin typeface="Calibri" panose="020F0502020204030204" pitchFamily="34" charset="0"/>
                <a:cs typeface="Calibri" panose="020F0502020204030204" pitchFamily="34" charset="0"/>
              </a:rPr>
              <a:t>The twelfth -  CONV7</a:t>
            </a:r>
            <a:r>
              <a:rPr lang="en-IN" dirty="0">
                <a:effectLst/>
                <a:latin typeface="Calibri" panose="020F0502020204030204" pitchFamily="34" charset="0"/>
                <a:cs typeface="Calibri" panose="020F0502020204030204" pitchFamily="34" charset="0"/>
              </a:rPr>
              <a:t>(filter = 128, filter shape =3*3, stride=1) layer has 147584 parameters.</a:t>
            </a:r>
          </a:p>
          <a:p>
            <a:r>
              <a:rPr lang="en-IN" dirty="0">
                <a:solidFill>
                  <a:srgbClr val="00B050"/>
                </a:solidFill>
                <a:effectLst/>
                <a:latin typeface="Calibri" panose="020F0502020204030204" pitchFamily="34" charset="0"/>
                <a:cs typeface="Calibri" panose="020F0502020204030204" pitchFamily="34" charset="0"/>
              </a:rPr>
              <a:t>The thirteenth -  POOL3 </a:t>
            </a:r>
            <a:r>
              <a:rPr lang="en-IN" dirty="0">
                <a:effectLst/>
                <a:latin typeface="Calibri" panose="020F0502020204030204" pitchFamily="34" charset="0"/>
                <a:cs typeface="Calibri" panose="020F0502020204030204" pitchFamily="34" charset="0"/>
              </a:rPr>
              <a:t>layer has no parameters. </a:t>
            </a:r>
          </a:p>
          <a:p>
            <a:r>
              <a:rPr lang="en-IN" dirty="0">
                <a:solidFill>
                  <a:srgbClr val="00B050"/>
                </a:solidFill>
                <a:effectLst/>
                <a:latin typeface="Calibri" panose="020F0502020204030204" pitchFamily="34" charset="0"/>
                <a:cs typeface="Calibri" panose="020F0502020204030204" pitchFamily="34" charset="0"/>
              </a:rPr>
              <a:t>The fourteenth -  DROPOUT4 </a:t>
            </a:r>
            <a:r>
              <a:rPr lang="en-IN" dirty="0">
                <a:effectLst/>
                <a:latin typeface="Calibri" panose="020F0502020204030204" pitchFamily="34" charset="0"/>
                <a:cs typeface="Calibri" panose="020F0502020204030204" pitchFamily="34" charset="0"/>
              </a:rPr>
              <a:t> layer has 0 parameters.</a:t>
            </a:r>
          </a:p>
          <a:p>
            <a:endParaRPr lang="en-IN" dirty="0">
              <a:effectLst/>
              <a:latin typeface="Calibri" panose="020F0502020204030204" pitchFamily="34" charset="0"/>
              <a:cs typeface="Calibri" panose="020F0502020204030204" pitchFamily="34" charset="0"/>
            </a:endParaRPr>
          </a:p>
          <a:p>
            <a:endParaRPr lang="en-IN" dirty="0">
              <a:effectLst/>
              <a:latin typeface="Calibri" panose="020F0502020204030204" pitchFamily="34" charset="0"/>
              <a:cs typeface="Calibri" panose="020F0502020204030204" pitchFamily="34" charset="0"/>
            </a:endParaRPr>
          </a:p>
          <a:p>
            <a:endParaRPr lang="en-IN" dirty="0">
              <a:effectLst/>
              <a:latin typeface="Calibri" panose="020F0502020204030204" pitchFamily="34" charset="0"/>
              <a:cs typeface="Calibri" panose="020F0502020204030204" pitchFamily="34" charset="0"/>
            </a:endParaRPr>
          </a:p>
          <a:p>
            <a:endParaRPr lang="en-IN" dirty="0">
              <a:solidFill>
                <a:srgbClr val="00B050"/>
              </a:solidFill>
              <a:effectLst/>
              <a:latin typeface="Calibri" panose="020F0502020204030204" pitchFamily="34" charset="0"/>
              <a:cs typeface="Calibri" panose="020F0502020204030204" pitchFamily="34" charset="0"/>
            </a:endParaRPr>
          </a:p>
          <a:p>
            <a:endParaRPr lang="en-IN" dirty="0">
              <a:effectLst/>
            </a:endParaRPr>
          </a:p>
          <a:p>
            <a:pPr marL="0" indent="0">
              <a:buNone/>
            </a:pPr>
            <a:endParaRPr lang="en-US" dirty="0"/>
          </a:p>
        </p:txBody>
      </p:sp>
    </p:spTree>
    <p:extLst>
      <p:ext uri="{BB962C8B-B14F-4D97-AF65-F5344CB8AC3E}">
        <p14:creationId xmlns:p14="http://schemas.microsoft.com/office/powerpoint/2010/main" val="97537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644</TotalTime>
  <Words>1404</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Rockwell</vt:lpstr>
      <vt:lpstr>Times New Roman</vt:lpstr>
      <vt:lpstr>Damask</vt:lpstr>
      <vt:lpstr> Sravya Reddy Pilli - 700747154 HarshaVardhan Reddy Pattepur - 700754833,  Sai Vardhan Reddy Narra -700756163  </vt:lpstr>
      <vt:lpstr>Role/Responsibilities and Contribution in project</vt:lpstr>
      <vt:lpstr>mOTIVATION</vt:lpstr>
      <vt:lpstr>OBJECTIVES</vt:lpstr>
      <vt:lpstr>RELATED WORK</vt:lpstr>
      <vt:lpstr>Problem Statement</vt:lpstr>
      <vt:lpstr>Proposed Solution </vt:lpstr>
      <vt:lpstr>CNN LAYERS</vt:lpstr>
      <vt:lpstr>CNN LAYERS</vt:lpstr>
      <vt:lpstr>CNN layers</vt:lpstr>
      <vt:lpstr>Results/SIMULATIONS</vt:lpstr>
      <vt:lpstr>Testing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STICK</dc:title>
  <dc:creator>irfan shaik</dc:creator>
  <cp:lastModifiedBy>Sravya Reddy Pilli</cp:lastModifiedBy>
  <cp:revision>69</cp:revision>
  <dcterms:created xsi:type="dcterms:W3CDTF">2019-07-12T11:59:00Z</dcterms:created>
  <dcterms:modified xsi:type="dcterms:W3CDTF">2024-04-16T22:35:15Z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