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te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762C-6FA0-42E4-968A-AC854E383E5E}">
  <a:tblStyle styleId="{792A762C-6FA0-42E4-968A-AC854E383E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9"/>
          </a:solidFill>
        </a:fill>
      </a:tcStyle>
    </a:wholeTbl>
    <a:band1H>
      <a:tcTxStyle/>
      <a:tcStyle>
        <a:tcBdr/>
        <a:fill>
          <a:solidFill>
            <a:srgbClr val="CBE0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0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B7A42C-88F6-41CF-84BB-0526DB704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e7e77a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6ce7e77a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e7e77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ce7e77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e7e77a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6ce7e77a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7e77a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e7e77a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ce7e77a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6ce7e77a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e7e77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6ce7e77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32444/diagram-ofan-artificial-neural-netwo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nikhiljohnk/tweets-with-sarcasm-and-irony" TargetMode="External"/><Relationship Id="rId4" Type="http://schemas.openxmlformats.org/officeDocument/2006/relationships/hyperlink" Target="https://tex.stackexchange.com/questions/494139/how-do-idraw-a-simple-recurrent-neural-network-with-goodfellows-sty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IN" sz="6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Sentient Scripters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037850" y="2917234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3.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 dirty="0">
                <a:latin typeface="Algerian"/>
                <a:ea typeface="Algerian"/>
                <a:cs typeface="Algerian"/>
                <a:sym typeface="Algerian"/>
              </a:rPr>
              <a:t>B.D.P. Vectorization Architecture</a:t>
            </a:r>
            <a:endParaRPr sz="50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9600" y="14567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Vectorization Architecture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C1E70-F2F2-2983-713D-7916142E8F01}"/>
              </a:ext>
            </a:extLst>
          </p:cNvPr>
          <p:cNvSpPr/>
          <p:nvPr/>
        </p:nvSpPr>
        <p:spPr>
          <a:xfrm>
            <a:off x="3274144" y="850258"/>
            <a:ext cx="2231243" cy="7068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2CEDC-87F1-68E4-8296-ED8FB995AB22}"/>
              </a:ext>
            </a:extLst>
          </p:cNvPr>
          <p:cNvSpPr/>
          <p:nvPr/>
        </p:nvSpPr>
        <p:spPr>
          <a:xfrm>
            <a:off x="3245683" y="1932578"/>
            <a:ext cx="2262504" cy="16647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18F65-6473-6434-08B3-441A63FAB53D}"/>
              </a:ext>
            </a:extLst>
          </p:cNvPr>
          <p:cNvCxnSpPr>
            <a:cxnSpLocks/>
          </p:cNvCxnSpPr>
          <p:nvPr/>
        </p:nvCxnSpPr>
        <p:spPr>
          <a:xfrm>
            <a:off x="3274144" y="985547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B80C84-4046-379C-4EFE-3215F0AED944}"/>
              </a:ext>
            </a:extLst>
          </p:cNvPr>
          <p:cNvCxnSpPr>
            <a:cxnSpLocks/>
          </p:cNvCxnSpPr>
          <p:nvPr/>
        </p:nvCxnSpPr>
        <p:spPr>
          <a:xfrm>
            <a:off x="4368490" y="1129993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E48C-B8C6-6640-8F08-ADC6CBAF2EE8}"/>
              </a:ext>
            </a:extLst>
          </p:cNvPr>
          <p:cNvSpPr/>
          <p:nvPr/>
        </p:nvSpPr>
        <p:spPr>
          <a:xfrm>
            <a:off x="3549468" y="2215375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91C2-6237-0549-EB49-2B610E8A2C3E}"/>
              </a:ext>
            </a:extLst>
          </p:cNvPr>
          <p:cNvSpPr/>
          <p:nvPr/>
        </p:nvSpPr>
        <p:spPr>
          <a:xfrm>
            <a:off x="3544826" y="2668513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BDP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02E74-9823-0C88-E050-36DF70149EE7}"/>
              </a:ext>
            </a:extLst>
          </p:cNvPr>
          <p:cNvSpPr/>
          <p:nvPr/>
        </p:nvSpPr>
        <p:spPr>
          <a:xfrm>
            <a:off x="3549469" y="3128658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B5203-8189-85D6-8D85-72EAB38EF830}"/>
              </a:ext>
            </a:extLst>
          </p:cNvPr>
          <p:cNvCxnSpPr>
            <a:cxnSpLocks/>
          </p:cNvCxnSpPr>
          <p:nvPr/>
        </p:nvCxnSpPr>
        <p:spPr>
          <a:xfrm>
            <a:off x="3274144" y="135894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37A2C-9141-8534-6B4D-AA6DC5C2D642}"/>
              </a:ext>
            </a:extLst>
          </p:cNvPr>
          <p:cNvSpPr/>
          <p:nvPr/>
        </p:nvSpPr>
        <p:spPr>
          <a:xfrm>
            <a:off x="3274145" y="4013507"/>
            <a:ext cx="2234042" cy="7806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886C1-7AFC-1C3D-1C19-6B6B773B4F57}"/>
              </a:ext>
            </a:extLst>
          </p:cNvPr>
          <p:cNvCxnSpPr>
            <a:cxnSpLocks/>
          </p:cNvCxnSpPr>
          <p:nvPr/>
        </p:nvCxnSpPr>
        <p:spPr>
          <a:xfrm>
            <a:off x="3267489" y="4330294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E802B4-E576-A335-DB13-CCB5A173DDC8}"/>
              </a:ext>
            </a:extLst>
          </p:cNvPr>
          <p:cNvCxnSpPr>
            <a:cxnSpLocks/>
          </p:cNvCxnSpPr>
          <p:nvPr/>
        </p:nvCxnSpPr>
        <p:spPr>
          <a:xfrm>
            <a:off x="3267489" y="4184881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49661C-2619-DF9C-57CB-4F38704541BE}"/>
              </a:ext>
            </a:extLst>
          </p:cNvPr>
          <p:cNvCxnSpPr>
            <a:cxnSpLocks/>
          </p:cNvCxnSpPr>
          <p:nvPr/>
        </p:nvCxnSpPr>
        <p:spPr>
          <a:xfrm>
            <a:off x="3267489" y="4550115"/>
            <a:ext cx="2237899" cy="242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B52F8-ED76-3520-93CA-0BB3A3CED622}"/>
              </a:ext>
            </a:extLst>
          </p:cNvPr>
          <p:cNvCxnSpPr>
            <a:cxnSpLocks/>
          </p:cNvCxnSpPr>
          <p:nvPr/>
        </p:nvCxnSpPr>
        <p:spPr>
          <a:xfrm>
            <a:off x="4389524" y="4333292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39D88-5CF4-618B-2C98-763D6E47A737}"/>
              </a:ext>
            </a:extLst>
          </p:cNvPr>
          <p:cNvSpPr txBox="1"/>
          <p:nvPr/>
        </p:nvSpPr>
        <p:spPr>
          <a:xfrm>
            <a:off x="5538797" y="4142238"/>
            <a:ext cx="185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 (Corpus)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sentences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708-2408-9436-8E60-6C3BF5306FF7}"/>
              </a:ext>
            </a:extLst>
          </p:cNvPr>
          <p:cNvSpPr txBox="1"/>
          <p:nvPr/>
        </p:nvSpPr>
        <p:spPr>
          <a:xfrm>
            <a:off x="3447771" y="572916"/>
            <a:ext cx="184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Vectors (150 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6928B-BE32-15E3-821B-557596BB20EB}"/>
              </a:ext>
            </a:extLst>
          </p:cNvPr>
          <p:cNvSpPr txBox="1"/>
          <p:nvPr/>
        </p:nvSpPr>
        <p:spPr>
          <a:xfrm>
            <a:off x="5512044" y="868383"/>
            <a:ext cx="15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x 150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9BB8E-BDF5-10D7-2A1C-147CFB4EFB7D}"/>
              </a:ext>
            </a:extLst>
          </p:cNvPr>
          <p:cNvCxnSpPr>
            <a:cxnSpLocks/>
          </p:cNvCxnSpPr>
          <p:nvPr/>
        </p:nvCxnSpPr>
        <p:spPr>
          <a:xfrm>
            <a:off x="3274144" y="112999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E03779-AD89-4198-D0B7-2E9EC3C11A13}"/>
              </a:ext>
            </a:extLst>
          </p:cNvPr>
          <p:cNvSpPr txBox="1"/>
          <p:nvPr/>
        </p:nvSpPr>
        <p:spPr>
          <a:xfrm>
            <a:off x="5538797" y="2642128"/>
            <a:ext cx="163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Vectorization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762E22-82AF-B9C7-D755-16EB44B21D15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H="1" flipV="1">
            <a:off x="4386441" y="3383667"/>
            <a:ext cx="4725" cy="62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7D4472-B393-F029-593F-CB617F29F13D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H="1" flipV="1">
            <a:off x="4381798" y="2923522"/>
            <a:ext cx="4643" cy="20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44EC63-410B-C4A0-9130-E64D669E2551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4381798" y="2470384"/>
            <a:ext cx="4642" cy="19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DAF453-4764-9461-58CD-F09E98366FB1}"/>
              </a:ext>
            </a:extLst>
          </p:cNvPr>
          <p:cNvCxnSpPr>
            <a:stCxn id="13" idx="0"/>
            <a:endCxn id="2" idx="2"/>
          </p:cNvCxnSpPr>
          <p:nvPr/>
        </p:nvCxnSpPr>
        <p:spPr>
          <a:xfrm flipV="1">
            <a:off x="4386440" y="1557098"/>
            <a:ext cx="3326" cy="658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15992" y="389591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992" y="970485"/>
            <a:ext cx="8255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Lowercasing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Tagging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19543" y="25481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Operation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DB20-D314-B7BA-5A18-BCEBE623FA59}"/>
              </a:ext>
            </a:extLst>
          </p:cNvPr>
          <p:cNvSpPr/>
          <p:nvPr/>
        </p:nvSpPr>
        <p:spPr>
          <a:xfrm>
            <a:off x="1881234" y="1272590"/>
            <a:ext cx="5395811" cy="28207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45DA1-5981-81CD-7D9B-30CB1ED93DA2}"/>
              </a:ext>
            </a:extLst>
          </p:cNvPr>
          <p:cNvSpPr/>
          <p:nvPr/>
        </p:nvSpPr>
        <p:spPr>
          <a:xfrm>
            <a:off x="2039537" y="1474392"/>
            <a:ext cx="5064920" cy="1660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= 0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tag in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tag==Noun: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*= similarity(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(Position +1) *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Position +=1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372AA-0E22-3C48-F873-0C1269C84BBC}"/>
              </a:ext>
            </a:extLst>
          </p:cNvPr>
          <p:cNvSpPr/>
          <p:nvPr/>
        </p:nvSpPr>
        <p:spPr>
          <a:xfrm>
            <a:off x="3986208" y="3436301"/>
            <a:ext cx="1171576" cy="440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45C0-44AF-7811-03AB-C858011AE312}"/>
              </a:ext>
            </a:extLst>
          </p:cNvPr>
          <p:cNvSpPr/>
          <p:nvPr/>
        </p:nvSpPr>
        <p:spPr>
          <a:xfrm>
            <a:off x="1874090" y="4437968"/>
            <a:ext cx="5395811" cy="5214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C915D-B460-4A6B-4FCB-263FB9F0FCE6}"/>
              </a:ext>
            </a:extLst>
          </p:cNvPr>
          <p:cNvSpPr/>
          <p:nvPr/>
        </p:nvSpPr>
        <p:spPr>
          <a:xfrm>
            <a:off x="2039537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A6AC3-FD90-D84B-6A2B-6DD5B7A8C283}"/>
              </a:ext>
            </a:extLst>
          </p:cNvPr>
          <p:cNvSpPr/>
          <p:nvPr/>
        </p:nvSpPr>
        <p:spPr>
          <a:xfrm>
            <a:off x="2844353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4586B-6499-4B82-C100-43BF33A4BB21}"/>
              </a:ext>
            </a:extLst>
          </p:cNvPr>
          <p:cNvSpPr/>
          <p:nvPr/>
        </p:nvSpPr>
        <p:spPr>
          <a:xfrm>
            <a:off x="3649169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9771F-0371-0271-8157-28BD68CCDFF8}"/>
              </a:ext>
            </a:extLst>
          </p:cNvPr>
          <p:cNvSpPr/>
          <p:nvPr/>
        </p:nvSpPr>
        <p:spPr>
          <a:xfrm>
            <a:off x="6400800" y="4529072"/>
            <a:ext cx="703665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539C-BF6A-404A-9C15-E0648E359B53}"/>
              </a:ext>
            </a:extLst>
          </p:cNvPr>
          <p:cNvSpPr/>
          <p:nvPr/>
        </p:nvSpPr>
        <p:spPr>
          <a:xfrm>
            <a:off x="5400675" y="4529072"/>
            <a:ext cx="83468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83EE8-8706-5790-0858-A89C48E03B2C}"/>
              </a:ext>
            </a:extLst>
          </p:cNvPr>
          <p:cNvSpPr/>
          <p:nvPr/>
        </p:nvSpPr>
        <p:spPr>
          <a:xfrm>
            <a:off x="3953456" y="699767"/>
            <a:ext cx="1237078" cy="396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F1945-4C71-E304-4084-5BB18FBD6D1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571996" y="3876592"/>
            <a:ext cx="0" cy="56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4E2B0-FB80-2F58-391E-70754BDDA6F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571996" y="3135313"/>
            <a:ext cx="1" cy="300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079743-C4E0-D0CF-3524-8E3B8C6E3D90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571995" y="1096478"/>
            <a:ext cx="7145" cy="1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ED803-2A83-20F8-04E3-1023DB02475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88538" y="4698715"/>
            <a:ext cx="1112137" cy="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26687" y="275076"/>
            <a:ext cx="804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Adding Statistics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EA5B5-12E2-4D1C-B6DF-F914312E3B82}"/>
              </a:ext>
            </a:extLst>
          </p:cNvPr>
          <p:cNvSpPr/>
          <p:nvPr/>
        </p:nvSpPr>
        <p:spPr>
          <a:xfrm>
            <a:off x="3420159" y="1658212"/>
            <a:ext cx="2657856" cy="24627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B66-2B6F-6160-CBBC-4148230D3FE5}"/>
              </a:ext>
            </a:extLst>
          </p:cNvPr>
          <p:cNvSpPr/>
          <p:nvPr/>
        </p:nvSpPr>
        <p:spPr>
          <a:xfrm>
            <a:off x="3615231" y="1931512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DF0E5-C4D1-EF8E-A5A3-2537DA24B36E}"/>
              </a:ext>
            </a:extLst>
          </p:cNvPr>
          <p:cNvSpPr/>
          <p:nvPr/>
        </p:nvSpPr>
        <p:spPr>
          <a:xfrm>
            <a:off x="3615231" y="2479603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2B898-B544-1F57-C983-E4B2682A303F}"/>
              </a:ext>
            </a:extLst>
          </p:cNvPr>
          <p:cNvSpPr/>
          <p:nvPr/>
        </p:nvSpPr>
        <p:spPr>
          <a:xfrm>
            <a:off x="3615231" y="3027694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9C11F-B975-926E-0028-F9AC747ED6B4}"/>
              </a:ext>
            </a:extLst>
          </p:cNvPr>
          <p:cNvSpPr/>
          <p:nvPr/>
        </p:nvSpPr>
        <p:spPr>
          <a:xfrm>
            <a:off x="3615231" y="3572906"/>
            <a:ext cx="2267712" cy="317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AF374-A04D-B13B-6C4A-240779458783}"/>
              </a:ext>
            </a:extLst>
          </p:cNvPr>
          <p:cNvSpPr/>
          <p:nvPr/>
        </p:nvSpPr>
        <p:spPr>
          <a:xfrm>
            <a:off x="3420159" y="102250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10C93-49A0-0844-A9A1-2566F470347C}"/>
              </a:ext>
            </a:extLst>
          </p:cNvPr>
          <p:cNvSpPr/>
          <p:nvPr/>
        </p:nvSpPr>
        <p:spPr>
          <a:xfrm>
            <a:off x="3420159" y="438939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CF16-1D04-5161-B2BA-4C7592686C63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V="1">
            <a:off x="4749087" y="4120996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456AF-5DA3-2CDB-B9CA-25E3515D552B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4749087" y="1389814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1037850" y="3038678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4.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Working of B.D.P Vectorization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41989" y="298275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989" y="957600"/>
            <a:ext cx="408850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pilot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doctor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(Pilot, Doctor)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Has / Verb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Of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0BF41-42E7-04B4-2F4C-26F92A20E5C8}"/>
              </a:ext>
            </a:extLst>
          </p:cNvPr>
          <p:cNvCxnSpPr>
            <a:cxnSpLocks/>
          </p:cNvCxnSpPr>
          <p:nvPr/>
        </p:nvCxnSpPr>
        <p:spPr>
          <a:xfrm>
            <a:off x="5462016" y="3584448"/>
            <a:ext cx="3133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A057A-468F-D789-2038-F0FF9D40CA27}"/>
              </a:ext>
            </a:extLst>
          </p:cNvPr>
          <p:cNvCxnSpPr>
            <a:cxnSpLocks/>
          </p:cNvCxnSpPr>
          <p:nvPr/>
        </p:nvCxnSpPr>
        <p:spPr>
          <a:xfrm flipV="1">
            <a:off x="5462016" y="1042416"/>
            <a:ext cx="0" cy="254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D61F-84EE-FB0E-6794-FDD667F80B2F}"/>
              </a:ext>
            </a:extLst>
          </p:cNvPr>
          <p:cNvCxnSpPr>
            <a:cxnSpLocks/>
          </p:cNvCxnSpPr>
          <p:nvPr/>
        </p:nvCxnSpPr>
        <p:spPr>
          <a:xfrm flipV="1">
            <a:off x="5462014" y="1365505"/>
            <a:ext cx="1304545" cy="2218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C4C3B-BFE4-35D8-2547-FD1DB9F7CC4D}"/>
              </a:ext>
            </a:extLst>
          </p:cNvPr>
          <p:cNvCxnSpPr>
            <a:cxnSpLocks/>
          </p:cNvCxnSpPr>
          <p:nvPr/>
        </p:nvCxnSpPr>
        <p:spPr>
          <a:xfrm flipH="1">
            <a:off x="4105655" y="3584448"/>
            <a:ext cx="1356359" cy="746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DABB1-8B33-DFC2-73AE-324F5F8890CF}"/>
              </a:ext>
            </a:extLst>
          </p:cNvPr>
          <p:cNvCxnSpPr>
            <a:cxnSpLocks/>
          </p:cNvCxnSpPr>
          <p:nvPr/>
        </p:nvCxnSpPr>
        <p:spPr>
          <a:xfrm flipH="1">
            <a:off x="5230365" y="3584448"/>
            <a:ext cx="231647" cy="890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3340F-72DA-EB9F-9075-027350EC9603}"/>
              </a:ext>
            </a:extLst>
          </p:cNvPr>
          <p:cNvSpPr/>
          <p:nvPr/>
        </p:nvSpPr>
        <p:spPr>
          <a:xfrm>
            <a:off x="6733031" y="1365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79530-9BDE-63F7-7936-954824E854E7}"/>
              </a:ext>
            </a:extLst>
          </p:cNvPr>
          <p:cNvSpPr/>
          <p:nvPr/>
        </p:nvSpPr>
        <p:spPr>
          <a:xfrm>
            <a:off x="5209023" y="4451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9139-9CD5-2E0C-1D1D-B28426DA95D2}"/>
              </a:ext>
            </a:extLst>
          </p:cNvPr>
          <p:cNvSpPr txBox="1"/>
          <p:nvPr/>
        </p:nvSpPr>
        <p:spPr>
          <a:xfrm>
            <a:off x="6757891" y="1180838"/>
            <a:ext cx="740179" cy="37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97C00-FF23-FCA3-E30C-74B445E527CF}"/>
              </a:ext>
            </a:extLst>
          </p:cNvPr>
          <p:cNvSpPr txBox="1"/>
          <p:nvPr/>
        </p:nvSpPr>
        <p:spPr>
          <a:xfrm>
            <a:off x="5346178" y="4285359"/>
            <a:ext cx="8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A8571-AC67-D080-7AC9-7BC72D874B61}"/>
              </a:ext>
            </a:extLst>
          </p:cNvPr>
          <p:cNvSpPr txBox="1"/>
          <p:nvPr/>
        </p:nvSpPr>
        <p:spPr>
          <a:xfrm>
            <a:off x="8523346" y="3399782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71AF-4F40-3C63-DFB6-02888EA01FE1}"/>
              </a:ext>
            </a:extLst>
          </p:cNvPr>
          <p:cNvSpPr txBox="1"/>
          <p:nvPr/>
        </p:nvSpPr>
        <p:spPr>
          <a:xfrm>
            <a:off x="5293799" y="737354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76F7E-9AA2-CD61-0F2A-F3F69CAFFBBF}"/>
              </a:ext>
            </a:extLst>
          </p:cNvPr>
          <p:cNvSpPr txBox="1"/>
          <p:nvPr/>
        </p:nvSpPr>
        <p:spPr>
          <a:xfrm>
            <a:off x="3808854" y="4185900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57050" y="270151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9800" y="916456"/>
            <a:ext cx="56598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dentist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watchman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(Dentist, Watchman)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Gets / </a:t>
            </a: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Verb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 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Due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To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Excessive / Adjective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B8818-A086-3417-1399-79403F247211}"/>
              </a:ext>
            </a:extLst>
          </p:cNvPr>
          <p:cNvCxnSpPr>
            <a:cxnSpLocks/>
          </p:cNvCxnSpPr>
          <p:nvPr/>
        </p:nvCxnSpPr>
        <p:spPr>
          <a:xfrm>
            <a:off x="5864352" y="3889248"/>
            <a:ext cx="2637498" cy="1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07091-7F36-5505-0C6F-893B7F53EB51}"/>
              </a:ext>
            </a:extLst>
          </p:cNvPr>
          <p:cNvCxnSpPr>
            <a:cxnSpLocks/>
          </p:cNvCxnSpPr>
          <p:nvPr/>
        </p:nvCxnSpPr>
        <p:spPr>
          <a:xfrm flipH="1" flipV="1">
            <a:off x="5864351" y="1877568"/>
            <a:ext cx="1" cy="2011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0970E-3B06-AF10-0368-5A0E53E98AC9}"/>
              </a:ext>
            </a:extLst>
          </p:cNvPr>
          <p:cNvCxnSpPr>
            <a:cxnSpLocks/>
          </p:cNvCxnSpPr>
          <p:nvPr/>
        </p:nvCxnSpPr>
        <p:spPr>
          <a:xfrm flipH="1">
            <a:off x="4572000" y="3902778"/>
            <a:ext cx="1292352" cy="97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166F2-5D9E-F92F-41A1-49BE41430419}"/>
              </a:ext>
            </a:extLst>
          </p:cNvPr>
          <p:cNvCxnSpPr>
            <a:cxnSpLocks/>
          </p:cNvCxnSpPr>
          <p:nvPr/>
        </p:nvCxnSpPr>
        <p:spPr>
          <a:xfrm flipV="1">
            <a:off x="5864351" y="2779776"/>
            <a:ext cx="2328673" cy="110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60196-3629-5484-5F33-CF48361DD9AA}"/>
              </a:ext>
            </a:extLst>
          </p:cNvPr>
          <p:cNvCxnSpPr>
            <a:cxnSpLocks/>
          </p:cNvCxnSpPr>
          <p:nvPr/>
        </p:nvCxnSpPr>
        <p:spPr>
          <a:xfrm>
            <a:off x="4261102" y="3803904"/>
            <a:ext cx="1603249" cy="85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B9E908-0C80-B68C-7A0D-530D822AD84F}"/>
              </a:ext>
            </a:extLst>
          </p:cNvPr>
          <p:cNvSpPr/>
          <p:nvPr/>
        </p:nvSpPr>
        <p:spPr>
          <a:xfrm>
            <a:off x="8193024" y="2756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1C56F-923A-33B3-D3CE-92B62A534CC0}"/>
              </a:ext>
            </a:extLst>
          </p:cNvPr>
          <p:cNvSpPr/>
          <p:nvPr/>
        </p:nvSpPr>
        <p:spPr>
          <a:xfrm>
            <a:off x="4236717" y="3787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FD8A-15A6-A91F-7190-06E59BBA8B99}"/>
              </a:ext>
            </a:extLst>
          </p:cNvPr>
          <p:cNvSpPr txBox="1"/>
          <p:nvPr/>
        </p:nvSpPr>
        <p:spPr>
          <a:xfrm>
            <a:off x="7856340" y="2410444"/>
            <a:ext cx="9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C5AE-0BC9-A679-5FFF-6F05A865F55F}"/>
              </a:ext>
            </a:extLst>
          </p:cNvPr>
          <p:cNvSpPr txBox="1"/>
          <p:nvPr/>
        </p:nvSpPr>
        <p:spPr>
          <a:xfrm>
            <a:off x="3786433" y="3400863"/>
            <a:ext cx="132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98054-7CAF-D0E4-C77F-2D598BDB4271}"/>
              </a:ext>
            </a:extLst>
          </p:cNvPr>
          <p:cNvSpPr txBox="1"/>
          <p:nvPr/>
        </p:nvSpPr>
        <p:spPr>
          <a:xfrm>
            <a:off x="8450274" y="3718112"/>
            <a:ext cx="35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FA989-4A77-F720-51CA-CAB5ABD4D477}"/>
              </a:ext>
            </a:extLst>
          </p:cNvPr>
          <p:cNvSpPr txBox="1"/>
          <p:nvPr/>
        </p:nvSpPr>
        <p:spPr>
          <a:xfrm>
            <a:off x="5721400" y="1574377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F6C8F-A92E-CE17-F058-E59465EA84F5}"/>
              </a:ext>
            </a:extLst>
          </p:cNvPr>
          <p:cNvSpPr txBox="1"/>
          <p:nvPr/>
        </p:nvSpPr>
        <p:spPr>
          <a:xfrm>
            <a:off x="4304486" y="4702213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1037850" y="3367291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6. </a:t>
            </a:r>
            <a:br>
              <a:rPr lang="en-IN" sz="52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Comparison with Existing Techniques</a:t>
            </a:r>
            <a:endParaRPr sz="5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6687" y="275076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standard techniques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15992" y="1020491"/>
            <a:ext cx="82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4226732844"/>
              </p:ext>
            </p:extLst>
          </p:nvPr>
        </p:nvGraphicFramePr>
        <p:xfrm>
          <a:off x="952500" y="1169760"/>
          <a:ext cx="7239000" cy="3291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7317949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BDP Vectors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Word Embeddings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Doc2Vec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0.7621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[[6391  1994]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[475  7423]]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[[6564  1821]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[799   7099]]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[[6369   2016]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[1203    6695]]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[[6331  2054]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[827    7071]]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92905" y="1434586"/>
            <a:ext cx="5065360" cy="6814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Presented By:- Sentient Scripters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Date: </a:t>
            </a:r>
            <a:r>
              <a:rPr lang="en-IN" sz="2000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30</a:t>
            </a: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\04\2024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32" name="Google Shape;32;p6"/>
          <p:cNvGraphicFramePr/>
          <p:nvPr>
            <p:extLst>
              <p:ext uri="{D42A27DB-BD31-4B8C-83A1-F6EECF244321}">
                <p14:modId xmlns:p14="http://schemas.microsoft.com/office/powerpoint/2010/main" val="2616570085"/>
              </p:ext>
            </p:extLst>
          </p:nvPr>
        </p:nvGraphicFramePr>
        <p:xfrm>
          <a:off x="2184714" y="2317882"/>
          <a:ext cx="4774575" cy="1827400"/>
        </p:xfrm>
        <a:graphic>
          <a:graphicData uri="http://schemas.openxmlformats.org/drawingml/2006/table">
            <a:tbl>
              <a:tblPr firstRow="1" bandRow="1">
                <a:noFill/>
                <a:tableStyleId>{792A762C-6FA0-42E4-968A-AC854E383E5E}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Harsh Bari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Aditi Das</a:t>
                      </a:r>
                      <a:endParaRPr sz="16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P23DS008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Aniket Pasi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P23DS020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3;p6"/>
          <p:cNvSpPr/>
          <p:nvPr/>
        </p:nvSpPr>
        <p:spPr>
          <a:xfrm>
            <a:off x="1297049" y="398265"/>
            <a:ext cx="6549902" cy="623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C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1037850" y="257175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7.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Future Work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9600" y="389376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 dirty="0"/>
          </a:p>
        </p:txBody>
      </p:sp>
      <p:sp>
        <p:nvSpPr>
          <p:cNvPr id="157" name="Google Shape;157;p25"/>
          <p:cNvSpPr txBox="1"/>
          <p:nvPr/>
        </p:nvSpPr>
        <p:spPr>
          <a:xfrm>
            <a:off x="444300" y="1248351"/>
            <a:ext cx="8255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accurate and light weight word embeddings before performing the operations on words of sentences.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precision in capturing the position of each POS tags.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separate actions for each type of POS tags.</a:t>
            </a:r>
            <a:endParaRPr sz="20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322065" y="2952953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8.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References 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49600" y="417353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 References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90222" y="940553"/>
            <a:ext cx="820021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ANN</a:t>
            </a:r>
            <a:r>
              <a:rPr lang="en-IN" sz="1800" dirty="0"/>
              <a:t>:  </a:t>
            </a:r>
            <a:r>
              <a:rPr lang="en-I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https://tex.stackexchange.com/questions/132444/diagram-ofan-artificial-neural-network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CNN</a:t>
            </a:r>
            <a:r>
              <a:rPr lang="en-IN" sz="1800" dirty="0"/>
              <a:t>: </a:t>
            </a:r>
            <a:r>
              <a:rPr lang="en-IN" sz="1800" u="sng" dirty="0"/>
              <a:t>https://www.analyticsvidhya.com/blog/2022/01/convolutionalneural-network-an-overview/</a:t>
            </a:r>
            <a:r>
              <a:rPr lang="en-IN" sz="1800" dirty="0"/>
              <a:t> 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RNN</a:t>
            </a:r>
            <a:r>
              <a:rPr lang="en-IN" sz="1800" dirty="0"/>
              <a:t>: </a:t>
            </a:r>
            <a:r>
              <a:rPr lang="en-IN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https://tex.stackexchange.com/questions/494139/how-do-idraw-a-simple-recurrent-neural-network-with-goodfellows-style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Dataset: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https://www.kaggle.com/datasets/nikhiljohnk/tweets-with-sarcasm-and-irony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 err="1"/>
              <a:t>Github</a:t>
            </a:r>
            <a:r>
              <a:rPr lang="en-IN" sz="1800" b="1" dirty="0"/>
              <a:t>: </a:t>
            </a:r>
            <a:r>
              <a:rPr lang="en-IN" sz="1800" u="sng" dirty="0"/>
              <a:t>https://github.com/harshbari-153/BDP-Vectorization</a:t>
            </a:r>
            <a:endParaRPr sz="1800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769" y="681826"/>
            <a:ext cx="5334462" cy="37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sz="3600" b="0" i="0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75860" y="1046326"/>
            <a:ext cx="7339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 (BDP Vectorization)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Vectorization 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ethods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1037850" y="2600325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1.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 (ANN)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" name="Google Shape;50;p9"/>
          <p:cNvGraphicFramePr/>
          <p:nvPr>
            <p:extLst>
              <p:ext uri="{D42A27DB-BD31-4B8C-83A1-F6EECF244321}">
                <p14:modId xmlns:p14="http://schemas.microsoft.com/office/powerpoint/2010/main" val="251349293"/>
              </p:ext>
            </p:extLst>
          </p:nvPr>
        </p:nvGraphicFramePr>
        <p:xfrm>
          <a:off x="5398238" y="2014105"/>
          <a:ext cx="2501850" cy="1706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62" y="801562"/>
            <a:ext cx="4077474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73575"/>
            <a:ext cx="6368189" cy="3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965275" y="25294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847300" y="1513524"/>
            <a:ext cx="3018094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“Apple is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“My name is Arsh”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“Roses are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“Sky is blue”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“I play football”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603500"/>
            <a:ext cx="5202227" cy="1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37850" y="3245847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2. 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200" dirty="0">
                <a:latin typeface="Algerian"/>
                <a:ea typeface="Algerian"/>
                <a:cs typeface="Algerian"/>
                <a:sym typeface="Algerian"/>
              </a:rPr>
              <a:t>Base Difference Procedure Vectorization (B.D.P. Vectorization)</a:t>
            </a:r>
            <a:endParaRPr sz="4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85750" y="482244"/>
            <a:ext cx="8772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285750" y="1171387"/>
            <a:ext cx="780097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doctor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dentist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watchman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0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1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605</Words>
  <Application>Microsoft Office PowerPoint</Application>
  <PresentationFormat>On-screen Show (16:9)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Inter</vt:lpstr>
      <vt:lpstr>Arial</vt:lpstr>
      <vt:lpstr>Calibri</vt:lpstr>
      <vt:lpstr>Algerian</vt:lpstr>
      <vt:lpstr>Joan template</vt:lpstr>
      <vt:lpstr>Sentient Scripters</vt:lpstr>
      <vt:lpstr>PowerPoint Presentation</vt:lpstr>
      <vt:lpstr>PowerPoint Presentation</vt:lpstr>
      <vt:lpstr>1.  Introduction</vt:lpstr>
      <vt:lpstr>Artificial Neural Network (ANN)</vt:lpstr>
      <vt:lpstr>Convolutional Neural Network (CNN) </vt:lpstr>
      <vt:lpstr>Recurrent Neural Network (RNN)</vt:lpstr>
      <vt:lpstr>2.   Base Difference Procedure Vectorization (B.D.P. Vectorization)</vt:lpstr>
      <vt:lpstr>PowerPoint Presentation</vt:lpstr>
      <vt:lpstr>3.  B.D.P. Vectorization Architecture</vt:lpstr>
      <vt:lpstr>PowerPoint Presentation</vt:lpstr>
      <vt:lpstr>PowerPoint Presentation</vt:lpstr>
      <vt:lpstr>PowerPoint Presentation</vt:lpstr>
      <vt:lpstr>PowerPoint Presentation</vt:lpstr>
      <vt:lpstr>4.  Working of B.D.P Vectorization</vt:lpstr>
      <vt:lpstr>PowerPoint Presentation</vt:lpstr>
      <vt:lpstr>PowerPoint Presentation</vt:lpstr>
      <vt:lpstr>6.  Comparison with Existing Techniques</vt:lpstr>
      <vt:lpstr>PowerPoint Presentation</vt:lpstr>
      <vt:lpstr>7.  Future Work</vt:lpstr>
      <vt:lpstr>PowerPoint Presentation</vt:lpstr>
      <vt:lpstr>8.  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Scriptors</dc:title>
  <cp:lastModifiedBy>Harsh Bari</cp:lastModifiedBy>
  <cp:revision>77</cp:revision>
  <dcterms:modified xsi:type="dcterms:W3CDTF">2024-05-14T17:12:05Z</dcterms:modified>
</cp:coreProperties>
</file>