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68" r:id="rId4"/>
    <p:sldId id="271" r:id="rId5"/>
    <p:sldId id="269" r:id="rId6"/>
    <p:sldId id="270" r:id="rId7"/>
    <p:sldId id="277" r:id="rId8"/>
    <p:sldId id="276" r:id="rId9"/>
    <p:sldId id="272" r:id="rId10"/>
    <p:sldId id="273" r:id="rId11"/>
    <p:sldId id="274" r:id="rId12"/>
    <p:sldId id="275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BF87-D80A-49CA-9F89-6DEABA1AD11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88E8D44-1AEC-4F4D-8C8E-F5DE5C643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53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BF87-D80A-49CA-9F89-6DEABA1AD11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8E8D44-1AEC-4F4D-8C8E-F5DE5C643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03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BF87-D80A-49CA-9F89-6DEABA1AD11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8E8D44-1AEC-4F4D-8C8E-F5DE5C6430D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8482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BF87-D80A-49CA-9F89-6DEABA1AD11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8E8D44-1AEC-4F4D-8C8E-F5DE5C643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427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BF87-D80A-49CA-9F89-6DEABA1AD11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8E8D44-1AEC-4F4D-8C8E-F5DE5C6430D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3120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BF87-D80A-49CA-9F89-6DEABA1AD11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8E8D44-1AEC-4F4D-8C8E-F5DE5C643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329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BF87-D80A-49CA-9F89-6DEABA1AD11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8D44-1AEC-4F4D-8C8E-F5DE5C643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668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BF87-D80A-49CA-9F89-6DEABA1AD11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8D44-1AEC-4F4D-8C8E-F5DE5C643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69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BF87-D80A-49CA-9F89-6DEABA1AD11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8D44-1AEC-4F4D-8C8E-F5DE5C643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89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BF87-D80A-49CA-9F89-6DEABA1AD11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8E8D44-1AEC-4F4D-8C8E-F5DE5C643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BF87-D80A-49CA-9F89-6DEABA1AD11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8E8D44-1AEC-4F4D-8C8E-F5DE5C643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90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BF87-D80A-49CA-9F89-6DEABA1AD11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8E8D44-1AEC-4F4D-8C8E-F5DE5C643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491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BF87-D80A-49CA-9F89-6DEABA1AD11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8D44-1AEC-4F4D-8C8E-F5DE5C643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49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BF87-D80A-49CA-9F89-6DEABA1AD11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8D44-1AEC-4F4D-8C8E-F5DE5C643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92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BF87-D80A-49CA-9F89-6DEABA1AD11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8D44-1AEC-4F4D-8C8E-F5DE5C643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15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BF87-D80A-49CA-9F89-6DEABA1AD11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8E8D44-1AEC-4F4D-8C8E-F5DE5C643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0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0BF87-D80A-49CA-9F89-6DEABA1AD11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88E8D44-1AEC-4F4D-8C8E-F5DE5C643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62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67286A-F572-3ED4-D038-4CF5BE0DA34E}"/>
              </a:ext>
            </a:extLst>
          </p:cNvPr>
          <p:cNvSpPr txBox="1"/>
          <p:nvPr/>
        </p:nvSpPr>
        <p:spPr>
          <a:xfrm>
            <a:off x="2281083" y="3733800"/>
            <a:ext cx="92718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Claim Justification using Subject Predicate Distance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830D37-E7A6-1F2E-16FA-11A0D6527C6C}"/>
              </a:ext>
            </a:extLst>
          </p:cNvPr>
          <p:cNvSpPr txBox="1"/>
          <p:nvPr/>
        </p:nvSpPr>
        <p:spPr>
          <a:xfrm>
            <a:off x="2349910" y="6027003"/>
            <a:ext cx="3746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Enrollment No: P23DS004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 Surat, India</a:t>
            </a:r>
          </a:p>
        </p:txBody>
      </p:sp>
    </p:spTree>
    <p:extLst>
      <p:ext uri="{BB962C8B-B14F-4D97-AF65-F5344CB8AC3E}">
        <p14:creationId xmlns:p14="http://schemas.microsoft.com/office/powerpoint/2010/main" val="125627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44CDC-C587-D998-388D-3229F70EE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CA0E-DA9A-7C74-D3B0-9FF4F846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Results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77148E-3EC2-C3E1-FAA2-A997F2940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662977"/>
              </p:ext>
            </p:extLst>
          </p:nvPr>
        </p:nvGraphicFramePr>
        <p:xfrm>
          <a:off x="2775013" y="1789470"/>
          <a:ext cx="8547510" cy="471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642">
                  <a:extLst>
                    <a:ext uri="{9D8B030D-6E8A-4147-A177-3AD203B41FA5}">
                      <a16:colId xmlns:a16="http://schemas.microsoft.com/office/drawing/2014/main" val="3323747353"/>
                    </a:ext>
                  </a:extLst>
                </a:gridCol>
                <a:gridCol w="3255716">
                  <a:extLst>
                    <a:ext uri="{9D8B030D-6E8A-4147-A177-3AD203B41FA5}">
                      <a16:colId xmlns:a16="http://schemas.microsoft.com/office/drawing/2014/main" val="3451588860"/>
                    </a:ext>
                  </a:extLst>
                </a:gridCol>
                <a:gridCol w="2817152">
                  <a:extLst>
                    <a:ext uri="{9D8B030D-6E8A-4147-A177-3AD203B41FA5}">
                      <a16:colId xmlns:a16="http://schemas.microsoft.com/office/drawing/2014/main" val="1400393478"/>
                    </a:ext>
                  </a:extLst>
                </a:gridCol>
              </a:tblGrid>
              <a:tr h="1002890">
                <a:tc>
                  <a:txBody>
                    <a:bodyPr/>
                    <a:lstStyle/>
                    <a:p>
                      <a:pPr algn="ctr"/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s-BERT vectors</a:t>
                      </a:r>
                      <a:endParaRPr lang="en-IN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SPD vectors</a:t>
                      </a:r>
                    </a:p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(proposed work)</a:t>
                      </a:r>
                      <a:endParaRPr lang="en-IN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015560"/>
                  </a:ext>
                </a:extLst>
              </a:tr>
              <a:tr h="55060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 1</a:t>
                      </a:r>
                      <a:endParaRPr lang="en-IN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65.51%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66.28%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43427"/>
                  </a:ext>
                </a:extLst>
              </a:tr>
              <a:tr h="59091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 2</a:t>
                      </a:r>
                      <a:endParaRPr lang="en-IN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73.75%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73.76%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8279458"/>
                  </a:ext>
                </a:extLst>
              </a:tr>
              <a:tr h="57027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 3</a:t>
                      </a:r>
                      <a:endParaRPr lang="en-IN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77.00%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77.01%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1689504"/>
                  </a:ext>
                </a:extLst>
              </a:tr>
              <a:tr h="61058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 4</a:t>
                      </a:r>
                      <a:endParaRPr lang="en-IN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51.32%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53.27%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135200"/>
                  </a:ext>
                </a:extLst>
              </a:tr>
              <a:tr h="62926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 5</a:t>
                      </a:r>
                      <a:endParaRPr lang="en-IN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62.32%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62.12%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9185641"/>
                  </a:ext>
                </a:extLst>
              </a:tr>
              <a:tr h="72006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Taken</a:t>
                      </a:r>
                      <a:endParaRPr lang="en-IN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 minutes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minutes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6805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36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8159B-7879-996C-E0D5-0D53A1A81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3241-959F-C097-8062-DEEA9090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 Conclusion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A104A-C8D0-3796-8F50-2AFCEBCA8A2B}"/>
              </a:ext>
            </a:extLst>
          </p:cNvPr>
          <p:cNvSpPr txBox="1"/>
          <p:nvPr/>
        </p:nvSpPr>
        <p:spPr>
          <a:xfrm>
            <a:off x="2592000" y="2782800"/>
            <a:ext cx="89894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Efficient way to capture claim-justification embeddings.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33% faster and 50% less computation.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Real-life application: fake speech, inconsistent resume, misleading advertisement.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149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25E3C-5913-1831-9AD3-E4C0657CD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ED3EF-4629-69B1-B88B-08041F89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 Limitations and Future Work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9B4E3-CF75-57E1-F766-F5AADC14F9F1}"/>
              </a:ext>
            </a:extLst>
          </p:cNvPr>
          <p:cNvSpPr txBox="1"/>
          <p:nvPr/>
        </p:nvSpPr>
        <p:spPr>
          <a:xfrm>
            <a:off x="2592925" y="2782530"/>
            <a:ext cx="9294275" cy="246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Better way to identify subject and predicate.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More operations to measure subject predicate distance.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Accurate word embedding model.</a:t>
            </a:r>
          </a:p>
        </p:txBody>
      </p:sp>
    </p:spTree>
    <p:extLst>
      <p:ext uri="{BB962C8B-B14F-4D97-AF65-F5344CB8AC3E}">
        <p14:creationId xmlns:p14="http://schemas.microsoft.com/office/powerpoint/2010/main" val="582814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069856-E417-B210-C844-E9426129C714}"/>
              </a:ext>
            </a:extLst>
          </p:cNvPr>
          <p:cNvSpPr txBox="1"/>
          <p:nvPr/>
        </p:nvSpPr>
        <p:spPr>
          <a:xfrm>
            <a:off x="2526891" y="3706759"/>
            <a:ext cx="86917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1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33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046CD0-F162-298A-B399-7AE24B94E29E}"/>
              </a:ext>
            </a:extLst>
          </p:cNvPr>
          <p:cNvSpPr txBox="1"/>
          <p:nvPr/>
        </p:nvSpPr>
        <p:spPr>
          <a:xfrm>
            <a:off x="2231923" y="550606"/>
            <a:ext cx="428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EEA820-DE19-0DBA-9F92-3E5156F25DB4}"/>
              </a:ext>
            </a:extLst>
          </p:cNvPr>
          <p:cNvSpPr txBox="1"/>
          <p:nvPr/>
        </p:nvSpPr>
        <p:spPr>
          <a:xfrm>
            <a:off x="2654708" y="2104103"/>
            <a:ext cx="73348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Proposed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Working of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Limitations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268703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5350C-5EDA-B6D2-F81F-A1975DDE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  Introduction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5EDBF52-FB17-EC6F-C0DF-3CFCFEECCDDA}"/>
              </a:ext>
            </a:extLst>
          </p:cNvPr>
          <p:cNvGrpSpPr/>
          <p:nvPr/>
        </p:nvGrpSpPr>
        <p:grpSpPr>
          <a:xfrm>
            <a:off x="2924289" y="2829683"/>
            <a:ext cx="6343422" cy="2387917"/>
            <a:chOff x="2437200" y="2642870"/>
            <a:chExt cx="6343422" cy="238791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7C3CB26-E279-8219-EF51-EFDCDD4A506C}"/>
                </a:ext>
              </a:extLst>
            </p:cNvPr>
            <p:cNvGrpSpPr/>
            <p:nvPr/>
          </p:nvGrpSpPr>
          <p:grpSpPr>
            <a:xfrm>
              <a:off x="3722827" y="2642870"/>
              <a:ext cx="5057795" cy="2387917"/>
              <a:chOff x="4475203" y="2583877"/>
              <a:chExt cx="3615214" cy="154206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89F8E0E-F89B-B561-97E4-CD36033DB8B7}"/>
                  </a:ext>
                </a:extLst>
              </p:cNvPr>
              <p:cNvSpPr/>
              <p:nvPr/>
            </p:nvSpPr>
            <p:spPr>
              <a:xfrm>
                <a:off x="5060210" y="2583877"/>
                <a:ext cx="1855272" cy="77514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7200" b="1" cap="none" spc="0" dirty="0">
                    <a:ln w="28575">
                      <a:solidFill>
                        <a:srgbClr val="FF0000"/>
                      </a:solidFill>
                      <a:prstDash val="solid"/>
                    </a:ln>
                    <a:solidFill>
                      <a:srgbClr val="F57E7B"/>
                    </a:solidFill>
                    <a:effectLst>
                      <a:outerShdw dist="38100" dir="2640000" algn="bl" rotWithShape="0">
                        <a:schemeClr val="accent1"/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Claim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DA56752-6E76-8526-B45E-56391A50D810}"/>
                  </a:ext>
                </a:extLst>
              </p:cNvPr>
              <p:cNvSpPr/>
              <p:nvPr/>
            </p:nvSpPr>
            <p:spPr>
              <a:xfrm>
                <a:off x="4475203" y="3350793"/>
                <a:ext cx="3615214" cy="77514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7200" b="1" cap="none" spc="0" dirty="0">
                    <a:ln w="19050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>
                      <a:outerShdw dist="38100" dir="2640000" algn="bl" rotWithShape="0">
                        <a:schemeClr val="accent1"/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Justification</a:t>
                </a:r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380750E-5205-D9FC-E082-E5B8C2E6B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37200" y="4078800"/>
              <a:ext cx="1265092" cy="80624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920C877-7076-5CCF-CA6F-59F22D8E8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3600" y="2819496"/>
              <a:ext cx="1182354" cy="86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97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FB43D-F9C6-F6CC-80CA-26FE59388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B8BC-DD95-02D7-D564-6BB8564E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  Motivation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82B6DB-BACA-8BFA-70D8-585EF6367A4B}"/>
              </a:ext>
            </a:extLst>
          </p:cNvPr>
          <p:cNvSpPr txBox="1"/>
          <p:nvPr/>
        </p:nvSpPr>
        <p:spPr>
          <a:xfrm>
            <a:off x="2592000" y="2782800"/>
            <a:ext cx="6650323" cy="148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 inter-dependent sentences.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Processing time of entire sentence.</a:t>
            </a:r>
          </a:p>
        </p:txBody>
      </p:sp>
    </p:spTree>
    <p:extLst>
      <p:ext uri="{BB962C8B-B14F-4D97-AF65-F5344CB8AC3E}">
        <p14:creationId xmlns:p14="http://schemas.microsoft.com/office/powerpoint/2010/main" val="312539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A91C4-3C4F-CC80-1D65-69ED3E5FF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4D2F-F51E-86C8-7782-41B11AA7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Proposed Work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E391D2-97C5-276D-631C-8101EFE3B0FF}"/>
              </a:ext>
            </a:extLst>
          </p:cNvPr>
          <p:cNvSpPr txBox="1"/>
          <p:nvPr/>
        </p:nvSpPr>
        <p:spPr>
          <a:xfrm>
            <a:off x="2592000" y="2782800"/>
            <a:ext cx="89894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Subject Predicate from Claim and Justifications.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 Subject Predicate Distance (SPD) using pretrained word embedding model.</a:t>
            </a:r>
          </a:p>
        </p:txBody>
      </p:sp>
    </p:spTree>
    <p:extLst>
      <p:ext uri="{BB962C8B-B14F-4D97-AF65-F5344CB8AC3E}">
        <p14:creationId xmlns:p14="http://schemas.microsoft.com/office/powerpoint/2010/main" val="97672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989B3-57C8-CF46-567F-F9A533B39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FE9EB-7087-3745-D5F6-8CFAA0FC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Methodology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709E14-E648-BA08-433F-8974112BCBD2}"/>
              </a:ext>
            </a:extLst>
          </p:cNvPr>
          <p:cNvSpPr/>
          <p:nvPr/>
        </p:nvSpPr>
        <p:spPr>
          <a:xfrm>
            <a:off x="2288558" y="2958693"/>
            <a:ext cx="9520417" cy="612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004781D-121E-956F-C864-1218B219AA24}"/>
              </a:ext>
            </a:extLst>
          </p:cNvPr>
          <p:cNvSpPr/>
          <p:nvPr/>
        </p:nvSpPr>
        <p:spPr>
          <a:xfrm>
            <a:off x="6400798" y="2201615"/>
            <a:ext cx="363793" cy="7472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4FEEC2F-37CE-3097-FDAB-7C000ABB0B56}"/>
              </a:ext>
            </a:extLst>
          </p:cNvPr>
          <p:cNvGrpSpPr/>
          <p:nvPr/>
        </p:nvGrpSpPr>
        <p:grpSpPr>
          <a:xfrm>
            <a:off x="2288559" y="1453541"/>
            <a:ext cx="9520417" cy="983635"/>
            <a:chOff x="2592925" y="3429000"/>
            <a:chExt cx="9520417" cy="983635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54179590-6200-7540-46FE-0EEA64B1DC70}"/>
                </a:ext>
              </a:extLst>
            </p:cNvPr>
            <p:cNvSpPr/>
            <p:nvPr/>
          </p:nvSpPr>
          <p:spPr>
            <a:xfrm>
              <a:off x="2592925" y="3429000"/>
              <a:ext cx="9520417" cy="747246"/>
            </a:xfrm>
            <a:prstGeom prst="parallelogram">
              <a:avLst>
                <a:gd name="adj" fmla="val 828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188DF9E-08A0-F199-2F08-F2E1BE18A65F}"/>
                </a:ext>
              </a:extLst>
            </p:cNvPr>
            <p:cNvSpPr txBox="1"/>
            <p:nvPr/>
          </p:nvSpPr>
          <p:spPr>
            <a:xfrm>
              <a:off x="3215149" y="3520083"/>
              <a:ext cx="889819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Input: </a:t>
              </a:r>
              <a:r>
                <a:rPr lang="en-US" sz="2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Claim (1 sentence) and Justifications (5&lt;= sentences)</a:t>
              </a:r>
              <a:endPara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IN" sz="26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EB758B0-5F25-CBED-78EB-0C2CD9AE1955}"/>
              </a:ext>
            </a:extLst>
          </p:cNvPr>
          <p:cNvSpPr txBox="1"/>
          <p:nvPr/>
        </p:nvSpPr>
        <p:spPr>
          <a:xfrm>
            <a:off x="2249229" y="3030218"/>
            <a:ext cx="965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top 5 justification close to claim using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-large-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mnli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(NLI Model)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B9AD387-0604-53DE-F6DE-C88D5A9F9FDC}"/>
              </a:ext>
            </a:extLst>
          </p:cNvPr>
          <p:cNvSpPr/>
          <p:nvPr/>
        </p:nvSpPr>
        <p:spPr>
          <a:xfrm>
            <a:off x="6400798" y="3571579"/>
            <a:ext cx="363793" cy="7472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162141-9B3C-3552-5415-14EC12C46D0C}"/>
              </a:ext>
            </a:extLst>
          </p:cNvPr>
          <p:cNvSpPr/>
          <p:nvPr/>
        </p:nvSpPr>
        <p:spPr>
          <a:xfrm>
            <a:off x="2249229" y="4318825"/>
            <a:ext cx="9520417" cy="612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8B00D4-671C-98BE-AAFC-2A9FC6507812}"/>
              </a:ext>
            </a:extLst>
          </p:cNvPr>
          <p:cNvSpPr txBox="1"/>
          <p:nvPr/>
        </p:nvSpPr>
        <p:spPr>
          <a:xfrm>
            <a:off x="2337718" y="4394021"/>
            <a:ext cx="921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SPD vectorization algorithm on claim and 5 justification sentences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5A43565-764D-C672-C105-38D0FEA4D6D7}"/>
              </a:ext>
            </a:extLst>
          </p:cNvPr>
          <p:cNvSpPr/>
          <p:nvPr/>
        </p:nvSpPr>
        <p:spPr>
          <a:xfrm>
            <a:off x="6400798" y="4930883"/>
            <a:ext cx="363793" cy="7472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2E9899-37CD-1BB3-2996-CE16320FD7A3}"/>
              </a:ext>
            </a:extLst>
          </p:cNvPr>
          <p:cNvGrpSpPr/>
          <p:nvPr/>
        </p:nvGrpSpPr>
        <p:grpSpPr>
          <a:xfrm>
            <a:off x="2185536" y="5678129"/>
            <a:ext cx="9520417" cy="747246"/>
            <a:chOff x="2592925" y="3429000"/>
            <a:chExt cx="9520417" cy="747246"/>
          </a:xfrm>
        </p:grpSpPr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A6AA7BE3-000C-94E9-2D36-E0A8A140DF56}"/>
                </a:ext>
              </a:extLst>
            </p:cNvPr>
            <p:cNvSpPr/>
            <p:nvPr/>
          </p:nvSpPr>
          <p:spPr>
            <a:xfrm>
              <a:off x="2592925" y="3429000"/>
              <a:ext cx="9520417" cy="747246"/>
            </a:xfrm>
            <a:prstGeom prst="parallelogram">
              <a:avLst>
                <a:gd name="adj" fmla="val 828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8DEC306-C0C8-D5E6-E493-0515CEFC179A}"/>
                </a:ext>
              </a:extLst>
            </p:cNvPr>
            <p:cNvSpPr txBox="1"/>
            <p:nvPr/>
          </p:nvSpPr>
          <p:spPr>
            <a:xfrm>
              <a:off x="3195485" y="3529915"/>
              <a:ext cx="8509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Output: </a:t>
              </a:r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100 dimensions vector representation of claim-justification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I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8872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4CA1B-76B0-3679-CDFA-09CBA2398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61CF-ADE8-C7D2-7828-733C3978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Methodology (Research Work)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B94E5C7F-8401-1427-96EB-17475881A21F}"/>
              </a:ext>
            </a:extLst>
          </p:cNvPr>
          <p:cNvSpPr/>
          <p:nvPr/>
        </p:nvSpPr>
        <p:spPr>
          <a:xfrm>
            <a:off x="6400798" y="2103295"/>
            <a:ext cx="363793" cy="50995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8E7CA3C-A3AF-A3D3-77A5-7D4F0F5D9D92}"/>
              </a:ext>
            </a:extLst>
          </p:cNvPr>
          <p:cNvGrpSpPr/>
          <p:nvPr/>
        </p:nvGrpSpPr>
        <p:grpSpPr>
          <a:xfrm>
            <a:off x="4363165" y="1453541"/>
            <a:ext cx="4662847" cy="651492"/>
            <a:chOff x="2592925" y="3429000"/>
            <a:chExt cx="9520417" cy="747246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6C89340C-8E7F-D489-7B5D-AB3B7E352286}"/>
                </a:ext>
              </a:extLst>
            </p:cNvPr>
            <p:cNvSpPr/>
            <p:nvPr/>
          </p:nvSpPr>
          <p:spPr>
            <a:xfrm>
              <a:off x="2592925" y="3429000"/>
              <a:ext cx="9520417" cy="747246"/>
            </a:xfrm>
            <a:prstGeom prst="parallelogram">
              <a:avLst>
                <a:gd name="adj" fmla="val 828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D5E101-E10B-64B2-61B7-77CC7AA68BBB}"/>
                </a:ext>
              </a:extLst>
            </p:cNvPr>
            <p:cNvSpPr txBox="1"/>
            <p:nvPr/>
          </p:nvSpPr>
          <p:spPr>
            <a:xfrm>
              <a:off x="3576496" y="3520083"/>
              <a:ext cx="777398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Input: </a:t>
              </a:r>
              <a:r>
                <a:rPr lang="en-US" sz="2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Single Sentence (s)</a:t>
              </a:r>
              <a:endPara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5B1C6BF-E8AB-968E-9B6F-B78F54DA0F8E}"/>
              </a:ext>
            </a:extLst>
          </p:cNvPr>
          <p:cNvGrpSpPr/>
          <p:nvPr/>
        </p:nvGrpSpPr>
        <p:grpSpPr>
          <a:xfrm>
            <a:off x="3340020" y="2625231"/>
            <a:ext cx="7318148" cy="612058"/>
            <a:chOff x="3340020" y="2959521"/>
            <a:chExt cx="7318148" cy="61205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092E98E-E0EE-0FB6-8E8A-FF4F508DE658}"/>
                </a:ext>
              </a:extLst>
            </p:cNvPr>
            <p:cNvSpPr/>
            <p:nvPr/>
          </p:nvSpPr>
          <p:spPr>
            <a:xfrm>
              <a:off x="3340020" y="2959521"/>
              <a:ext cx="7318148" cy="6120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6D801C-7E74-F379-A9C1-4280A3B37EE1}"/>
                </a:ext>
              </a:extLst>
            </p:cNvPr>
            <p:cNvSpPr txBox="1"/>
            <p:nvPr/>
          </p:nvSpPr>
          <p:spPr>
            <a:xfrm>
              <a:off x="3451123" y="3024057"/>
              <a:ext cx="72070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POS Tagging on sentence (s) using genism NLTK</a:t>
              </a:r>
              <a:endPara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8540189-8F76-1BA4-BECD-85F28DC3A641}"/>
              </a:ext>
            </a:extLst>
          </p:cNvPr>
          <p:cNvSpPr/>
          <p:nvPr/>
        </p:nvSpPr>
        <p:spPr>
          <a:xfrm>
            <a:off x="6400798" y="3237292"/>
            <a:ext cx="363793" cy="52193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BB9ED7-3C46-C666-59ED-3EDF1E0958A4}"/>
              </a:ext>
            </a:extLst>
          </p:cNvPr>
          <p:cNvGrpSpPr/>
          <p:nvPr/>
        </p:nvGrpSpPr>
        <p:grpSpPr>
          <a:xfrm>
            <a:off x="2731002" y="3768233"/>
            <a:ext cx="8566255" cy="612058"/>
            <a:chOff x="2308221" y="4318825"/>
            <a:chExt cx="8566255" cy="61205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72E784-D8C0-A3D2-D5F7-7BCFD1E4C0B7}"/>
                </a:ext>
              </a:extLst>
            </p:cNvPr>
            <p:cNvSpPr/>
            <p:nvPr/>
          </p:nvSpPr>
          <p:spPr>
            <a:xfrm>
              <a:off x="2308221" y="4318825"/>
              <a:ext cx="8566255" cy="6120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23E0AA-F336-606E-44DB-0FDCA43B2D0D}"/>
                </a:ext>
              </a:extLst>
            </p:cNvPr>
            <p:cNvSpPr txBox="1"/>
            <p:nvPr/>
          </p:nvSpPr>
          <p:spPr>
            <a:xfrm>
              <a:off x="2432301" y="4383779"/>
              <a:ext cx="83831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 subject using noun/pronoun and predicate using adjective/verb</a:t>
              </a:r>
              <a:endPara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F4AF027-3D23-3D3F-66BF-820687B71E7F}"/>
              </a:ext>
            </a:extLst>
          </p:cNvPr>
          <p:cNvSpPr/>
          <p:nvPr/>
        </p:nvSpPr>
        <p:spPr>
          <a:xfrm>
            <a:off x="6400798" y="5460000"/>
            <a:ext cx="363793" cy="50406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FD6435-E6D2-E46A-B1FE-BA8E9445A2FD}"/>
              </a:ext>
            </a:extLst>
          </p:cNvPr>
          <p:cNvGrpSpPr/>
          <p:nvPr/>
        </p:nvGrpSpPr>
        <p:grpSpPr>
          <a:xfrm>
            <a:off x="4250309" y="5973893"/>
            <a:ext cx="4775703" cy="715168"/>
            <a:chOff x="2592925" y="3429000"/>
            <a:chExt cx="9520417" cy="747246"/>
          </a:xfrm>
        </p:grpSpPr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A952D827-E3E0-09BC-D4A2-AC70658F527B}"/>
                </a:ext>
              </a:extLst>
            </p:cNvPr>
            <p:cNvSpPr/>
            <p:nvPr/>
          </p:nvSpPr>
          <p:spPr>
            <a:xfrm>
              <a:off x="2592925" y="3429000"/>
              <a:ext cx="9520417" cy="747246"/>
            </a:xfrm>
            <a:prstGeom prst="parallelogram">
              <a:avLst>
                <a:gd name="adj" fmla="val 828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3F7D6A-8408-CF71-2914-3DE672B12CE2}"/>
                </a:ext>
              </a:extLst>
            </p:cNvPr>
            <p:cNvSpPr txBox="1"/>
            <p:nvPr/>
          </p:nvSpPr>
          <p:spPr>
            <a:xfrm>
              <a:off x="3293487" y="3529915"/>
              <a:ext cx="853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Output: </a:t>
              </a:r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100 dimensions vector</a:t>
              </a:r>
              <a:endParaRPr lang="en-IN" sz="2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653766-4E15-B81B-AB91-76DE6476842D}"/>
              </a:ext>
            </a:extLst>
          </p:cNvPr>
          <p:cNvGrpSpPr/>
          <p:nvPr/>
        </p:nvGrpSpPr>
        <p:grpSpPr>
          <a:xfrm>
            <a:off x="1651819" y="4857774"/>
            <a:ext cx="10255045" cy="895951"/>
            <a:chOff x="2308221" y="4318825"/>
            <a:chExt cx="8566255" cy="89595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DDC969D-0640-BA54-966C-ACEE972B45D7}"/>
                </a:ext>
              </a:extLst>
            </p:cNvPr>
            <p:cNvSpPr/>
            <p:nvPr/>
          </p:nvSpPr>
          <p:spPr>
            <a:xfrm>
              <a:off x="2308221" y="4318825"/>
              <a:ext cx="8566255" cy="6120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D962FF-A82B-5F30-7656-27E3F5DBAC63}"/>
                </a:ext>
              </a:extLst>
            </p:cNvPr>
            <p:cNvSpPr txBox="1"/>
            <p:nvPr/>
          </p:nvSpPr>
          <p:spPr>
            <a:xfrm>
              <a:off x="2432301" y="4383779"/>
              <a:ext cx="8383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 difference of their word embeddings using Wikipedia pretrained model</a:t>
              </a:r>
              <a:endPara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6AB8369-A7D3-C340-DE8D-D619CD4A2253}"/>
              </a:ext>
            </a:extLst>
          </p:cNvPr>
          <p:cNvSpPr/>
          <p:nvPr/>
        </p:nvSpPr>
        <p:spPr>
          <a:xfrm>
            <a:off x="6400798" y="4380863"/>
            <a:ext cx="363793" cy="50406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05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65945-FAF5-3CC9-DA38-79912489A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8258-D886-8D69-7311-7C197C72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Working of Algorithm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1B2995-34A3-8CB5-72CC-7395C24B0327}"/>
              </a:ext>
            </a:extLst>
          </p:cNvPr>
          <p:cNvSpPr txBox="1"/>
          <p:nvPr/>
        </p:nvSpPr>
        <p:spPr>
          <a:xfrm>
            <a:off x="2904033" y="1457863"/>
            <a:ext cx="891168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Claim: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Soap of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company keeps you fresh for entire day.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soap has menthol in it.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celebrity uses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soap.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1B295A7-9B10-8801-B6E3-222E064DCCBE}"/>
              </a:ext>
            </a:extLst>
          </p:cNvPr>
          <p:cNvGrpSpPr/>
          <p:nvPr/>
        </p:nvGrpSpPr>
        <p:grpSpPr>
          <a:xfrm>
            <a:off x="3552051" y="3491861"/>
            <a:ext cx="5087898" cy="3213741"/>
            <a:chOff x="3552051" y="3570517"/>
            <a:chExt cx="5087898" cy="321374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7429D7-C321-3CD2-C1AF-EAB575105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2051" y="3570517"/>
              <a:ext cx="5087898" cy="3213741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7E2ECD4-C726-8894-F1CE-4B838A36BF1A}"/>
                </a:ext>
              </a:extLst>
            </p:cNvPr>
            <p:cNvSpPr txBox="1"/>
            <p:nvPr/>
          </p:nvSpPr>
          <p:spPr>
            <a:xfrm>
              <a:off x="4365518" y="6381134"/>
              <a:ext cx="4247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Subject Predicate Distance (d) of claim</a:t>
              </a:r>
              <a:endParaRPr lang="en-I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782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A4444-969F-79E8-C64E-71655A92E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14C3-B14F-8370-11CA-148D26A8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Working of Algorithm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38984-089D-A89E-0122-6E0E8040B800}"/>
              </a:ext>
            </a:extLst>
          </p:cNvPr>
          <p:cNvSpPr txBox="1"/>
          <p:nvPr/>
        </p:nvSpPr>
        <p:spPr>
          <a:xfrm>
            <a:off x="3074339" y="1379205"/>
            <a:ext cx="64562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Claim: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Soap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company keeps you fresh for entire day.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soap has menthol in it.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celebrity uses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soap.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C9DAFA-F262-2E8F-A29A-755DEC8C7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34" y="3438829"/>
            <a:ext cx="4899255" cy="32274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E549BB-B1E0-3652-661D-123D95E30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453" y="3428998"/>
            <a:ext cx="4899255" cy="32274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EB9E2E-24B7-99F3-062D-0A3DA1E6B8EE}"/>
              </a:ext>
            </a:extLst>
          </p:cNvPr>
          <p:cNvSpPr txBox="1"/>
          <p:nvPr/>
        </p:nvSpPr>
        <p:spPr>
          <a:xfrm>
            <a:off x="1566123" y="6297175"/>
            <a:ext cx="509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Predicate Distance (d1) of justification 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564B03-C166-BED8-A7AE-0B1059F39EE6}"/>
              </a:ext>
            </a:extLst>
          </p:cNvPr>
          <p:cNvSpPr txBox="1"/>
          <p:nvPr/>
        </p:nvSpPr>
        <p:spPr>
          <a:xfrm>
            <a:off x="6899453" y="6287105"/>
            <a:ext cx="509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Predicate Distance (d2) of justification 2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0529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400</TotalTime>
  <Words>390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1.1.  Introduction</vt:lpstr>
      <vt:lpstr>1.2.  Motivation</vt:lpstr>
      <vt:lpstr>2.  Proposed Work</vt:lpstr>
      <vt:lpstr>3.  Methodology</vt:lpstr>
      <vt:lpstr>3.  Methodology (Research Work)</vt:lpstr>
      <vt:lpstr>4.  Working of Algorithm</vt:lpstr>
      <vt:lpstr>4.  Working of Algorithm</vt:lpstr>
      <vt:lpstr>5.  Results</vt:lpstr>
      <vt:lpstr>6.  Conclusion</vt:lpstr>
      <vt:lpstr>7.  Limitations and 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Bari</dc:creator>
  <cp:lastModifiedBy>Harsh Bari</cp:lastModifiedBy>
  <cp:revision>34</cp:revision>
  <dcterms:created xsi:type="dcterms:W3CDTF">2024-11-13T06:30:11Z</dcterms:created>
  <dcterms:modified xsi:type="dcterms:W3CDTF">2024-11-15T06:51:10Z</dcterms:modified>
</cp:coreProperties>
</file>