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c95f81fd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c95f81fd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e103b0db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e103b0db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e103b0db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e103b0db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e103b0db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e103b0db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e103b0d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e103b0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e103b0d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e103b0d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e103b0d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e103b0d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103b0db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103b0d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e103b0db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e103b0db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e103b0db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e103b0db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e103b0db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e103b0db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e103b0db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e103b0db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36" name="Google Shape;136;p17"/>
          <p:cNvSpPr txBox="1"/>
          <p:nvPr/>
        </p:nvSpPr>
        <p:spPr>
          <a:xfrm>
            <a:off x="607425" y="1921725"/>
            <a:ext cx="39579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 consensus algorithm is a procedure through which all the peers of the Blockchain network reach a common agreement about the present state of the distributed ledger.</a:t>
            </a:r>
            <a:endParaRPr>
              <a:latin typeface="Lato"/>
              <a:ea typeface="Lato"/>
              <a:cs typeface="Lato"/>
              <a:sym typeface="Lato"/>
            </a:endParaRPr>
          </a:p>
        </p:txBody>
      </p:sp>
      <p:pic>
        <p:nvPicPr>
          <p:cNvPr id="137" name="Google Shape;137;p17"/>
          <p:cNvPicPr preferRelativeResize="0"/>
          <p:nvPr/>
        </p:nvPicPr>
        <p:blipFill>
          <a:blip r:embed="rId3">
            <a:alphaModFix/>
          </a:blip>
          <a:stretch>
            <a:fillRect/>
          </a:stretch>
        </p:blipFill>
        <p:spPr>
          <a:xfrm>
            <a:off x="4854900" y="1921725"/>
            <a:ext cx="3963986" cy="283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200" name="Google Shape;200;p26"/>
          <p:cNvSpPr txBox="1"/>
          <p:nvPr/>
        </p:nvSpPr>
        <p:spPr>
          <a:xfrm>
            <a:off x="744600" y="2098075"/>
            <a:ext cx="5271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Delegated Proof-of-Stake (DPoS) Based Blockchain Consensus</a:t>
            </a:r>
            <a:endParaRPr>
              <a:latin typeface="Lato"/>
              <a:ea typeface="Lato"/>
              <a:cs typeface="Lato"/>
              <a:sym typeface="Lato"/>
            </a:endParaRPr>
          </a:p>
        </p:txBody>
      </p:sp>
      <p:sp>
        <p:nvSpPr>
          <p:cNvPr id="201" name="Google Shape;201;p26"/>
          <p:cNvSpPr txBox="1"/>
          <p:nvPr/>
        </p:nvSpPr>
        <p:spPr>
          <a:xfrm>
            <a:off x="744600" y="2803800"/>
            <a:ext cx="78867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Demo Proof of Stake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207" name="Google Shape;207;p27"/>
          <p:cNvSpPr txBox="1"/>
          <p:nvPr/>
        </p:nvSpPr>
        <p:spPr>
          <a:xfrm>
            <a:off x="744600" y="2098075"/>
            <a:ext cx="5271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Proof of Elapsed Time (PoET)</a:t>
            </a:r>
            <a:endParaRPr>
              <a:latin typeface="Lato"/>
              <a:ea typeface="Lato"/>
              <a:cs typeface="Lato"/>
              <a:sym typeface="Lato"/>
            </a:endParaRPr>
          </a:p>
        </p:txBody>
      </p:sp>
      <p:sp>
        <p:nvSpPr>
          <p:cNvPr id="208" name="Google Shape;208;p27"/>
          <p:cNvSpPr txBox="1"/>
          <p:nvPr/>
        </p:nvSpPr>
        <p:spPr>
          <a:xfrm>
            <a:off x="744600" y="2803800"/>
            <a:ext cx="78867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Proof of elapsed time (PoET) is a blockchain network consensus mechanism algorithm that prevents high resource utilization and high energy consumption and keeps the process more efficient by following a fair lottery system. The algorithm uses a randomly generated elapsed time to decide mining rights and block winners on a blockchain network. By running a trusted code within a secure environment, the PoET algorithm also enhances transparency by ensuring lottery results are verifiable by external participants.</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214" name="Google Shape;214;p28"/>
          <p:cNvSpPr txBox="1"/>
          <p:nvPr/>
        </p:nvSpPr>
        <p:spPr>
          <a:xfrm>
            <a:off x="744600" y="2098075"/>
            <a:ext cx="5271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Proof of Elapsed Time (PoET)</a:t>
            </a:r>
            <a:endParaRPr>
              <a:latin typeface="Lato"/>
              <a:ea typeface="Lato"/>
              <a:cs typeface="Lato"/>
              <a:sym typeface="Lato"/>
            </a:endParaRPr>
          </a:p>
        </p:txBody>
      </p:sp>
      <p:sp>
        <p:nvSpPr>
          <p:cNvPr id="215" name="Google Shape;215;p28"/>
          <p:cNvSpPr txBox="1"/>
          <p:nvPr/>
        </p:nvSpPr>
        <p:spPr>
          <a:xfrm>
            <a:off x="744600" y="2803800"/>
            <a:ext cx="78867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Proof of elapsed time (PoET) is a blockchain network consensus mechanism algorithm that prevents high resource utilization and high energy consumption and keeps the process more efficient by following a fair lottery system. The algorithm uses a randomly generated elapsed time to decide mining rights and block winners on a blockchain network. By running a trusted code within a secure environment, the PoET algorithm also enhances transparency by ensuring lottery results are verifiable by external participants.</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43" name="Google Shape;143;p18"/>
          <p:cNvSpPr txBox="1"/>
          <p:nvPr/>
        </p:nvSpPr>
        <p:spPr>
          <a:xfrm>
            <a:off x="607425" y="1921725"/>
            <a:ext cx="2419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Why do we need consensus</a:t>
            </a:r>
            <a:endParaRPr>
              <a:latin typeface="Lato"/>
              <a:ea typeface="Lato"/>
              <a:cs typeface="Lato"/>
              <a:sym typeface="Lato"/>
            </a:endParaRPr>
          </a:p>
        </p:txBody>
      </p:sp>
      <p:sp>
        <p:nvSpPr>
          <p:cNvPr id="144" name="Google Shape;144;p18"/>
          <p:cNvSpPr txBox="1"/>
          <p:nvPr/>
        </p:nvSpPr>
        <p:spPr>
          <a:xfrm>
            <a:off x="3643300" y="2260275"/>
            <a:ext cx="3018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Blockchain is a distributed system</a:t>
            </a:r>
            <a:endParaRPr>
              <a:latin typeface="Lato"/>
              <a:ea typeface="Lato"/>
              <a:cs typeface="Lato"/>
              <a:sym typeface="Lato"/>
            </a:endParaRPr>
          </a:p>
        </p:txBody>
      </p:sp>
      <p:sp>
        <p:nvSpPr>
          <p:cNvPr id="145" name="Google Shape;145;p18"/>
          <p:cNvSpPr txBox="1"/>
          <p:nvPr/>
        </p:nvSpPr>
        <p:spPr>
          <a:xfrm>
            <a:off x="3643300" y="2916300"/>
            <a:ext cx="3018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 sequence of transactions need to be arrived at</a:t>
            </a:r>
            <a:endParaRPr>
              <a:latin typeface="Lato"/>
              <a:ea typeface="Lato"/>
              <a:cs typeface="Lato"/>
              <a:sym typeface="Lato"/>
            </a:endParaRPr>
          </a:p>
        </p:txBody>
      </p:sp>
      <p:sp>
        <p:nvSpPr>
          <p:cNvPr id="146" name="Google Shape;146;p18"/>
          <p:cNvSpPr txBox="1"/>
          <p:nvPr/>
        </p:nvSpPr>
        <p:spPr>
          <a:xfrm>
            <a:off x="3643300" y="3852475"/>
            <a:ext cx="3018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state of the transaction needs to be agreed upon</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52" name="Google Shape;152;p19"/>
          <p:cNvSpPr txBox="1"/>
          <p:nvPr/>
        </p:nvSpPr>
        <p:spPr>
          <a:xfrm>
            <a:off x="744600" y="2098075"/>
            <a:ext cx="2419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RAFT Consensus</a:t>
            </a:r>
            <a:endParaRPr>
              <a:latin typeface="Lato"/>
              <a:ea typeface="Lato"/>
              <a:cs typeface="Lato"/>
              <a:sym typeface="Lato"/>
            </a:endParaRPr>
          </a:p>
        </p:txBody>
      </p:sp>
      <p:sp>
        <p:nvSpPr>
          <p:cNvPr id="153" name="Google Shape;153;p19"/>
          <p:cNvSpPr txBox="1"/>
          <p:nvPr/>
        </p:nvSpPr>
        <p:spPr>
          <a:xfrm>
            <a:off x="744600" y="2989625"/>
            <a:ext cx="59175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Raft states that each node in a replicated state machine(server cluster) can stay in any of the three states, namely, leader, candidate, follower.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59" name="Google Shape;159;p20"/>
          <p:cNvSpPr txBox="1"/>
          <p:nvPr/>
        </p:nvSpPr>
        <p:spPr>
          <a:xfrm>
            <a:off x="744600" y="2098075"/>
            <a:ext cx="2419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RAFT Consensus</a:t>
            </a:r>
            <a:endParaRPr>
              <a:latin typeface="Lato"/>
              <a:ea typeface="Lato"/>
              <a:cs typeface="Lato"/>
              <a:sym typeface="Lato"/>
            </a:endParaRPr>
          </a:p>
        </p:txBody>
      </p:sp>
      <p:sp>
        <p:nvSpPr>
          <p:cNvPr id="160" name="Google Shape;160;p20"/>
          <p:cNvSpPr txBox="1"/>
          <p:nvPr/>
        </p:nvSpPr>
        <p:spPr>
          <a:xfrm>
            <a:off x="744600" y="2803800"/>
            <a:ext cx="7886700" cy="233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Leader</a:t>
            </a:r>
            <a:r>
              <a:rPr lang="en">
                <a:latin typeface="Lato"/>
                <a:ea typeface="Lato"/>
                <a:cs typeface="Lato"/>
                <a:sym typeface="Lato"/>
              </a:rPr>
              <a:t> – Only the server elected as leader can interact with the client. All other servers sync up themselves with the leader. At any point of time, there can be at most one leader(possibly 0, which we shall explain later)</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Follower</a:t>
            </a:r>
            <a:r>
              <a:rPr lang="en">
                <a:latin typeface="Lato"/>
                <a:ea typeface="Lato"/>
                <a:cs typeface="Lato"/>
                <a:sym typeface="Lato"/>
              </a:rPr>
              <a:t> – Follower servers sync up their copy of data with that of the leader’s after every regular time intervals. When the leader server goes down(due to any reason), one of the followers can contest an election and become the leader.</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Candidate</a:t>
            </a:r>
            <a:r>
              <a:rPr lang="en">
                <a:latin typeface="Lato"/>
                <a:ea typeface="Lato"/>
                <a:cs typeface="Lato"/>
                <a:sym typeface="Lato"/>
              </a:rPr>
              <a:t> – At the time of contesting an election to choose the leader server, the servers can ask other servers for votes. Hence, they are called candidates when they have requested votes. Initially, all servers are in the Candidate state.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66" name="Google Shape;166;p21"/>
          <p:cNvSpPr txBox="1"/>
          <p:nvPr/>
        </p:nvSpPr>
        <p:spPr>
          <a:xfrm>
            <a:off x="744600" y="2098075"/>
            <a:ext cx="2419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RAFT Consensus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72" name="Google Shape;172;p22"/>
          <p:cNvSpPr txBox="1"/>
          <p:nvPr/>
        </p:nvSpPr>
        <p:spPr>
          <a:xfrm>
            <a:off x="744600" y="2098075"/>
            <a:ext cx="5271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Proof Of Work (PoW) Based Blockchain Consensus</a:t>
            </a:r>
            <a:endParaRPr>
              <a:latin typeface="Lato"/>
              <a:ea typeface="Lato"/>
              <a:cs typeface="Lato"/>
              <a:sym typeface="Lato"/>
            </a:endParaRPr>
          </a:p>
        </p:txBody>
      </p:sp>
      <p:sp>
        <p:nvSpPr>
          <p:cNvPr id="173" name="Google Shape;173;p22"/>
          <p:cNvSpPr txBox="1"/>
          <p:nvPr/>
        </p:nvSpPr>
        <p:spPr>
          <a:xfrm>
            <a:off x="744600" y="2803800"/>
            <a:ext cx="78867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The process of verifying the transactions in the block to be added, organizing these transactions in a chronological order in the block and announcing the newly mined block to the entire network does not take much energy and time. The energy consuming part is solving the ‘hard mathematical problem’ to link the new block to the last block in the valid blockchain.</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79" name="Google Shape;179;p23"/>
          <p:cNvSpPr txBox="1"/>
          <p:nvPr/>
        </p:nvSpPr>
        <p:spPr>
          <a:xfrm>
            <a:off x="744600" y="2098075"/>
            <a:ext cx="5271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Proof Of Work (PoW) Based Blockchain Consensus</a:t>
            </a:r>
            <a:endParaRPr>
              <a:latin typeface="Lato"/>
              <a:ea typeface="Lato"/>
              <a:cs typeface="Lato"/>
              <a:sym typeface="Lato"/>
            </a:endParaRPr>
          </a:p>
        </p:txBody>
      </p:sp>
      <p:sp>
        <p:nvSpPr>
          <p:cNvPr id="180" name="Google Shape;180;p23"/>
          <p:cNvSpPr txBox="1"/>
          <p:nvPr/>
        </p:nvSpPr>
        <p:spPr>
          <a:xfrm>
            <a:off x="744600" y="2803800"/>
            <a:ext cx="78867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Demo Java Proof of work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86" name="Google Shape;186;p24"/>
          <p:cNvSpPr txBox="1"/>
          <p:nvPr/>
        </p:nvSpPr>
        <p:spPr>
          <a:xfrm>
            <a:off x="744600" y="2098075"/>
            <a:ext cx="5271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Proof Of Stake (PoS) Based Blockchain Consensus</a:t>
            </a:r>
            <a:endParaRPr>
              <a:latin typeface="Lato"/>
              <a:ea typeface="Lato"/>
              <a:cs typeface="Lato"/>
              <a:sym typeface="Lato"/>
            </a:endParaRPr>
          </a:p>
        </p:txBody>
      </p:sp>
      <p:sp>
        <p:nvSpPr>
          <p:cNvPr id="187" name="Google Shape;187;p24"/>
          <p:cNvSpPr txBox="1"/>
          <p:nvPr/>
        </p:nvSpPr>
        <p:spPr>
          <a:xfrm>
            <a:off x="744600" y="2803800"/>
            <a:ext cx="7886700" cy="12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 Proof of Stake, miners/validators are required to stake their tokens/balance in order to be chosen as the next block creator. Therefore, the miner that stakes the most amount of its currency has the highest chance of being chosen as the leader and creating the next block. Some blockchain solutions don’t follow such principle and instead choose the miner on a random basis.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ctrTitle"/>
          </p:nvPr>
        </p:nvSpPr>
        <p:spPr>
          <a:xfrm>
            <a:off x="562450" y="1154550"/>
            <a:ext cx="8581500" cy="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193" name="Google Shape;193;p25"/>
          <p:cNvSpPr txBox="1"/>
          <p:nvPr/>
        </p:nvSpPr>
        <p:spPr>
          <a:xfrm>
            <a:off x="744600" y="2098075"/>
            <a:ext cx="5271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Proof Of Stake (PoS) Based Blockchain Consensus</a:t>
            </a:r>
            <a:endParaRPr>
              <a:latin typeface="Lato"/>
              <a:ea typeface="Lato"/>
              <a:cs typeface="Lato"/>
              <a:sym typeface="Lato"/>
            </a:endParaRPr>
          </a:p>
        </p:txBody>
      </p:sp>
      <p:sp>
        <p:nvSpPr>
          <p:cNvPr id="194" name="Google Shape;194;p25"/>
          <p:cNvSpPr txBox="1"/>
          <p:nvPr/>
        </p:nvSpPr>
        <p:spPr>
          <a:xfrm>
            <a:off x="744600" y="2803800"/>
            <a:ext cx="78867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Demo Proof of Stake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