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95f81f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95f81f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ae9f0b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eae9f0b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9c35bd5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9c35bd5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9c35bd55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9c35bd55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9c35bd5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9c35bd5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c35bd5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9c35bd5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9c35bd55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9c35bd55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anni@cypherspace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17"/>
          <p:cNvSpPr/>
          <p:nvPr/>
        </p:nvSpPr>
        <p:spPr>
          <a:xfrm>
            <a:off x="1156075" y="2792175"/>
            <a:ext cx="813300" cy="7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Work</a:t>
            </a:r>
            <a:endParaRPr sz="1700"/>
          </a:p>
        </p:txBody>
      </p:sp>
      <p:sp>
        <p:nvSpPr>
          <p:cNvPr id="137" name="Google Shape;137;p17"/>
          <p:cNvSpPr/>
          <p:nvPr/>
        </p:nvSpPr>
        <p:spPr>
          <a:xfrm>
            <a:off x="3052375" y="2792175"/>
            <a:ext cx="1953900" cy="7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Computation Effort</a:t>
            </a:r>
            <a:endParaRPr sz="1700"/>
          </a:p>
        </p:txBody>
      </p:sp>
      <p:sp>
        <p:nvSpPr>
          <p:cNvPr id="138" name="Google Shape;138;p17"/>
          <p:cNvSpPr/>
          <p:nvPr/>
        </p:nvSpPr>
        <p:spPr>
          <a:xfrm>
            <a:off x="2223950" y="2968525"/>
            <a:ext cx="695700" cy="31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167150" y="1645875"/>
            <a:ext cx="813300" cy="7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Proof</a:t>
            </a:r>
            <a:endParaRPr sz="1700"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88" y="2713800"/>
            <a:ext cx="985625" cy="9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5139000" y="3007725"/>
            <a:ext cx="695700" cy="31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318475" y="2508075"/>
            <a:ext cx="421200" cy="538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 flipH="1" rot="10800000">
            <a:off x="7208545" y="3556300"/>
            <a:ext cx="1167900" cy="630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588425" y="4186300"/>
            <a:ext cx="1445700" cy="7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Expended Effort</a:t>
            </a:r>
            <a:endParaRPr sz="1700"/>
          </a:p>
        </p:txBody>
      </p:sp>
      <p:sp>
        <p:nvSpPr>
          <p:cNvPr id="145" name="Google Shape;145;p17"/>
          <p:cNvSpPr txBox="1"/>
          <p:nvPr/>
        </p:nvSpPr>
        <p:spPr>
          <a:xfrm>
            <a:off x="764175" y="2057400"/>
            <a:ext cx="18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Work?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1" name="Google Shape;151;p18"/>
          <p:cNvSpPr/>
          <p:nvPr/>
        </p:nvSpPr>
        <p:spPr>
          <a:xfrm>
            <a:off x="920925" y="3007725"/>
            <a:ext cx="921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Prover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624925" y="3007725"/>
            <a:ext cx="858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Proof</a:t>
            </a:r>
            <a:endParaRPr sz="1700"/>
          </a:p>
        </p:txBody>
      </p:sp>
      <p:sp>
        <p:nvSpPr>
          <p:cNvPr id="153" name="Google Shape;153;p18"/>
          <p:cNvSpPr/>
          <p:nvPr/>
        </p:nvSpPr>
        <p:spPr>
          <a:xfrm>
            <a:off x="5041150" y="2307775"/>
            <a:ext cx="921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041150" y="3175375"/>
            <a:ext cx="921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041150" y="4042975"/>
            <a:ext cx="921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cxnSp>
        <p:nvCxnSpPr>
          <p:cNvPr id="156" name="Google Shape;156;p18"/>
          <p:cNvCxnSpPr>
            <a:endCxn id="152" idx="1"/>
          </p:cNvCxnSpPr>
          <p:nvPr/>
        </p:nvCxnSpPr>
        <p:spPr>
          <a:xfrm flipH="1" rot="10800000">
            <a:off x="2057425" y="3311475"/>
            <a:ext cx="1567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/>
          <p:nvPr/>
        </p:nvCxnSpPr>
        <p:spPr>
          <a:xfrm flipH="1">
            <a:off x="2880250" y="2233750"/>
            <a:ext cx="9900" cy="23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 flipH="1">
            <a:off x="4535950" y="2650725"/>
            <a:ext cx="505200" cy="45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>
            <a:stCxn id="154" idx="1"/>
            <a:endCxn id="152" idx="3"/>
          </p:cNvCxnSpPr>
          <p:nvPr/>
        </p:nvCxnSpPr>
        <p:spPr>
          <a:xfrm rot="10800000">
            <a:off x="4482850" y="3311425"/>
            <a:ext cx="558300" cy="1677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>
            <a:stCxn id="155" idx="1"/>
          </p:cNvCxnSpPr>
          <p:nvPr/>
        </p:nvCxnSpPr>
        <p:spPr>
          <a:xfrm rot="10800000">
            <a:off x="4482850" y="3677125"/>
            <a:ext cx="558300" cy="66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8"/>
          <p:cNvSpPr txBox="1"/>
          <p:nvPr/>
        </p:nvSpPr>
        <p:spPr>
          <a:xfrm>
            <a:off x="764175" y="2057400"/>
            <a:ext cx="18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Proof?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7" name="Google Shape;167;p19"/>
          <p:cNvSpPr txBox="1"/>
          <p:nvPr/>
        </p:nvSpPr>
        <p:spPr>
          <a:xfrm>
            <a:off x="764175" y="2057400"/>
            <a:ext cx="35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Hash Cash Based Proof Of 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81750" y="2557050"/>
            <a:ext cx="2478600" cy="23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 -R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SHA1(R) =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/>
              <a:t>(H ~ 000000 ….)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Calculated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Counter ReCalculate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977650" y="3046900"/>
            <a:ext cx="17439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962100" y="2786500"/>
            <a:ext cx="2826000" cy="9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Hash </a:t>
            </a:r>
            <a:r>
              <a:rPr lang="en"/>
              <a:t>(R)  == 00000ZBCD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76" name="Google Shape;176;p20"/>
          <p:cNvSpPr txBox="1"/>
          <p:nvPr/>
        </p:nvSpPr>
        <p:spPr>
          <a:xfrm>
            <a:off x="764175" y="2057400"/>
            <a:ext cx="61233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-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Email Spam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elimination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the following header: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X-Hashcash: 1:20:1303030600:</a:t>
            </a:r>
            <a:r>
              <a:rPr lang="en" sz="1050" u="sng">
                <a:solidFill>
                  <a:schemeClr val="hlink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anni@cypherspace.org</a:t>
            </a:r>
            <a:r>
              <a:rPr lang="en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::McMybZIhxKXu57jd:ckvi</a:t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ver: </a:t>
            </a:r>
            <a:r>
              <a:rPr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Hashcash format version, 1 (which supersedes version 0).</a:t>
            </a:r>
            <a:endParaRPr sz="1050"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bits: </a:t>
            </a:r>
            <a:r>
              <a:rPr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Number of "partial pre-image" (zero) bits in the hashed code.</a:t>
            </a:r>
            <a:endParaRPr sz="1050"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date: </a:t>
            </a:r>
            <a:r>
              <a:rPr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The time that the message was sent, in the format YYMMDD[hhmm[ss]].</a:t>
            </a:r>
            <a:endParaRPr sz="1050"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resource: </a:t>
            </a:r>
            <a:r>
              <a:rPr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Resource data string being transmitted, e.g., an IP address or email address.</a:t>
            </a:r>
            <a:endParaRPr sz="1050"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ext: </a:t>
            </a:r>
            <a:r>
              <a:rPr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Extension (optional; ignored in version 1).</a:t>
            </a:r>
            <a:endParaRPr sz="1050"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rand: </a:t>
            </a:r>
            <a:r>
              <a:rPr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String of random characters, encoded in base-64 format.</a:t>
            </a:r>
            <a:endParaRPr sz="1050"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counter: </a:t>
            </a:r>
            <a:r>
              <a:rPr lang="en" sz="1050"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Binary counter, encoded in base-64 format.</a:t>
            </a:r>
            <a:endParaRPr sz="1050"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82" name="Google Shape;182;p21"/>
          <p:cNvSpPr txBox="1"/>
          <p:nvPr/>
        </p:nvSpPr>
        <p:spPr>
          <a:xfrm>
            <a:off x="764175" y="2057400"/>
            <a:ext cx="61233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-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Denial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Service Protection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8" y="3066225"/>
            <a:ext cx="3076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263" y="2182050"/>
            <a:ext cx="31908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562500" y="115050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90" name="Google Shape;190;p22"/>
          <p:cNvSpPr txBox="1"/>
          <p:nvPr/>
        </p:nvSpPr>
        <p:spPr>
          <a:xfrm>
            <a:off x="764175" y="2057400"/>
            <a:ext cx="58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Bitcoin Proof Of 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440175" y="3056700"/>
            <a:ext cx="16458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1592575" y="3209100"/>
            <a:ext cx="16458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744975" y="3361500"/>
            <a:ext cx="16458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897375" y="3513900"/>
            <a:ext cx="16458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049775" y="3666300"/>
            <a:ext cx="16458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202175" y="3818700"/>
            <a:ext cx="16458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2354575" y="3971100"/>
            <a:ext cx="16458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N</a:t>
            </a:r>
            <a:endParaRPr/>
          </a:p>
        </p:txBody>
      </p:sp>
      <p:cxnSp>
        <p:nvCxnSpPr>
          <p:cNvPr id="198" name="Google Shape;198;p22"/>
          <p:cNvCxnSpPr/>
          <p:nvPr/>
        </p:nvCxnSpPr>
        <p:spPr>
          <a:xfrm flipH="1" rot="10800000">
            <a:off x="3154675" y="3105600"/>
            <a:ext cx="1244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2"/>
          <p:cNvCxnSpPr/>
          <p:nvPr/>
        </p:nvCxnSpPr>
        <p:spPr>
          <a:xfrm flipH="1" rot="10800000">
            <a:off x="3307075" y="3258000"/>
            <a:ext cx="1244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2"/>
          <p:cNvCxnSpPr/>
          <p:nvPr/>
        </p:nvCxnSpPr>
        <p:spPr>
          <a:xfrm flipH="1" rot="10800000">
            <a:off x="3459475" y="3410400"/>
            <a:ext cx="1244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2"/>
          <p:cNvCxnSpPr/>
          <p:nvPr/>
        </p:nvCxnSpPr>
        <p:spPr>
          <a:xfrm flipH="1" rot="10800000">
            <a:off x="3611875" y="3562800"/>
            <a:ext cx="1244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2"/>
          <p:cNvCxnSpPr/>
          <p:nvPr/>
        </p:nvCxnSpPr>
        <p:spPr>
          <a:xfrm flipH="1" rot="10800000">
            <a:off x="3764275" y="3715200"/>
            <a:ext cx="1244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2"/>
          <p:cNvCxnSpPr/>
          <p:nvPr/>
        </p:nvCxnSpPr>
        <p:spPr>
          <a:xfrm flipH="1" rot="10800000">
            <a:off x="3916675" y="3867600"/>
            <a:ext cx="1244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2"/>
          <p:cNvCxnSpPr/>
          <p:nvPr/>
        </p:nvCxnSpPr>
        <p:spPr>
          <a:xfrm flipH="1" rot="10800000">
            <a:off x="4069075" y="4020000"/>
            <a:ext cx="1244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2"/>
          <p:cNvSpPr/>
          <p:nvPr/>
        </p:nvSpPr>
        <p:spPr>
          <a:xfrm>
            <a:off x="4551475" y="2859438"/>
            <a:ext cx="2889900" cy="3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00000000000xshduhd….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4703875" y="3011838"/>
            <a:ext cx="2889900" cy="3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00000000000xshduhd….</a:t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4856275" y="3164238"/>
            <a:ext cx="2889900" cy="3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00000000000xshduhd….</a:t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5008675" y="3316638"/>
            <a:ext cx="2889900" cy="3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00000000000xshduhd….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5161075" y="3469038"/>
            <a:ext cx="2889900" cy="3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00000000000xshduhd….</a:t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5313475" y="3621438"/>
            <a:ext cx="2889900" cy="3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00000000000xshduhd….</a:t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5465875" y="3773838"/>
            <a:ext cx="2889900" cy="3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00000000000xshduhd….</a:t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5618275" y="3926238"/>
            <a:ext cx="2889900" cy="3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00000000000xshduhd….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18" name="Google Shape;218;p23"/>
          <p:cNvSpPr txBox="1"/>
          <p:nvPr/>
        </p:nvSpPr>
        <p:spPr>
          <a:xfrm>
            <a:off x="764175" y="2057400"/>
            <a:ext cx="58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Demonstrate Proof Of work in Java/JavaScript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