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352" r:id="rId4"/>
    <p:sldId id="259" r:id="rId5"/>
    <p:sldId id="257" r:id="rId6"/>
    <p:sldId id="350" r:id="rId7"/>
    <p:sldId id="353" r:id="rId8"/>
    <p:sldId id="262" r:id="rId9"/>
    <p:sldId id="351" r:id="rId10"/>
    <p:sldId id="260" r:id="rId11"/>
    <p:sldId id="266" r:id="rId12"/>
    <p:sldId id="261" r:id="rId13"/>
    <p:sldId id="267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3B"/>
    <a:srgbClr val="FE633B"/>
    <a:srgbClr val="0E2545"/>
    <a:srgbClr val="0E2445"/>
    <a:srgbClr val="D16462"/>
    <a:srgbClr val="557BA4"/>
    <a:srgbClr val="E7C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1"/>
    <p:restoredTop sz="89925" autoAdjust="0"/>
  </p:normalViewPr>
  <p:slideViewPr>
    <p:cSldViewPr snapToGrid="0" snapToObjects="1">
      <p:cViewPr>
        <p:scale>
          <a:sx n="78" d="100"/>
          <a:sy n="78" d="100"/>
        </p:scale>
        <p:origin x="11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Average Value of House</a:t>
            </a:r>
            <a:r>
              <a:rPr lang="en-US" b="1" baseline="0">
                <a:solidFill>
                  <a:schemeClr val="tx1"/>
                </a:solidFill>
              </a:rPr>
              <a:t> Broken Down by Region</a:t>
            </a: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  <c:pt idx="3">
                  <c:v>Region 4</c:v>
                </c:pt>
              </c:strCache>
            </c:strRef>
          </c:cat>
          <c:val>
            <c:numRef>
              <c:f>Sheet1!$B$2:$E$2</c:f>
              <c:numCache>
                <c:formatCode>0</c:formatCode>
                <c:ptCount val="4"/>
                <c:pt idx="0">
                  <c:v>207.09800000000001</c:v>
                </c:pt>
                <c:pt idx="1">
                  <c:v>128.07499999999999</c:v>
                </c:pt>
                <c:pt idx="2">
                  <c:v>150.07300000000001</c:v>
                </c:pt>
                <c:pt idx="3">
                  <c:v>279.14999999999998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2-204F-9D39-028148038A5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  <c:pt idx="3">
                  <c:v>Region 4</c:v>
                </c:pt>
              </c:strCache>
            </c:strRef>
          </c:cat>
          <c:val>
            <c:numRef>
              <c:f>Sheet1!$B$3:$E$3</c:f>
              <c:numCache>
                <c:formatCode>0</c:formatCode>
                <c:ptCount val="4"/>
                <c:pt idx="0">
                  <c:v>184.73099999999999</c:v>
                </c:pt>
                <c:pt idx="1">
                  <c:v>117.77800000000001</c:v>
                </c:pt>
                <c:pt idx="2">
                  <c:v>128.48500000000001</c:v>
                </c:pt>
                <c:pt idx="3">
                  <c:v>212.09399999999999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32-204F-9D39-028148038A5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  <c:pt idx="3">
                  <c:v>Region 4</c:v>
                </c:pt>
              </c:strCache>
            </c:strRef>
          </c:cat>
          <c:val>
            <c:numRef>
              <c:f>Sheet1!$B$4:$E$4</c:f>
              <c:numCache>
                <c:formatCode>0</c:formatCode>
                <c:ptCount val="4"/>
                <c:pt idx="0">
                  <c:v>184.46</c:v>
                </c:pt>
                <c:pt idx="1">
                  <c:v>109.81</c:v>
                </c:pt>
                <c:pt idx="2">
                  <c:v>120.32599999999999</c:v>
                </c:pt>
                <c:pt idx="3">
                  <c:v>190.738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32-204F-9D39-028148038A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1730607"/>
        <c:axId val="1561732303"/>
      </c:barChart>
      <c:catAx>
        <c:axId val="156173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732303"/>
        <c:crosses val="autoZero"/>
        <c:auto val="1"/>
        <c:lblAlgn val="ctr"/>
        <c:lblOffset val="100"/>
        <c:noMultiLvlLbl val="0"/>
      </c:catAx>
      <c:valAx>
        <c:axId val="156173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Value of Houses (in thousands)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73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Median</a:t>
            </a:r>
            <a:r>
              <a:rPr lang="en-US" b="1" baseline="0">
                <a:solidFill>
                  <a:schemeClr val="tx1"/>
                </a:solidFill>
              </a:rPr>
              <a:t> Household Income Broken Down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Sheet1!$B$6:$E$6</c:f>
              <c:strCache>
                <c:ptCount val="4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  <c:pt idx="3">
                  <c:v>Region 4</c:v>
                </c:pt>
              </c:strCache>
            </c:strRef>
          </c:cat>
          <c:val>
            <c:numRef>
              <c:f>Sheet1!$B$7:$E$7</c:f>
              <c:numCache>
                <c:formatCode>0</c:formatCode>
                <c:ptCount val="4"/>
                <c:pt idx="0">
                  <c:v>48.055</c:v>
                </c:pt>
                <c:pt idx="1">
                  <c:v>42.6</c:v>
                </c:pt>
                <c:pt idx="2">
                  <c:v>39.5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40-0649-96FD-5E5C7F2A6E77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Sheet1!$B$6:$E$6</c:f>
              <c:strCache>
                <c:ptCount val="4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  <c:pt idx="3">
                  <c:v>Region 4</c:v>
                </c:pt>
              </c:strCache>
            </c:strRef>
          </c:cat>
          <c:val>
            <c:numRef>
              <c:f>Sheet1!$B$8:$E$8</c:f>
              <c:numCache>
                <c:formatCode>0</c:formatCode>
                <c:ptCount val="4"/>
                <c:pt idx="0">
                  <c:v>47.975999999999999</c:v>
                </c:pt>
                <c:pt idx="1">
                  <c:v>42.579000000000001</c:v>
                </c:pt>
                <c:pt idx="2">
                  <c:v>38.6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40-0649-96FD-5E5C7F2A6E77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Sheet1!$B$6:$E$6</c:f>
              <c:strCache>
                <c:ptCount val="4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  <c:pt idx="3">
                  <c:v>Region 4</c:v>
                </c:pt>
              </c:strCache>
            </c:strRef>
          </c:cat>
          <c:val>
            <c:numRef>
              <c:f>Sheet1!$B$9:$E$9</c:f>
              <c:numCache>
                <c:formatCode>0</c:formatCode>
                <c:ptCount val="4"/>
                <c:pt idx="0">
                  <c:v>47.963999999999999</c:v>
                </c:pt>
                <c:pt idx="1">
                  <c:v>41.963999999999999</c:v>
                </c:pt>
                <c:pt idx="2">
                  <c:v>37.445999999999998</c:v>
                </c:pt>
                <c:pt idx="3">
                  <c:v>46.793999999999997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40-0649-96FD-5E5C7F2A6E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7025967"/>
        <c:axId val="1567917967"/>
      </c:barChart>
      <c:catAx>
        <c:axId val="151702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917967"/>
        <c:crosses val="autoZero"/>
        <c:auto val="1"/>
        <c:lblAlgn val="ctr"/>
        <c:lblOffset val="100"/>
        <c:noMultiLvlLbl val="0"/>
      </c:catAx>
      <c:valAx>
        <c:axId val="156791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 Household Income (in</a:t>
                </a:r>
                <a:r>
                  <a:rPr lang="en-US" baseline="0"/>
                  <a:t> thousands)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2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B19D-329A-A64A-ADC4-1C15F5F7D7F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482ED-A360-9942-8BDF-5605B9D7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96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2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3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2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87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82ED-A360-9942-8BDF-5605B9D7B1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E21F-8461-D842-9A27-5F6D538B6E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CE20-E604-FC45-8170-2925E1E3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DCBEA-FD12-9E45-8787-4D30941E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DE7EE-F9B4-4C72-AB16-694BCB4CA20A}"/>
              </a:ext>
            </a:extLst>
          </p:cNvPr>
          <p:cNvSpPr/>
          <p:nvPr/>
        </p:nvSpPr>
        <p:spPr>
          <a:xfrm>
            <a:off x="345440" y="355600"/>
            <a:ext cx="1229360" cy="426720"/>
          </a:xfrm>
          <a:prstGeom prst="rect">
            <a:avLst/>
          </a:prstGeom>
          <a:solidFill>
            <a:srgbClr val="FF6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2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CC798-EB70-D64B-AE1E-48AC5F9E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45C91-8B12-9148-8A11-4F36B877F443}"/>
              </a:ext>
            </a:extLst>
          </p:cNvPr>
          <p:cNvSpPr txBox="1"/>
          <p:nvPr/>
        </p:nvSpPr>
        <p:spPr>
          <a:xfrm>
            <a:off x="417904" y="1122363"/>
            <a:ext cx="145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633B"/>
                </a:solidFill>
                <a:latin typeface="League Spartan" pitchFamily="2" charset="77"/>
              </a:rPr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5808B-C928-B440-83A6-ED5B2985B097}"/>
              </a:ext>
            </a:extLst>
          </p:cNvPr>
          <p:cNvSpPr txBox="1"/>
          <p:nvPr/>
        </p:nvSpPr>
        <p:spPr>
          <a:xfrm>
            <a:off x="414492" y="2873098"/>
            <a:ext cx="145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633B"/>
                </a:solidFill>
                <a:latin typeface="League Spartan" pitchFamily="2" charset="77"/>
              </a:rPr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C9BF6-7C61-674C-B3A9-4D5945CC0761}"/>
              </a:ext>
            </a:extLst>
          </p:cNvPr>
          <p:cNvSpPr txBox="1"/>
          <p:nvPr/>
        </p:nvSpPr>
        <p:spPr>
          <a:xfrm>
            <a:off x="417904" y="4623834"/>
            <a:ext cx="145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633B"/>
                </a:solidFill>
                <a:latin typeface="League Spartan" pitchFamily="2" charset="77"/>
              </a:rPr>
              <a:t>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6D1B1-1D0A-6841-97AD-62FFCA45AC24}"/>
              </a:ext>
            </a:extLst>
          </p:cNvPr>
          <p:cNvSpPr txBox="1"/>
          <p:nvPr/>
        </p:nvSpPr>
        <p:spPr>
          <a:xfrm>
            <a:off x="414492" y="1621689"/>
            <a:ext cx="145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E2445"/>
                </a:solidFill>
              </a:rPr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DF10F-8249-DB4E-8C76-BFA48367C988}"/>
              </a:ext>
            </a:extLst>
          </p:cNvPr>
          <p:cNvSpPr txBox="1"/>
          <p:nvPr/>
        </p:nvSpPr>
        <p:spPr>
          <a:xfrm>
            <a:off x="414492" y="3380671"/>
            <a:ext cx="145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E2445"/>
                </a:solidFill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76189-8BF2-8246-A10D-13BBF8EF0CB2}"/>
              </a:ext>
            </a:extLst>
          </p:cNvPr>
          <p:cNvSpPr txBox="1"/>
          <p:nvPr/>
        </p:nvSpPr>
        <p:spPr>
          <a:xfrm>
            <a:off x="414492" y="5072878"/>
            <a:ext cx="145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E2445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362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1E6DE-59BB-B247-BBEC-A3F96397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38681-9E86-354D-828D-8EC97ECF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EB22E-6552-BD46-BC4C-E332A89776E1}"/>
              </a:ext>
            </a:extLst>
          </p:cNvPr>
          <p:cNvSpPr txBox="1"/>
          <p:nvPr/>
        </p:nvSpPr>
        <p:spPr>
          <a:xfrm>
            <a:off x="3242385" y="2860899"/>
            <a:ext cx="2884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E633B"/>
                </a:solidFill>
                <a:latin typeface="League Spartan" pitchFamily="2" charset="77"/>
              </a:rPr>
              <a:t>Tools Used</a:t>
            </a:r>
          </a:p>
        </p:txBody>
      </p:sp>
      <p:pic>
        <p:nvPicPr>
          <p:cNvPr id="1026" name="Picture 2" descr="Image result for excel png">
            <a:extLst>
              <a:ext uri="{FF2B5EF4-FFF2-40B4-BE49-F238E27FC236}">
                <a16:creationId xmlns:a16="http://schemas.microsoft.com/office/drawing/2014/main" id="{828810AD-9A53-4BDE-8202-BB7912A2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74" y="4207498"/>
            <a:ext cx="1052307" cy="10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bleau  png">
            <a:extLst>
              <a:ext uri="{FF2B5EF4-FFF2-40B4-BE49-F238E27FC236}">
                <a16:creationId xmlns:a16="http://schemas.microsoft.com/office/drawing/2014/main" id="{1CB4E8D8-CC79-4783-8E1A-560EBC7A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27" y="4339481"/>
            <a:ext cx="3714989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  png">
            <a:extLst>
              <a:ext uri="{FF2B5EF4-FFF2-40B4-BE49-F238E27FC236}">
                <a16:creationId xmlns:a16="http://schemas.microsoft.com/office/drawing/2014/main" id="{B272BDDB-1C83-4B7A-AF19-B535B7CA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037" y="4215366"/>
            <a:ext cx="1291584" cy="10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4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A1F5B-50AD-4844-9F2D-3FB9D202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C0765-96FE-214A-A000-89315E92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DCB53-969C-2A4A-97FB-DA6DD9419678}"/>
              </a:ext>
            </a:extLst>
          </p:cNvPr>
          <p:cNvSpPr txBox="1"/>
          <p:nvPr/>
        </p:nvSpPr>
        <p:spPr>
          <a:xfrm>
            <a:off x="3445706" y="3044281"/>
            <a:ext cx="3050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eague Spartan" pitchFamily="2" charset="77"/>
              </a:rPr>
              <a:t>League</a:t>
            </a:r>
          </a:p>
        </p:txBody>
      </p:sp>
    </p:spTree>
    <p:extLst>
      <p:ext uri="{BB962C8B-B14F-4D97-AF65-F5344CB8AC3E}">
        <p14:creationId xmlns:p14="http://schemas.microsoft.com/office/powerpoint/2010/main" val="23165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E12B6-1120-0D42-B740-4DBA85B0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04ABB4-DB9E-449D-A3BD-33CEC50158FA}"/>
              </a:ext>
            </a:extLst>
          </p:cNvPr>
          <p:cNvSpPr/>
          <p:nvPr/>
        </p:nvSpPr>
        <p:spPr>
          <a:xfrm>
            <a:off x="4572000" y="325120"/>
            <a:ext cx="1320800" cy="477520"/>
          </a:xfrm>
          <a:prstGeom prst="rect">
            <a:avLst/>
          </a:prstGeom>
          <a:solidFill>
            <a:srgbClr val="0E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B1515-EF2B-C74C-AFC2-1D36D5E3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EFA8C-923E-7F41-A2A2-C2BC1267E3A9}"/>
              </a:ext>
            </a:extLst>
          </p:cNvPr>
          <p:cNvSpPr txBox="1"/>
          <p:nvPr/>
        </p:nvSpPr>
        <p:spPr>
          <a:xfrm>
            <a:off x="182880" y="176463"/>
            <a:ext cx="6351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eague Spartan" pitchFamily="2" charset="77"/>
              </a:rPr>
              <a:t>Demographic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EE23B-06A7-5240-96C2-7894DD509565}"/>
              </a:ext>
            </a:extLst>
          </p:cNvPr>
          <p:cNvSpPr txBox="1"/>
          <p:nvPr/>
        </p:nvSpPr>
        <p:spPr>
          <a:xfrm>
            <a:off x="1929590" y="1663284"/>
            <a:ext cx="145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E2445"/>
                </a:solidFill>
                <a:latin typeface="League Spartan" pitchFamily="2" charset="77"/>
              </a:rPr>
              <a:t>Owners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323D7-DD10-FF49-84DC-5DCF8B392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122363"/>
            <a:ext cx="1102360" cy="1102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74CB7-BA50-EA45-8E87-AD3D977AE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404" y="1083381"/>
            <a:ext cx="1102360" cy="1102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F11E59-BA4D-3D47-A1B8-B2096B41D059}"/>
              </a:ext>
            </a:extLst>
          </p:cNvPr>
          <p:cNvSpPr txBox="1"/>
          <p:nvPr/>
        </p:nvSpPr>
        <p:spPr>
          <a:xfrm>
            <a:off x="6353627" y="1668485"/>
            <a:ext cx="145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E2445"/>
                </a:solidFill>
                <a:latin typeface="League Spartan" pitchFamily="2" charset="77"/>
              </a:rPr>
              <a:t>Renters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9E123-168B-F042-82DE-E151759C2CB2}"/>
              </a:ext>
            </a:extLst>
          </p:cNvPr>
          <p:cNvCxnSpPr/>
          <p:nvPr/>
        </p:nvCxnSpPr>
        <p:spPr>
          <a:xfrm>
            <a:off x="284480" y="2375804"/>
            <a:ext cx="857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326DA0-6A0B-2D47-B9D6-55899F04BDC8}"/>
              </a:ext>
            </a:extLst>
          </p:cNvPr>
          <p:cNvCxnSpPr/>
          <p:nvPr/>
        </p:nvCxnSpPr>
        <p:spPr>
          <a:xfrm>
            <a:off x="294640" y="3706764"/>
            <a:ext cx="857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1CDF2B-95BB-FE4E-8AAF-370AB2C100DE}"/>
              </a:ext>
            </a:extLst>
          </p:cNvPr>
          <p:cNvCxnSpPr/>
          <p:nvPr/>
        </p:nvCxnSpPr>
        <p:spPr>
          <a:xfrm>
            <a:off x="284480" y="5084920"/>
            <a:ext cx="857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029C44-6A2A-D343-8DB3-A5BD53A8C8C7}"/>
              </a:ext>
            </a:extLst>
          </p:cNvPr>
          <p:cNvSpPr txBox="1"/>
          <p:nvPr/>
        </p:nvSpPr>
        <p:spPr>
          <a:xfrm>
            <a:off x="757628" y="2486235"/>
            <a:ext cx="333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Age: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FC9EC-8CFB-7B48-ADE9-98BE4E1D6ABA}"/>
              </a:ext>
            </a:extLst>
          </p:cNvPr>
          <p:cNvSpPr txBox="1"/>
          <p:nvPr/>
        </p:nvSpPr>
        <p:spPr>
          <a:xfrm>
            <a:off x="4738831" y="2486235"/>
            <a:ext cx="333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Age: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37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D07F8-A71C-6F46-8FAD-B81E11D71E65}"/>
              </a:ext>
            </a:extLst>
          </p:cNvPr>
          <p:cNvSpPr txBox="1"/>
          <p:nvPr/>
        </p:nvSpPr>
        <p:spPr>
          <a:xfrm>
            <a:off x="747467" y="2886345"/>
            <a:ext cx="375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Income: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$58k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47920-1B75-F246-980F-4490866F12EF}"/>
              </a:ext>
            </a:extLst>
          </p:cNvPr>
          <p:cNvSpPr txBox="1"/>
          <p:nvPr/>
        </p:nvSpPr>
        <p:spPr>
          <a:xfrm>
            <a:off x="4738830" y="2885453"/>
            <a:ext cx="4084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Income: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$24.6k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8D31B7-46C2-334D-9162-264ADA79BD67}"/>
              </a:ext>
            </a:extLst>
          </p:cNvPr>
          <p:cNvSpPr txBox="1"/>
          <p:nvPr/>
        </p:nvSpPr>
        <p:spPr>
          <a:xfrm>
            <a:off x="757628" y="3283488"/>
            <a:ext cx="3489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Cost: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$940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0CCAA-4174-984E-A026-5A7462511341}"/>
              </a:ext>
            </a:extLst>
          </p:cNvPr>
          <p:cNvSpPr txBox="1"/>
          <p:nvPr/>
        </p:nvSpPr>
        <p:spPr>
          <a:xfrm>
            <a:off x="4738830" y="3290884"/>
            <a:ext cx="333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Cost: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$655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AF70C-499C-264F-BFA0-7BA83A49A9F2}"/>
              </a:ext>
            </a:extLst>
          </p:cNvPr>
          <p:cNvSpPr txBox="1"/>
          <p:nvPr/>
        </p:nvSpPr>
        <p:spPr>
          <a:xfrm rot="16200000">
            <a:off x="11181" y="2841229"/>
            <a:ext cx="936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eague Spartan" pitchFamily="2" charset="77"/>
              </a:rPr>
              <a:t>2007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3F911-46F8-984D-9523-7D672F768780}"/>
              </a:ext>
            </a:extLst>
          </p:cNvPr>
          <p:cNvSpPr txBox="1"/>
          <p:nvPr/>
        </p:nvSpPr>
        <p:spPr>
          <a:xfrm rot="16200000">
            <a:off x="11182" y="4186731"/>
            <a:ext cx="936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eague Spartan" pitchFamily="2" charset="77"/>
              </a:rPr>
              <a:t>2009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FA0E4E-85F0-0847-AB4A-163C4F4976A3}"/>
              </a:ext>
            </a:extLst>
          </p:cNvPr>
          <p:cNvSpPr txBox="1"/>
          <p:nvPr/>
        </p:nvSpPr>
        <p:spPr>
          <a:xfrm>
            <a:off x="695961" y="3850780"/>
            <a:ext cx="333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Age: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53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6861D-00FE-8C4F-96A2-D412FB41273F}"/>
              </a:ext>
            </a:extLst>
          </p:cNvPr>
          <p:cNvSpPr txBox="1"/>
          <p:nvPr/>
        </p:nvSpPr>
        <p:spPr>
          <a:xfrm>
            <a:off x="4677164" y="3850780"/>
            <a:ext cx="333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Age: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37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4DC9F-1F1A-AE46-ACF2-347946F2D2B0}"/>
              </a:ext>
            </a:extLst>
          </p:cNvPr>
          <p:cNvSpPr txBox="1"/>
          <p:nvPr/>
        </p:nvSpPr>
        <p:spPr>
          <a:xfrm>
            <a:off x="685800" y="4250890"/>
            <a:ext cx="375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Income: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$58k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B8C30B-C808-4240-B022-CFADD8E2F8BC}"/>
              </a:ext>
            </a:extLst>
          </p:cNvPr>
          <p:cNvSpPr txBox="1"/>
          <p:nvPr/>
        </p:nvSpPr>
        <p:spPr>
          <a:xfrm>
            <a:off x="4677163" y="4249998"/>
            <a:ext cx="4084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Income: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$24k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6CCADA-4A73-BE49-BA2B-92CD61E8050F}"/>
              </a:ext>
            </a:extLst>
          </p:cNvPr>
          <p:cNvSpPr txBox="1"/>
          <p:nvPr/>
        </p:nvSpPr>
        <p:spPr>
          <a:xfrm>
            <a:off x="695961" y="4648033"/>
            <a:ext cx="3489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Cost: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$1007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FB6A17-17A0-A345-BBE2-0BD139B078BB}"/>
              </a:ext>
            </a:extLst>
          </p:cNvPr>
          <p:cNvSpPr txBox="1"/>
          <p:nvPr/>
        </p:nvSpPr>
        <p:spPr>
          <a:xfrm>
            <a:off x="4677163" y="4655429"/>
            <a:ext cx="346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Cost: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$706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45DCC-0E42-8C4F-977D-2EF2AF994A7A}"/>
              </a:ext>
            </a:extLst>
          </p:cNvPr>
          <p:cNvSpPr txBox="1"/>
          <p:nvPr/>
        </p:nvSpPr>
        <p:spPr>
          <a:xfrm>
            <a:off x="736248" y="5194005"/>
            <a:ext cx="333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Age: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55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4055CE-C398-7F4C-80BC-0AE4106270BC}"/>
              </a:ext>
            </a:extLst>
          </p:cNvPr>
          <p:cNvSpPr txBox="1"/>
          <p:nvPr/>
        </p:nvSpPr>
        <p:spPr>
          <a:xfrm>
            <a:off x="4717451" y="5194005"/>
            <a:ext cx="333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Age: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39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9FEC-0377-6E46-8A57-48D6993DF7BE}"/>
              </a:ext>
            </a:extLst>
          </p:cNvPr>
          <p:cNvSpPr txBox="1"/>
          <p:nvPr/>
        </p:nvSpPr>
        <p:spPr>
          <a:xfrm>
            <a:off x="726087" y="5594115"/>
            <a:ext cx="3852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Income: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$57.7k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B10AC2-DB0A-1E4B-9EC0-6DE1C1BC75F2}"/>
              </a:ext>
            </a:extLst>
          </p:cNvPr>
          <p:cNvSpPr txBox="1"/>
          <p:nvPr/>
        </p:nvSpPr>
        <p:spPr>
          <a:xfrm>
            <a:off x="4717450" y="5593223"/>
            <a:ext cx="4084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Income: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$23.9k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8FBEF-3A91-B045-9097-27BE4041F7A4}"/>
              </a:ext>
            </a:extLst>
          </p:cNvPr>
          <p:cNvSpPr txBox="1"/>
          <p:nvPr/>
        </p:nvSpPr>
        <p:spPr>
          <a:xfrm>
            <a:off x="736248" y="5991258"/>
            <a:ext cx="3489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Cost: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$1026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845C65-82D1-9540-AC73-3E7168A53532}"/>
              </a:ext>
            </a:extLst>
          </p:cNvPr>
          <p:cNvSpPr txBox="1"/>
          <p:nvPr/>
        </p:nvSpPr>
        <p:spPr>
          <a:xfrm>
            <a:off x="4717450" y="5998654"/>
            <a:ext cx="3556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Median Household Cost: 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$743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E07B9-604F-0E49-B4A8-62FE7B37816B}"/>
              </a:ext>
            </a:extLst>
          </p:cNvPr>
          <p:cNvSpPr txBox="1"/>
          <p:nvPr/>
        </p:nvSpPr>
        <p:spPr>
          <a:xfrm rot="16200000">
            <a:off x="14571" y="5520956"/>
            <a:ext cx="936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eague Spartan" pitchFamily="2" charset="77"/>
              </a:rPr>
              <a:t>2011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922DACA-96F3-564E-AD6F-D347B39BC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>
            <a:off x="3638905" y="4683959"/>
            <a:ext cx="278485" cy="2784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0F301C0-DA9F-D24D-8C52-2940B3214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>
            <a:off x="7665389" y="4714206"/>
            <a:ext cx="278485" cy="27848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4B9E688-34EE-7343-B229-4A58DFBC1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>
            <a:off x="7664578" y="6093655"/>
            <a:ext cx="278485" cy="2784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AB62801-60B9-B646-924E-EC05AADD6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>
            <a:off x="3638905" y="6028690"/>
            <a:ext cx="278485" cy="27848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5C50548-126B-B94F-854C-3F6556214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665387" y="4274432"/>
            <a:ext cx="283464" cy="283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EBE8D8C-5C43-9842-9267-B24DA180B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17536" y="5624832"/>
            <a:ext cx="283464" cy="28346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004AC4F-D065-134A-99F0-E6A5C8DA6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740836" y="5620768"/>
            <a:ext cx="283464" cy="2834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39C20BF-79DB-F24A-8B1C-886B8794C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>
            <a:off x="6539144" y="5193083"/>
            <a:ext cx="278485" cy="2784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560C2C1-84C6-534B-9558-A2E76159C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>
            <a:off x="2190201" y="5257694"/>
            <a:ext cx="278485" cy="2784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F542327-E5C8-4C4E-8B2C-DE476DCC9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>
            <a:off x="2190201" y="3890338"/>
            <a:ext cx="278485" cy="2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9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00E33-CFDB-4E80-8435-D7A54A3A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B696F6-307F-4BEB-ACEA-ACA88FB2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9071"/>
            <a:ext cx="9098213" cy="38657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90612D-C936-4923-9260-30655ED87663}"/>
              </a:ext>
            </a:extLst>
          </p:cNvPr>
          <p:cNvSpPr/>
          <p:nvPr/>
        </p:nvSpPr>
        <p:spPr>
          <a:xfrm>
            <a:off x="9836" y="6264786"/>
            <a:ext cx="9144000" cy="585019"/>
          </a:xfrm>
          <a:prstGeom prst="rect">
            <a:avLst/>
          </a:prstGeom>
          <a:solidFill>
            <a:srgbClr val="FF6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9E0E5-01A6-45C6-ABFB-4B0B5D43DC62}"/>
              </a:ext>
            </a:extLst>
          </p:cNvPr>
          <p:cNvSpPr txBox="1"/>
          <p:nvPr/>
        </p:nvSpPr>
        <p:spPr>
          <a:xfrm>
            <a:off x="1950435" y="97029"/>
            <a:ext cx="526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rgbClr val="FE633B"/>
                </a:solidFill>
                <a:latin typeface="League Spartan" pitchFamily="2" charset="77"/>
              </a:defRPr>
            </a:lvl1pPr>
          </a:lstStyle>
          <a:p>
            <a:r>
              <a:rPr lang="en-US" b="1" dirty="0"/>
              <a:t>Recession Impact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3C3A7-F434-4AF2-A749-F513103B46D8}"/>
              </a:ext>
            </a:extLst>
          </p:cNvPr>
          <p:cNvSpPr txBox="1"/>
          <p:nvPr/>
        </p:nvSpPr>
        <p:spPr>
          <a:xfrm>
            <a:off x="674583" y="1152974"/>
            <a:ext cx="78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E2445"/>
                </a:solidFill>
                <a:latin typeface="League Spartan" pitchFamily="2" charset="77"/>
              </a:rPr>
              <a:t>The Market value of homes see’s a significant drop and the percentages of homes rented shows a huge increase</a:t>
            </a:r>
          </a:p>
        </p:txBody>
      </p:sp>
    </p:spTree>
    <p:extLst>
      <p:ext uri="{BB962C8B-B14F-4D97-AF65-F5344CB8AC3E}">
        <p14:creationId xmlns:p14="http://schemas.microsoft.com/office/powerpoint/2010/main" val="7469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48CB6-BEDD-9A48-A53A-025C1D89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2" y="11724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9D055-5260-144B-AEFC-BA53D8BA97E2}"/>
              </a:ext>
            </a:extLst>
          </p:cNvPr>
          <p:cNvSpPr txBox="1"/>
          <p:nvPr/>
        </p:nvSpPr>
        <p:spPr>
          <a:xfrm>
            <a:off x="4246995" y="1517228"/>
            <a:ext cx="4526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League Spartan" pitchFamily="2" charset="77"/>
              </a:rPr>
              <a:t>Decrease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 in number of houses with lesser than 30% burden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  <a:latin typeface="League Spartan" pitchFamily="2" charset="77"/>
              </a:rPr>
              <a:t>Increase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 in number of houses with greater than 30% burden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B99DA-E7A6-0844-8FF3-CDD8367A532D}"/>
              </a:ext>
            </a:extLst>
          </p:cNvPr>
          <p:cNvSpPr txBox="1"/>
          <p:nvPr/>
        </p:nvSpPr>
        <p:spPr>
          <a:xfrm>
            <a:off x="4456256" y="10910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E633B"/>
                </a:solidFill>
                <a:latin typeface="League Spartan" pitchFamily="2" charset="77"/>
              </a:rPr>
              <a:t>Shift in Burden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29811-CE3B-EA40-AB48-531AA8673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175"/>
            <a:ext cx="4102576" cy="3882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7CE2FE-34E5-ED41-90E4-CBE0FA3B002B}"/>
              </a:ext>
            </a:extLst>
          </p:cNvPr>
          <p:cNvSpPr txBox="1"/>
          <p:nvPr/>
        </p:nvSpPr>
        <p:spPr>
          <a:xfrm>
            <a:off x="2697659" y="406945"/>
            <a:ext cx="77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57BA4"/>
                </a:solidFill>
                <a:latin typeface="League Spartan" pitchFamily="2" charset="77"/>
              </a:rPr>
              <a:t>30-50%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7ECC4-0232-3F45-91A9-FF20B07D6B91}"/>
              </a:ext>
            </a:extLst>
          </p:cNvPr>
          <p:cNvSpPr txBox="1"/>
          <p:nvPr/>
        </p:nvSpPr>
        <p:spPr>
          <a:xfrm>
            <a:off x="3419660" y="406945"/>
            <a:ext cx="77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7C454"/>
                </a:solidFill>
                <a:latin typeface="League Spartan" pitchFamily="2" charset="77"/>
              </a:rPr>
              <a:t>&gt; 50%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96ADD-1481-C847-9915-8886F5C9B74E}"/>
              </a:ext>
            </a:extLst>
          </p:cNvPr>
          <p:cNvSpPr txBox="1"/>
          <p:nvPr/>
        </p:nvSpPr>
        <p:spPr>
          <a:xfrm>
            <a:off x="2607992" y="1731769"/>
            <a:ext cx="77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57BA4"/>
                </a:solidFill>
                <a:latin typeface="League Spartan" pitchFamily="2" charset="77"/>
              </a:rPr>
              <a:t>30-50%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A5D6B-3150-074B-9142-9D274A83F7EF}"/>
              </a:ext>
            </a:extLst>
          </p:cNvPr>
          <p:cNvSpPr txBox="1"/>
          <p:nvPr/>
        </p:nvSpPr>
        <p:spPr>
          <a:xfrm>
            <a:off x="3373237" y="1731769"/>
            <a:ext cx="77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7C454"/>
                </a:solidFill>
                <a:latin typeface="League Spartan" pitchFamily="2" charset="77"/>
              </a:rPr>
              <a:t>&gt; 50%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F469E-F636-784A-AB85-69E410C77FF5}"/>
              </a:ext>
            </a:extLst>
          </p:cNvPr>
          <p:cNvSpPr txBox="1"/>
          <p:nvPr/>
        </p:nvSpPr>
        <p:spPr>
          <a:xfrm>
            <a:off x="2488559" y="3071052"/>
            <a:ext cx="778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57BA4"/>
                </a:solidFill>
                <a:latin typeface="League Spartan" pitchFamily="2" charset="77"/>
              </a:rPr>
              <a:t>30-50%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0ED9E-6FA8-1741-8B11-8A86C4713B92}"/>
              </a:ext>
            </a:extLst>
          </p:cNvPr>
          <p:cNvSpPr txBox="1"/>
          <p:nvPr/>
        </p:nvSpPr>
        <p:spPr>
          <a:xfrm>
            <a:off x="3364242" y="3092582"/>
            <a:ext cx="778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7C454"/>
                </a:solidFill>
                <a:latin typeface="League Spartan" pitchFamily="2" charset="77"/>
              </a:rPr>
              <a:t>&gt;50%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E6A01-3876-294B-93CA-822BCFABEF18}"/>
              </a:ext>
            </a:extLst>
          </p:cNvPr>
          <p:cNvSpPr/>
          <p:nvPr/>
        </p:nvSpPr>
        <p:spPr>
          <a:xfrm>
            <a:off x="77079" y="1296490"/>
            <a:ext cx="1388962" cy="50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8E03BD-8C69-654C-B7C8-596BE8DF074D}"/>
              </a:ext>
            </a:extLst>
          </p:cNvPr>
          <p:cNvSpPr/>
          <p:nvPr/>
        </p:nvSpPr>
        <p:spPr>
          <a:xfrm>
            <a:off x="46620" y="2750474"/>
            <a:ext cx="1481238" cy="436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2291D7-3F23-864F-B173-7AFC83CC95C1}"/>
              </a:ext>
            </a:extLst>
          </p:cNvPr>
          <p:cNvSpPr txBox="1"/>
          <p:nvPr/>
        </p:nvSpPr>
        <p:spPr>
          <a:xfrm>
            <a:off x="1062588" y="3092582"/>
            <a:ext cx="67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16462"/>
                </a:solidFill>
                <a:latin typeface="League Spartan" pitchFamily="2" charset="77"/>
              </a:rPr>
              <a:t>&lt; 30%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38B3C-7250-9744-84BA-BF64D8618FD7}"/>
              </a:ext>
            </a:extLst>
          </p:cNvPr>
          <p:cNvSpPr/>
          <p:nvPr/>
        </p:nvSpPr>
        <p:spPr>
          <a:xfrm>
            <a:off x="1203767" y="3654749"/>
            <a:ext cx="1655180" cy="436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54731F-EC13-AD40-B192-FD7E63405E23}"/>
              </a:ext>
            </a:extLst>
          </p:cNvPr>
          <p:cNvSpPr/>
          <p:nvPr/>
        </p:nvSpPr>
        <p:spPr>
          <a:xfrm>
            <a:off x="1223698" y="2395761"/>
            <a:ext cx="1655180" cy="436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0227E7-FE3C-694B-BE8B-C2C87C7B95D1}"/>
              </a:ext>
            </a:extLst>
          </p:cNvPr>
          <p:cNvSpPr/>
          <p:nvPr/>
        </p:nvSpPr>
        <p:spPr>
          <a:xfrm>
            <a:off x="1277318" y="1031779"/>
            <a:ext cx="1655180" cy="436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CF9DF-1AE6-8245-8DBD-17DA93424B25}"/>
              </a:ext>
            </a:extLst>
          </p:cNvPr>
          <p:cNvSpPr txBox="1"/>
          <p:nvPr/>
        </p:nvSpPr>
        <p:spPr>
          <a:xfrm>
            <a:off x="1039438" y="1747892"/>
            <a:ext cx="67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16462"/>
                </a:solidFill>
                <a:latin typeface="League Spartan" pitchFamily="2" charset="77"/>
              </a:rPr>
              <a:t>&lt; 30%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6B19FB-96A5-1241-A6EA-36A93F3BE6E3}"/>
              </a:ext>
            </a:extLst>
          </p:cNvPr>
          <p:cNvSpPr/>
          <p:nvPr/>
        </p:nvSpPr>
        <p:spPr>
          <a:xfrm>
            <a:off x="46620" y="147685"/>
            <a:ext cx="1388962" cy="417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250BC-BBCB-FA48-B9EE-2C765532CD35}"/>
              </a:ext>
            </a:extLst>
          </p:cNvPr>
          <p:cNvSpPr txBox="1"/>
          <p:nvPr/>
        </p:nvSpPr>
        <p:spPr>
          <a:xfrm>
            <a:off x="1062587" y="410800"/>
            <a:ext cx="67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16462"/>
                </a:solidFill>
                <a:latin typeface="League Spartan" pitchFamily="2" charset="77"/>
              </a:rPr>
              <a:t>&lt; 30%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BC51FB-AA7B-FC4F-A98A-8A2644EA6536}"/>
              </a:ext>
            </a:extLst>
          </p:cNvPr>
          <p:cNvSpPr txBox="1"/>
          <p:nvPr/>
        </p:nvSpPr>
        <p:spPr>
          <a:xfrm>
            <a:off x="949345" y="94382"/>
            <a:ext cx="297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ague Spartan" pitchFamily="2" charset="77"/>
              </a:rPr>
              <a:t>Housing as a % of Income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091E4-B3E0-CD40-8BB7-2D8D827E2D15}"/>
              </a:ext>
            </a:extLst>
          </p:cNvPr>
          <p:cNvSpPr txBox="1"/>
          <p:nvPr/>
        </p:nvSpPr>
        <p:spPr>
          <a:xfrm>
            <a:off x="6529" y="335759"/>
            <a:ext cx="770581" cy="27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ague Spartan" pitchFamily="2" charset="77"/>
              </a:rPr>
              <a:t>2007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ABA2D-71FE-2148-94F8-CEDBB5B68C67}"/>
              </a:ext>
            </a:extLst>
          </p:cNvPr>
          <p:cNvSpPr txBox="1"/>
          <p:nvPr/>
        </p:nvSpPr>
        <p:spPr>
          <a:xfrm>
            <a:off x="-2891" y="1633273"/>
            <a:ext cx="770581" cy="27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ague Spartan" pitchFamily="2" charset="77"/>
              </a:rPr>
              <a:t>2009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E9DA55-5088-8542-A2AD-5864009DABAF}"/>
              </a:ext>
            </a:extLst>
          </p:cNvPr>
          <p:cNvSpPr txBox="1"/>
          <p:nvPr/>
        </p:nvSpPr>
        <p:spPr>
          <a:xfrm>
            <a:off x="6707" y="3012109"/>
            <a:ext cx="770581" cy="27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ague Spartan" pitchFamily="2" charset="77"/>
              </a:rPr>
              <a:t>2011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162F2-8F2C-1348-A99C-077B87BEF396}"/>
              </a:ext>
            </a:extLst>
          </p:cNvPr>
          <p:cNvSpPr txBox="1"/>
          <p:nvPr/>
        </p:nvSpPr>
        <p:spPr>
          <a:xfrm>
            <a:off x="6962726" y="2919369"/>
            <a:ext cx="181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E633B"/>
                </a:solidFill>
                <a:latin typeface="League Spartan" pitchFamily="2" charset="77"/>
              </a:rPr>
              <a:t>3.86%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285138-EBB0-D147-A64F-DD1571D55BE7}"/>
              </a:ext>
            </a:extLst>
          </p:cNvPr>
          <p:cNvSpPr txBox="1"/>
          <p:nvPr/>
        </p:nvSpPr>
        <p:spPr>
          <a:xfrm>
            <a:off x="4496274" y="3169920"/>
            <a:ext cx="32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The total effect of the shift 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8542F9-6441-F042-BA68-55E7A1B74260}"/>
              </a:ext>
            </a:extLst>
          </p:cNvPr>
          <p:cNvSpPr/>
          <p:nvPr/>
        </p:nvSpPr>
        <p:spPr>
          <a:xfrm>
            <a:off x="4099684" y="3558047"/>
            <a:ext cx="5041424" cy="3321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A33B3F5-123C-EC42-9E21-C0DC74BFF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" y="3905513"/>
            <a:ext cx="7362707" cy="29727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BD8E00-58B1-1247-B1B9-750621DEDA0A}"/>
              </a:ext>
            </a:extLst>
          </p:cNvPr>
          <p:cNvSpPr txBox="1"/>
          <p:nvPr/>
        </p:nvSpPr>
        <p:spPr>
          <a:xfrm>
            <a:off x="7350512" y="3609691"/>
            <a:ext cx="1814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There is overall </a:t>
            </a:r>
            <a:r>
              <a:rPr lang="en-US" sz="1600" dirty="0">
                <a:solidFill>
                  <a:srgbClr val="FF0000"/>
                </a:solidFill>
                <a:latin typeface="League Spartan" pitchFamily="2" charset="77"/>
              </a:rPr>
              <a:t>decrease</a:t>
            </a:r>
            <a:r>
              <a:rPr lang="en-US" sz="1600" dirty="0">
                <a:solidFill>
                  <a:srgbClr val="0E2445"/>
                </a:solidFill>
                <a:latin typeface="League Spartan" pitchFamily="2" charset="77"/>
              </a:rPr>
              <a:t> in properties owned, regardless of region.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CB99E9-727B-DC4F-AF4B-C990762E5B86}"/>
              </a:ext>
            </a:extLst>
          </p:cNvPr>
          <p:cNvSpPr txBox="1"/>
          <p:nvPr/>
        </p:nvSpPr>
        <p:spPr>
          <a:xfrm>
            <a:off x="7335899" y="5225796"/>
            <a:ext cx="1814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E2445"/>
                </a:solidFill>
                <a:latin typeface="League Spartan" pitchFamily="2" charset="77"/>
              </a:rPr>
              <a:t>Region 1 experience the least change in status of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9C34F4-7F29-1D4E-9FD7-F509968E34DD}"/>
              </a:ext>
            </a:extLst>
          </p:cNvPr>
          <p:cNvSpPr txBox="1"/>
          <p:nvPr/>
        </p:nvSpPr>
        <p:spPr>
          <a:xfrm>
            <a:off x="7369236" y="6192471"/>
            <a:ext cx="181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E633B"/>
                </a:solidFill>
                <a:latin typeface="League Spartan" pitchFamily="2" charset="77"/>
              </a:rPr>
              <a:t>0.75%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E4B7D-8FB4-42FF-8DE4-1F59BD56D71E}"/>
              </a:ext>
            </a:extLst>
          </p:cNvPr>
          <p:cNvSpPr txBox="1"/>
          <p:nvPr/>
        </p:nvSpPr>
        <p:spPr>
          <a:xfrm>
            <a:off x="4539525" y="902675"/>
            <a:ext cx="3710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Overall, during the period of 2007 – 2011, there is a:</a:t>
            </a:r>
          </a:p>
        </p:txBody>
      </p:sp>
    </p:spTree>
    <p:extLst>
      <p:ext uri="{BB962C8B-B14F-4D97-AF65-F5344CB8AC3E}">
        <p14:creationId xmlns:p14="http://schemas.microsoft.com/office/powerpoint/2010/main" val="21361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59A68-9704-854B-87FE-A6AC9872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7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175168-866C-2B48-BEBC-1DAC8F47ADB3}"/>
              </a:ext>
            </a:extLst>
          </p:cNvPr>
          <p:cNvSpPr txBox="1"/>
          <p:nvPr/>
        </p:nvSpPr>
        <p:spPr>
          <a:xfrm>
            <a:off x="482600" y="70587"/>
            <a:ext cx="718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E633B"/>
                </a:solidFill>
                <a:latin typeface="League Spartan" pitchFamily="2" charset="77"/>
              </a:rPr>
              <a:t>Cost Burden on Low Income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68900-02AF-43D5-8DE3-625AF350E0D9}"/>
              </a:ext>
            </a:extLst>
          </p:cNvPr>
          <p:cNvSpPr/>
          <p:nvPr/>
        </p:nvSpPr>
        <p:spPr>
          <a:xfrm>
            <a:off x="0" y="6339840"/>
            <a:ext cx="9139403" cy="518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60C6D77-1C86-4BE9-A741-6FED7664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72" y="2724080"/>
            <a:ext cx="6687330" cy="413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96D63-F566-4F1F-8A6E-D5D3A3CD550D}"/>
              </a:ext>
            </a:extLst>
          </p:cNvPr>
          <p:cNvSpPr txBox="1"/>
          <p:nvPr/>
        </p:nvSpPr>
        <p:spPr>
          <a:xfrm>
            <a:off x="847484" y="971869"/>
            <a:ext cx="3883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Cost Burden – Housing cost divided by Income</a:t>
            </a:r>
          </a:p>
          <a:p>
            <a:endParaRPr lang="en-US" sz="1600" dirty="0">
              <a:solidFill>
                <a:schemeClr val="bg1"/>
              </a:solidFill>
              <a:latin typeface="League Spartan" pitchFamily="2" charset="77"/>
            </a:endParaRPr>
          </a:p>
          <a:p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If cost burden greater than 1, it’s categorized as severe burden or else manageable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EA492D-342E-48DF-8BB4-5EE192E4A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143" y="1196553"/>
            <a:ext cx="686684" cy="6866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75C94B-5CB1-4705-9047-611DB103FF50}"/>
              </a:ext>
            </a:extLst>
          </p:cNvPr>
          <p:cNvSpPr/>
          <p:nvPr/>
        </p:nvSpPr>
        <p:spPr>
          <a:xfrm>
            <a:off x="5893827" y="1298462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Extremely low income have the highest severe cost burden</a:t>
            </a:r>
          </a:p>
        </p:txBody>
      </p:sp>
    </p:spTree>
    <p:extLst>
      <p:ext uri="{BB962C8B-B14F-4D97-AF65-F5344CB8AC3E}">
        <p14:creationId xmlns:p14="http://schemas.microsoft.com/office/powerpoint/2010/main" val="293221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1CEC2-7B95-B54C-9D6C-82A34AC0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794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DD5921-465E-A946-A655-372121145090}"/>
              </a:ext>
            </a:extLst>
          </p:cNvPr>
          <p:cNvSpPr/>
          <p:nvPr/>
        </p:nvSpPr>
        <p:spPr>
          <a:xfrm>
            <a:off x="0" y="-7794"/>
            <a:ext cx="9155575" cy="64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9C3903E-168E-8341-B66D-4127950D1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6" y="10457"/>
            <a:ext cx="2823449" cy="28066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0373FE8-C8F2-C741-BCC3-30A2631FE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548" y="-17789"/>
            <a:ext cx="2781021" cy="27106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2440AF-B148-F743-8A5A-9E447BB9E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237" y="-7794"/>
            <a:ext cx="2800094" cy="27778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4E487A-1E8A-364B-8AFF-66320A045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797" y="188781"/>
            <a:ext cx="588300" cy="5883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EDE9BA2-F665-B744-A8E8-242D323BE52C}"/>
              </a:ext>
            </a:extLst>
          </p:cNvPr>
          <p:cNvSpPr/>
          <p:nvPr/>
        </p:nvSpPr>
        <p:spPr>
          <a:xfrm>
            <a:off x="6975297" y="1667993"/>
            <a:ext cx="2175009" cy="497711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EE8E21-6E10-FA4A-989E-85B4920FACA3}"/>
              </a:ext>
            </a:extLst>
          </p:cNvPr>
          <p:cNvSpPr txBox="1"/>
          <p:nvPr/>
        </p:nvSpPr>
        <p:spPr>
          <a:xfrm>
            <a:off x="7344728" y="1773365"/>
            <a:ext cx="14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eague Spartan" pitchFamily="2" charset="77"/>
              </a:rPr>
              <a:t>Safe Zone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D7A08E-B1B1-5A4F-B60E-CAD6E66FEC32}"/>
              </a:ext>
            </a:extLst>
          </p:cNvPr>
          <p:cNvCxnSpPr/>
          <p:nvPr/>
        </p:nvCxnSpPr>
        <p:spPr>
          <a:xfrm flipV="1">
            <a:off x="6585995" y="217578"/>
            <a:ext cx="747158" cy="2436003"/>
          </a:xfrm>
          <a:prstGeom prst="line">
            <a:avLst/>
          </a:prstGeom>
          <a:ln w="31750">
            <a:solidFill>
              <a:srgbClr val="0E2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BF401A-0E80-E64E-9412-B37BBADFB038}"/>
              </a:ext>
            </a:extLst>
          </p:cNvPr>
          <p:cNvCxnSpPr/>
          <p:nvPr/>
        </p:nvCxnSpPr>
        <p:spPr>
          <a:xfrm flipV="1">
            <a:off x="3639755" y="109883"/>
            <a:ext cx="1035192" cy="2564570"/>
          </a:xfrm>
          <a:prstGeom prst="line">
            <a:avLst/>
          </a:prstGeom>
          <a:ln w="31750">
            <a:solidFill>
              <a:srgbClr val="0E2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BEA72B-CAAE-4C44-AAB4-5DD18A7698B9}"/>
              </a:ext>
            </a:extLst>
          </p:cNvPr>
          <p:cNvCxnSpPr/>
          <p:nvPr/>
        </p:nvCxnSpPr>
        <p:spPr>
          <a:xfrm flipV="1">
            <a:off x="421675" y="80982"/>
            <a:ext cx="680348" cy="2572599"/>
          </a:xfrm>
          <a:prstGeom prst="line">
            <a:avLst/>
          </a:prstGeom>
          <a:ln w="38100">
            <a:solidFill>
              <a:srgbClr val="0E2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A705290-2C94-4ECE-A577-0F44FC8EE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4917" y="198941"/>
            <a:ext cx="588300" cy="5883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9990EA2-917F-4EC2-8127-F2B137631FD7}"/>
              </a:ext>
            </a:extLst>
          </p:cNvPr>
          <p:cNvSpPr/>
          <p:nvPr/>
        </p:nvSpPr>
        <p:spPr>
          <a:xfrm>
            <a:off x="0" y="6339840"/>
            <a:ext cx="9139403" cy="518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6DF3F8-B176-4C07-81D7-793D859D42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79" y="3019735"/>
            <a:ext cx="4805276" cy="37824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236CD6-54E8-482B-AD5B-C8A8174F22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83" t="18354" r="34231" b="19460"/>
          <a:stretch/>
        </p:blipFill>
        <p:spPr>
          <a:xfrm>
            <a:off x="3639755" y="5388594"/>
            <a:ext cx="941601" cy="7878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AD71DE7-F3A9-4941-B7CA-F0727D73FA62}"/>
              </a:ext>
            </a:extLst>
          </p:cNvPr>
          <p:cNvSpPr/>
          <p:nvPr/>
        </p:nvSpPr>
        <p:spPr>
          <a:xfrm>
            <a:off x="4669159" y="3043725"/>
            <a:ext cx="4486415" cy="3830471"/>
          </a:xfrm>
          <a:prstGeom prst="rect">
            <a:avLst/>
          </a:prstGeom>
          <a:solidFill>
            <a:srgbClr val="0E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8E074-697F-F649-BCD2-4FD0CF55AC9C}"/>
              </a:ext>
            </a:extLst>
          </p:cNvPr>
          <p:cNvSpPr txBox="1"/>
          <p:nvPr/>
        </p:nvSpPr>
        <p:spPr>
          <a:xfrm>
            <a:off x="5412300" y="3396495"/>
            <a:ext cx="3705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633B"/>
                </a:solidFill>
                <a:latin typeface="League Spartan" pitchFamily="2" charset="77"/>
              </a:rPr>
              <a:t>The shift in burden (line) shows that at the height of the housing crisis, people were over-leveraging. This continued into 2011.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EC1380-EC8E-5D48-83A3-BDA33141B06C}"/>
              </a:ext>
            </a:extLst>
          </p:cNvPr>
          <p:cNvSpPr txBox="1"/>
          <p:nvPr/>
        </p:nvSpPr>
        <p:spPr>
          <a:xfrm>
            <a:off x="5467644" y="5257800"/>
            <a:ext cx="3671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633B"/>
                </a:solidFill>
                <a:latin typeface="League Spartan" pitchFamily="2" charset="77"/>
              </a:rPr>
              <a:t>Regardless of the years, larger number of bedrooms are associated with larger median income!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AF9B07-A59F-4A0C-9C2F-B40587573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990" y="3501743"/>
            <a:ext cx="686684" cy="6866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568072-2170-48C5-9458-56CD2175B3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990" y="5330011"/>
            <a:ext cx="686684" cy="6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48CB6-BEDD-9A48-A53A-025C1D89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39" y="0"/>
            <a:ext cx="9144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BE6A01-3876-294B-93CA-822BCFABEF18}"/>
              </a:ext>
            </a:extLst>
          </p:cNvPr>
          <p:cNvSpPr/>
          <p:nvPr/>
        </p:nvSpPr>
        <p:spPr>
          <a:xfrm>
            <a:off x="77079" y="1296490"/>
            <a:ext cx="1388962" cy="50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8E03BD-8C69-654C-B7C8-596BE8DF074D}"/>
              </a:ext>
            </a:extLst>
          </p:cNvPr>
          <p:cNvSpPr/>
          <p:nvPr/>
        </p:nvSpPr>
        <p:spPr>
          <a:xfrm>
            <a:off x="46620" y="2750474"/>
            <a:ext cx="1481238" cy="436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38B3C-7250-9744-84BA-BF64D8618FD7}"/>
              </a:ext>
            </a:extLst>
          </p:cNvPr>
          <p:cNvSpPr/>
          <p:nvPr/>
        </p:nvSpPr>
        <p:spPr>
          <a:xfrm>
            <a:off x="1203767" y="3654749"/>
            <a:ext cx="1655180" cy="436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54731F-EC13-AD40-B192-FD7E63405E23}"/>
              </a:ext>
            </a:extLst>
          </p:cNvPr>
          <p:cNvSpPr/>
          <p:nvPr/>
        </p:nvSpPr>
        <p:spPr>
          <a:xfrm>
            <a:off x="1223698" y="2395761"/>
            <a:ext cx="1655180" cy="436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0227E7-FE3C-694B-BE8B-C2C87C7B95D1}"/>
              </a:ext>
            </a:extLst>
          </p:cNvPr>
          <p:cNvSpPr/>
          <p:nvPr/>
        </p:nvSpPr>
        <p:spPr>
          <a:xfrm>
            <a:off x="1277318" y="1031779"/>
            <a:ext cx="1655180" cy="436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6B19FB-96A5-1241-A6EA-36A93F3BE6E3}"/>
              </a:ext>
            </a:extLst>
          </p:cNvPr>
          <p:cNvSpPr/>
          <p:nvPr/>
        </p:nvSpPr>
        <p:spPr>
          <a:xfrm>
            <a:off x="46620" y="147685"/>
            <a:ext cx="1388962" cy="417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925F4-D4AC-6743-960A-5F99AD14AB60}"/>
              </a:ext>
            </a:extLst>
          </p:cNvPr>
          <p:cNvSpPr txBox="1"/>
          <p:nvPr/>
        </p:nvSpPr>
        <p:spPr>
          <a:xfrm>
            <a:off x="5070262" y="3174597"/>
            <a:ext cx="3960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Adequacy is the number of people per room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433BC6-1DC2-404F-96DE-058FA2A8E506}"/>
              </a:ext>
            </a:extLst>
          </p:cNvPr>
          <p:cNvSpPr txBox="1"/>
          <p:nvPr/>
        </p:nvSpPr>
        <p:spPr>
          <a:xfrm>
            <a:off x="5450069" y="307788"/>
            <a:ext cx="3771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E633B"/>
                </a:solidFill>
              </a:rPr>
              <a:t>Renting is by Economic Condition, not by choice</a:t>
            </a:r>
          </a:p>
          <a:p>
            <a:pPr lvl="0"/>
            <a:endParaRPr lang="en-US" sz="2400" b="1" dirty="0">
              <a:solidFill>
                <a:srgbClr val="FE633B"/>
              </a:solidFill>
            </a:endParaRPr>
          </a:p>
          <a:p>
            <a:pPr lvl="0"/>
            <a:r>
              <a:rPr lang="en-US" sz="2400" b="1" dirty="0">
                <a:solidFill>
                  <a:srgbClr val="FE633B"/>
                </a:solidFill>
              </a:rPr>
              <a:t>As income decreases, people opt to rent a house.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5C68F0-D0D3-8441-96D4-A25B3BC8EDB5}"/>
              </a:ext>
            </a:extLst>
          </p:cNvPr>
          <p:cNvSpPr txBox="1"/>
          <p:nvPr/>
        </p:nvSpPr>
        <p:spPr>
          <a:xfrm>
            <a:off x="5070262" y="3768739"/>
            <a:ext cx="396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Moderately Adequate and Severely Adequate have value of Adequacy greater than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08BB4-2CC6-4CEA-B2D8-311F727DD4E8}"/>
              </a:ext>
            </a:extLst>
          </p:cNvPr>
          <p:cNvSpPr/>
          <p:nvPr/>
        </p:nvSpPr>
        <p:spPr>
          <a:xfrm>
            <a:off x="4001948" y="0"/>
            <a:ext cx="789104" cy="6885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803D5A69-D33F-4975-B4A8-F9D457F9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23" y="3620028"/>
            <a:ext cx="4778326" cy="317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lh3.googleusercontent.com/-evoQ1mg0zcM/WskkS-bm30I/AAAAAAAACbw/MIRBj2Ry5PAAITcOV7bodPFjV95x2qM-wCL0BGAYYCw/h653/2018-04-07.png">
            <a:extLst>
              <a:ext uri="{FF2B5EF4-FFF2-40B4-BE49-F238E27FC236}">
                <a16:creationId xmlns:a16="http://schemas.microsoft.com/office/drawing/2014/main" id="{20AAD0A0-8731-4174-9A89-D6BCE8DD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" y="-22556"/>
            <a:ext cx="4483286" cy="353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s://lh3.googleusercontent.com/-z97NBZTInF0/WskkXLRhVZI/AAAAAAAACb8/LtorHp6bSKoE-g-YtkV7nAy0HDN6DLP4gCL0BGAYYCw/h55/2018-04-07.png">
            <a:extLst>
              <a:ext uri="{FF2B5EF4-FFF2-40B4-BE49-F238E27FC236}">
                <a16:creationId xmlns:a16="http://schemas.microsoft.com/office/drawing/2014/main" id="{65683638-85A1-42CF-A4A7-0DDBEE1E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72" y="99059"/>
            <a:ext cx="835819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CD6140-B46A-4ABD-B122-36D1B837C4F5}"/>
              </a:ext>
            </a:extLst>
          </p:cNvPr>
          <p:cNvSpPr txBox="1"/>
          <p:nvPr/>
        </p:nvSpPr>
        <p:spPr>
          <a:xfrm>
            <a:off x="5450069" y="5098445"/>
            <a:ext cx="362038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100" b="1" dirty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rgbClr val="FE633B"/>
                </a:solidFill>
              </a:rPr>
              <a:t>Poverty drives the number of occupants in a room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B606A4-2F80-4742-BA07-D66211975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044" y="445035"/>
            <a:ext cx="565086" cy="5650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52137F-9F76-4740-86B4-F81FD1CA6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670" y="5363605"/>
            <a:ext cx="565086" cy="5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8F313-4639-B04F-B85A-2D50D78F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05" y="4644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E0D93-D5B2-7445-8341-35FB22B2A269}"/>
              </a:ext>
            </a:extLst>
          </p:cNvPr>
          <p:cNvSpPr txBox="1"/>
          <p:nvPr/>
        </p:nvSpPr>
        <p:spPr>
          <a:xfrm>
            <a:off x="799231" y="215467"/>
            <a:ext cx="388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E633B"/>
                </a:solidFill>
                <a:latin typeface="League Spartan" pitchFamily="2" charset="77"/>
              </a:rPr>
              <a:t>Effects of Crisis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C50BF-A94C-8D48-840B-B53C916982DF}"/>
              </a:ext>
            </a:extLst>
          </p:cNvPr>
          <p:cNvSpPr txBox="1"/>
          <p:nvPr/>
        </p:nvSpPr>
        <p:spPr>
          <a:xfrm>
            <a:off x="2674500" y="1833783"/>
            <a:ext cx="186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eague Spartan" pitchFamily="2" charset="77"/>
              </a:rPr>
              <a:t>Region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FAC7F-6085-804E-A969-430CA5F56D3B}"/>
              </a:ext>
            </a:extLst>
          </p:cNvPr>
          <p:cNvSpPr txBox="1"/>
          <p:nvPr/>
        </p:nvSpPr>
        <p:spPr>
          <a:xfrm>
            <a:off x="144367" y="998736"/>
            <a:ext cx="3883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Noticeably, there is a </a:t>
            </a:r>
            <a:r>
              <a:rPr lang="en-US" sz="1600" dirty="0">
                <a:solidFill>
                  <a:srgbClr val="FF0000"/>
                </a:solidFill>
                <a:latin typeface="League Spartan" pitchFamily="2" charset="77"/>
              </a:rPr>
              <a:t>decline</a:t>
            </a:r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 in value of houses from 2007 to 2011.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B4777-3FB8-DF47-B2CD-BA9AAE935D1D}"/>
              </a:ext>
            </a:extLst>
          </p:cNvPr>
          <p:cNvSpPr txBox="1"/>
          <p:nvPr/>
        </p:nvSpPr>
        <p:spPr>
          <a:xfrm>
            <a:off x="127331" y="1921808"/>
            <a:ext cx="2425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633B"/>
                </a:solidFill>
                <a:latin typeface="League Spartan" pitchFamily="2" charset="77"/>
              </a:rPr>
              <a:t>The region with the largest decline 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10781-5F5C-5E4F-8614-B5612FC3CE57}"/>
              </a:ext>
            </a:extLst>
          </p:cNvPr>
          <p:cNvSpPr txBox="1"/>
          <p:nvPr/>
        </p:nvSpPr>
        <p:spPr>
          <a:xfrm>
            <a:off x="3009745" y="2283491"/>
            <a:ext cx="927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League Spartan" pitchFamily="2" charset="77"/>
              </a:rPr>
              <a:t>($88,412)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899E3-6CA8-0541-95E1-3D703B0E3433}"/>
              </a:ext>
            </a:extLst>
          </p:cNvPr>
          <p:cNvSpPr txBox="1"/>
          <p:nvPr/>
        </p:nvSpPr>
        <p:spPr>
          <a:xfrm>
            <a:off x="144366" y="2826356"/>
            <a:ext cx="2527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633B"/>
                </a:solidFill>
                <a:latin typeface="League Spartan" pitchFamily="2" charset="77"/>
              </a:rPr>
              <a:t>The region with the smallest decline 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B4CFA-9944-EB4B-B2F1-0716C235F2BD}"/>
              </a:ext>
            </a:extLst>
          </p:cNvPr>
          <p:cNvSpPr txBox="1"/>
          <p:nvPr/>
        </p:nvSpPr>
        <p:spPr>
          <a:xfrm>
            <a:off x="2672092" y="2726178"/>
            <a:ext cx="186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eague Spartan" pitchFamily="2" charset="77"/>
              </a:rPr>
              <a:t>Region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E7FC9-0123-0A43-A5FE-78F04BEFE5DB}"/>
              </a:ext>
            </a:extLst>
          </p:cNvPr>
          <p:cNvSpPr txBox="1"/>
          <p:nvPr/>
        </p:nvSpPr>
        <p:spPr>
          <a:xfrm>
            <a:off x="3009745" y="3208742"/>
            <a:ext cx="927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League Spartan" pitchFamily="2" charset="77"/>
              </a:rPr>
              <a:t>($22,638)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29D2D-4D4F-1840-9074-0E14566C619E}"/>
              </a:ext>
            </a:extLst>
          </p:cNvPr>
          <p:cNvSpPr txBox="1"/>
          <p:nvPr/>
        </p:nvSpPr>
        <p:spPr>
          <a:xfrm>
            <a:off x="132695" y="3682566"/>
            <a:ext cx="3883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Correspondingly, Region 1 and 4 have the highest median household income.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F9219-A5E6-A243-A0D2-557D11CC25A8}"/>
              </a:ext>
            </a:extLst>
          </p:cNvPr>
          <p:cNvSpPr txBox="1"/>
          <p:nvPr/>
        </p:nvSpPr>
        <p:spPr>
          <a:xfrm>
            <a:off x="133056" y="4470273"/>
            <a:ext cx="126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633B"/>
                </a:solidFill>
                <a:latin typeface="League Spartan" pitchFamily="2" charset="77"/>
              </a:rPr>
              <a:t>Therefore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C2C78-7641-8D44-AD06-95D294471178}"/>
              </a:ext>
            </a:extLst>
          </p:cNvPr>
          <p:cNvSpPr txBox="1"/>
          <p:nvPr/>
        </p:nvSpPr>
        <p:spPr>
          <a:xfrm>
            <a:off x="917134" y="4752313"/>
            <a:ext cx="3090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In 2011, region 4 would have been a prime choice for real-estate investment. </a:t>
            </a:r>
          </a:p>
          <a:p>
            <a:r>
              <a:rPr lang="en-US" sz="1600" dirty="0">
                <a:solidFill>
                  <a:schemeClr val="bg1"/>
                </a:solidFill>
                <a:latin typeface="League Spartan" pitchFamily="2" charset="77"/>
              </a:rPr>
              <a:t>Houses were under-valued!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E159B8-85CB-5A41-A9CC-D9FC3CAF6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51" y="5008379"/>
            <a:ext cx="565086" cy="565086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3526322-49D6-2B49-ADED-05C88DAAF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042725"/>
              </p:ext>
            </p:extLst>
          </p:nvPr>
        </p:nvGraphicFramePr>
        <p:xfrm>
          <a:off x="4155115" y="4644"/>
          <a:ext cx="4982780" cy="3087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8CE2917-F447-3747-AB38-AE238978B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402329"/>
              </p:ext>
            </p:extLst>
          </p:nvPr>
        </p:nvGraphicFramePr>
        <p:xfrm>
          <a:off x="4209145" y="2900013"/>
          <a:ext cx="4928750" cy="3472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906F2E-5F65-BA44-B9F6-B894911B946A}"/>
              </a:ext>
            </a:extLst>
          </p:cNvPr>
          <p:cNvCxnSpPr/>
          <p:nvPr/>
        </p:nvCxnSpPr>
        <p:spPr>
          <a:xfrm>
            <a:off x="5810491" y="416689"/>
            <a:ext cx="0" cy="53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BE5026-A6BA-2A4A-A46C-C07C4C3A71B3}"/>
              </a:ext>
            </a:extLst>
          </p:cNvPr>
          <p:cNvCxnSpPr/>
          <p:nvPr/>
        </p:nvCxnSpPr>
        <p:spPr>
          <a:xfrm>
            <a:off x="6923590" y="416689"/>
            <a:ext cx="0" cy="53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C62A56-525F-6C42-9398-71267C0A6847}"/>
              </a:ext>
            </a:extLst>
          </p:cNvPr>
          <p:cNvCxnSpPr/>
          <p:nvPr/>
        </p:nvCxnSpPr>
        <p:spPr>
          <a:xfrm>
            <a:off x="8001000" y="416689"/>
            <a:ext cx="0" cy="53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8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8D4-E809-FB41-BBCE-73D5ABD58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19C4-0FC2-5344-A866-0B570FE3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1CEC2-7B95-B54C-9D6C-82A34AC0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0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487</Words>
  <Application>Microsoft Office PowerPoint</Application>
  <PresentationFormat>On-screen Show (4:3)</PresentationFormat>
  <Paragraphs>102</Paragraphs>
  <Slides>15</Slides>
  <Notes>14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Weiyang</dc:creator>
  <cp:lastModifiedBy>Gupta, Harsh Badriprasad</cp:lastModifiedBy>
  <cp:revision>59</cp:revision>
  <dcterms:created xsi:type="dcterms:W3CDTF">2018-04-05T01:47:00Z</dcterms:created>
  <dcterms:modified xsi:type="dcterms:W3CDTF">2018-04-19T19:24:38Z</dcterms:modified>
</cp:coreProperties>
</file>