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1" r:id="rId20"/>
    <p:sldId id="272" r:id="rId21"/>
    <p:sldId id="273" r:id="rId22"/>
    <p:sldId id="274" r:id="rId23"/>
    <p:sldId id="282" r:id="rId24"/>
    <p:sldId id="275" r:id="rId25"/>
    <p:sldId id="276" r:id="rId26"/>
    <p:sldId id="277" r:id="rId27"/>
    <p:sldId id="278" r:id="rId28"/>
  </p:sldIdLst>
  <p:sldSz cx="9144000" cy="5143500" type="screen16x9"/>
  <p:notesSz cx="6858000" cy="9144000"/>
  <p:embeddedFontLst>
    <p:embeddedFont>
      <p:font typeface="Old Standard TT" panose="020B0604020202020204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Bhanushali" initials="HB" lastIdx="1" clrIdx="0">
    <p:extLst>
      <p:ext uri="{19B8F6BF-5375-455C-9EA6-DF929625EA0E}">
        <p15:presenceInfo xmlns:p15="http://schemas.microsoft.com/office/powerpoint/2012/main" userId="24bebbbb5e53a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7F63D-47DD-4DF2-A30E-2301BE71CDED}" type="doc">
      <dgm:prSet loTypeId="urn:microsoft.com/office/officeart/2005/8/layout/cycle2" loCatId="cycle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6EDE0C28-C330-4655-9A60-5CD47C957B1C}">
      <dgm:prSet/>
      <dgm:spPr/>
      <dgm:t>
        <a:bodyPr/>
        <a:lstStyle/>
        <a:p>
          <a:r>
            <a:rPr lang="en-IN" b="0" i="0" dirty="0">
              <a:solidFill>
                <a:schemeClr val="tx1"/>
              </a:solidFill>
            </a:rPr>
            <a:t>JAVA</a:t>
          </a:r>
          <a:r>
            <a:rPr lang="en-US" b="0" i="0" dirty="0"/>
            <a:t>     </a:t>
          </a:r>
          <a:endParaRPr lang="en-IN" dirty="0"/>
        </a:p>
      </dgm:t>
    </dgm:pt>
    <dgm:pt modelId="{0877CCF8-6495-4A0F-9F31-83CD351A0A60}" type="parTrans" cxnId="{73DB60F4-116C-49D1-B73C-FC1364037B85}">
      <dgm:prSet/>
      <dgm:spPr/>
      <dgm:t>
        <a:bodyPr/>
        <a:lstStyle/>
        <a:p>
          <a:endParaRPr lang="en-IN"/>
        </a:p>
      </dgm:t>
    </dgm:pt>
    <dgm:pt modelId="{2DA899D5-DFE9-48A4-B9BE-5767305E18FB}" type="sibTrans" cxnId="{73DB60F4-116C-49D1-B73C-FC1364037B85}">
      <dgm:prSet/>
      <dgm:spPr/>
      <dgm:t>
        <a:bodyPr/>
        <a:lstStyle/>
        <a:p>
          <a:endParaRPr lang="en-IN"/>
        </a:p>
      </dgm:t>
    </dgm:pt>
    <dgm:pt modelId="{FB04E747-ABC3-4BC5-B254-83E451AD7922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APACHE</a:t>
          </a:r>
          <a:r>
            <a:rPr lang="en-US" b="0" i="0" dirty="0"/>
            <a:t> </a:t>
          </a:r>
          <a:r>
            <a:rPr lang="en-US" b="0" i="0" dirty="0">
              <a:solidFill>
                <a:schemeClr val="tx1"/>
              </a:solidFill>
            </a:rPr>
            <a:t>TOMCAT</a:t>
          </a:r>
          <a:r>
            <a:rPr lang="en-US" b="0" i="0" dirty="0"/>
            <a:t> </a:t>
          </a:r>
          <a:r>
            <a:rPr lang="en-US" b="0" i="0" dirty="0">
              <a:solidFill>
                <a:schemeClr val="tx1"/>
              </a:solidFill>
            </a:rPr>
            <a:t>7.0</a:t>
          </a:r>
          <a:r>
            <a:rPr lang="en-US" b="0" i="0" dirty="0"/>
            <a:t>                           </a:t>
          </a:r>
          <a:endParaRPr lang="en-IN" dirty="0"/>
        </a:p>
      </dgm:t>
    </dgm:pt>
    <dgm:pt modelId="{B1F88650-60D6-47FE-B125-BA78A783B75A}" type="parTrans" cxnId="{65359DF4-1308-4A96-88F7-4D4B3067B174}">
      <dgm:prSet/>
      <dgm:spPr/>
      <dgm:t>
        <a:bodyPr/>
        <a:lstStyle/>
        <a:p>
          <a:endParaRPr lang="en-IN"/>
        </a:p>
      </dgm:t>
    </dgm:pt>
    <dgm:pt modelId="{873DCB86-B762-4CC4-A2B5-A246FEB21C13}" type="sibTrans" cxnId="{65359DF4-1308-4A96-88F7-4D4B3067B174}">
      <dgm:prSet/>
      <dgm:spPr/>
      <dgm:t>
        <a:bodyPr/>
        <a:lstStyle/>
        <a:p>
          <a:endParaRPr lang="en-IN"/>
        </a:p>
      </dgm:t>
    </dgm:pt>
    <dgm:pt modelId="{E574F23D-3C41-40B9-ADBD-D766BD988A69}">
      <dgm:prSet/>
      <dgm:spPr/>
      <dgm:t>
        <a:bodyPr/>
        <a:lstStyle/>
        <a:p>
          <a:r>
            <a:rPr lang="en-IN" b="0" i="0" dirty="0">
              <a:solidFill>
                <a:schemeClr val="tx1"/>
              </a:solidFill>
            </a:rPr>
            <a:t>GENETIC</a:t>
          </a:r>
          <a:r>
            <a:rPr lang="en-IN" b="0" i="0" dirty="0"/>
            <a:t> </a:t>
          </a:r>
          <a:r>
            <a:rPr lang="en-IN" b="0" i="0" dirty="0">
              <a:solidFill>
                <a:schemeClr val="tx1"/>
              </a:solidFill>
            </a:rPr>
            <a:t>ALGORITHM</a:t>
          </a:r>
          <a:endParaRPr lang="en-IN" dirty="0">
            <a:solidFill>
              <a:schemeClr val="tx1"/>
            </a:solidFill>
          </a:endParaRPr>
        </a:p>
      </dgm:t>
    </dgm:pt>
    <dgm:pt modelId="{4D0DA0F2-681D-4BDC-8315-45BCA8CA28A7}" type="parTrans" cxnId="{30180B63-A05C-4DDD-BEF4-FCF9DCA08133}">
      <dgm:prSet/>
      <dgm:spPr/>
      <dgm:t>
        <a:bodyPr/>
        <a:lstStyle/>
        <a:p>
          <a:endParaRPr lang="en-IN"/>
        </a:p>
      </dgm:t>
    </dgm:pt>
    <dgm:pt modelId="{E0CF3C6F-A618-4907-8684-C63406942E12}" type="sibTrans" cxnId="{30180B63-A05C-4DDD-BEF4-FCF9DCA08133}">
      <dgm:prSet/>
      <dgm:spPr/>
      <dgm:t>
        <a:bodyPr/>
        <a:lstStyle/>
        <a:p>
          <a:endParaRPr lang="en-IN"/>
        </a:p>
      </dgm:t>
    </dgm:pt>
    <dgm:pt modelId="{722FDEC3-F97F-48ED-98BB-0E283954ADD7}">
      <dgm:prSet/>
      <dgm:spPr/>
      <dgm:t>
        <a:bodyPr/>
        <a:lstStyle/>
        <a:p>
          <a:r>
            <a:rPr lang="en-IN" b="0" i="0" dirty="0">
              <a:solidFill>
                <a:schemeClr val="tx1"/>
              </a:solidFill>
            </a:rPr>
            <a:t>MYSQL</a:t>
          </a:r>
          <a:r>
            <a:rPr lang="en-US" b="0" i="0" dirty="0"/>
            <a:t>                        </a:t>
          </a:r>
          <a:r>
            <a:rPr lang="en-IN" b="0" i="0" dirty="0"/>
            <a:t>                      </a:t>
          </a:r>
          <a:endParaRPr lang="en-IN" dirty="0"/>
        </a:p>
      </dgm:t>
    </dgm:pt>
    <dgm:pt modelId="{2953B97F-98DE-4337-BEAE-7AD8D928F1B0}" type="parTrans" cxnId="{44385AB4-206B-487F-BEA5-06BD27BF36EE}">
      <dgm:prSet/>
      <dgm:spPr/>
      <dgm:t>
        <a:bodyPr/>
        <a:lstStyle/>
        <a:p>
          <a:endParaRPr lang="en-IN"/>
        </a:p>
      </dgm:t>
    </dgm:pt>
    <dgm:pt modelId="{9BE2E66C-3493-4CC9-9E4D-5B664B1623BC}" type="sibTrans" cxnId="{44385AB4-206B-487F-BEA5-06BD27BF36EE}">
      <dgm:prSet/>
      <dgm:spPr/>
      <dgm:t>
        <a:bodyPr/>
        <a:lstStyle/>
        <a:p>
          <a:endParaRPr lang="en-IN"/>
        </a:p>
      </dgm:t>
    </dgm:pt>
    <dgm:pt modelId="{4905D94B-F5EC-4CFC-93A9-D1A89BD21825}" type="pres">
      <dgm:prSet presAssocID="{FC07F63D-47DD-4DF2-A30E-2301BE71CDED}" presName="cycle" presStyleCnt="0">
        <dgm:presLayoutVars>
          <dgm:dir/>
          <dgm:resizeHandles val="exact"/>
        </dgm:presLayoutVars>
      </dgm:prSet>
      <dgm:spPr/>
    </dgm:pt>
    <dgm:pt modelId="{5470A174-A91C-4FEA-AD8D-E5E722B9C783}" type="pres">
      <dgm:prSet presAssocID="{6EDE0C28-C330-4655-9A60-5CD47C957B1C}" presName="node" presStyleLbl="node1" presStyleIdx="0" presStyleCnt="4">
        <dgm:presLayoutVars>
          <dgm:bulletEnabled val="1"/>
        </dgm:presLayoutVars>
      </dgm:prSet>
      <dgm:spPr/>
    </dgm:pt>
    <dgm:pt modelId="{045EC218-AB6F-41A7-B727-CA96DAFB6967}" type="pres">
      <dgm:prSet presAssocID="{2DA899D5-DFE9-48A4-B9BE-5767305E18FB}" presName="sibTrans" presStyleLbl="sibTrans2D1" presStyleIdx="0" presStyleCnt="4"/>
      <dgm:spPr/>
    </dgm:pt>
    <dgm:pt modelId="{0AEA1C4B-BBA8-4432-BAEC-6F9A7114FFEF}" type="pres">
      <dgm:prSet presAssocID="{2DA899D5-DFE9-48A4-B9BE-5767305E18FB}" presName="connectorText" presStyleLbl="sibTrans2D1" presStyleIdx="0" presStyleCnt="4"/>
      <dgm:spPr/>
    </dgm:pt>
    <dgm:pt modelId="{ED791D48-8124-42B6-A56C-3E0B54BE8282}" type="pres">
      <dgm:prSet presAssocID="{FB04E747-ABC3-4BC5-B254-83E451AD7922}" presName="node" presStyleLbl="node1" presStyleIdx="1" presStyleCnt="4">
        <dgm:presLayoutVars>
          <dgm:bulletEnabled val="1"/>
        </dgm:presLayoutVars>
      </dgm:prSet>
      <dgm:spPr/>
    </dgm:pt>
    <dgm:pt modelId="{74AA2B4F-A523-4538-A837-859C25A101FF}" type="pres">
      <dgm:prSet presAssocID="{873DCB86-B762-4CC4-A2B5-A246FEB21C13}" presName="sibTrans" presStyleLbl="sibTrans2D1" presStyleIdx="1" presStyleCnt="4"/>
      <dgm:spPr/>
    </dgm:pt>
    <dgm:pt modelId="{887F3DBB-9E4C-4AD7-95AC-3A84A6B2237E}" type="pres">
      <dgm:prSet presAssocID="{873DCB86-B762-4CC4-A2B5-A246FEB21C13}" presName="connectorText" presStyleLbl="sibTrans2D1" presStyleIdx="1" presStyleCnt="4"/>
      <dgm:spPr/>
    </dgm:pt>
    <dgm:pt modelId="{2D6BC8E9-E1E7-4D8D-B2F6-55AB06749772}" type="pres">
      <dgm:prSet presAssocID="{E574F23D-3C41-40B9-ADBD-D766BD988A69}" presName="node" presStyleLbl="node1" presStyleIdx="2" presStyleCnt="4">
        <dgm:presLayoutVars>
          <dgm:bulletEnabled val="1"/>
        </dgm:presLayoutVars>
      </dgm:prSet>
      <dgm:spPr/>
    </dgm:pt>
    <dgm:pt modelId="{66E8EA8E-5A45-45DE-84CB-0775ED8F17AE}" type="pres">
      <dgm:prSet presAssocID="{E0CF3C6F-A618-4907-8684-C63406942E12}" presName="sibTrans" presStyleLbl="sibTrans2D1" presStyleIdx="2" presStyleCnt="4"/>
      <dgm:spPr/>
    </dgm:pt>
    <dgm:pt modelId="{17D903DC-41C9-4126-B879-B48873A316E8}" type="pres">
      <dgm:prSet presAssocID="{E0CF3C6F-A618-4907-8684-C63406942E12}" presName="connectorText" presStyleLbl="sibTrans2D1" presStyleIdx="2" presStyleCnt="4"/>
      <dgm:spPr/>
    </dgm:pt>
    <dgm:pt modelId="{7861DEF5-51DB-41EB-997C-D36A03595B0C}" type="pres">
      <dgm:prSet presAssocID="{722FDEC3-F97F-48ED-98BB-0E283954ADD7}" presName="node" presStyleLbl="node1" presStyleIdx="3" presStyleCnt="4">
        <dgm:presLayoutVars>
          <dgm:bulletEnabled val="1"/>
        </dgm:presLayoutVars>
      </dgm:prSet>
      <dgm:spPr/>
    </dgm:pt>
    <dgm:pt modelId="{AE54E9A1-4F6C-4A0F-B871-8211BEC2F852}" type="pres">
      <dgm:prSet presAssocID="{9BE2E66C-3493-4CC9-9E4D-5B664B1623BC}" presName="sibTrans" presStyleLbl="sibTrans2D1" presStyleIdx="3" presStyleCnt="4"/>
      <dgm:spPr/>
    </dgm:pt>
    <dgm:pt modelId="{C2CE988E-9E3D-4E08-B7E9-17A3B661FDD5}" type="pres">
      <dgm:prSet presAssocID="{9BE2E66C-3493-4CC9-9E4D-5B664B1623BC}" presName="connectorText" presStyleLbl="sibTrans2D1" presStyleIdx="3" presStyleCnt="4"/>
      <dgm:spPr/>
    </dgm:pt>
  </dgm:ptLst>
  <dgm:cxnLst>
    <dgm:cxn modelId="{8553E60B-6502-4CA0-A596-D8D232035404}" type="presOf" srcId="{FC07F63D-47DD-4DF2-A30E-2301BE71CDED}" destId="{4905D94B-F5EC-4CFC-93A9-D1A89BD21825}" srcOrd="0" destOrd="0" presId="urn:microsoft.com/office/officeart/2005/8/layout/cycle2"/>
    <dgm:cxn modelId="{629D0D24-52EA-443A-B22F-D8B3DBC3A597}" type="presOf" srcId="{E0CF3C6F-A618-4907-8684-C63406942E12}" destId="{17D903DC-41C9-4126-B879-B48873A316E8}" srcOrd="1" destOrd="0" presId="urn:microsoft.com/office/officeart/2005/8/layout/cycle2"/>
    <dgm:cxn modelId="{42814925-11B8-4DBE-B7F9-1608A17E9BBF}" type="presOf" srcId="{2DA899D5-DFE9-48A4-B9BE-5767305E18FB}" destId="{045EC218-AB6F-41A7-B727-CA96DAFB6967}" srcOrd="0" destOrd="0" presId="urn:microsoft.com/office/officeart/2005/8/layout/cycle2"/>
    <dgm:cxn modelId="{F14ABF28-E832-4DCD-ACF1-D0E613701A1C}" type="presOf" srcId="{E0CF3C6F-A618-4907-8684-C63406942E12}" destId="{66E8EA8E-5A45-45DE-84CB-0775ED8F17AE}" srcOrd="0" destOrd="0" presId="urn:microsoft.com/office/officeart/2005/8/layout/cycle2"/>
    <dgm:cxn modelId="{33192C2D-1F99-4D27-9145-B005280B7047}" type="presOf" srcId="{2DA899D5-DFE9-48A4-B9BE-5767305E18FB}" destId="{0AEA1C4B-BBA8-4432-BAEC-6F9A7114FFEF}" srcOrd="1" destOrd="0" presId="urn:microsoft.com/office/officeart/2005/8/layout/cycle2"/>
    <dgm:cxn modelId="{7A539436-A7EE-4D42-B69A-DA1216D84B33}" type="presOf" srcId="{9BE2E66C-3493-4CC9-9E4D-5B664B1623BC}" destId="{C2CE988E-9E3D-4E08-B7E9-17A3B661FDD5}" srcOrd="1" destOrd="0" presId="urn:microsoft.com/office/officeart/2005/8/layout/cycle2"/>
    <dgm:cxn modelId="{6246EA37-1685-4AAF-A764-D9C4F6F8AFF5}" type="presOf" srcId="{FB04E747-ABC3-4BC5-B254-83E451AD7922}" destId="{ED791D48-8124-42B6-A56C-3E0B54BE8282}" srcOrd="0" destOrd="0" presId="urn:microsoft.com/office/officeart/2005/8/layout/cycle2"/>
    <dgm:cxn modelId="{2BCA9E5E-7C54-4112-B1A7-CF83C4E73EE0}" type="presOf" srcId="{873DCB86-B762-4CC4-A2B5-A246FEB21C13}" destId="{74AA2B4F-A523-4538-A837-859C25A101FF}" srcOrd="0" destOrd="0" presId="urn:microsoft.com/office/officeart/2005/8/layout/cycle2"/>
    <dgm:cxn modelId="{30180B63-A05C-4DDD-BEF4-FCF9DCA08133}" srcId="{FC07F63D-47DD-4DF2-A30E-2301BE71CDED}" destId="{E574F23D-3C41-40B9-ADBD-D766BD988A69}" srcOrd="2" destOrd="0" parTransId="{4D0DA0F2-681D-4BDC-8315-45BCA8CA28A7}" sibTransId="{E0CF3C6F-A618-4907-8684-C63406942E12}"/>
    <dgm:cxn modelId="{922B0B79-5361-413E-8061-B506EEF79E09}" type="presOf" srcId="{9BE2E66C-3493-4CC9-9E4D-5B664B1623BC}" destId="{AE54E9A1-4F6C-4A0F-B871-8211BEC2F852}" srcOrd="0" destOrd="0" presId="urn:microsoft.com/office/officeart/2005/8/layout/cycle2"/>
    <dgm:cxn modelId="{2C5FCC9D-19C3-4F05-AA1E-3913AB26E4B8}" type="presOf" srcId="{873DCB86-B762-4CC4-A2B5-A246FEB21C13}" destId="{887F3DBB-9E4C-4AD7-95AC-3A84A6B2237E}" srcOrd="1" destOrd="0" presId="urn:microsoft.com/office/officeart/2005/8/layout/cycle2"/>
    <dgm:cxn modelId="{D6C7D99D-4035-47CF-BDFE-079580CE0C01}" type="presOf" srcId="{722FDEC3-F97F-48ED-98BB-0E283954ADD7}" destId="{7861DEF5-51DB-41EB-997C-D36A03595B0C}" srcOrd="0" destOrd="0" presId="urn:microsoft.com/office/officeart/2005/8/layout/cycle2"/>
    <dgm:cxn modelId="{711422A9-B3BD-44ED-9A5D-78B581BA935E}" type="presOf" srcId="{E574F23D-3C41-40B9-ADBD-D766BD988A69}" destId="{2D6BC8E9-E1E7-4D8D-B2F6-55AB06749772}" srcOrd="0" destOrd="0" presId="urn:microsoft.com/office/officeart/2005/8/layout/cycle2"/>
    <dgm:cxn modelId="{44385AB4-206B-487F-BEA5-06BD27BF36EE}" srcId="{FC07F63D-47DD-4DF2-A30E-2301BE71CDED}" destId="{722FDEC3-F97F-48ED-98BB-0E283954ADD7}" srcOrd="3" destOrd="0" parTransId="{2953B97F-98DE-4337-BEAE-7AD8D928F1B0}" sibTransId="{9BE2E66C-3493-4CC9-9E4D-5B664B1623BC}"/>
    <dgm:cxn modelId="{831988F1-3C8F-4C67-ACA9-F9FFA7EB09D5}" type="presOf" srcId="{6EDE0C28-C330-4655-9A60-5CD47C957B1C}" destId="{5470A174-A91C-4FEA-AD8D-E5E722B9C783}" srcOrd="0" destOrd="0" presId="urn:microsoft.com/office/officeart/2005/8/layout/cycle2"/>
    <dgm:cxn modelId="{73DB60F4-116C-49D1-B73C-FC1364037B85}" srcId="{FC07F63D-47DD-4DF2-A30E-2301BE71CDED}" destId="{6EDE0C28-C330-4655-9A60-5CD47C957B1C}" srcOrd="0" destOrd="0" parTransId="{0877CCF8-6495-4A0F-9F31-83CD351A0A60}" sibTransId="{2DA899D5-DFE9-48A4-B9BE-5767305E18FB}"/>
    <dgm:cxn modelId="{65359DF4-1308-4A96-88F7-4D4B3067B174}" srcId="{FC07F63D-47DD-4DF2-A30E-2301BE71CDED}" destId="{FB04E747-ABC3-4BC5-B254-83E451AD7922}" srcOrd="1" destOrd="0" parTransId="{B1F88650-60D6-47FE-B125-BA78A783B75A}" sibTransId="{873DCB86-B762-4CC4-A2B5-A246FEB21C13}"/>
    <dgm:cxn modelId="{27EA65A4-80B1-4CFB-8EA1-784C890BE7E4}" type="presParOf" srcId="{4905D94B-F5EC-4CFC-93A9-D1A89BD21825}" destId="{5470A174-A91C-4FEA-AD8D-E5E722B9C783}" srcOrd="0" destOrd="0" presId="urn:microsoft.com/office/officeart/2005/8/layout/cycle2"/>
    <dgm:cxn modelId="{45A706E2-28D9-4E2F-B870-E1128EB78212}" type="presParOf" srcId="{4905D94B-F5EC-4CFC-93A9-D1A89BD21825}" destId="{045EC218-AB6F-41A7-B727-CA96DAFB6967}" srcOrd="1" destOrd="0" presId="urn:microsoft.com/office/officeart/2005/8/layout/cycle2"/>
    <dgm:cxn modelId="{B8EF8996-122D-4B21-B140-5994A082CF6C}" type="presParOf" srcId="{045EC218-AB6F-41A7-B727-CA96DAFB6967}" destId="{0AEA1C4B-BBA8-4432-BAEC-6F9A7114FFEF}" srcOrd="0" destOrd="0" presId="urn:microsoft.com/office/officeart/2005/8/layout/cycle2"/>
    <dgm:cxn modelId="{6F7CA709-E79C-48BC-A40A-7935A6108556}" type="presParOf" srcId="{4905D94B-F5EC-4CFC-93A9-D1A89BD21825}" destId="{ED791D48-8124-42B6-A56C-3E0B54BE8282}" srcOrd="2" destOrd="0" presId="urn:microsoft.com/office/officeart/2005/8/layout/cycle2"/>
    <dgm:cxn modelId="{7338052C-7141-42FB-A9BC-45D01E6BA1ED}" type="presParOf" srcId="{4905D94B-F5EC-4CFC-93A9-D1A89BD21825}" destId="{74AA2B4F-A523-4538-A837-859C25A101FF}" srcOrd="3" destOrd="0" presId="urn:microsoft.com/office/officeart/2005/8/layout/cycle2"/>
    <dgm:cxn modelId="{C5A9F5C9-485D-4EF3-8FEA-F81BC97023CF}" type="presParOf" srcId="{74AA2B4F-A523-4538-A837-859C25A101FF}" destId="{887F3DBB-9E4C-4AD7-95AC-3A84A6B2237E}" srcOrd="0" destOrd="0" presId="urn:microsoft.com/office/officeart/2005/8/layout/cycle2"/>
    <dgm:cxn modelId="{002193E0-BC0D-4553-AA00-C4A7826019BC}" type="presParOf" srcId="{4905D94B-F5EC-4CFC-93A9-D1A89BD21825}" destId="{2D6BC8E9-E1E7-4D8D-B2F6-55AB06749772}" srcOrd="4" destOrd="0" presId="urn:microsoft.com/office/officeart/2005/8/layout/cycle2"/>
    <dgm:cxn modelId="{C984AF9D-1C8C-4F55-A0E3-F5239F358FA2}" type="presParOf" srcId="{4905D94B-F5EC-4CFC-93A9-D1A89BD21825}" destId="{66E8EA8E-5A45-45DE-84CB-0775ED8F17AE}" srcOrd="5" destOrd="0" presId="urn:microsoft.com/office/officeart/2005/8/layout/cycle2"/>
    <dgm:cxn modelId="{34EA4786-870D-451F-8368-A4988754E2E4}" type="presParOf" srcId="{66E8EA8E-5A45-45DE-84CB-0775ED8F17AE}" destId="{17D903DC-41C9-4126-B879-B48873A316E8}" srcOrd="0" destOrd="0" presId="urn:microsoft.com/office/officeart/2005/8/layout/cycle2"/>
    <dgm:cxn modelId="{0829CF1B-0910-4B54-8B66-109D10389C6E}" type="presParOf" srcId="{4905D94B-F5EC-4CFC-93A9-D1A89BD21825}" destId="{7861DEF5-51DB-41EB-997C-D36A03595B0C}" srcOrd="6" destOrd="0" presId="urn:microsoft.com/office/officeart/2005/8/layout/cycle2"/>
    <dgm:cxn modelId="{78A015D3-1BC6-4D3E-BDC8-37C1A19E47C1}" type="presParOf" srcId="{4905D94B-F5EC-4CFC-93A9-D1A89BD21825}" destId="{AE54E9A1-4F6C-4A0F-B871-8211BEC2F852}" srcOrd="7" destOrd="0" presId="urn:microsoft.com/office/officeart/2005/8/layout/cycle2"/>
    <dgm:cxn modelId="{B7AC3CA5-AA34-4A37-A0E2-707565CC5107}" type="presParOf" srcId="{AE54E9A1-4F6C-4A0F-B871-8211BEC2F852}" destId="{C2CE988E-9E3D-4E08-B7E9-17A3B661FDD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0A174-A91C-4FEA-AD8D-E5E722B9C783}">
      <dsp:nvSpPr>
        <dsp:cNvPr id="0" name=""/>
        <dsp:cNvSpPr/>
      </dsp:nvSpPr>
      <dsp:spPr>
        <a:xfrm>
          <a:off x="3716321" y="363"/>
          <a:ext cx="1087957" cy="10879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0" i="0" kern="1200" dirty="0">
              <a:solidFill>
                <a:schemeClr val="tx1"/>
              </a:solidFill>
            </a:rPr>
            <a:t>JAVA</a:t>
          </a:r>
          <a:r>
            <a:rPr lang="en-US" sz="900" b="0" i="0" kern="1200" dirty="0"/>
            <a:t>     </a:t>
          </a:r>
          <a:endParaRPr lang="en-IN" sz="900" kern="1200" dirty="0"/>
        </a:p>
      </dsp:txBody>
      <dsp:txXfrm>
        <a:off x="3875649" y="159691"/>
        <a:ext cx="769301" cy="769301"/>
      </dsp:txXfrm>
    </dsp:sp>
    <dsp:sp modelId="{045EC218-AB6F-41A7-B727-CA96DAFB6967}">
      <dsp:nvSpPr>
        <dsp:cNvPr id="0" name=""/>
        <dsp:cNvSpPr/>
      </dsp:nvSpPr>
      <dsp:spPr>
        <a:xfrm rot="2700000">
          <a:off x="4687385" y="932104"/>
          <a:ext cx="288536" cy="36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4700062" y="974937"/>
        <a:ext cx="201975" cy="220311"/>
      </dsp:txXfrm>
    </dsp:sp>
    <dsp:sp modelId="{ED791D48-8124-42B6-A56C-3E0B54BE8282}">
      <dsp:nvSpPr>
        <dsp:cNvPr id="0" name=""/>
        <dsp:cNvSpPr/>
      </dsp:nvSpPr>
      <dsp:spPr>
        <a:xfrm>
          <a:off x="4870578" y="1154621"/>
          <a:ext cx="1087957" cy="1087957"/>
        </a:xfrm>
        <a:prstGeom prst="ellipse">
          <a:avLst/>
        </a:prstGeom>
        <a:solidFill>
          <a:schemeClr val="accent3">
            <a:hueOff val="2818680"/>
            <a:satOff val="-19367"/>
            <a:lumOff val="5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>
              <a:solidFill>
                <a:schemeClr val="tx1"/>
              </a:solidFill>
            </a:rPr>
            <a:t>APACHE</a:t>
          </a:r>
          <a:r>
            <a:rPr lang="en-US" sz="900" b="0" i="0" kern="1200" dirty="0"/>
            <a:t> </a:t>
          </a:r>
          <a:r>
            <a:rPr lang="en-US" sz="900" b="0" i="0" kern="1200" dirty="0">
              <a:solidFill>
                <a:schemeClr val="tx1"/>
              </a:solidFill>
            </a:rPr>
            <a:t>TOMCAT</a:t>
          </a:r>
          <a:r>
            <a:rPr lang="en-US" sz="900" b="0" i="0" kern="1200" dirty="0"/>
            <a:t> </a:t>
          </a:r>
          <a:r>
            <a:rPr lang="en-US" sz="900" b="0" i="0" kern="1200" dirty="0">
              <a:solidFill>
                <a:schemeClr val="tx1"/>
              </a:solidFill>
            </a:rPr>
            <a:t>7.0</a:t>
          </a:r>
          <a:r>
            <a:rPr lang="en-US" sz="900" b="0" i="0" kern="1200" dirty="0"/>
            <a:t>                           </a:t>
          </a:r>
          <a:endParaRPr lang="en-IN" sz="900" kern="1200" dirty="0"/>
        </a:p>
      </dsp:txBody>
      <dsp:txXfrm>
        <a:off x="5029906" y="1313949"/>
        <a:ext cx="769301" cy="769301"/>
      </dsp:txXfrm>
    </dsp:sp>
    <dsp:sp modelId="{74AA2B4F-A523-4538-A837-859C25A101FF}">
      <dsp:nvSpPr>
        <dsp:cNvPr id="0" name=""/>
        <dsp:cNvSpPr/>
      </dsp:nvSpPr>
      <dsp:spPr>
        <a:xfrm rot="8100000">
          <a:off x="4698934" y="2086361"/>
          <a:ext cx="288536" cy="36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818680"/>
            <a:satOff val="-19367"/>
            <a:lumOff val="52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 rot="10800000">
        <a:off x="4772818" y="2129194"/>
        <a:ext cx="201975" cy="220311"/>
      </dsp:txXfrm>
    </dsp:sp>
    <dsp:sp modelId="{2D6BC8E9-E1E7-4D8D-B2F6-55AB06749772}">
      <dsp:nvSpPr>
        <dsp:cNvPr id="0" name=""/>
        <dsp:cNvSpPr/>
      </dsp:nvSpPr>
      <dsp:spPr>
        <a:xfrm>
          <a:off x="3716321" y="2308878"/>
          <a:ext cx="1087957" cy="1087957"/>
        </a:xfrm>
        <a:prstGeom prst="ellipse">
          <a:avLst/>
        </a:prstGeom>
        <a:solidFill>
          <a:schemeClr val="accent3">
            <a:hueOff val="5637359"/>
            <a:satOff val="-38734"/>
            <a:lumOff val="10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0" i="0" kern="1200" dirty="0">
              <a:solidFill>
                <a:schemeClr val="tx1"/>
              </a:solidFill>
            </a:rPr>
            <a:t>GENETIC</a:t>
          </a:r>
          <a:r>
            <a:rPr lang="en-IN" sz="900" b="0" i="0" kern="1200" dirty="0"/>
            <a:t> </a:t>
          </a:r>
          <a:r>
            <a:rPr lang="en-IN" sz="900" b="0" i="0" kern="1200" dirty="0">
              <a:solidFill>
                <a:schemeClr val="tx1"/>
              </a:solidFill>
            </a:rPr>
            <a:t>ALGORITHM</a:t>
          </a:r>
          <a:endParaRPr lang="en-IN" sz="900" kern="1200" dirty="0">
            <a:solidFill>
              <a:schemeClr val="tx1"/>
            </a:solidFill>
          </a:endParaRPr>
        </a:p>
      </dsp:txBody>
      <dsp:txXfrm>
        <a:off x="3875649" y="2468206"/>
        <a:ext cx="769301" cy="769301"/>
      </dsp:txXfrm>
    </dsp:sp>
    <dsp:sp modelId="{66E8EA8E-5A45-45DE-84CB-0775ED8F17AE}">
      <dsp:nvSpPr>
        <dsp:cNvPr id="0" name=""/>
        <dsp:cNvSpPr/>
      </dsp:nvSpPr>
      <dsp:spPr>
        <a:xfrm rot="13500000">
          <a:off x="3544677" y="2097910"/>
          <a:ext cx="288536" cy="36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37359"/>
            <a:satOff val="-38734"/>
            <a:lumOff val="104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 rot="10800000">
        <a:off x="3618561" y="2201951"/>
        <a:ext cx="201975" cy="220311"/>
      </dsp:txXfrm>
    </dsp:sp>
    <dsp:sp modelId="{7861DEF5-51DB-41EB-997C-D36A03595B0C}">
      <dsp:nvSpPr>
        <dsp:cNvPr id="0" name=""/>
        <dsp:cNvSpPr/>
      </dsp:nvSpPr>
      <dsp:spPr>
        <a:xfrm>
          <a:off x="2562063" y="1154621"/>
          <a:ext cx="1087957" cy="1087957"/>
        </a:xfrm>
        <a:prstGeom prst="ellipse">
          <a:avLst/>
        </a:prstGeom>
        <a:solidFill>
          <a:schemeClr val="accent3">
            <a:hueOff val="8456039"/>
            <a:satOff val="-58101"/>
            <a:lumOff val="15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0" i="0" kern="1200" dirty="0">
              <a:solidFill>
                <a:schemeClr val="tx1"/>
              </a:solidFill>
            </a:rPr>
            <a:t>MYSQL</a:t>
          </a:r>
          <a:r>
            <a:rPr lang="en-US" sz="900" b="0" i="0" kern="1200" dirty="0"/>
            <a:t>                        </a:t>
          </a:r>
          <a:r>
            <a:rPr lang="en-IN" sz="900" b="0" i="0" kern="1200" dirty="0"/>
            <a:t>                      </a:t>
          </a:r>
          <a:endParaRPr lang="en-IN" sz="900" kern="1200" dirty="0"/>
        </a:p>
      </dsp:txBody>
      <dsp:txXfrm>
        <a:off x="2721391" y="1313949"/>
        <a:ext cx="769301" cy="769301"/>
      </dsp:txXfrm>
    </dsp:sp>
    <dsp:sp modelId="{AE54E9A1-4F6C-4A0F-B871-8211BEC2F852}">
      <dsp:nvSpPr>
        <dsp:cNvPr id="0" name=""/>
        <dsp:cNvSpPr/>
      </dsp:nvSpPr>
      <dsp:spPr>
        <a:xfrm rot="18900000">
          <a:off x="3533128" y="943652"/>
          <a:ext cx="288536" cy="36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456039"/>
            <a:satOff val="-58101"/>
            <a:lumOff val="15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545805" y="1047693"/>
        <a:ext cx="201975" cy="220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e7c4c73d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e7c4c73d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e7c4c73d_0_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3e7c4c73d_0_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e7c4c73d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e7c4c73d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e7c4c73d_0_1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e7c4c73d_0_1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7c4c73d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e7c4c73d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e7c4c73d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e7c4c73d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e7c4c73d_0_1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e7c4c73d_0_1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e7c4c73d_0_1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e7c4c73d_0_1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e7c4c73d_0_1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e7c4c73d_0_1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e7c4c73d_0_1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e7c4c73d_0_1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e7c4c73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e7c4c73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e7c4c73d_0_2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e7c4c73d_0_2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3e7c4c73d_0_1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3e7c4c73d_0_1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e7c4c73d_0_2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3e7c4c73d_0_2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e7c4c73d_0_2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e7c4c73d_0_2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e7c4c73d_0_1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3e7c4c73d_0_1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e7c4c7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63e7c4c7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e7c4c73d_0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e7c4c73d_0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e7c4c73d_0_1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63e7c4c73d_0_1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e7c4c73d_0_1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e7c4c73d_0_1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e7c4c73d_0_1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e7c4c73d_0_1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e7c4c73d_0_1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e7c4c73d_0_1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2000" y="170525"/>
            <a:ext cx="3000000" cy="19940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12700" y="2230250"/>
            <a:ext cx="8118600" cy="23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A.P. Shah Institute of Technology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G.B.Road,Kasarvadavli, Thane(W), Mumbai-400615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UNIVERSITY OF MUMBAI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Academic Year 2019-2020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1.5 Scope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timetable for the individual class, faculty and labs will be generated automatically by this system.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reduces time consumption and the pain in framing the timetable manually.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developed in such a way that, no slot clashes occur providing features to tailor the timetable as of wish.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 that is included in the project is that there is no headache of giving much input.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be used by Schools and Colleges to create Time-Table.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1.6 Technology stack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5B1C6C6-3C8A-4445-8EF3-39A31F08D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600930"/>
              </p:ext>
            </p:extLst>
          </p:nvPr>
        </p:nvGraphicFramePr>
        <p:xfrm>
          <a:off x="311700" y="1171600"/>
          <a:ext cx="8520600" cy="33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1.7 Benefits for environment &amp; Society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beneficial for the environment by saving papers and ink on basic level.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stress of making timetable manually sometimes irritates the person which in some or other way effects the society.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time will be saved.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2. Project 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2.1 Proposed System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take the basic inputs such as subjects, classrooms, laboratories, faculties, semester through load sheet.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inputs will be processed and further it will be validated and the system will check whether its requirements is fulfilled or not.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generates the timetable which if approved will be stored in the database.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2.2 Design(Flow Of Modules)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A29319-536C-455F-82B1-89116E9C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21" y="1171600"/>
            <a:ext cx="4979492" cy="35030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2.3 Description Of Use Case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2A41A4-3969-4E4F-AC3A-08F9D07E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178" y="1171600"/>
            <a:ext cx="4401122" cy="3526874"/>
          </a:xfrm>
          <a:prstGeom prst="rect">
            <a:avLst/>
          </a:prstGeom>
        </p:spPr>
      </p:pic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71599"/>
            <a:ext cx="8520600" cy="352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load sheet.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uses the load sheet and generated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data and passes it to GA.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generates the Time Table and shows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to the user.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proceed with the timetable and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it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regenerate the same.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2.4 Activity diagram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9B335B-8CB6-489B-841D-72B6E8806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382" y="1171600"/>
            <a:ext cx="2601621" cy="3397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2.5 Class Diagram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A8E76E-A1FA-4C32-935E-39BF45730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77" y="1171601"/>
            <a:ext cx="5753046" cy="3397199"/>
          </a:xfrm>
          <a:prstGeom prst="rect">
            <a:avLst/>
          </a:prstGeom>
        </p:spPr>
      </p:pic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8D2B-26CF-46A4-B438-F6F20CDC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FC9E7-0DE5-4404-9092-998A5B5FD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1EB9A-DAC4-4B28-AF4D-C1ED96C8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1" y="1171600"/>
            <a:ext cx="4866637" cy="33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1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12700" y="275500"/>
            <a:ext cx="8118600" cy="47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A Project Report 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TIMETABLE GENERATOR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GENETIC ALGORITHM</a:t>
            </a:r>
            <a:endParaRPr sz="24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Submitted in partial fulfillment of the degree of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Bachelor of Engineering(Sem-7)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INFORMATION TECHNOLOGY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arsh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 Bhanushali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(16104043)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Greshma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Sapra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(16104038)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Surbhi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Saroliya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(16104037)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Rujata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Chaudhari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2.6 Module-1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CSV </a:t>
            </a:r>
            <a:r>
              <a:rPr lang="en-IN" b="1" dirty="0" err="1">
                <a:latin typeface="Times New Roman"/>
                <a:ea typeface="Times New Roman"/>
                <a:cs typeface="Times New Roman"/>
                <a:sym typeface="Times New Roman"/>
              </a:rPr>
              <a:t>Uploadation</a:t>
            </a:r>
            <a:endParaRPr lang="en-I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spcAft>
                <a:spcPts val="1600"/>
              </a:spcAft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Downloadable required format has been included on the page.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User can modify the data and upload the csv file with all the set of data.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CSV reader library is used to read the csv file and further the data is stored in list and arrays.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Module-2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Verfication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CSV file data is shown on GUI to user for verification.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has option to verify or modify data.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Once,the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verifies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data,it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sent to GA for processing,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Module-3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received from csv is used for population generation on faculty basis.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generated population the algorithm picks up random value which is known as chromosome ,which in our case is faculty name, load of faculty, lecture type (theory(l)/practical(p)).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chromosome are arranged in multiple combinations on the grid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timetable,and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all the faculties are assigned for their loads the final timetable is generated.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4AFC-366D-49C9-BC9C-0C696BB0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Module-4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19CB4-07B7-412A-BDD3-4DA554997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Timetable view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table generated by GA will be displayed here and user will be asked to approve or regenerate the time table.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doesn’t likes the arrangement he/she can regenerate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it,this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result in re-running of GA for the same data but with new result.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approves the timetable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generated,it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stored in database and available to user at few clicks.</a:t>
            </a:r>
          </a:p>
        </p:txBody>
      </p:sp>
    </p:spTree>
    <p:extLst>
      <p:ext uri="{BB962C8B-B14F-4D97-AF65-F5344CB8AC3E}">
        <p14:creationId xmlns:p14="http://schemas.microsoft.com/office/powerpoint/2010/main" val="880628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2.7 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1.Asha,V.G.,&amp;Babu,K.N.R.M.(2017).</a:t>
            </a:r>
          </a:p>
          <a:p>
            <a:pPr marL="11430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line helpdesk for college departmental activities. 2017 International Conference on Intelligent Computing and Control Systems (ICICCS).</a:t>
            </a:r>
          </a:p>
          <a:p>
            <a:pPr marL="11430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https://ieeexplore.ieee.org/document/8250600/</a:t>
            </a:r>
          </a:p>
          <a:p>
            <a:pPr marL="11430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2.Yang,X.F.,Ayob,M.,&amp;Nazri,M.Z.A.(2017).</a:t>
            </a:r>
          </a:p>
          <a:p>
            <a:pPr marL="11430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investigation of timetable satisfaction factors for a practical university course timetabling problem. 2017 6thInternational Conference on Electrical Engineering and Informatics(ICEEI).</a:t>
            </a:r>
          </a:p>
          <a:p>
            <a:pPr marL="11430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https://ieeexplore.ieee.org/document/8312409</a:t>
            </a:r>
          </a:p>
          <a:p>
            <a:pPr marL="11430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3.BongChiaLih,SzeSanNah,&amp;Bolhassan,N.A.(2015). A study on heuristic timetabling method for faculty course timetable problem. 2015 9thInternational Conference on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Asia(CITA).</a:t>
            </a:r>
          </a:p>
          <a:p>
            <a:pPr marL="11430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https://ieeexplore.ieee.org/document/7349832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3.Planning for next semester</a:t>
            </a:r>
            <a:endParaRPr b="1"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the output on GUI instead of console.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labs, and elective subjects.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output to printable file.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Times New Roman"/>
                <a:ea typeface="Times New Roman"/>
                <a:cs typeface="Times New Roman"/>
                <a:sym typeface="Times New Roman"/>
              </a:rPr>
              <a:t>1.Project Conception and Initiation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1.1 Abstract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table generation is tedious job.</a:t>
            </a:r>
            <a:r>
              <a:rPr lang="en" dirty="0"/>
              <a:t>                                                              </a:t>
            </a:r>
            <a:endParaRPr dirty="0"/>
          </a:p>
          <a:p>
            <a:pPr lvl="0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project will generate time table automatically thereby saving time required to design manually.</a:t>
            </a:r>
            <a:r>
              <a:rPr lang="en" dirty="0"/>
              <a:t>                                 </a:t>
            </a:r>
            <a:endParaRPr dirty="0"/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take various inputs like number of subjects, teachers, workload of a teacher, semester, priority of subject. By relying on these inputs, it will generate possible time tables for working days of the week for teaching faculty.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timetable automatically in such a way that  that their timings do not overlap.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hand operated method of time table is very time consuming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1.2 Objectives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load on Time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co-ordinator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it's time consuming and it takes lots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effort.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the use of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 the best use of the IT infrastructure.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manual intervention in creation of the timetable.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multiple useful views from timetable.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timetable system generic so that it can work equally well for different Schools, Colleges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Universities.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Literature Review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 On line helpdesk for college departmental activities.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Authors:Asha,V.G.,&amp;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Babu,K.N.R.M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.(2017).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Publicationdetails:2017 International Conference on Intelligent Computing and Control Systems (ICICCS).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 Timetable generation using Genetic Algorithm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Accurate and gives output in short time.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Complex Algorithm, time consuming.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E6F7-E772-44D2-9E86-A8E534DD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412AB-4AB9-4990-9DC8-5DBE16B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 A study on heuristic timetabling method for faculty course timetable problem.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Bong ChiaLih,SzeSanNah,&amp;Bolhassan,N.A.(2015).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details: 2015 9thInternational Conference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Asia(CITA).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 Timetable generation using Genetic Algorithm with two-heuristic approach.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Gives a better solution.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Complex Algorithm,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105103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00FC-479F-4359-942E-74B434D9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8AFD7-5DC3-4793-A6B8-5354B595F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 An investigation of timetable satisfaction factors for a practical university course timetabling problem.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Yang,X.F.,Ayob,M.,&amp;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Nazri,M.Z.A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.(2017).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details: 2017 6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Electrical Engineering and Informatics(ICEEI).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 Timetable generation using Scheduling Algorithm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Moderate result.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There is no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48247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1.4 Problem Definition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Timetable generation manually requires time and it’s difficult for the person to handle all the constrains that need to be considered.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the resources cannot be done completely due to multiple constrains.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problem will be handled by the software, as we will be predefining all the constrains in our system and provide a proper utilization of the resources.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1238</Words>
  <Application>Microsoft Office PowerPoint</Application>
  <PresentationFormat>On-screen Show (16:9)</PresentationFormat>
  <Paragraphs>128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Times New Roman</vt:lpstr>
      <vt:lpstr>Arial</vt:lpstr>
      <vt:lpstr>Old Standard TT</vt:lpstr>
      <vt:lpstr>Paperback</vt:lpstr>
      <vt:lpstr>Department of Information Technology A.P. Shah Institute of Technology G.B.Road,Kasarvadavli, Thane(W), Mumbai-400615 UNIVERSITY OF MUMBAI Academic Year 2019-2020</vt:lpstr>
      <vt:lpstr>                                                    A Project Report on AUTOMATIC TIMETABLE GENERATOR USING GENETIC ALGORITHM Submitted in partial fulfillment of the degree of Bachelor of Engineering(Sem-7) in INFORMATION TECHNOLOGY By Harsh Bhanushali(16104043) Greshma Sapra (16104038) Surbhi Saroliya (16104037)  Under the Guidance of Prof. Rujata Chaudhari     </vt:lpstr>
      <vt:lpstr>1.Project Conception and Initiation</vt:lpstr>
      <vt:lpstr>1.1 Abstract</vt:lpstr>
      <vt:lpstr>1.2 Objectives</vt:lpstr>
      <vt:lpstr>1.3 Literature Review</vt:lpstr>
      <vt:lpstr>Literature Review</vt:lpstr>
      <vt:lpstr>Literature Review</vt:lpstr>
      <vt:lpstr>1.4 Problem Definition</vt:lpstr>
      <vt:lpstr>1.5 Scope</vt:lpstr>
      <vt:lpstr>1.6 Technology stack</vt:lpstr>
      <vt:lpstr>1.7 Benefits for environment &amp; Society</vt:lpstr>
      <vt:lpstr>2. Project Design</vt:lpstr>
      <vt:lpstr>2.1 Proposed System</vt:lpstr>
      <vt:lpstr>2.2 Design(Flow Of Modules)</vt:lpstr>
      <vt:lpstr>2.3 Description Of Use Case</vt:lpstr>
      <vt:lpstr>2.4 Activity diagram</vt:lpstr>
      <vt:lpstr>2.5 Class Diagram</vt:lpstr>
      <vt:lpstr>Sequence Diagram</vt:lpstr>
      <vt:lpstr>2.6 Module-1</vt:lpstr>
      <vt:lpstr>Module-2</vt:lpstr>
      <vt:lpstr>Module-3</vt:lpstr>
      <vt:lpstr>Module-4</vt:lpstr>
      <vt:lpstr>2.7 References</vt:lpstr>
      <vt:lpstr>3.Planning for next semester</vt:lpstr>
      <vt:lpstr>Planning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Technology A.P. Shah Institute of Technology G.B.Road,Kasarvadavli, Thane(W), Mumbai-400615 UNIVERSITY OF MUMBAI Academic Year 2019-2020</dc:title>
  <dc:creator>apsit</dc:creator>
  <cp:lastModifiedBy>Harsh Bhanushali</cp:lastModifiedBy>
  <cp:revision>18</cp:revision>
  <dcterms:modified xsi:type="dcterms:W3CDTF">2019-10-31T07:33:46Z</dcterms:modified>
</cp:coreProperties>
</file>