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79" r:id="rId10"/>
    <p:sldId id="280" r:id="rId11"/>
    <p:sldId id="262" r:id="rId12"/>
    <p:sldId id="263" r:id="rId13"/>
    <p:sldId id="264" r:id="rId14"/>
    <p:sldId id="265" r:id="rId15"/>
    <p:sldId id="266" r:id="rId16"/>
    <p:sldId id="267" r:id="rId17"/>
    <p:sldId id="268" r:id="rId18"/>
    <p:sldId id="269" r:id="rId19"/>
    <p:sldId id="270" r:id="rId20"/>
    <p:sldId id="281" r:id="rId21"/>
    <p:sldId id="271" r:id="rId22"/>
    <p:sldId id="282" r:id="rId23"/>
    <p:sldId id="272" r:id="rId24"/>
    <p:sldId id="273" r:id="rId25"/>
    <p:sldId id="274" r:id="rId26"/>
    <p:sldId id="283" r:id="rId27"/>
    <p:sldId id="275" r:id="rId28"/>
    <p:sldId id="276" r:id="rId29"/>
    <p:sldId id="277" r:id="rId30"/>
    <p:sldId id="284" r:id="rId31"/>
    <p:sldId id="278" r:id="rId32"/>
  </p:sldIdLst>
  <p:sldSz cx="9144000" cy="5143500"/>
  <p:notesSz cx="6858000" cy="9144000"/>
  <p:embeddedFontLst>
    <p:embeddedFont>
      <p:font typeface="Old Standard TT" panose="0000050000000000000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font" Target="fonts/font1.fntdata"/><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55"/>
        <p:cNvGrpSpPr/>
        <p:nvPr/>
      </p:nvGrpSpPr>
      <p:grpSpPr>
        <a:xfrm>
          <a:off x="0" y="0"/>
          <a:ext cx="0" cy="0"/>
          <a:chOff x="0" y="0"/>
          <a:chExt cx="0" cy="0"/>
        </a:xfrm>
      </p:grpSpPr>
      <p:sp>
        <p:nvSpPr>
          <p:cNvPr id="56" name="Google Shape;56;p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 name="Shape 108"/>
        <p:cNvGrpSpPr/>
        <p:nvPr/>
      </p:nvGrpSpPr>
      <p:grpSpPr>
        <a:xfrm>
          <a:off x="0" y="0"/>
          <a:ext cx="0" cy="0"/>
          <a:chOff x="0" y="0"/>
          <a:chExt cx="0" cy="0"/>
        </a:xfrm>
      </p:grpSpPr>
      <p:sp>
        <p:nvSpPr>
          <p:cNvPr id="109" name="Google Shape;109;p1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1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114"/>
        <p:cNvGrpSpPr/>
        <p:nvPr/>
      </p:nvGrpSpPr>
      <p:grpSpPr>
        <a:xfrm>
          <a:off x="0" y="0"/>
          <a:ext cx="0" cy="0"/>
          <a:chOff x="0" y="0"/>
          <a:chExt cx="0" cy="0"/>
        </a:xfrm>
      </p:grpSpPr>
      <p:sp>
        <p:nvSpPr>
          <p:cNvPr id="115" name="Google Shape;115;p1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1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120"/>
        <p:cNvGrpSpPr/>
        <p:nvPr/>
      </p:nvGrpSpPr>
      <p:grpSpPr>
        <a:xfrm>
          <a:off x="0" y="0"/>
          <a:ext cx="0" cy="0"/>
          <a:chOff x="0" y="0"/>
          <a:chExt cx="0" cy="0"/>
        </a:xfrm>
      </p:grpSpPr>
      <p:sp>
        <p:nvSpPr>
          <p:cNvPr id="121" name="Google Shape;121;p1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1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p1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1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p1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 name="Shape 138"/>
        <p:cNvGrpSpPr/>
        <p:nvPr/>
      </p:nvGrpSpPr>
      <p:grpSpPr>
        <a:xfrm>
          <a:off x="0" y="0"/>
          <a:ext cx="0" cy="0"/>
          <a:chOff x="0" y="0"/>
          <a:chExt cx="0" cy="0"/>
        </a:xfrm>
      </p:grpSpPr>
      <p:sp>
        <p:nvSpPr>
          <p:cNvPr id="139" name="Google Shape;139;p1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p1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1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 name="Shape 150"/>
        <p:cNvGrpSpPr/>
        <p:nvPr/>
      </p:nvGrpSpPr>
      <p:grpSpPr>
        <a:xfrm>
          <a:off x="0" y="0"/>
          <a:ext cx="0" cy="0"/>
          <a:chOff x="0" y="0"/>
          <a:chExt cx="0" cy="0"/>
        </a:xfrm>
      </p:grpSpPr>
      <p:sp>
        <p:nvSpPr>
          <p:cNvPr id="151" name="Google Shape;151;p1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 name="Shape 156"/>
        <p:cNvGrpSpPr/>
        <p:nvPr/>
      </p:nvGrpSpPr>
      <p:grpSpPr>
        <a:xfrm>
          <a:off x="0" y="0"/>
          <a:ext cx="0" cy="0"/>
          <a:chOff x="0" y="0"/>
          <a:chExt cx="0" cy="0"/>
        </a:xfrm>
      </p:grpSpPr>
      <p:sp>
        <p:nvSpPr>
          <p:cNvPr id="157" name="Google Shape;157;p1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1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 name="Shape 162"/>
        <p:cNvGrpSpPr/>
        <p:nvPr/>
      </p:nvGrpSpPr>
      <p:grpSpPr>
        <a:xfrm>
          <a:off x="0" y="0"/>
          <a:ext cx="0" cy="0"/>
          <a:chOff x="0" y="0"/>
          <a:chExt cx="0" cy="0"/>
        </a:xfrm>
      </p:grpSpPr>
      <p:sp>
        <p:nvSpPr>
          <p:cNvPr id="163" name="Google Shape;163;p1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61"/>
        <p:cNvGrpSpPr/>
        <p:nvPr/>
      </p:nvGrpSpPr>
      <p:grpSpPr>
        <a:xfrm>
          <a:off x="0" y="0"/>
          <a:ext cx="0" cy="0"/>
          <a:chOff x="0" y="0"/>
          <a:chExt cx="0" cy="0"/>
        </a:xfrm>
      </p:grpSpPr>
      <p:sp>
        <p:nvSpPr>
          <p:cNvPr id="62" name="Google Shape;62;p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 name="Shape 168"/>
        <p:cNvGrpSpPr/>
        <p:nvPr/>
      </p:nvGrpSpPr>
      <p:grpSpPr>
        <a:xfrm>
          <a:off x="0" y="0"/>
          <a:ext cx="0" cy="0"/>
          <a:chOff x="0" y="0"/>
          <a:chExt cx="0" cy="0"/>
        </a:xfrm>
      </p:grpSpPr>
      <p:sp>
        <p:nvSpPr>
          <p:cNvPr id="169" name="Google Shape;169;p2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2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4" name="Shape 174"/>
        <p:cNvGrpSpPr/>
        <p:nvPr/>
      </p:nvGrpSpPr>
      <p:grpSpPr>
        <a:xfrm>
          <a:off x="0" y="0"/>
          <a:ext cx="0" cy="0"/>
          <a:chOff x="0" y="0"/>
          <a:chExt cx="0" cy="0"/>
        </a:xfrm>
      </p:grpSpPr>
      <p:sp>
        <p:nvSpPr>
          <p:cNvPr id="175" name="Google Shape;175;p2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2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 name="Shape 180"/>
        <p:cNvGrpSpPr/>
        <p:nvPr/>
      </p:nvGrpSpPr>
      <p:grpSpPr>
        <a:xfrm>
          <a:off x="0" y="0"/>
          <a:ext cx="0" cy="0"/>
          <a:chOff x="0" y="0"/>
          <a:chExt cx="0" cy="0"/>
        </a:xfrm>
      </p:grpSpPr>
      <p:sp>
        <p:nvSpPr>
          <p:cNvPr id="181" name="Google Shape;181;p2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2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6" name="Shape 186"/>
        <p:cNvGrpSpPr/>
        <p:nvPr/>
      </p:nvGrpSpPr>
      <p:grpSpPr>
        <a:xfrm>
          <a:off x="0" y="0"/>
          <a:ext cx="0" cy="0"/>
          <a:chOff x="0" y="0"/>
          <a:chExt cx="0" cy="0"/>
        </a:xfrm>
      </p:grpSpPr>
      <p:sp>
        <p:nvSpPr>
          <p:cNvPr id="187" name="Google Shape;187;p2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2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66"/>
        <p:cNvGrpSpPr/>
        <p:nvPr/>
      </p:nvGrpSpPr>
      <p:grpSpPr>
        <a:xfrm>
          <a:off x="0" y="0"/>
          <a:ext cx="0" cy="0"/>
          <a:chOff x="0" y="0"/>
          <a:chExt cx="0" cy="0"/>
        </a:xfrm>
      </p:grpSpPr>
      <p:sp>
        <p:nvSpPr>
          <p:cNvPr id="67" name="Google Shape;67;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72"/>
        <p:cNvGrpSpPr/>
        <p:nvPr/>
      </p:nvGrpSpPr>
      <p:grpSpPr>
        <a:xfrm>
          <a:off x="0" y="0"/>
          <a:ext cx="0" cy="0"/>
          <a:chOff x="0" y="0"/>
          <a:chExt cx="0" cy="0"/>
        </a:xfrm>
      </p:grpSpPr>
      <p:sp>
        <p:nvSpPr>
          <p:cNvPr id="73" name="Google Shape;73;p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 name="Shape 78"/>
        <p:cNvGrpSpPr/>
        <p:nvPr/>
      </p:nvGrpSpPr>
      <p:grpSpPr>
        <a:xfrm>
          <a:off x="0" y="0"/>
          <a:ext cx="0" cy="0"/>
          <a:chOff x="0" y="0"/>
          <a:chExt cx="0" cy="0"/>
        </a:xfrm>
      </p:grpSpPr>
      <p:sp>
        <p:nvSpPr>
          <p:cNvPr id="79" name="Google Shape;79;p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p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90"/>
        <p:cNvGrpSpPr/>
        <p:nvPr/>
      </p:nvGrpSpPr>
      <p:grpSpPr>
        <a:xfrm>
          <a:off x="0" y="0"/>
          <a:ext cx="0" cy="0"/>
          <a:chOff x="0" y="0"/>
          <a:chExt cx="0" cy="0"/>
        </a:xfrm>
      </p:grpSpPr>
      <p:sp>
        <p:nvSpPr>
          <p:cNvPr id="91" name="Google Shape;91;p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p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 name="Shape 102"/>
        <p:cNvGrpSpPr/>
        <p:nvPr/>
      </p:nvGrpSpPr>
      <p:grpSpPr>
        <a:xfrm>
          <a:off x="0" y="0"/>
          <a:ext cx="0" cy="0"/>
          <a:chOff x="0" y="0"/>
          <a:chExt cx="0" cy="0"/>
        </a:xfrm>
      </p:grpSpPr>
      <p:sp>
        <p:nvSpPr>
          <p:cNvPr id="103" name="Google Shape;103;p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p:nvPr>
            <p:ph type="ctr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type="subTitle" idx="1"/>
          </p:nvPr>
        </p:nvSpPr>
        <p:spPr>
          <a:xfrm>
            <a:off x="512700" y="3840639"/>
            <a:ext cx="8118600" cy="787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Old Standard TT" panose="00000500000000000000"/>
                <a:ea typeface="Old Standard TT" panose="00000500000000000000"/>
                <a:cs typeface="Old Standard TT" panose="00000500000000000000"/>
                <a:sym typeface="Old Standard TT" panose="000005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Old Standard TT" panose="00000500000000000000"/>
                <a:ea typeface="Old Standard TT" panose="00000500000000000000"/>
                <a:cs typeface="Old Standard TT" panose="00000500000000000000"/>
                <a:sym typeface="Old Standard TT" panose="000005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Old Standard TT" panose="00000500000000000000"/>
                <a:ea typeface="Old Standard TT" panose="00000500000000000000"/>
                <a:cs typeface="Old Standard TT" panose="00000500000000000000"/>
                <a:sym typeface="Old Standard TT" panose="000005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Old Standard TT" panose="00000500000000000000"/>
                <a:ea typeface="Old Standard TT" panose="00000500000000000000"/>
                <a:cs typeface="Old Standard TT" panose="00000500000000000000"/>
                <a:sym typeface="Old Standard TT" panose="000005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Old Standard TT" panose="00000500000000000000"/>
                <a:ea typeface="Old Standard TT" panose="00000500000000000000"/>
                <a:cs typeface="Old Standard TT" panose="00000500000000000000"/>
                <a:sym typeface="Old Standard TT" panose="000005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Old Standard TT" panose="00000500000000000000"/>
                <a:ea typeface="Old Standard TT" panose="00000500000000000000"/>
                <a:cs typeface="Old Standard TT" panose="00000500000000000000"/>
                <a:sym typeface="Old Standard TT" panose="000005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Old Standard TT" panose="00000500000000000000"/>
                <a:ea typeface="Old Standard TT" panose="00000500000000000000"/>
                <a:cs typeface="Old Standard TT" panose="00000500000000000000"/>
                <a:sym typeface="Old Standard TT" panose="000005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Old Standard TT" panose="00000500000000000000"/>
                <a:ea typeface="Old Standard TT" panose="00000500000000000000"/>
                <a:cs typeface="Old Standard TT" panose="00000500000000000000"/>
                <a:sym typeface="Old Standard TT" panose="000005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Old Standard TT" panose="00000500000000000000"/>
                <a:ea typeface="Old Standard TT" panose="00000500000000000000"/>
                <a:cs typeface="Old Standard TT" panose="00000500000000000000"/>
                <a:sym typeface="Old Standard TT" panose="000005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9" name="Shape 49"/>
        <p:cNvGrpSpPr/>
        <p:nvPr/>
      </p:nvGrpSpPr>
      <p:grpSpPr>
        <a:xfrm>
          <a:off x="0" y="0"/>
          <a:ext cx="0" cy="0"/>
          <a:chOff x="0" y="0"/>
          <a:chExt cx="0" cy="0"/>
        </a:xfrm>
      </p:grpSpPr>
      <p:sp>
        <p:nvSpPr>
          <p:cNvPr id="50" name="Google Shape;50;p11"/>
          <p:cNvSpPr txBox="1"/>
          <p:nvPr>
            <p:ph type="title" hasCustomPrompt="1"/>
          </p:nvPr>
        </p:nvSpPr>
        <p:spPr>
          <a:xfrm>
            <a:off x="311700" y="1039650"/>
            <a:ext cx="8520600" cy="210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51" name="Google Shape;51;p11"/>
          <p:cNvSpPr txBox="1"/>
          <p:nvPr>
            <p:ph type="body" idx="1"/>
          </p:nvPr>
        </p:nvSpPr>
        <p:spPr>
          <a:xfrm>
            <a:off x="311700" y="32284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p:txBody>
      </p:sp>
      <p:sp>
        <p:nvSpPr>
          <p:cNvPr id="52" name="Google Shape;52;p1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3" name="Shape 53"/>
        <p:cNvGrpSpPr/>
        <p:nvPr/>
      </p:nvGrpSpPr>
      <p:grpSpPr>
        <a:xfrm>
          <a:off x="0" y="0"/>
          <a:ext cx="0" cy="0"/>
          <a:chOff x="0" y="0"/>
          <a:chExt cx="0" cy="0"/>
        </a:xfrm>
      </p:grpSpPr>
      <p:sp>
        <p:nvSpPr>
          <p:cNvPr id="54" name="Google Shape;54;p1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5" name="Shape 15"/>
        <p:cNvGrpSpPr/>
        <p:nvPr/>
      </p:nvGrpSpPr>
      <p:grpSpPr>
        <a:xfrm>
          <a:off x="0" y="0"/>
          <a:ext cx="0" cy="0"/>
          <a:chOff x="0" y="0"/>
          <a:chExt cx="0" cy="0"/>
        </a:xfrm>
      </p:grpSpPr>
      <p:sp>
        <p:nvSpPr>
          <p:cNvPr id="16" name="Google Shape;16;p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 name="Google Shape;17;p3"/>
          <p:cNvSpPr txBox="1"/>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 name="Google Shape;18;p3"/>
          <p:cNvSpPr txBox="1"/>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19" name="Google Shape;19;p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20" name="Shape 20"/>
        <p:cNvGrpSpPr/>
        <p:nvPr/>
      </p:nvGrpSpPr>
      <p:grpSpPr>
        <a:xfrm>
          <a:off x="0" y="0"/>
          <a:ext cx="0" cy="0"/>
          <a:chOff x="0" y="0"/>
          <a:chExt cx="0" cy="0"/>
        </a:xfrm>
      </p:grpSpPr>
      <p:cxnSp>
        <p:nvCxnSpPr>
          <p:cNvPr id="21" name="Google Shape;21;p4"/>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22" name="Google Shape;22;p4"/>
          <p:cNvSpPr txBox="1"/>
          <p:nvPr>
            <p:ph type="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p:txBody>
      </p:sp>
      <p:sp>
        <p:nvSpPr>
          <p:cNvPr id="23" name="Google Shape;23;p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Old Standard TT" panose="00000500000000000000"/>
                <a:ea typeface="Old Standard TT" panose="00000500000000000000"/>
                <a:cs typeface="Old Standard TT" panose="00000500000000000000"/>
                <a:sym typeface="Old Standard TT" panose="000005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Old Standard TT" panose="00000500000000000000"/>
                <a:ea typeface="Old Standard TT" panose="00000500000000000000"/>
                <a:cs typeface="Old Standard TT" panose="00000500000000000000"/>
                <a:sym typeface="Old Standard TT" panose="000005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Old Standard TT" panose="00000500000000000000"/>
                <a:ea typeface="Old Standard TT" panose="00000500000000000000"/>
                <a:cs typeface="Old Standard TT" panose="00000500000000000000"/>
                <a:sym typeface="Old Standard TT" panose="000005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Old Standard TT" panose="00000500000000000000"/>
                <a:ea typeface="Old Standard TT" panose="00000500000000000000"/>
                <a:cs typeface="Old Standard TT" panose="00000500000000000000"/>
                <a:sym typeface="Old Standard TT" panose="000005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Old Standard TT" panose="00000500000000000000"/>
                <a:ea typeface="Old Standard TT" panose="00000500000000000000"/>
                <a:cs typeface="Old Standard TT" panose="00000500000000000000"/>
                <a:sym typeface="Old Standard TT" panose="000005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Old Standard TT" panose="00000500000000000000"/>
                <a:ea typeface="Old Standard TT" panose="00000500000000000000"/>
                <a:cs typeface="Old Standard TT" panose="00000500000000000000"/>
                <a:sym typeface="Old Standard TT" panose="000005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Old Standard TT" panose="00000500000000000000"/>
                <a:ea typeface="Old Standard TT" panose="00000500000000000000"/>
                <a:cs typeface="Old Standard TT" panose="00000500000000000000"/>
                <a:sym typeface="Old Standard TT" panose="000005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Old Standard TT" panose="00000500000000000000"/>
                <a:ea typeface="Old Standard TT" panose="00000500000000000000"/>
                <a:cs typeface="Old Standard TT" panose="00000500000000000000"/>
                <a:sym typeface="Old Standard TT" panose="000005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Old Standard TT" panose="00000500000000000000"/>
                <a:ea typeface="Old Standard TT" panose="00000500000000000000"/>
                <a:cs typeface="Old Standard TT" panose="00000500000000000000"/>
                <a:sym typeface="Old Standard TT" panose="000005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5"/>
          <p:cNvSpPr txBox="1"/>
          <p:nvPr>
            <p:ph type="body" idx="1"/>
          </p:nvPr>
        </p:nvSpPr>
        <p:spPr>
          <a:xfrm>
            <a:off x="311700" y="1171675"/>
            <a:ext cx="3999900" cy="3397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7" name="Google Shape;27;p5"/>
          <p:cNvSpPr txBox="1"/>
          <p:nvPr>
            <p:ph type="body" idx="2"/>
          </p:nvPr>
        </p:nvSpPr>
        <p:spPr>
          <a:xfrm>
            <a:off x="4832400" y="1171675"/>
            <a:ext cx="3999900" cy="3397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8" name="Google Shape;28;p5"/>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6"/>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7"/>
          <p:cNvSpPr txBox="1"/>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5" name="Google Shape;35;p7"/>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Old Standard TT" panose="00000500000000000000"/>
                <a:ea typeface="Old Standard TT" panose="00000500000000000000"/>
                <a:cs typeface="Old Standard TT" panose="00000500000000000000"/>
                <a:sym typeface="Old Standard TT" panose="000005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Old Standard TT" panose="00000500000000000000"/>
                <a:ea typeface="Old Standard TT" panose="00000500000000000000"/>
                <a:cs typeface="Old Standard TT" panose="00000500000000000000"/>
                <a:sym typeface="Old Standard TT" panose="000005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Old Standard TT" panose="00000500000000000000"/>
                <a:ea typeface="Old Standard TT" panose="00000500000000000000"/>
                <a:cs typeface="Old Standard TT" panose="00000500000000000000"/>
                <a:sym typeface="Old Standard TT" panose="000005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Old Standard TT" panose="00000500000000000000"/>
                <a:ea typeface="Old Standard TT" panose="00000500000000000000"/>
                <a:cs typeface="Old Standard TT" panose="00000500000000000000"/>
                <a:sym typeface="Old Standard TT" panose="000005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Old Standard TT" panose="00000500000000000000"/>
                <a:ea typeface="Old Standard TT" panose="00000500000000000000"/>
                <a:cs typeface="Old Standard TT" panose="00000500000000000000"/>
                <a:sym typeface="Old Standard TT" panose="000005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Old Standard TT" panose="00000500000000000000"/>
                <a:ea typeface="Old Standard TT" panose="00000500000000000000"/>
                <a:cs typeface="Old Standard TT" panose="00000500000000000000"/>
                <a:sym typeface="Old Standard TT" panose="000005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Old Standard TT" panose="00000500000000000000"/>
                <a:ea typeface="Old Standard TT" panose="00000500000000000000"/>
                <a:cs typeface="Old Standard TT" panose="00000500000000000000"/>
                <a:sym typeface="Old Standard TT" panose="000005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Old Standard TT" panose="00000500000000000000"/>
                <a:ea typeface="Old Standard TT" panose="00000500000000000000"/>
                <a:cs typeface="Old Standard TT" panose="00000500000000000000"/>
                <a:sym typeface="Old Standard TT" panose="000005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Old Standard TT" panose="00000500000000000000"/>
                <a:ea typeface="Old Standard TT" panose="00000500000000000000"/>
                <a:cs typeface="Old Standard TT" panose="00000500000000000000"/>
                <a:sym typeface="Old Standard TT" panose="000005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p:nvPr>
            <p:ph type="title"/>
          </p:nvPr>
        </p:nvSpPr>
        <p:spPr>
          <a:xfrm>
            <a:off x="265500" y="1382350"/>
            <a:ext cx="4045200" cy="1333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accent1"/>
              </a:buClr>
              <a:buSzPts val="1800"/>
              <a:buChar char="●"/>
              <a:defRPr>
                <a:solidFill>
                  <a:schemeClr val="accent1"/>
                </a:solidFill>
              </a:defRPr>
            </a:lvl1pPr>
            <a:lvl2pPr marL="914400" lvl="1" indent="-317500" algn="l">
              <a:lnSpc>
                <a:spcPct val="115000"/>
              </a:lnSpc>
              <a:spcBef>
                <a:spcPts val="1600"/>
              </a:spcBef>
              <a:spcAft>
                <a:spcPts val="0"/>
              </a:spcAft>
              <a:buClr>
                <a:schemeClr val="accent1"/>
              </a:buClr>
              <a:buSzPts val="1400"/>
              <a:buChar char="○"/>
              <a:defRPr>
                <a:solidFill>
                  <a:schemeClr val="accent1"/>
                </a:solidFill>
              </a:defRPr>
            </a:lvl2pPr>
            <a:lvl3pPr marL="1371600" lvl="2" indent="-317500" algn="l">
              <a:lnSpc>
                <a:spcPct val="115000"/>
              </a:lnSpc>
              <a:spcBef>
                <a:spcPts val="1600"/>
              </a:spcBef>
              <a:spcAft>
                <a:spcPts val="0"/>
              </a:spcAft>
              <a:buClr>
                <a:schemeClr val="accent1"/>
              </a:buClr>
              <a:buSzPts val="1400"/>
              <a:buChar char="■"/>
              <a:defRPr>
                <a:solidFill>
                  <a:schemeClr val="accent1"/>
                </a:solidFill>
              </a:defRPr>
            </a:lvl3pPr>
            <a:lvl4pPr marL="1828800" lvl="3" indent="-317500" algn="l">
              <a:lnSpc>
                <a:spcPct val="115000"/>
              </a:lnSpc>
              <a:spcBef>
                <a:spcPts val="1600"/>
              </a:spcBef>
              <a:spcAft>
                <a:spcPts val="0"/>
              </a:spcAft>
              <a:buClr>
                <a:schemeClr val="accent1"/>
              </a:buClr>
              <a:buSzPts val="1400"/>
              <a:buChar char="●"/>
              <a:defRPr>
                <a:solidFill>
                  <a:schemeClr val="accent1"/>
                </a:solidFill>
              </a:defRPr>
            </a:lvl4pPr>
            <a:lvl5pPr marL="2286000" lvl="4" indent="-317500" algn="l">
              <a:lnSpc>
                <a:spcPct val="115000"/>
              </a:lnSpc>
              <a:spcBef>
                <a:spcPts val="1600"/>
              </a:spcBef>
              <a:spcAft>
                <a:spcPts val="0"/>
              </a:spcAft>
              <a:buClr>
                <a:schemeClr val="accent1"/>
              </a:buClr>
              <a:buSzPts val="1400"/>
              <a:buChar char="○"/>
              <a:defRPr>
                <a:solidFill>
                  <a:schemeClr val="accent1"/>
                </a:solidFill>
              </a:defRPr>
            </a:lvl5pPr>
            <a:lvl6pPr marL="2743200" lvl="5" indent="-317500" algn="l">
              <a:lnSpc>
                <a:spcPct val="115000"/>
              </a:lnSpc>
              <a:spcBef>
                <a:spcPts val="1600"/>
              </a:spcBef>
              <a:spcAft>
                <a:spcPts val="0"/>
              </a:spcAft>
              <a:buClr>
                <a:schemeClr val="accent1"/>
              </a:buClr>
              <a:buSzPts val="1400"/>
              <a:buChar char="■"/>
              <a:defRPr>
                <a:solidFill>
                  <a:schemeClr val="accent1"/>
                </a:solidFill>
              </a:defRPr>
            </a:lvl6pPr>
            <a:lvl7pPr marL="3200400" lvl="6" indent="-317500" algn="l">
              <a:lnSpc>
                <a:spcPct val="115000"/>
              </a:lnSpc>
              <a:spcBef>
                <a:spcPts val="1600"/>
              </a:spcBef>
              <a:spcAft>
                <a:spcPts val="0"/>
              </a:spcAft>
              <a:buClr>
                <a:schemeClr val="accent1"/>
              </a:buClr>
              <a:buSzPts val="1400"/>
              <a:buChar char="●"/>
              <a:defRPr>
                <a:solidFill>
                  <a:schemeClr val="accent1"/>
                </a:solidFill>
              </a:defRPr>
            </a:lvl7pPr>
            <a:lvl8pPr marL="3657600" lvl="7" indent="-317500" algn="l">
              <a:lnSpc>
                <a:spcPct val="115000"/>
              </a:lnSpc>
              <a:spcBef>
                <a:spcPts val="1600"/>
              </a:spcBef>
              <a:spcAft>
                <a:spcPts val="0"/>
              </a:spcAft>
              <a:buClr>
                <a:schemeClr val="accent1"/>
              </a:buClr>
              <a:buSzPts val="1400"/>
              <a:buChar char="○"/>
              <a:defRPr>
                <a:solidFill>
                  <a:schemeClr val="accent1"/>
                </a:solidFill>
              </a:defRPr>
            </a:lvl8pPr>
            <a:lvl9pPr marL="4114800" lvl="8" indent="-317500" algn="l">
              <a:lnSpc>
                <a:spcPct val="115000"/>
              </a:lnSpc>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Old Standard TT" panose="00000500000000000000"/>
                <a:ea typeface="Old Standard TT" panose="00000500000000000000"/>
                <a:cs typeface="Old Standard TT" panose="00000500000000000000"/>
                <a:sym typeface="Old Standard TT" panose="000005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Old Standard TT" panose="00000500000000000000"/>
                <a:ea typeface="Old Standard TT" panose="00000500000000000000"/>
                <a:cs typeface="Old Standard TT" panose="00000500000000000000"/>
                <a:sym typeface="Old Standard TT" panose="000005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Old Standard TT" panose="00000500000000000000"/>
                <a:ea typeface="Old Standard TT" panose="00000500000000000000"/>
                <a:cs typeface="Old Standard TT" panose="00000500000000000000"/>
                <a:sym typeface="Old Standard TT" panose="000005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Old Standard TT" panose="00000500000000000000"/>
                <a:ea typeface="Old Standard TT" panose="00000500000000000000"/>
                <a:cs typeface="Old Standard TT" panose="00000500000000000000"/>
                <a:sym typeface="Old Standard TT" panose="000005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Old Standard TT" panose="00000500000000000000"/>
                <a:ea typeface="Old Standard TT" panose="00000500000000000000"/>
                <a:cs typeface="Old Standard TT" panose="00000500000000000000"/>
                <a:sym typeface="Old Standard TT" panose="000005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Old Standard TT" panose="00000500000000000000"/>
                <a:ea typeface="Old Standard TT" panose="00000500000000000000"/>
                <a:cs typeface="Old Standard TT" panose="00000500000000000000"/>
                <a:sym typeface="Old Standard TT" panose="000005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Old Standard TT" panose="00000500000000000000"/>
                <a:ea typeface="Old Standard TT" panose="00000500000000000000"/>
                <a:cs typeface="Old Standard TT" panose="00000500000000000000"/>
                <a:sym typeface="Old Standard TT" panose="000005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Old Standard TT" panose="00000500000000000000"/>
                <a:ea typeface="Old Standard TT" panose="00000500000000000000"/>
                <a:cs typeface="Old Standard TT" panose="00000500000000000000"/>
                <a:sym typeface="Old Standard TT" panose="000005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Old Standard TT" panose="00000500000000000000"/>
                <a:ea typeface="Old Standard TT" panose="00000500000000000000"/>
                <a:cs typeface="Old Standard TT" panose="00000500000000000000"/>
                <a:sym typeface="Old Standard TT" panose="000005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6" name="Shape 46"/>
        <p:cNvGrpSpPr/>
        <p:nvPr/>
      </p:nvGrpSpPr>
      <p:grpSpPr>
        <a:xfrm>
          <a:off x="0" y="0"/>
          <a:ext cx="0" cy="0"/>
          <a:chOff x="0" y="0"/>
          <a:chExt cx="0" cy="0"/>
        </a:xfrm>
      </p:grpSpPr>
      <p:sp>
        <p:nvSpPr>
          <p:cNvPr id="47" name="Google Shape;47;p10"/>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8" name="Google Shape;48;p10"/>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Old Standard TT" panose="00000500000000000000"/>
              <a:buNone/>
              <a:defRPr sz="3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1pPr>
            <a:lvl2pPr marR="0" lvl="1" algn="l" rtl="0">
              <a:lnSpc>
                <a:spcPct val="100000"/>
              </a:lnSpc>
              <a:spcBef>
                <a:spcPts val="0"/>
              </a:spcBef>
              <a:spcAft>
                <a:spcPts val="0"/>
              </a:spcAft>
              <a:buClr>
                <a:schemeClr val="dk1"/>
              </a:buClr>
              <a:buSzPts val="3000"/>
              <a:buFont typeface="Old Standard TT" panose="00000500000000000000"/>
              <a:buNone/>
              <a:defRPr sz="3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2pPr>
            <a:lvl3pPr marR="0" lvl="2" algn="l" rtl="0">
              <a:lnSpc>
                <a:spcPct val="100000"/>
              </a:lnSpc>
              <a:spcBef>
                <a:spcPts val="0"/>
              </a:spcBef>
              <a:spcAft>
                <a:spcPts val="0"/>
              </a:spcAft>
              <a:buClr>
                <a:schemeClr val="dk1"/>
              </a:buClr>
              <a:buSzPts val="3000"/>
              <a:buFont typeface="Old Standard TT" panose="00000500000000000000"/>
              <a:buNone/>
              <a:defRPr sz="3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3pPr>
            <a:lvl4pPr marR="0" lvl="3" algn="l" rtl="0">
              <a:lnSpc>
                <a:spcPct val="100000"/>
              </a:lnSpc>
              <a:spcBef>
                <a:spcPts val="0"/>
              </a:spcBef>
              <a:spcAft>
                <a:spcPts val="0"/>
              </a:spcAft>
              <a:buClr>
                <a:schemeClr val="dk1"/>
              </a:buClr>
              <a:buSzPts val="3000"/>
              <a:buFont typeface="Old Standard TT" panose="00000500000000000000"/>
              <a:buNone/>
              <a:defRPr sz="3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4pPr>
            <a:lvl5pPr marR="0" lvl="4" algn="l" rtl="0">
              <a:lnSpc>
                <a:spcPct val="100000"/>
              </a:lnSpc>
              <a:spcBef>
                <a:spcPts val="0"/>
              </a:spcBef>
              <a:spcAft>
                <a:spcPts val="0"/>
              </a:spcAft>
              <a:buClr>
                <a:schemeClr val="dk1"/>
              </a:buClr>
              <a:buSzPts val="3000"/>
              <a:buFont typeface="Old Standard TT" panose="00000500000000000000"/>
              <a:buNone/>
              <a:defRPr sz="3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5pPr>
            <a:lvl6pPr marR="0" lvl="5" algn="l" rtl="0">
              <a:lnSpc>
                <a:spcPct val="100000"/>
              </a:lnSpc>
              <a:spcBef>
                <a:spcPts val="0"/>
              </a:spcBef>
              <a:spcAft>
                <a:spcPts val="0"/>
              </a:spcAft>
              <a:buClr>
                <a:schemeClr val="dk1"/>
              </a:buClr>
              <a:buSzPts val="3000"/>
              <a:buFont typeface="Old Standard TT" panose="00000500000000000000"/>
              <a:buNone/>
              <a:defRPr sz="3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6pPr>
            <a:lvl7pPr marR="0" lvl="6" algn="l" rtl="0">
              <a:lnSpc>
                <a:spcPct val="100000"/>
              </a:lnSpc>
              <a:spcBef>
                <a:spcPts val="0"/>
              </a:spcBef>
              <a:spcAft>
                <a:spcPts val="0"/>
              </a:spcAft>
              <a:buClr>
                <a:schemeClr val="dk1"/>
              </a:buClr>
              <a:buSzPts val="3000"/>
              <a:buFont typeface="Old Standard TT" panose="00000500000000000000"/>
              <a:buNone/>
              <a:defRPr sz="3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7pPr>
            <a:lvl8pPr marR="0" lvl="7" algn="l" rtl="0">
              <a:lnSpc>
                <a:spcPct val="100000"/>
              </a:lnSpc>
              <a:spcBef>
                <a:spcPts val="0"/>
              </a:spcBef>
              <a:spcAft>
                <a:spcPts val="0"/>
              </a:spcAft>
              <a:buClr>
                <a:schemeClr val="dk1"/>
              </a:buClr>
              <a:buSzPts val="3000"/>
              <a:buFont typeface="Old Standard TT" panose="00000500000000000000"/>
              <a:buNone/>
              <a:defRPr sz="3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8pPr>
            <a:lvl9pPr marR="0" lvl="8" algn="l" rtl="0">
              <a:lnSpc>
                <a:spcPct val="100000"/>
              </a:lnSpc>
              <a:spcBef>
                <a:spcPts val="0"/>
              </a:spcBef>
              <a:spcAft>
                <a:spcPts val="0"/>
              </a:spcAft>
              <a:buClr>
                <a:schemeClr val="dk1"/>
              </a:buClr>
              <a:buSzPts val="3000"/>
              <a:buFont typeface="Old Standard TT" panose="00000500000000000000"/>
              <a:buNone/>
              <a:defRPr sz="3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9pPr>
          </a:lstStyle>
          <a:p/>
        </p:txBody>
      </p:sp>
      <p:sp>
        <p:nvSpPr>
          <p:cNvPr id="7" name="Google Shape;7;p1"/>
          <p:cNvSpPr txBox="1"/>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Old Standard TT" panose="00000500000000000000"/>
              <a:buChar char="●"/>
              <a:defRPr sz="18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1pPr>
            <a:lvl2pPr marL="914400" marR="0" lvl="1" indent="-317500" algn="l" rtl="0">
              <a:lnSpc>
                <a:spcPct val="115000"/>
              </a:lnSpc>
              <a:spcBef>
                <a:spcPts val="1600"/>
              </a:spcBef>
              <a:spcAft>
                <a:spcPts val="0"/>
              </a:spcAft>
              <a:buClr>
                <a:schemeClr val="dk1"/>
              </a:buClr>
              <a:buSzPts val="1400"/>
              <a:buFont typeface="Old Standard TT" panose="00000500000000000000"/>
              <a:buChar char="○"/>
              <a:defRPr sz="14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2pPr>
            <a:lvl3pPr marL="1371600" marR="0" lvl="2" indent="-317500" algn="l" rtl="0">
              <a:lnSpc>
                <a:spcPct val="115000"/>
              </a:lnSpc>
              <a:spcBef>
                <a:spcPts val="1600"/>
              </a:spcBef>
              <a:spcAft>
                <a:spcPts val="0"/>
              </a:spcAft>
              <a:buClr>
                <a:schemeClr val="dk1"/>
              </a:buClr>
              <a:buSzPts val="1400"/>
              <a:buFont typeface="Old Standard TT" panose="00000500000000000000"/>
              <a:buChar char="■"/>
              <a:defRPr sz="14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3pPr>
            <a:lvl4pPr marL="1828800" marR="0" lvl="3" indent="-317500" algn="l" rtl="0">
              <a:lnSpc>
                <a:spcPct val="115000"/>
              </a:lnSpc>
              <a:spcBef>
                <a:spcPts val="1600"/>
              </a:spcBef>
              <a:spcAft>
                <a:spcPts val="0"/>
              </a:spcAft>
              <a:buClr>
                <a:schemeClr val="dk1"/>
              </a:buClr>
              <a:buSzPts val="1400"/>
              <a:buFont typeface="Old Standard TT" panose="00000500000000000000"/>
              <a:buChar char="●"/>
              <a:defRPr sz="14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4pPr>
            <a:lvl5pPr marL="2286000" marR="0" lvl="4" indent="-317500" algn="l" rtl="0">
              <a:lnSpc>
                <a:spcPct val="115000"/>
              </a:lnSpc>
              <a:spcBef>
                <a:spcPts val="1600"/>
              </a:spcBef>
              <a:spcAft>
                <a:spcPts val="0"/>
              </a:spcAft>
              <a:buClr>
                <a:schemeClr val="dk1"/>
              </a:buClr>
              <a:buSzPts val="1400"/>
              <a:buFont typeface="Old Standard TT" panose="00000500000000000000"/>
              <a:buChar char="○"/>
              <a:defRPr sz="14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5pPr>
            <a:lvl6pPr marL="2743200" marR="0" lvl="5" indent="-317500" algn="l" rtl="0">
              <a:lnSpc>
                <a:spcPct val="115000"/>
              </a:lnSpc>
              <a:spcBef>
                <a:spcPts val="1600"/>
              </a:spcBef>
              <a:spcAft>
                <a:spcPts val="0"/>
              </a:spcAft>
              <a:buClr>
                <a:schemeClr val="dk1"/>
              </a:buClr>
              <a:buSzPts val="1400"/>
              <a:buFont typeface="Old Standard TT" panose="00000500000000000000"/>
              <a:buChar char="■"/>
              <a:defRPr sz="14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6pPr>
            <a:lvl7pPr marL="3200400" marR="0" lvl="6" indent="-317500" algn="l" rtl="0">
              <a:lnSpc>
                <a:spcPct val="115000"/>
              </a:lnSpc>
              <a:spcBef>
                <a:spcPts val="1600"/>
              </a:spcBef>
              <a:spcAft>
                <a:spcPts val="0"/>
              </a:spcAft>
              <a:buClr>
                <a:schemeClr val="dk1"/>
              </a:buClr>
              <a:buSzPts val="1400"/>
              <a:buFont typeface="Old Standard TT" panose="00000500000000000000"/>
              <a:buChar char="●"/>
              <a:defRPr sz="14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7pPr>
            <a:lvl8pPr marL="3657600" marR="0" lvl="7" indent="-317500" algn="l" rtl="0">
              <a:lnSpc>
                <a:spcPct val="115000"/>
              </a:lnSpc>
              <a:spcBef>
                <a:spcPts val="1600"/>
              </a:spcBef>
              <a:spcAft>
                <a:spcPts val="0"/>
              </a:spcAft>
              <a:buClr>
                <a:schemeClr val="dk1"/>
              </a:buClr>
              <a:buSzPts val="1400"/>
              <a:buFont typeface="Old Standard TT" panose="00000500000000000000"/>
              <a:buChar char="○"/>
              <a:defRPr sz="14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8pPr>
            <a:lvl9pPr marL="4114800" marR="0" lvl="8" indent="-317500" algn="l" rtl="0">
              <a:lnSpc>
                <a:spcPct val="115000"/>
              </a:lnSpc>
              <a:spcBef>
                <a:spcPts val="1600"/>
              </a:spcBef>
              <a:spcAft>
                <a:spcPts val="1600"/>
              </a:spcAft>
              <a:buClr>
                <a:schemeClr val="dk1"/>
              </a:buClr>
              <a:buSzPts val="1400"/>
              <a:buFont typeface="Old Standard TT" panose="00000500000000000000"/>
              <a:buChar char="■"/>
              <a:defRPr sz="14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8" name="Shape 58"/>
        <p:cNvGrpSpPr/>
        <p:nvPr/>
      </p:nvGrpSpPr>
      <p:grpSpPr>
        <a:xfrm>
          <a:off x="0" y="0"/>
          <a:ext cx="0" cy="0"/>
          <a:chOff x="0" y="0"/>
          <a:chExt cx="0" cy="0"/>
        </a:xfrm>
      </p:grpSpPr>
      <p:pic>
        <p:nvPicPr>
          <p:cNvPr id="59" name="Google Shape;59;p13"/>
          <p:cNvPicPr preferRelativeResize="0"/>
          <p:nvPr/>
        </p:nvPicPr>
        <p:blipFill rotWithShape="1">
          <a:blip r:embed="rId1"/>
          <a:srcRect/>
          <a:stretch>
            <a:fillRect/>
          </a:stretch>
        </p:blipFill>
        <p:spPr>
          <a:xfrm>
            <a:off x="3072000" y="170525"/>
            <a:ext cx="3000000" cy="1994099"/>
          </a:xfrm>
          <a:prstGeom prst="rect">
            <a:avLst/>
          </a:prstGeom>
          <a:noFill/>
          <a:ln>
            <a:noFill/>
          </a:ln>
        </p:spPr>
      </p:pic>
      <p:sp>
        <p:nvSpPr>
          <p:cNvPr id="60" name="Google Shape;60;p13"/>
          <p:cNvSpPr txBox="1"/>
          <p:nvPr>
            <p:ph type="ctrTitle"/>
          </p:nvPr>
        </p:nvSpPr>
        <p:spPr>
          <a:xfrm>
            <a:off x="512700" y="2230250"/>
            <a:ext cx="8118600" cy="2348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GB" sz="3000" b="1">
                <a:latin typeface="Times New Roman" panose="02020603050405020304"/>
                <a:ea typeface="Times New Roman" panose="02020603050405020304"/>
                <a:cs typeface="Times New Roman" panose="02020603050405020304"/>
                <a:sym typeface="Times New Roman" panose="02020603050405020304"/>
              </a:rPr>
              <a:t>Department of Information Technology</a:t>
            </a:r>
            <a:endParaRPr sz="3000" b="1">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0"/>
              </a:spcBef>
              <a:spcAft>
                <a:spcPts val="0"/>
              </a:spcAft>
              <a:buClr>
                <a:schemeClr val="dk1"/>
              </a:buClr>
              <a:buSzPts val="1100"/>
              <a:buFont typeface="Arial" panose="020B0604020202020204"/>
              <a:buNone/>
            </a:pPr>
            <a:r>
              <a:rPr lang="en-GB" sz="2400">
                <a:latin typeface="Times New Roman" panose="02020603050405020304"/>
                <a:ea typeface="Times New Roman" panose="02020603050405020304"/>
                <a:cs typeface="Times New Roman" panose="02020603050405020304"/>
                <a:sym typeface="Times New Roman" panose="02020603050405020304"/>
              </a:rPr>
              <a:t>A.P. Shah Institute of Technology</a:t>
            </a:r>
            <a:br>
              <a:rPr lang="en-GB" sz="2400">
                <a:latin typeface="Times New Roman" panose="02020603050405020304"/>
                <a:ea typeface="Times New Roman" panose="02020603050405020304"/>
                <a:cs typeface="Times New Roman" panose="02020603050405020304"/>
                <a:sym typeface="Times New Roman" panose="02020603050405020304"/>
              </a:rPr>
            </a:br>
            <a:r>
              <a:rPr lang="en-GB" sz="2400">
                <a:latin typeface="Times New Roman" panose="02020603050405020304"/>
                <a:ea typeface="Times New Roman" panose="02020603050405020304"/>
                <a:cs typeface="Times New Roman" panose="02020603050405020304"/>
                <a:sym typeface="Times New Roman" panose="02020603050405020304"/>
              </a:rPr>
              <a:t>G.B.Road,Kasarvadavli, Thane(W), Mumbai-400615</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0"/>
              </a:spcBef>
              <a:spcAft>
                <a:spcPts val="0"/>
              </a:spcAft>
              <a:buSzPts val="4200"/>
              <a:buNone/>
            </a:pPr>
            <a:r>
              <a:rPr lang="en-GB" sz="2400">
                <a:latin typeface="Times New Roman" panose="02020603050405020304"/>
                <a:ea typeface="Times New Roman" panose="02020603050405020304"/>
                <a:cs typeface="Times New Roman" panose="02020603050405020304"/>
                <a:sym typeface="Times New Roman" panose="02020603050405020304"/>
              </a:rPr>
              <a:t>UNIVERSITY OF MUMBAI</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0"/>
              </a:spcBef>
              <a:spcAft>
                <a:spcPts val="0"/>
              </a:spcAft>
              <a:buSzPts val="4200"/>
              <a:buNone/>
            </a:pPr>
            <a:r>
              <a:rPr lang="en-GB" sz="2400">
                <a:latin typeface="Times New Roman" panose="02020603050405020304"/>
                <a:ea typeface="Times New Roman" panose="02020603050405020304"/>
                <a:cs typeface="Times New Roman" panose="02020603050405020304"/>
                <a:sym typeface="Times New Roman" panose="02020603050405020304"/>
              </a:rPr>
              <a:t>Academic Year 2019-2020</a:t>
            </a:r>
            <a:endParaRPr sz="2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b="1">
                <a:latin typeface="Times New Roman" panose="02020603050405020304"/>
                <a:ea typeface="Times New Roman" panose="02020603050405020304"/>
                <a:cs typeface="Times New Roman" panose="02020603050405020304"/>
                <a:sym typeface="Times New Roman" panose="02020603050405020304"/>
              </a:rPr>
              <a:t>1.5 Scope</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01" name="Google Shape;101;p20"/>
          <p:cNvSpPr txBox="1"/>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431800" indent="-323850" algn="just">
              <a:lnSpc>
                <a:spcPct val="100000"/>
              </a:lnSpc>
              <a:spcAft>
                <a:spcPct val="0"/>
              </a:spcAft>
              <a:buSzPct val="250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cs typeface="Times New Roman" panose="02020603050405020304" pitchFamily="18" charset="0"/>
                <a:sym typeface="+mn-ea"/>
              </a:rPr>
              <a:t>Separate timetable for the individual class, faculty and labs will be generated automatically by this system.</a:t>
            </a:r>
            <a:endParaRPr lang="en-IN" altLang="en-US" dirty="0">
              <a:latin typeface="Times New Roman" panose="02020603050405020304" pitchFamily="18" charset="0"/>
              <a:cs typeface="Times New Roman" panose="02020603050405020304" pitchFamily="18" charset="0"/>
            </a:endParaRPr>
          </a:p>
          <a:p>
            <a:pPr marL="431800" indent="-323850" algn="just">
              <a:lnSpc>
                <a:spcPct val="100000"/>
              </a:lnSpc>
              <a:spcAft>
                <a:spcPct val="0"/>
              </a:spcAft>
              <a:buSzPct val="250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cs typeface="Times New Roman" panose="02020603050405020304" pitchFamily="18" charset="0"/>
                <a:sym typeface="+mn-ea"/>
              </a:rPr>
              <a:t>The project reduces time consumption and the pain in framing the timetable manually.</a:t>
            </a:r>
            <a:endParaRPr lang="en-IN" altLang="en-US" dirty="0">
              <a:latin typeface="Times New Roman" panose="02020603050405020304" pitchFamily="18" charset="0"/>
              <a:cs typeface="Times New Roman" panose="02020603050405020304" pitchFamily="18" charset="0"/>
            </a:endParaRPr>
          </a:p>
          <a:p>
            <a:pPr marL="431800" indent="-323850" algn="just">
              <a:lnSpc>
                <a:spcPct val="100000"/>
              </a:lnSpc>
              <a:spcAft>
                <a:spcPct val="0"/>
              </a:spcAft>
              <a:buSzPct val="250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cs typeface="Times New Roman" panose="02020603050405020304" pitchFamily="18" charset="0"/>
                <a:sym typeface="+mn-ea"/>
              </a:rPr>
              <a:t>The project is developed in such a way that, no slot clashes occur providing features to tailor the timetable as of wish.</a:t>
            </a:r>
            <a:endParaRPr lang="en-IN" altLang="en-US" dirty="0">
              <a:latin typeface="Times New Roman" panose="02020603050405020304" pitchFamily="18" charset="0"/>
              <a:cs typeface="Times New Roman" panose="02020603050405020304" pitchFamily="18" charset="0"/>
            </a:endParaRPr>
          </a:p>
          <a:p>
            <a:pPr marL="431800" indent="-323850" algn="just">
              <a:lnSpc>
                <a:spcPct val="100000"/>
              </a:lnSpc>
              <a:spcAft>
                <a:spcPct val="0"/>
              </a:spcAft>
              <a:buSzPct val="250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cs typeface="Times New Roman" panose="02020603050405020304" pitchFamily="18" charset="0"/>
                <a:sym typeface="+mn-ea"/>
              </a:rPr>
              <a:t>Additional features that is included in the project is that there is no headache of giving much input.</a:t>
            </a:r>
            <a:endParaRPr lang="en-IN" altLang="en-US" dirty="0">
              <a:latin typeface="Times New Roman" panose="02020603050405020304" pitchFamily="18" charset="0"/>
              <a:cs typeface="Times New Roman" panose="02020603050405020304" pitchFamily="18" charset="0"/>
            </a:endParaRPr>
          </a:p>
          <a:p>
            <a:pPr marL="431800" indent="-323850" algn="just">
              <a:lnSpc>
                <a:spcPct val="100000"/>
              </a:lnSpc>
              <a:spcAft>
                <a:spcPct val="0"/>
              </a:spcAft>
              <a:buSzPct val="250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cs typeface="Times New Roman" panose="02020603050405020304" pitchFamily="18" charset="0"/>
                <a:sym typeface="+mn-ea"/>
              </a:rPr>
              <a:t>This system can be used by Schools and Colleges to create Time-Table.</a:t>
            </a:r>
            <a:endParaRPr lang="en-IN" altLang="en-US" dirty="0">
              <a:latin typeface="Times New Roman" panose="02020603050405020304" pitchFamily="18" charset="0"/>
              <a:cs typeface="Times New Roman" panose="02020603050405020304" pitchFamily="18" charset="0"/>
            </a:endParaRPr>
          </a:p>
          <a:p>
            <a:pPr marL="114300" lvl="0" indent="0" algn="just" rtl="0">
              <a:lnSpc>
                <a:spcPct val="115000"/>
              </a:lnSpc>
              <a:spcBef>
                <a:spcPts val="0"/>
              </a:spcBef>
              <a:spcAft>
                <a:spcPts val="0"/>
              </a:spcAft>
              <a:buSzPct val="25000"/>
              <a:buFont typeface="Arial" panose="020B0604020202020204" pitchFamily="34" charset="0"/>
              <a:buNone/>
            </a:pPr>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b="1">
                <a:latin typeface="Times New Roman" panose="02020603050405020304"/>
                <a:ea typeface="Times New Roman" panose="02020603050405020304"/>
                <a:cs typeface="Times New Roman" panose="02020603050405020304"/>
                <a:sym typeface="Times New Roman" panose="02020603050405020304"/>
              </a:rPr>
              <a:t>1.6 Technology stack</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07" name="Google Shape;107;p21"/>
          <p:cNvSpPr txBox="1"/>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lang="en-GB"/>
          </a:p>
        </p:txBody>
      </p:sp>
      <p:pic>
        <p:nvPicPr>
          <p:cNvPr id="3" name="Picture 2"/>
          <p:cNvPicPr>
            <a:picLocks noChangeAspect="1"/>
          </p:cNvPicPr>
          <p:nvPr/>
        </p:nvPicPr>
        <p:blipFill>
          <a:blip r:embed="rId1"/>
          <a:stretch>
            <a:fillRect/>
          </a:stretch>
        </p:blipFill>
        <p:spPr>
          <a:xfrm>
            <a:off x="2187575" y="1120140"/>
            <a:ext cx="4368165" cy="34486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b="1">
                <a:latin typeface="Times New Roman" panose="02020603050405020304"/>
                <a:ea typeface="Times New Roman" panose="02020603050405020304"/>
                <a:cs typeface="Times New Roman" panose="02020603050405020304"/>
                <a:sym typeface="Times New Roman" panose="02020603050405020304"/>
              </a:rPr>
              <a:t>1.7 Benefits for environment &amp; Society</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13" name="Google Shape;113;p22"/>
          <p:cNvSpPr txBox="1"/>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285750" indent="-285750" algn="just">
              <a:lnSpc>
                <a:spcPct val="100000"/>
              </a:lnSpc>
              <a:spcAft>
                <a:spcPct val="0"/>
              </a:spcAft>
              <a:buSzPct val="450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sym typeface="+mn-ea"/>
              </a:rPr>
              <a:t>It will be beneficial for the environment by saving papers and ink on basic level.</a:t>
            </a:r>
            <a:endParaRPr lang="en-IN" altLang="en-US" dirty="0">
              <a:latin typeface="Times New Roman" panose="02020603050405020304" pitchFamily="18" charset="0"/>
            </a:endParaRPr>
          </a:p>
          <a:p>
            <a:pPr marL="285750" indent="-285750" algn="just">
              <a:lnSpc>
                <a:spcPct val="100000"/>
              </a:lnSpc>
              <a:spcAft>
                <a:spcPct val="0"/>
              </a:spcAft>
              <a:buSzPct val="450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sym typeface="+mn-ea"/>
              </a:rPr>
              <a:t>The stress of making timetable manually sometimes irritates the person which in some or other way effects the society.</a:t>
            </a:r>
            <a:endParaRPr lang="en-IN" altLang="en-US" dirty="0">
              <a:latin typeface="Times New Roman" panose="02020603050405020304" pitchFamily="18" charset="0"/>
            </a:endParaRPr>
          </a:p>
          <a:p>
            <a:pPr marL="285750" indent="-285750" algn="just">
              <a:lnSpc>
                <a:spcPct val="100000"/>
              </a:lnSpc>
              <a:spcAft>
                <a:spcPct val="0"/>
              </a:spcAft>
              <a:buSzPct val="450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sym typeface="+mn-ea"/>
              </a:rPr>
              <a:t>The human time will be saved</a:t>
            </a:r>
            <a:r>
              <a:rPr lang="en-GB" altLang="en-IN" dirty="0">
                <a:latin typeface="Times New Roman" panose="02020603050405020304" pitchFamily="18" charset="0"/>
                <a:sym typeface="+mn-ea"/>
              </a:rPr>
              <a:t>.</a:t>
            </a:r>
            <a:endParaRPr lang="en-GB" altLang="en-IN" dirty="0">
              <a:latin typeface="Times New Roman" panose="02020603050405020304" pitchFamily="18"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17" name="Shape 117"/>
        <p:cNvGrpSpPr/>
        <p:nvPr/>
      </p:nvGrpSpPr>
      <p:grpSpPr>
        <a:xfrm>
          <a:off x="0" y="0"/>
          <a:ext cx="0" cy="0"/>
          <a:chOff x="0" y="0"/>
          <a:chExt cx="0" cy="0"/>
        </a:xfrm>
      </p:grpSpPr>
      <p:sp>
        <p:nvSpPr>
          <p:cNvPr id="118" name="Google Shape;118;p23"/>
          <p:cNvSpPr txBox="1"/>
          <p:nvPr>
            <p:ph type="ctr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GB" b="1">
                <a:latin typeface="Times New Roman" panose="02020603050405020304"/>
                <a:ea typeface="Times New Roman" panose="02020603050405020304"/>
                <a:cs typeface="Times New Roman" panose="02020603050405020304"/>
                <a:sym typeface="Times New Roman" panose="02020603050405020304"/>
              </a:rPr>
              <a:t>2. Project Design</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19" name="Google Shape;119;p23"/>
          <p:cNvSpPr txBox="1"/>
          <p:nvPr>
            <p:ph type="subTitle" idx="1"/>
          </p:nvPr>
        </p:nvSpPr>
        <p:spPr>
          <a:xfrm>
            <a:off x="512700" y="3840639"/>
            <a:ext cx="8118600" cy="7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b="1">
                <a:latin typeface="Times New Roman" panose="02020603050405020304"/>
                <a:ea typeface="Times New Roman" panose="02020603050405020304"/>
                <a:cs typeface="Times New Roman" panose="02020603050405020304"/>
                <a:sym typeface="Times New Roman" panose="02020603050405020304"/>
              </a:rPr>
              <a:t>2.1 Proposed System</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25" name="Google Shape;125;p24"/>
          <p:cNvSpPr txBox="1"/>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431800" indent="-323850" algn="just">
              <a:lnSpc>
                <a:spcPct val="100000"/>
              </a:lnSpc>
              <a:spcAft>
                <a:spcPct val="0"/>
              </a:spcAft>
              <a:buSzPct val="450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sym typeface="+mn-ea"/>
              </a:rPr>
              <a:t>System will take the basic inputs such as subjects, classrooms, laboratories, faculties, semester through load sheet.</a:t>
            </a:r>
            <a:endParaRPr lang="en-IN" altLang="en-US" dirty="0">
              <a:latin typeface="Times New Roman" panose="02020603050405020304" pitchFamily="18" charset="0"/>
            </a:endParaRPr>
          </a:p>
          <a:p>
            <a:pPr marL="431800" indent="-323850" algn="just">
              <a:lnSpc>
                <a:spcPct val="100000"/>
              </a:lnSpc>
              <a:spcAft>
                <a:spcPct val="0"/>
              </a:spcAft>
              <a:buSzPct val="450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sym typeface="+mn-ea"/>
              </a:rPr>
              <a:t>These inputs will be processed and further it will be validated and the system will check whether its requirements is fulfilled or not.</a:t>
            </a:r>
            <a:endParaRPr lang="en-IN" altLang="en-US" dirty="0">
              <a:latin typeface="Times New Roman" panose="02020603050405020304" pitchFamily="18" charset="0"/>
            </a:endParaRPr>
          </a:p>
          <a:p>
            <a:pPr marL="431800" indent="-323850" algn="just">
              <a:lnSpc>
                <a:spcPct val="100000"/>
              </a:lnSpc>
              <a:spcAft>
                <a:spcPct val="0"/>
              </a:spcAft>
              <a:buSzPct val="450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sym typeface="+mn-ea"/>
              </a:rPr>
              <a:t>The system generates the timetable which if approved will be stored in the database.</a:t>
            </a:r>
            <a:endParaRPr lang="en-IN" altLang="en-US" dirty="0">
              <a:latin typeface="Times New Roman" panose="02020603050405020304" pitchFamily="18" charset="0"/>
            </a:endParaRPr>
          </a:p>
          <a:p>
            <a:pPr lvl="0" algn="just" rtl="0">
              <a:lnSpc>
                <a:spcPct val="115000"/>
              </a:lnSpc>
              <a:spcBef>
                <a:spcPts val="0"/>
              </a:spcBef>
              <a:spcAft>
                <a:spcPts val="0"/>
              </a:spcAft>
              <a:buSzPts val="1800"/>
              <a:buFont typeface="Arial" panose="020B0604020202020204" pitchFamily="34" charset="0"/>
              <a:buChar char="•"/>
            </a:p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b="1">
                <a:latin typeface="Times New Roman" panose="02020603050405020304"/>
                <a:ea typeface="Times New Roman" panose="02020603050405020304"/>
                <a:cs typeface="Times New Roman" panose="02020603050405020304"/>
                <a:sym typeface="Times New Roman" panose="02020603050405020304"/>
              </a:rPr>
              <a:t>2.2 Design(Flow Of Modules)</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31" name="Google Shape;131;p25"/>
          <p:cNvSpPr txBox="1"/>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GB"/>
              <a:t>                </a:t>
            </a:r>
            <a:endParaRPr lang="en-GB"/>
          </a:p>
          <a:p>
            <a:pPr marL="457200" lvl="0" indent="-228600" algn="l" rtl="0">
              <a:lnSpc>
                <a:spcPct val="115000"/>
              </a:lnSpc>
              <a:spcBef>
                <a:spcPts val="0"/>
              </a:spcBef>
              <a:spcAft>
                <a:spcPts val="0"/>
              </a:spcAft>
              <a:buSzPts val="1800"/>
              <a:buNone/>
            </a:pPr>
          </a:p>
        </p:txBody>
      </p:sp>
      <p:pic>
        <p:nvPicPr>
          <p:cNvPr id="1945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0" y="1057275"/>
            <a:ext cx="5962650" cy="37671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b="1">
                <a:latin typeface="Times New Roman" panose="02020603050405020304"/>
                <a:ea typeface="Times New Roman" panose="02020603050405020304"/>
                <a:cs typeface="Times New Roman" panose="02020603050405020304"/>
                <a:sym typeface="Times New Roman" panose="02020603050405020304"/>
              </a:rPr>
              <a:t>2.3 Description Of Use Case</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37" name="Google Shape;137;p26"/>
          <p:cNvSpPr txBox="1"/>
          <p:nvPr>
            <p:ph type="body" idx="1"/>
          </p:nvPr>
        </p:nvSpPr>
        <p:spPr>
          <a:xfrm>
            <a:off x="311785" y="1171575"/>
            <a:ext cx="8520430" cy="3683635"/>
          </a:xfrm>
          <a:prstGeom prst="rect">
            <a:avLst/>
          </a:prstGeom>
          <a:noFill/>
          <a:ln>
            <a:noFill/>
          </a:ln>
        </p:spPr>
        <p:txBody>
          <a:bodyPr spcFirstLastPara="1" wrap="square" lIns="91425" tIns="91425" rIns="91425" bIns="91425" anchor="t" anchorCtr="0">
            <a:noAutofit/>
          </a:bodyPr>
          <a:lstStyle/>
          <a:p>
            <a:pPr marL="287020" indent="-285750" algn="just">
              <a:lnSpc>
                <a:spcPct val="95000"/>
              </a:lnSpc>
              <a:spcBef>
                <a:spcPts val="590"/>
              </a:spcBef>
              <a:spcAft>
                <a:spcPts val="590"/>
              </a:spcAft>
              <a:buSzPct val="450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IN" sz="1400">
                <a:latin typeface="Times New Roman" panose="02020603050405020304" pitchFamily="18" charset="0"/>
                <a:sym typeface="+mn-ea"/>
              </a:rPr>
              <a:t>U</a:t>
            </a:r>
            <a:r>
              <a:rPr lang="en-IN" altLang="en-US" sz="1400">
                <a:latin typeface="Times New Roman" panose="02020603050405020304" pitchFamily="18" charset="0"/>
                <a:sym typeface="+mn-ea"/>
              </a:rPr>
              <a:t>se case provides an easier way for understanding  </a:t>
            </a:r>
            <a:endParaRPr lang="en-IN" altLang="en-US" sz="1400">
              <a:latin typeface="Times New Roman" panose="02020603050405020304" pitchFamily="18" charset="0"/>
              <a:sym typeface="+mn-ea"/>
            </a:endParaRPr>
          </a:p>
          <a:p>
            <a:pPr marL="1270" indent="0" algn="just">
              <a:lnSpc>
                <a:spcPct val="95000"/>
              </a:lnSpc>
              <a:spcBef>
                <a:spcPts val="590"/>
              </a:spcBef>
              <a:spcAft>
                <a:spcPts val="590"/>
              </a:spcAft>
              <a:buSzPct val="45000"/>
              <a:buFont typeface="Arial" panose="020B0604020202020204" pitchFamily="34"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sz="1400">
                <a:latin typeface="Times New Roman" panose="02020603050405020304" pitchFamily="18" charset="0"/>
                <a:sym typeface="+mn-ea"/>
              </a:rPr>
              <a:t>the roles of the actors to the different users involved in</a:t>
            </a:r>
            <a:endParaRPr lang="en-IN" altLang="en-US" sz="1400">
              <a:latin typeface="Times New Roman" panose="02020603050405020304" pitchFamily="18" charset="0"/>
              <a:sym typeface="+mn-ea"/>
            </a:endParaRPr>
          </a:p>
          <a:p>
            <a:pPr marL="1270" indent="0" algn="just">
              <a:lnSpc>
                <a:spcPct val="95000"/>
              </a:lnSpc>
              <a:spcBef>
                <a:spcPts val="590"/>
              </a:spcBef>
              <a:spcAft>
                <a:spcPts val="590"/>
              </a:spcAft>
              <a:buSzPct val="45000"/>
              <a:buFont typeface="Arial" panose="020B0604020202020204" pitchFamily="34"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sz="1400">
                <a:latin typeface="Times New Roman" panose="02020603050405020304" pitchFamily="18" charset="0"/>
                <a:sym typeface="+mn-ea"/>
              </a:rPr>
              <a:t> project. </a:t>
            </a:r>
            <a:endParaRPr lang="en-IN" altLang="en-US" sz="1400">
              <a:latin typeface="Times New Roman" panose="02020603050405020304" pitchFamily="18" charset="0"/>
            </a:endParaRPr>
          </a:p>
          <a:p>
            <a:pPr marL="287020" indent="-285750" algn="just">
              <a:lnSpc>
                <a:spcPct val="95000"/>
              </a:lnSpc>
              <a:spcBef>
                <a:spcPts val="590"/>
              </a:spcBef>
              <a:spcAft>
                <a:spcPts val="590"/>
              </a:spcAft>
              <a:buSzPct val="450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sz="1400">
                <a:latin typeface="Times New Roman" panose="02020603050405020304" pitchFamily="18" charset="0"/>
                <a:sym typeface="+mn-ea"/>
              </a:rPr>
              <a:t>In this project there are two actors, one is  actor </a:t>
            </a:r>
            <a:endParaRPr lang="en-IN" altLang="en-US" sz="1400">
              <a:latin typeface="Times New Roman" panose="02020603050405020304" pitchFamily="18" charset="0"/>
              <a:sym typeface="+mn-ea"/>
            </a:endParaRPr>
          </a:p>
          <a:p>
            <a:pPr marL="1270" indent="0" algn="just">
              <a:lnSpc>
                <a:spcPct val="95000"/>
              </a:lnSpc>
              <a:spcBef>
                <a:spcPts val="590"/>
              </a:spcBef>
              <a:spcAft>
                <a:spcPts val="590"/>
              </a:spcAft>
              <a:buSzPct val="45000"/>
              <a:buFont typeface="Arial" panose="020B0604020202020204" pitchFamily="34"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sz="1400">
                <a:latin typeface="Times New Roman" panose="02020603050405020304" pitchFamily="18" charset="0"/>
                <a:sym typeface="+mn-ea"/>
              </a:rPr>
              <a:t>User which performs various tasks such as upload excel, verify data, view/read generated</a:t>
            </a:r>
            <a:endParaRPr lang="en-IN" altLang="en-US" sz="1400">
              <a:latin typeface="Times New Roman" panose="02020603050405020304" pitchFamily="18" charset="0"/>
            </a:endParaRPr>
          </a:p>
          <a:p>
            <a:pPr marL="1270" indent="0" algn="just">
              <a:lnSpc>
                <a:spcPct val="95000"/>
              </a:lnSpc>
              <a:spcBef>
                <a:spcPts val="590"/>
              </a:spcBef>
              <a:spcAft>
                <a:spcPts val="590"/>
              </a:spcAft>
              <a:buClrTx/>
              <a:buSzTx/>
              <a:buFont typeface="Arial" panose="020B0604020202020204" pitchFamily="34"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sz="1400">
                <a:latin typeface="Times New Roman" panose="02020603050405020304" pitchFamily="18" charset="0"/>
                <a:sym typeface="+mn-ea"/>
              </a:rPr>
              <a:t>timetable etc</a:t>
            </a:r>
            <a:r>
              <a:rPr lang="en-GB" altLang="en-IN" sz="1400">
                <a:latin typeface="Times New Roman" panose="02020603050405020304" pitchFamily="18" charset="0"/>
                <a:sym typeface="+mn-ea"/>
              </a:rPr>
              <a:t>.</a:t>
            </a:r>
            <a:endParaRPr lang="en-IN" altLang="en-US" sz="1400">
              <a:latin typeface="Times New Roman" panose="02020603050405020304" pitchFamily="18" charset="0"/>
            </a:endParaRPr>
          </a:p>
          <a:p>
            <a:pPr marL="287020" indent="-285750" algn="just">
              <a:lnSpc>
                <a:spcPct val="95000"/>
              </a:lnSpc>
              <a:spcBef>
                <a:spcPts val="590"/>
              </a:spcBef>
              <a:spcAft>
                <a:spcPts val="590"/>
              </a:spcAft>
              <a:buSzPct val="450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IN" sz="1400">
                <a:latin typeface="Times New Roman" panose="02020603050405020304" pitchFamily="18" charset="0"/>
                <a:sym typeface="+mn-ea"/>
              </a:rPr>
              <a:t>A</a:t>
            </a:r>
            <a:r>
              <a:rPr lang="en-IN" altLang="en-US" sz="1400">
                <a:latin typeface="Times New Roman" panose="02020603050405020304" pitchFamily="18" charset="0"/>
                <a:sym typeface="+mn-ea"/>
              </a:rPr>
              <a:t>nother actor is System which performs various</a:t>
            </a:r>
            <a:endParaRPr lang="en-IN" altLang="en-US" sz="1400">
              <a:latin typeface="Times New Roman" panose="02020603050405020304" pitchFamily="18" charset="0"/>
            </a:endParaRPr>
          </a:p>
          <a:p>
            <a:pPr marL="1270" indent="0" algn="just">
              <a:lnSpc>
                <a:spcPct val="95000"/>
              </a:lnSpc>
              <a:spcBef>
                <a:spcPts val="590"/>
              </a:spcBef>
              <a:spcAft>
                <a:spcPts val="590"/>
              </a:spcAft>
              <a:buClrTx/>
              <a:buSzTx/>
              <a:buFont typeface="Arial" panose="020B0604020202020204" pitchFamily="34"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sz="1400">
                <a:latin typeface="Times New Roman" panose="02020603050405020304" pitchFamily="18" charset="0"/>
                <a:sym typeface="+mn-ea"/>
              </a:rPr>
              <a:t>tasks such as identify genes, generate initial  population,</a:t>
            </a:r>
            <a:endParaRPr lang="en-IN" altLang="en-US" sz="1400">
              <a:latin typeface="Times New Roman" panose="02020603050405020304" pitchFamily="18" charset="0"/>
              <a:sym typeface="+mn-ea"/>
            </a:endParaRPr>
          </a:p>
          <a:p>
            <a:pPr marL="1270" indent="0" algn="just">
              <a:lnSpc>
                <a:spcPct val="95000"/>
              </a:lnSpc>
              <a:spcBef>
                <a:spcPts val="590"/>
              </a:spcBef>
              <a:spcAft>
                <a:spcPts val="590"/>
              </a:spcAft>
              <a:buClrTx/>
              <a:buSzTx/>
              <a:buFont typeface="Arial" panose="020B0604020202020204" pitchFamily="34"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sz="1400">
                <a:latin typeface="Times New Roman" panose="02020603050405020304" pitchFamily="18" charset="0"/>
                <a:sym typeface="+mn-ea"/>
              </a:rPr>
              <a:t>display timetable etc.</a:t>
            </a:r>
            <a:endParaRPr lang="en-IN" altLang="en-US">
              <a:latin typeface="Times New Roman" panose="02020603050405020304" pitchFamily="18" charset="0"/>
            </a:endParaRPr>
          </a:p>
          <a:p>
            <a:pPr marL="285750" lvl="0" indent="-285750" algn="just" rtl="0">
              <a:lnSpc>
                <a:spcPct val="95000"/>
              </a:lnSpc>
              <a:spcBef>
                <a:spcPts val="0"/>
              </a:spcBef>
              <a:spcAft>
                <a:spcPts val="1600"/>
              </a:spcAft>
              <a:buSzPts val="1800"/>
              <a:buFont typeface="Arial" panose="020B0604020202020204" pitchFamily="34" charset="0"/>
              <a:buChar char="•"/>
            </a:pPr>
          </a:p>
        </p:txBody>
      </p:sp>
      <p:pic>
        <p:nvPicPr>
          <p:cNvPr id="2048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29125" y="1171575"/>
            <a:ext cx="4583113" cy="34369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b="1">
                <a:latin typeface="Times New Roman" panose="02020603050405020304"/>
                <a:ea typeface="Times New Roman" panose="02020603050405020304"/>
                <a:cs typeface="Times New Roman" panose="02020603050405020304"/>
                <a:sym typeface="Times New Roman" panose="02020603050405020304"/>
              </a:rPr>
              <a:t>2.4 Activity diagram</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43" name="Google Shape;143;p27"/>
          <p:cNvSpPr txBox="1"/>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43200" y="1057275"/>
            <a:ext cx="3505200" cy="387667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b="1" dirty="0">
                <a:latin typeface="Times New Roman" panose="02020603050405020304" pitchFamily="18" charset="0"/>
                <a:cs typeface="Times New Roman" panose="02020603050405020304" pitchFamily="18" charset="0"/>
                <a:sym typeface="+mn-ea"/>
              </a:rPr>
              <a:t>2.4 Activity diagram to Generate </a:t>
            </a:r>
            <a:r>
              <a:rPr lang="en-IN" altLang="en-US" b="1" dirty="0" err="1">
                <a:latin typeface="Times New Roman" panose="02020603050405020304" pitchFamily="18" charset="0"/>
                <a:cs typeface="Times New Roman" panose="02020603050405020304" pitchFamily="18" charset="0"/>
                <a:sym typeface="+mn-ea"/>
              </a:rPr>
              <a:t>TimeTable</a:t>
            </a:r>
            <a:br>
              <a:rPr lang="en-IN" altLang="en-US" b="1" dirty="0">
                <a:latin typeface="Times New Roman" panose="02020603050405020304" pitchFamily="18" charset="0"/>
                <a:cs typeface="Times New Roman" panose="02020603050405020304" pitchFamily="18" charset="0"/>
              </a:rPr>
            </a:br>
            <a:endParaRPr lang="en-GB" altLang="en-US"/>
          </a:p>
        </p:txBody>
      </p:sp>
      <p:sp>
        <p:nvSpPr>
          <p:cNvPr id="3" name="Text Placeholder 2"/>
          <p:cNvSpPr/>
          <p:nvPr>
            <p:ph type="body" idx="1"/>
          </p:nvPr>
        </p:nvSpPr>
        <p:spPr/>
        <p:txBody>
          <a:bodyPr/>
          <a:p>
            <a:pPr marL="114300" indent="0">
              <a:buNone/>
            </a:pPr>
            <a:endParaRPr lang="en-GB" altLang="en-US"/>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86001" y="1057275"/>
            <a:ext cx="4343399" cy="380047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b="1">
                <a:latin typeface="Times New Roman" panose="02020603050405020304"/>
                <a:ea typeface="Times New Roman" panose="02020603050405020304"/>
                <a:cs typeface="Times New Roman" panose="02020603050405020304"/>
                <a:sym typeface="Times New Roman" panose="02020603050405020304"/>
              </a:rPr>
              <a:t>2.5 Class Diagram</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49" name="Google Shape;149;p28"/>
          <p:cNvSpPr txBox="1"/>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1171575"/>
            <a:ext cx="7315200" cy="36153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4" name="Shape 64"/>
        <p:cNvGrpSpPr/>
        <p:nvPr/>
      </p:nvGrpSpPr>
      <p:grpSpPr>
        <a:xfrm>
          <a:off x="0" y="0"/>
          <a:ext cx="0" cy="0"/>
          <a:chOff x="0" y="0"/>
          <a:chExt cx="0" cy="0"/>
        </a:xfrm>
      </p:grpSpPr>
      <p:sp>
        <p:nvSpPr>
          <p:cNvPr id="65" name="Google Shape;65;p14"/>
          <p:cNvSpPr txBox="1"/>
          <p:nvPr>
            <p:ph type="ctrTitle"/>
          </p:nvPr>
        </p:nvSpPr>
        <p:spPr>
          <a:xfrm>
            <a:off x="512700" y="275500"/>
            <a:ext cx="8118600" cy="4762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r>
              <a:rPr lang="en-GB" sz="1800">
                <a:latin typeface="Times New Roman" panose="02020603050405020304"/>
                <a:ea typeface="Times New Roman" panose="02020603050405020304"/>
                <a:cs typeface="Times New Roman" panose="02020603050405020304"/>
                <a:sym typeface="Times New Roman" panose="02020603050405020304"/>
              </a:rPr>
              <a:t>                                                    A Project Report on</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0"/>
              </a:spcBef>
              <a:spcAft>
                <a:spcPts val="0"/>
              </a:spcAft>
              <a:buClr>
                <a:schemeClr val="dk1"/>
              </a:buClr>
              <a:buSzPts val="1100"/>
              <a:buFont typeface="Arial" panose="020B0604020202020204"/>
              <a:buNone/>
            </a:pPr>
            <a:r>
              <a:rPr lang="en-IN" altLang="en-US" sz="2400" b="1">
                <a:latin typeface="Times New Roman" panose="02020603050405020304" pitchFamily="18" charset="0"/>
                <a:sym typeface="+mn-ea"/>
              </a:rPr>
              <a:t>AUTOMATIC TIMETABLE GENERATOR</a:t>
            </a:r>
            <a:br>
              <a:rPr lang="en-IN" altLang="en-US" sz="2400" b="1">
                <a:latin typeface="Times New Roman" panose="02020603050405020304" pitchFamily="18" charset="0"/>
                <a:sym typeface="+mn-ea"/>
              </a:rPr>
            </a:br>
            <a:r>
              <a:rPr lang="en-IN" altLang="en-US" sz="2400" b="1">
                <a:latin typeface="Times New Roman" panose="02020603050405020304" pitchFamily="18" charset="0"/>
                <a:sym typeface="+mn-ea"/>
              </a:rPr>
              <a:t>USING GENETIC ALGORITHM</a:t>
            </a:r>
            <a:br>
              <a:rPr lang="en-IN" altLang="en-US" sz="2400">
                <a:latin typeface="Times New Roman" panose="02020603050405020304" pitchFamily="18" charset="0"/>
                <a:sym typeface="+mn-ea"/>
              </a:rPr>
            </a:br>
            <a:endParaRPr sz="2400" b="1">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0"/>
              </a:spcBef>
              <a:spcAft>
                <a:spcPts val="0"/>
              </a:spcAft>
              <a:buClr>
                <a:schemeClr val="dk1"/>
              </a:buClr>
              <a:buSzPts val="1100"/>
              <a:buFont typeface="Arial" panose="020B0604020202020204"/>
              <a:buNone/>
            </a:pPr>
            <a:r>
              <a:rPr lang="en-GB" sz="1800">
                <a:latin typeface="Times New Roman" panose="02020603050405020304"/>
                <a:ea typeface="Times New Roman" panose="02020603050405020304"/>
                <a:cs typeface="Times New Roman" panose="02020603050405020304"/>
                <a:sym typeface="Times New Roman" panose="02020603050405020304"/>
              </a:rPr>
              <a:t>Submitted in partial fulfillment of the degree of</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0"/>
              </a:spcBef>
              <a:spcAft>
                <a:spcPts val="0"/>
              </a:spcAft>
              <a:buClr>
                <a:schemeClr val="dk1"/>
              </a:buClr>
              <a:buSzPts val="1100"/>
              <a:buFont typeface="Arial" panose="020B0604020202020204"/>
              <a:buNone/>
            </a:pPr>
            <a:r>
              <a:rPr lang="en-GB" sz="1800">
                <a:latin typeface="Times New Roman" panose="02020603050405020304"/>
                <a:ea typeface="Times New Roman" panose="02020603050405020304"/>
                <a:cs typeface="Times New Roman" panose="02020603050405020304"/>
                <a:sym typeface="Times New Roman" panose="02020603050405020304"/>
              </a:rPr>
              <a:t>Bachelor of Engineering(Sem-8)</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0"/>
              </a:spcBef>
              <a:spcAft>
                <a:spcPts val="0"/>
              </a:spcAft>
              <a:buClr>
                <a:schemeClr val="dk1"/>
              </a:buClr>
              <a:buSzPts val="1100"/>
              <a:buFont typeface="Arial" panose="020B0604020202020204"/>
              <a:buNone/>
            </a:pPr>
            <a:r>
              <a:rPr lang="en-GB" sz="1800">
                <a:latin typeface="Times New Roman" panose="02020603050405020304"/>
                <a:ea typeface="Times New Roman" panose="02020603050405020304"/>
                <a:cs typeface="Times New Roman" panose="02020603050405020304"/>
                <a:sym typeface="Times New Roman" panose="02020603050405020304"/>
              </a:rPr>
              <a:t>in</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0"/>
              </a:spcBef>
              <a:spcAft>
                <a:spcPts val="0"/>
              </a:spcAft>
              <a:buClr>
                <a:schemeClr val="dk1"/>
              </a:buClr>
              <a:buSzPts val="1100"/>
              <a:buFont typeface="Arial" panose="020B0604020202020204"/>
              <a:buNone/>
            </a:pPr>
            <a:r>
              <a:rPr lang="en-GB" sz="1800" b="1">
                <a:latin typeface="Times New Roman" panose="02020603050405020304"/>
                <a:ea typeface="Times New Roman" panose="02020603050405020304"/>
                <a:cs typeface="Times New Roman" panose="02020603050405020304"/>
                <a:sym typeface="Times New Roman" panose="02020603050405020304"/>
              </a:rPr>
              <a:t>INFORMATION TECHNOLOGY</a:t>
            </a:r>
            <a:endParaRPr sz="1800" b="1">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0"/>
              </a:spcBef>
              <a:spcAft>
                <a:spcPts val="0"/>
              </a:spcAft>
              <a:buClr>
                <a:schemeClr val="dk1"/>
              </a:buClr>
              <a:buSzPts val="1100"/>
              <a:buFont typeface="Arial" panose="020B0604020202020204"/>
              <a:buNone/>
            </a:pPr>
            <a:r>
              <a:rPr lang="en-GB" sz="1800">
                <a:latin typeface="Times New Roman" panose="02020603050405020304"/>
                <a:ea typeface="Times New Roman" panose="02020603050405020304"/>
                <a:cs typeface="Times New Roman" panose="02020603050405020304"/>
                <a:sym typeface="Times New Roman" panose="02020603050405020304"/>
              </a:rPr>
              <a:t>By</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0"/>
              </a:spcBef>
              <a:spcAft>
                <a:spcPts val="0"/>
              </a:spcAft>
              <a:buClr>
                <a:schemeClr val="dk1"/>
              </a:buClr>
              <a:buSzPts val="1100"/>
              <a:buFont typeface="Arial" panose="020B0604020202020204"/>
              <a:buNone/>
            </a:pPr>
            <a:r>
              <a:rPr lang="en-GB" sz="1800">
                <a:latin typeface="Times New Roman" panose="02020603050405020304"/>
                <a:ea typeface="Times New Roman" panose="02020603050405020304"/>
                <a:cs typeface="Times New Roman" panose="02020603050405020304"/>
                <a:sym typeface="Times New Roman" panose="02020603050405020304"/>
              </a:rPr>
              <a:t>Harsh Bhanushali(16104043)</a:t>
            </a:r>
            <a:br>
              <a:rPr lang="en-GB" sz="1800">
                <a:latin typeface="Times New Roman" panose="02020603050405020304"/>
                <a:ea typeface="Times New Roman" panose="02020603050405020304"/>
                <a:cs typeface="Times New Roman" panose="02020603050405020304"/>
                <a:sym typeface="Times New Roman" panose="02020603050405020304"/>
              </a:rPr>
            </a:br>
            <a:r>
              <a:rPr lang="en-GB" sz="1800">
                <a:latin typeface="Times New Roman" panose="02020603050405020304"/>
                <a:ea typeface="Times New Roman" panose="02020603050405020304"/>
                <a:cs typeface="Times New Roman" panose="02020603050405020304"/>
                <a:sym typeface="Times New Roman" panose="02020603050405020304"/>
              </a:rPr>
              <a:t>Greshma Sapra(16104038)</a:t>
            </a:r>
            <a:br>
              <a:rPr lang="en-GB" sz="1800">
                <a:latin typeface="Times New Roman" panose="02020603050405020304"/>
                <a:ea typeface="Times New Roman" panose="02020603050405020304"/>
                <a:cs typeface="Times New Roman" panose="02020603050405020304"/>
                <a:sym typeface="Times New Roman" panose="02020603050405020304"/>
              </a:rPr>
            </a:br>
            <a:r>
              <a:rPr lang="en-GB" sz="1800">
                <a:latin typeface="Times New Roman" panose="02020603050405020304"/>
                <a:ea typeface="Times New Roman" panose="02020603050405020304"/>
                <a:cs typeface="Times New Roman" panose="02020603050405020304"/>
                <a:sym typeface="Times New Roman" panose="02020603050405020304"/>
              </a:rPr>
              <a:t>Surbhi Saroliya(16104037)</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0"/>
              </a:spcBef>
              <a:spcAft>
                <a:spcPts val="0"/>
              </a:spcAft>
              <a:buSzPts val="4200"/>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0"/>
              </a:spcBef>
              <a:spcAft>
                <a:spcPts val="0"/>
              </a:spcAft>
              <a:buClr>
                <a:schemeClr val="dk1"/>
              </a:buClr>
              <a:buSzPts val="1100"/>
              <a:buFont typeface="Arial" panose="020B0604020202020204"/>
              <a:buNone/>
            </a:pPr>
            <a:r>
              <a:rPr lang="en-GB" sz="1800">
                <a:latin typeface="Times New Roman" panose="02020603050405020304"/>
                <a:ea typeface="Times New Roman" panose="02020603050405020304"/>
                <a:cs typeface="Times New Roman" panose="02020603050405020304"/>
                <a:sym typeface="Times New Roman" panose="02020603050405020304"/>
              </a:rPr>
              <a:t>Under the Guidance of</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0"/>
              </a:spcBef>
              <a:spcAft>
                <a:spcPts val="0"/>
              </a:spcAft>
              <a:buClr>
                <a:schemeClr val="dk1"/>
              </a:buClr>
              <a:buSzPts val="1100"/>
              <a:buFont typeface="Arial" panose="020B0604020202020204"/>
              <a:buNone/>
            </a:pPr>
            <a:r>
              <a:rPr lang="en-GB" sz="1800">
                <a:latin typeface="Times New Roman" panose="02020603050405020304"/>
                <a:ea typeface="Times New Roman" panose="02020603050405020304"/>
                <a:cs typeface="Times New Roman" panose="02020603050405020304"/>
                <a:sym typeface="Times New Roman" panose="02020603050405020304"/>
              </a:rPr>
              <a:t>Ms. Rujata Chaudhari</a:t>
            </a:r>
            <a:br>
              <a:rPr lang="en-GB" sz="1800">
                <a:latin typeface="Times New Roman" panose="02020603050405020304"/>
                <a:ea typeface="Times New Roman" panose="02020603050405020304"/>
                <a:cs typeface="Times New Roman" panose="02020603050405020304"/>
                <a:sym typeface="Times New Roman" panose="02020603050405020304"/>
              </a:rPr>
            </a:br>
            <a:r>
              <a:rPr lang="en-GB" sz="1800">
                <a:latin typeface="Times New Roman" panose="02020603050405020304"/>
                <a:ea typeface="Times New Roman" panose="02020603050405020304"/>
                <a:cs typeface="Times New Roman" panose="02020603050405020304"/>
                <a:sym typeface="Times New Roman" panose="02020603050405020304"/>
              </a:rPr>
              <a:t>Ms. Nahid Shaikh</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0"/>
              </a:spcBef>
              <a:spcAft>
                <a:spcPts val="0"/>
              </a:spcAft>
              <a:buClr>
                <a:schemeClr val="dk1"/>
              </a:buClr>
              <a:buSzPts val="1100"/>
              <a:buFont typeface="Arial" panose="020B0604020202020204"/>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0"/>
              </a:spcBef>
              <a:spcAft>
                <a:spcPts val="0"/>
              </a:spcAft>
              <a:buSzPts val="4200"/>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0"/>
              </a:spcBef>
              <a:spcAft>
                <a:spcPts val="0"/>
              </a:spcAft>
              <a:buSzPts val="4200"/>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SzPts val="4200"/>
              <a:buNone/>
            </a:pPr>
            <a:endParaRPr sz="1800"/>
          </a:p>
          <a:p>
            <a:pPr marL="0" lvl="0" indent="0" algn="l" rtl="0">
              <a:lnSpc>
                <a:spcPct val="100000"/>
              </a:lnSpc>
              <a:spcBef>
                <a:spcPts val="0"/>
              </a:spcBef>
              <a:spcAft>
                <a:spcPts val="0"/>
              </a:spcAft>
              <a:buSzPts val="4200"/>
              <a:buNone/>
            </a:pP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b="1" dirty="0">
                <a:latin typeface="Times New Roman" panose="02020603050405020304" pitchFamily="18" charset="0"/>
                <a:cs typeface="Times New Roman" panose="02020603050405020304" pitchFamily="18" charset="0"/>
                <a:sym typeface="+mn-ea"/>
              </a:rPr>
              <a:t>2.6 Sequence Diagram</a:t>
            </a:r>
            <a:br>
              <a:rPr lang="en-IN" altLang="en-US" b="1" dirty="0">
                <a:latin typeface="Times New Roman" panose="02020603050405020304" pitchFamily="18" charset="0"/>
                <a:cs typeface="Times New Roman" panose="02020603050405020304" pitchFamily="18" charset="0"/>
              </a:rPr>
            </a:br>
            <a:endParaRPr lang="en-GB" altLang="en-US"/>
          </a:p>
        </p:txBody>
      </p:sp>
      <p:sp>
        <p:nvSpPr>
          <p:cNvPr id="3" name="Text Placeholder 2"/>
          <p:cNvSpPr/>
          <p:nvPr>
            <p:ph type="body" idx="1"/>
          </p:nvPr>
        </p:nvSpPr>
        <p:spPr/>
        <p:txBody>
          <a:bodyPr/>
          <a:p>
            <a:pPr marL="114300" indent="0">
              <a:buNone/>
            </a:pPr>
            <a:endParaRPr lang="en-GB" altLang="en-US"/>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95400" y="1171575"/>
            <a:ext cx="6629400" cy="369472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b="1">
                <a:latin typeface="Times New Roman" panose="02020603050405020304"/>
                <a:ea typeface="Times New Roman" panose="02020603050405020304"/>
                <a:cs typeface="Times New Roman" panose="02020603050405020304"/>
                <a:sym typeface="Times New Roman" panose="02020603050405020304"/>
              </a:rPr>
              <a:t>2.6 Module-1</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55" name="Google Shape;155;p29"/>
          <p:cNvSpPr txBox="1"/>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0" indent="0" algn="just">
              <a:lnSpc>
                <a:spcPct val="100000"/>
              </a:lnSpc>
              <a:spcAft>
                <a:spcPts val="1600"/>
              </a:spcAft>
              <a:buFont typeface="Arial" panose="020B0604020202020204" pitchFamily="34"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b="1" dirty="0">
                <a:latin typeface="Times New Roman" panose="02020603050405020304" pitchFamily="18" charset="0"/>
                <a:cs typeface="Times New Roman" panose="02020603050405020304" pitchFamily="18" charset="0"/>
                <a:sym typeface="+mn-ea"/>
              </a:rPr>
              <a:t>CSV Uploading</a:t>
            </a:r>
            <a:endParaRPr lang="en-IN" altLang="en-US" b="1" dirty="0">
              <a:latin typeface="Times New Roman" panose="02020603050405020304" pitchFamily="18" charset="0"/>
              <a:cs typeface="Times New Roman" panose="02020603050405020304" pitchFamily="18" charset="0"/>
            </a:endParaRPr>
          </a:p>
          <a:p>
            <a:pPr marL="287020" indent="-285750" algn="just">
              <a:lnSpc>
                <a:spcPct val="100000"/>
              </a:lnSpc>
              <a:spcAft>
                <a:spcPts val="440"/>
              </a:spcAft>
              <a:buSzPct val="450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cs typeface="Times New Roman" panose="02020603050405020304" pitchFamily="18" charset="0"/>
                <a:sym typeface="+mn-ea"/>
              </a:rPr>
              <a:t>Downloadable required format has been included on the page.</a:t>
            </a:r>
            <a:endParaRPr lang="en-IN" altLang="en-US" dirty="0">
              <a:latin typeface="Times New Roman" panose="02020603050405020304" pitchFamily="18" charset="0"/>
              <a:cs typeface="Times New Roman" panose="02020603050405020304" pitchFamily="18" charset="0"/>
            </a:endParaRPr>
          </a:p>
          <a:p>
            <a:pPr marL="287020" indent="-285750" algn="just">
              <a:lnSpc>
                <a:spcPct val="100000"/>
              </a:lnSpc>
              <a:spcAft>
                <a:spcPts val="440"/>
              </a:spcAft>
              <a:buSzPct val="450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cs typeface="Times New Roman" panose="02020603050405020304" pitchFamily="18" charset="0"/>
                <a:sym typeface="+mn-ea"/>
              </a:rPr>
              <a:t>User can modify the data and upload the csv file with all the set of data.</a:t>
            </a:r>
            <a:endParaRPr lang="en-IN" altLang="en-US" dirty="0">
              <a:latin typeface="Times New Roman" panose="02020603050405020304" pitchFamily="18" charset="0"/>
              <a:cs typeface="Times New Roman" panose="02020603050405020304" pitchFamily="18" charset="0"/>
            </a:endParaRPr>
          </a:p>
          <a:p>
            <a:pPr marL="287020" indent="-285750" algn="just">
              <a:lnSpc>
                <a:spcPct val="100000"/>
              </a:lnSpc>
              <a:spcAft>
                <a:spcPts val="440"/>
              </a:spcAft>
              <a:buSzPct val="450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cs typeface="Times New Roman" panose="02020603050405020304" pitchFamily="18" charset="0"/>
                <a:sym typeface="+mn-ea"/>
              </a:rPr>
              <a:t>CSV reader library is used to read the csv file and further the data is stored in list and arrays.</a:t>
            </a:r>
            <a:endParaRPr lang="en-IN" altLang="en-US" dirty="0">
              <a:latin typeface="Times New Roman" panose="02020603050405020304" pitchFamily="18" charset="0"/>
              <a:cs typeface="Times New Roman" panose="02020603050405020304" pitchFamily="18" charset="0"/>
            </a:endParaRPr>
          </a:p>
          <a:p>
            <a:pPr marL="285750" lvl="0" indent="-285750" algn="l" rtl="0">
              <a:lnSpc>
                <a:spcPct val="115000"/>
              </a:lnSpc>
              <a:spcBef>
                <a:spcPts val="0"/>
              </a:spcBef>
              <a:spcAft>
                <a:spcPts val="1600"/>
              </a:spcAft>
              <a:buSzPts val="1800"/>
              <a:buFont typeface="Arial" panose="020B0604020202020204" pitchFamily="34" charset="0"/>
              <a:buChar char="•"/>
            </a:pP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b="1">
                <a:latin typeface="Times New Roman" panose="02020603050405020304"/>
                <a:ea typeface="Times New Roman" panose="02020603050405020304"/>
                <a:cs typeface="Times New Roman" panose="02020603050405020304"/>
                <a:sym typeface="Times New Roman" panose="02020603050405020304"/>
              </a:rPr>
              <a:t>Module-2</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61" name="Google Shape;161;p30"/>
          <p:cNvSpPr txBox="1"/>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0" indent="0">
              <a:lnSpc>
                <a:spcPct val="100000"/>
              </a:lnSpc>
              <a:spcAft>
                <a:spcPts val="1600"/>
              </a:spcAft>
              <a:buFont typeface="Arial" panose="020B0604020202020204" pitchFamily="34"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b="1" dirty="0">
                <a:latin typeface="Times New Roman" panose="02020603050405020304" pitchFamily="18" charset="0"/>
                <a:sym typeface="+mn-ea"/>
              </a:rPr>
              <a:t>Data Verification</a:t>
            </a:r>
            <a:endParaRPr lang="en-IN" altLang="en-US" b="1" dirty="0">
              <a:latin typeface="Times New Roman" panose="02020603050405020304" pitchFamily="18" charset="0"/>
            </a:endParaRPr>
          </a:p>
          <a:p>
            <a:pPr marL="501650" indent="-500380">
              <a:lnSpc>
                <a:spcPct val="100000"/>
              </a:lnSpc>
              <a:spcBef>
                <a:spcPts val="290"/>
              </a:spcBef>
              <a:spcAft>
                <a:spcPts val="290"/>
              </a:spcAft>
              <a:buSzPct val="450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sym typeface="+mn-ea"/>
              </a:rPr>
              <a:t>The CSV file data is shown on GUI to user for verification.</a:t>
            </a:r>
            <a:endParaRPr lang="en-IN" altLang="en-US" dirty="0">
              <a:latin typeface="Times New Roman" panose="02020603050405020304" pitchFamily="18" charset="0"/>
            </a:endParaRPr>
          </a:p>
          <a:p>
            <a:pPr marL="501650" indent="-500380">
              <a:lnSpc>
                <a:spcPct val="100000"/>
              </a:lnSpc>
              <a:spcBef>
                <a:spcPts val="290"/>
              </a:spcBef>
              <a:spcAft>
                <a:spcPts val="290"/>
              </a:spcAft>
              <a:buSzPct val="450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sym typeface="+mn-ea"/>
              </a:rPr>
              <a:t>The user has option to verify or modify data.</a:t>
            </a:r>
            <a:endParaRPr lang="en-IN" altLang="en-US" dirty="0">
              <a:latin typeface="Times New Roman" panose="02020603050405020304" pitchFamily="18" charset="0"/>
            </a:endParaRPr>
          </a:p>
          <a:p>
            <a:pPr marL="501650" indent="-500380">
              <a:lnSpc>
                <a:spcPct val="100000"/>
              </a:lnSpc>
              <a:spcBef>
                <a:spcPts val="290"/>
              </a:spcBef>
              <a:spcAft>
                <a:spcPts val="290"/>
              </a:spcAft>
              <a:buSzPct val="450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sym typeface="+mn-ea"/>
              </a:rPr>
              <a:t>Once, the user verifies the data, it is sent to GA for processing</a:t>
            </a:r>
            <a:r>
              <a:rPr lang="en-GB" altLang="en-IN" dirty="0">
                <a:latin typeface="Times New Roman" panose="02020603050405020304" pitchFamily="18" charset="0"/>
                <a:sym typeface="+mn-ea"/>
              </a:rPr>
              <a:t>.</a:t>
            </a:r>
            <a:endParaRPr lang="en-IN" altLang="en-US" dirty="0">
              <a:latin typeface="Times New Roman" panose="02020603050405020304" pitchFamily="18" charset="0"/>
            </a:endParaRPr>
          </a:p>
          <a:p>
            <a:pPr marL="0" indent="0">
              <a:lnSpc>
                <a:spcPct val="100000"/>
              </a:lnSpc>
              <a:spcAft>
                <a:spcPts val="1600"/>
              </a:spcAft>
              <a:buClrTx/>
              <a:buSzTx/>
              <a:buFont typeface="Arial" panose="020B0604020202020204" pitchFamily="34"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sym typeface="+mn-ea"/>
              </a:rPr>
              <a:t>  </a:t>
            </a:r>
            <a:endParaRPr lang="en-IN" altLang="en-US" dirty="0">
              <a:latin typeface="Times New Roman" panose="02020603050405020304" pitchFamily="18" charset="0"/>
            </a:endParaRPr>
          </a:p>
          <a:p>
            <a:pPr marL="285750" lvl="0" indent="-285750" algn="l" rtl="0">
              <a:lnSpc>
                <a:spcPct val="115000"/>
              </a:lnSpc>
              <a:spcBef>
                <a:spcPts val="0"/>
              </a:spcBef>
              <a:spcAft>
                <a:spcPts val="1600"/>
              </a:spcAft>
              <a:buSzPts val="1800"/>
              <a:buFont typeface="Arial" panose="020B0604020202020204" pitchFamily="34" charset="0"/>
              <a:buChar char="•"/>
            </a:p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b="1">
                <a:latin typeface="Times New Roman" panose="02020603050405020304"/>
                <a:ea typeface="Times New Roman" panose="02020603050405020304"/>
                <a:cs typeface="Times New Roman" panose="02020603050405020304"/>
                <a:sym typeface="Times New Roman" panose="02020603050405020304"/>
              </a:rPr>
              <a:t>Module-3</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67" name="Google Shape;167;p31"/>
          <p:cNvSpPr txBox="1"/>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0" indent="0" algn="just">
              <a:lnSpc>
                <a:spcPct val="100000"/>
              </a:lnSpc>
              <a:spcAft>
                <a:spcPts val="1600"/>
              </a:spcAft>
              <a:buFont typeface="Arial" panose="020B0604020202020204" pitchFamily="34"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b="1" dirty="0">
                <a:latin typeface="Times New Roman" panose="02020603050405020304" pitchFamily="18" charset="0"/>
                <a:sym typeface="+mn-ea"/>
              </a:rPr>
              <a:t>GENETIC ALGORITHM</a:t>
            </a:r>
            <a:endParaRPr lang="en-IN" altLang="en-US" b="1" dirty="0">
              <a:latin typeface="Times New Roman" panose="02020603050405020304" pitchFamily="18" charset="0"/>
            </a:endParaRPr>
          </a:p>
          <a:p>
            <a:pPr marL="501650" indent="-500380" algn="just">
              <a:lnSpc>
                <a:spcPct val="100000"/>
              </a:lnSpc>
              <a:spcAft>
                <a:spcPts val="150"/>
              </a:spcAft>
              <a:buSzPct val="450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sym typeface="+mn-ea"/>
              </a:rPr>
              <a:t>The data received from csv is used for population generation on faculty basis.</a:t>
            </a:r>
            <a:endParaRPr lang="en-IN" altLang="en-US" dirty="0">
              <a:latin typeface="Times New Roman" panose="02020603050405020304" pitchFamily="18" charset="0"/>
            </a:endParaRPr>
          </a:p>
          <a:p>
            <a:pPr marL="501650" indent="-500380" algn="just">
              <a:lnSpc>
                <a:spcPct val="100000"/>
              </a:lnSpc>
              <a:spcAft>
                <a:spcPts val="150"/>
              </a:spcAft>
              <a:buSzPct val="450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sym typeface="+mn-ea"/>
              </a:rPr>
              <a:t>From the generated population the algorithm picks up random value which is known as chromosome ,which in our case is faculty name, load of faculty, lecture type (theory(l)/practical(p)).</a:t>
            </a:r>
            <a:endParaRPr lang="en-IN" altLang="en-US" dirty="0">
              <a:latin typeface="Times New Roman" panose="02020603050405020304" pitchFamily="18" charset="0"/>
            </a:endParaRPr>
          </a:p>
          <a:p>
            <a:pPr marL="501650" indent="-500380" algn="just">
              <a:lnSpc>
                <a:spcPct val="100000"/>
              </a:lnSpc>
              <a:spcAft>
                <a:spcPts val="150"/>
              </a:spcAft>
              <a:buSzPct val="450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sym typeface="+mn-ea"/>
              </a:rPr>
              <a:t> This chromosome are arranged in multiple combinations on the grid of </a:t>
            </a:r>
            <a:r>
              <a:rPr lang="en-IN" altLang="en-US" dirty="0" err="1">
                <a:latin typeface="Times New Roman" panose="02020603050405020304" pitchFamily="18" charset="0"/>
                <a:sym typeface="+mn-ea"/>
              </a:rPr>
              <a:t>timetable,and</a:t>
            </a:r>
            <a:r>
              <a:rPr lang="en-IN" altLang="en-US" dirty="0">
                <a:latin typeface="Times New Roman" panose="02020603050405020304" pitchFamily="18" charset="0"/>
                <a:sym typeface="+mn-ea"/>
              </a:rPr>
              <a:t> once all the faculties are assigned for their loads the final timetable is generated.</a:t>
            </a:r>
            <a:endParaRPr lang="en-IN" altLang="en-US" dirty="0">
              <a:latin typeface="Times New Roman" panose="02020603050405020304" pitchFamily="18" charset="0"/>
            </a:endParaRPr>
          </a:p>
          <a:p>
            <a:pPr marL="285750" lvl="0" indent="-285750" algn="l" rtl="0">
              <a:lnSpc>
                <a:spcPct val="115000"/>
              </a:lnSpc>
              <a:spcBef>
                <a:spcPts val="0"/>
              </a:spcBef>
              <a:spcAft>
                <a:spcPts val="1600"/>
              </a:spcAft>
              <a:buSzPts val="1800"/>
              <a:buFont typeface="Arial" panose="020B0604020202020204" pitchFamily="34" charset="0"/>
              <a:buChar char="•"/>
            </a:p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GB" b="1">
                <a:latin typeface="Times New Roman" panose="02020603050405020304"/>
                <a:ea typeface="Times New Roman" panose="02020603050405020304"/>
                <a:cs typeface="Times New Roman" panose="02020603050405020304"/>
                <a:sym typeface="Times New Roman" panose="02020603050405020304"/>
              </a:rPr>
              <a:t>Module-4</a:t>
            </a:r>
            <a:br>
              <a:rPr b="1">
                <a:latin typeface="Times New Roman" panose="02020603050405020304"/>
                <a:ea typeface="Times New Roman" panose="02020603050405020304"/>
                <a:cs typeface="Times New Roman" panose="02020603050405020304"/>
                <a:sym typeface="Times New Roman" panose="02020603050405020304"/>
              </a:rPr>
            </a:br>
            <a:endParaRPr lang="en-GB" altLang="en-US"/>
          </a:p>
        </p:txBody>
      </p:sp>
      <p:sp>
        <p:nvSpPr>
          <p:cNvPr id="3" name="Text Placeholder 2"/>
          <p:cNvSpPr/>
          <p:nvPr>
            <p:ph type="body" idx="1"/>
          </p:nvPr>
        </p:nvSpPr>
        <p:spPr/>
        <p:txBody>
          <a:bodyPr/>
          <a:p>
            <a:pPr marL="114300" indent="0">
              <a:lnSpc>
                <a:spcPct val="100000"/>
              </a:lnSpc>
              <a:spcAft>
                <a:spcPct val="0"/>
              </a:spcAft>
              <a:buFont typeface="Arial" panose="020B0604020202020204" pitchFamily="34"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b="1" dirty="0">
                <a:latin typeface="Times New Roman" panose="02020603050405020304" pitchFamily="18" charset="0"/>
                <a:sym typeface="+mn-ea"/>
              </a:rPr>
              <a:t>Timetable view</a:t>
            </a:r>
            <a:endParaRPr lang="en-IN" altLang="en-US" b="1" dirty="0">
              <a:latin typeface="Times New Roman" panose="02020603050405020304" pitchFamily="18" charset="0"/>
              <a:sym typeface="+mn-ea"/>
            </a:endParaRPr>
          </a:p>
          <a:p>
            <a:pPr marL="114300" indent="0">
              <a:lnSpc>
                <a:spcPct val="100000"/>
              </a:lnSpc>
              <a:spcAft>
                <a:spcPct val="0"/>
              </a:spcAft>
              <a:buFont typeface="Arial" panose="020B0604020202020204" pitchFamily="34"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IN" altLang="en-US" b="1" dirty="0">
              <a:latin typeface="Times New Roman" panose="02020603050405020304" pitchFamily="18" charset="0"/>
            </a:endParaRPr>
          </a:p>
          <a:p>
            <a:pPr>
              <a:lnSpc>
                <a:spcPct val="100000"/>
              </a:lnSpc>
              <a:spcAft>
                <a:spcPct val="0"/>
              </a:spcAft>
              <a:buSzPct val="450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sym typeface="+mn-ea"/>
              </a:rPr>
              <a:t>Time table generated by GA will be displayed here and user will be asked to approve or regenerate the time table.</a:t>
            </a:r>
            <a:endParaRPr lang="en-IN" altLang="en-US" dirty="0">
              <a:latin typeface="Times New Roman" panose="02020603050405020304" pitchFamily="18" charset="0"/>
            </a:endParaRPr>
          </a:p>
          <a:p>
            <a:pPr>
              <a:lnSpc>
                <a:spcPct val="100000"/>
              </a:lnSpc>
              <a:spcAft>
                <a:spcPct val="0"/>
              </a:spcAft>
              <a:buSzPct val="450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sym typeface="+mn-ea"/>
              </a:rPr>
              <a:t>If the user doesn’t likes the arrangement he/she can regenerate </a:t>
            </a:r>
            <a:r>
              <a:rPr lang="en-IN" altLang="en-US" dirty="0" err="1">
                <a:latin typeface="Times New Roman" panose="02020603050405020304" pitchFamily="18" charset="0"/>
                <a:sym typeface="+mn-ea"/>
              </a:rPr>
              <a:t>it,this</a:t>
            </a:r>
            <a:r>
              <a:rPr lang="en-IN" altLang="en-US" dirty="0">
                <a:latin typeface="Times New Roman" panose="02020603050405020304" pitchFamily="18" charset="0"/>
                <a:sym typeface="+mn-ea"/>
              </a:rPr>
              <a:t> will result in re-running of GA for the same data but with new result.</a:t>
            </a:r>
            <a:endParaRPr lang="en-IN" altLang="en-US" dirty="0">
              <a:latin typeface="Times New Roman" panose="02020603050405020304" pitchFamily="18" charset="0"/>
            </a:endParaRPr>
          </a:p>
          <a:p>
            <a:pPr>
              <a:lnSpc>
                <a:spcPct val="100000"/>
              </a:lnSpc>
              <a:spcAft>
                <a:spcPct val="0"/>
              </a:spcAft>
              <a:buSzPct val="450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sym typeface="+mn-ea"/>
              </a:rPr>
              <a:t>If user approves the timetable </a:t>
            </a:r>
            <a:r>
              <a:rPr lang="en-IN" altLang="en-US" dirty="0" err="1">
                <a:latin typeface="Times New Roman" panose="02020603050405020304" pitchFamily="18" charset="0"/>
                <a:sym typeface="+mn-ea"/>
              </a:rPr>
              <a:t>generated,it</a:t>
            </a:r>
            <a:r>
              <a:rPr lang="en-IN" altLang="en-US" dirty="0">
                <a:latin typeface="Times New Roman" panose="02020603050405020304" pitchFamily="18" charset="0"/>
                <a:sym typeface="+mn-ea"/>
              </a:rPr>
              <a:t> will be stored in database and available to user at few clicks.</a:t>
            </a:r>
            <a:endParaRPr lang="en-IN" altLang="en-US" dirty="0">
              <a:latin typeface="Times New Roman" panose="02020603050405020304" pitchFamily="18" charset="0"/>
            </a:endParaRPr>
          </a:p>
          <a:p>
            <a:pPr>
              <a:buNone/>
            </a:pPr>
            <a:endParaRPr lang="en-GB"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b="1">
                <a:latin typeface="Times New Roman" panose="02020603050405020304"/>
                <a:ea typeface="Times New Roman" panose="02020603050405020304"/>
                <a:cs typeface="Times New Roman" panose="02020603050405020304"/>
                <a:sym typeface="Times New Roman" panose="02020603050405020304"/>
              </a:rPr>
              <a:t>2.7 References</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73" name="Google Shape;173;p32"/>
          <p:cNvSpPr txBox="1"/>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114300" indent="0" algn="just">
              <a:lnSpc>
                <a:spcPct val="100000"/>
              </a:lnSpc>
              <a:spcAft>
                <a:spcPct val="0"/>
              </a:spcAft>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sz="1600" b="1" dirty="0">
                <a:latin typeface="Times New Roman" panose="02020603050405020304" pitchFamily="18" charset="0"/>
                <a:sym typeface="+mn-ea"/>
              </a:rPr>
              <a:t>1</a:t>
            </a:r>
            <a:r>
              <a:rPr lang="en-IN" altLang="en-US" sz="1600" dirty="0">
                <a:latin typeface="Times New Roman" panose="02020603050405020304" pitchFamily="18" charset="0"/>
                <a:sym typeface="+mn-ea"/>
              </a:rPr>
              <a:t>. Asha,V.G.,&amp;</a:t>
            </a:r>
            <a:r>
              <a:rPr lang="en-IN" altLang="en-US" sz="1600" dirty="0" err="1">
                <a:latin typeface="Times New Roman" panose="02020603050405020304" pitchFamily="18" charset="0"/>
                <a:sym typeface="+mn-ea"/>
              </a:rPr>
              <a:t>Babu,K.N.R.M</a:t>
            </a:r>
            <a:r>
              <a:rPr lang="en-IN" altLang="en-US" sz="1600" dirty="0">
                <a:latin typeface="Times New Roman" panose="02020603050405020304" pitchFamily="18" charset="0"/>
                <a:sym typeface="+mn-ea"/>
              </a:rPr>
              <a:t>.(2017).</a:t>
            </a:r>
            <a:endParaRPr lang="en-IN" altLang="en-US" sz="1600" dirty="0">
              <a:latin typeface="Times New Roman" panose="02020603050405020304" pitchFamily="18" charset="0"/>
            </a:endParaRPr>
          </a:p>
          <a:p>
            <a:pPr marL="114300" indent="0" algn="just">
              <a:lnSpc>
                <a:spcPct val="100000"/>
              </a:lnSpc>
              <a:spcAft>
                <a:spcPct val="0"/>
              </a:spcAft>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sz="1600" dirty="0">
                <a:latin typeface="Times New Roman" panose="02020603050405020304" pitchFamily="18" charset="0"/>
                <a:sym typeface="+mn-ea"/>
              </a:rPr>
              <a:t>On line helpdesk for college departmental activities. 2017 International Conference on Intelligent Computing and Control Systems (ICICCS).</a:t>
            </a:r>
            <a:endParaRPr lang="en-IN" altLang="en-US" sz="1600" dirty="0">
              <a:latin typeface="Times New Roman" panose="02020603050405020304" pitchFamily="18" charset="0"/>
            </a:endParaRPr>
          </a:p>
          <a:p>
            <a:pPr marL="114300" indent="0" algn="just">
              <a:lnSpc>
                <a:spcPct val="100000"/>
              </a:lnSpc>
              <a:spcAft>
                <a:spcPct val="0"/>
              </a:spcAft>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sz="1600" dirty="0">
                <a:latin typeface="Times New Roman" panose="02020603050405020304" pitchFamily="18" charset="0"/>
                <a:sym typeface="+mn-ea"/>
              </a:rPr>
              <a:t>https://ieeexplore.ieee.org/document/8250600/</a:t>
            </a:r>
            <a:endParaRPr lang="en-IN" altLang="en-US" sz="1600" dirty="0">
              <a:latin typeface="Times New Roman" panose="02020603050405020304" pitchFamily="18" charset="0"/>
              <a:sym typeface="+mn-ea"/>
            </a:endParaRPr>
          </a:p>
          <a:p>
            <a:pPr marL="114300" indent="0" algn="just">
              <a:lnSpc>
                <a:spcPct val="100000"/>
              </a:lnSpc>
              <a:spcAft>
                <a:spcPct val="0"/>
              </a:spcAft>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IN" altLang="en-US" sz="1600" dirty="0">
              <a:latin typeface="Times New Roman" panose="02020603050405020304" pitchFamily="18" charset="0"/>
            </a:endParaRPr>
          </a:p>
          <a:p>
            <a:pPr marL="114300" indent="0" algn="just">
              <a:lnSpc>
                <a:spcPct val="100000"/>
              </a:lnSpc>
              <a:spcAft>
                <a:spcPct val="0"/>
              </a:spcAft>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sz="1600" b="1" dirty="0">
                <a:latin typeface="Times New Roman" panose="02020603050405020304" pitchFamily="18" charset="0"/>
                <a:sym typeface="+mn-ea"/>
              </a:rPr>
              <a:t>2</a:t>
            </a:r>
            <a:r>
              <a:rPr lang="en-IN" altLang="en-US" sz="1600" dirty="0">
                <a:latin typeface="Times New Roman" panose="02020603050405020304" pitchFamily="18" charset="0"/>
                <a:sym typeface="+mn-ea"/>
              </a:rPr>
              <a:t>. Yang,X.F.,Ayob,M.,&amp;</a:t>
            </a:r>
            <a:r>
              <a:rPr lang="en-IN" altLang="en-US" sz="1600" dirty="0" err="1">
                <a:latin typeface="Times New Roman" panose="02020603050405020304" pitchFamily="18" charset="0"/>
                <a:sym typeface="+mn-ea"/>
              </a:rPr>
              <a:t>Nazri,M.Z.A</a:t>
            </a:r>
            <a:r>
              <a:rPr lang="en-IN" altLang="en-US" sz="1600" dirty="0">
                <a:latin typeface="Times New Roman" panose="02020603050405020304" pitchFamily="18" charset="0"/>
                <a:sym typeface="+mn-ea"/>
              </a:rPr>
              <a:t>.(2017).</a:t>
            </a:r>
            <a:endParaRPr lang="en-IN" altLang="en-US" sz="1600" dirty="0">
              <a:latin typeface="Times New Roman" panose="02020603050405020304" pitchFamily="18" charset="0"/>
            </a:endParaRPr>
          </a:p>
          <a:p>
            <a:pPr marL="114300" indent="0" algn="just">
              <a:lnSpc>
                <a:spcPct val="100000"/>
              </a:lnSpc>
              <a:spcAft>
                <a:spcPct val="0"/>
              </a:spcAft>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sz="1600" dirty="0">
                <a:latin typeface="Times New Roman" panose="02020603050405020304" pitchFamily="18" charset="0"/>
                <a:sym typeface="+mn-ea"/>
              </a:rPr>
              <a:t>An investigation of timetable satisfaction factors for a practical university course timetabling problem. 2017 6thInternational Conference on Electrical Engineering and Informatics(ICEEI).</a:t>
            </a:r>
            <a:endParaRPr lang="en-IN" altLang="en-US" sz="1600" dirty="0">
              <a:latin typeface="Times New Roman" panose="02020603050405020304" pitchFamily="18" charset="0"/>
            </a:endParaRPr>
          </a:p>
          <a:p>
            <a:pPr marL="114300" indent="0" algn="just">
              <a:lnSpc>
                <a:spcPct val="100000"/>
              </a:lnSpc>
              <a:spcAft>
                <a:spcPct val="0"/>
              </a:spcAft>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sz="1600" dirty="0">
                <a:latin typeface="Times New Roman" panose="02020603050405020304" pitchFamily="18" charset="0"/>
                <a:sym typeface="+mn-ea"/>
              </a:rPr>
              <a:t>https://ieeexplore.ieee.org/document/8312409</a:t>
            </a:r>
            <a:endParaRPr lang="en-IN" altLang="en-US" sz="1600" dirty="0">
              <a:latin typeface="Times New Roman" panose="02020603050405020304" pitchFamily="18" charset="0"/>
              <a:sym typeface="+mn-ea"/>
            </a:endParaRPr>
          </a:p>
          <a:p>
            <a:pPr marL="114300" indent="0" algn="just">
              <a:lnSpc>
                <a:spcPct val="100000"/>
              </a:lnSpc>
              <a:spcAft>
                <a:spcPct val="0"/>
              </a:spcAft>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IN" altLang="en-US" sz="1600" dirty="0">
              <a:latin typeface="Times New Roman" panose="02020603050405020304" pitchFamily="18" charset="0"/>
            </a:endParaRPr>
          </a:p>
          <a:p>
            <a:pPr marL="114300" indent="0" algn="just">
              <a:lnSpc>
                <a:spcPct val="100000"/>
              </a:lnSpc>
              <a:spcAft>
                <a:spcPct val="0"/>
              </a:spcAft>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sz="1600" b="1" dirty="0">
                <a:latin typeface="Times New Roman" panose="02020603050405020304" pitchFamily="18" charset="0"/>
                <a:sym typeface="+mn-ea"/>
              </a:rPr>
              <a:t>3</a:t>
            </a:r>
            <a:r>
              <a:rPr lang="en-IN" altLang="en-US" sz="1600" dirty="0">
                <a:latin typeface="Times New Roman" panose="02020603050405020304" pitchFamily="18" charset="0"/>
                <a:sym typeface="+mn-ea"/>
              </a:rPr>
              <a:t>. BongChiaLih,</a:t>
            </a:r>
            <a:r>
              <a:rPr lang="en-IN" altLang="en-US" sz="1600" dirty="0" err="1">
                <a:latin typeface="Times New Roman" panose="02020603050405020304" pitchFamily="18" charset="0"/>
                <a:sym typeface="+mn-ea"/>
              </a:rPr>
              <a:t>SzeSanNah</a:t>
            </a:r>
            <a:r>
              <a:rPr lang="en-IN" altLang="en-US" sz="1600" dirty="0">
                <a:latin typeface="Times New Roman" panose="02020603050405020304" pitchFamily="18" charset="0"/>
                <a:sym typeface="+mn-ea"/>
              </a:rPr>
              <a:t>,&amp;</a:t>
            </a:r>
            <a:r>
              <a:rPr lang="en-IN" altLang="en-US" sz="1600" dirty="0" err="1">
                <a:latin typeface="Times New Roman" panose="02020603050405020304" pitchFamily="18" charset="0"/>
                <a:sym typeface="+mn-ea"/>
              </a:rPr>
              <a:t>Bolhassan,N.A</a:t>
            </a:r>
            <a:r>
              <a:rPr lang="en-IN" altLang="en-US" sz="1600" dirty="0">
                <a:latin typeface="Times New Roman" panose="02020603050405020304" pitchFamily="18" charset="0"/>
                <a:sym typeface="+mn-ea"/>
              </a:rPr>
              <a:t>.(2015). A study on heuristic timetabling method for faculty course timetable problem. 2015 9thInternational Conference on </a:t>
            </a:r>
            <a:r>
              <a:rPr lang="en-IN" altLang="en-US" sz="1600" dirty="0" err="1">
                <a:latin typeface="Times New Roman" panose="02020603050405020304" pitchFamily="18" charset="0"/>
                <a:sym typeface="+mn-ea"/>
              </a:rPr>
              <a:t>ITin</a:t>
            </a:r>
            <a:r>
              <a:rPr lang="en-IN" altLang="en-US" sz="1600" dirty="0">
                <a:latin typeface="Times New Roman" panose="02020603050405020304" pitchFamily="18" charset="0"/>
                <a:sym typeface="+mn-ea"/>
              </a:rPr>
              <a:t> Asia(CITA).</a:t>
            </a:r>
            <a:endParaRPr lang="en-IN" altLang="en-US" sz="1600" dirty="0">
              <a:latin typeface="Times New Roman" panose="02020603050405020304" pitchFamily="18" charset="0"/>
            </a:endParaRPr>
          </a:p>
          <a:p>
            <a:pPr marL="114300" indent="0" algn="just">
              <a:lnSpc>
                <a:spcPct val="100000"/>
              </a:lnSpc>
              <a:spcAft>
                <a:spcPct val="0"/>
              </a:spcAft>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sz="1600" dirty="0">
                <a:latin typeface="Times New Roman" panose="02020603050405020304" pitchFamily="18" charset="0"/>
                <a:sym typeface="+mn-ea"/>
              </a:rPr>
              <a:t>https://ieeexplore.ieee.org/document/7349832</a:t>
            </a:r>
            <a:endParaRPr lang="en-IN" altLang="en-US" sz="1600" dirty="0">
              <a:latin typeface="Times New Roman" panose="02020603050405020304" pitchFamily="18" charset="0"/>
            </a:endParaRPr>
          </a:p>
          <a:p>
            <a:pPr marL="457200" lvl="0" indent="-228600" algn="just" rtl="0">
              <a:lnSpc>
                <a:spcPct val="115000"/>
              </a:lnSpc>
              <a:spcBef>
                <a:spcPts val="0"/>
              </a:spcBef>
              <a:spcAft>
                <a:spcPts val="0"/>
              </a:spcAft>
              <a:buSzPts val="1800"/>
              <a:buNone/>
            </a:pP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77" name="Shape 177"/>
        <p:cNvGrpSpPr/>
        <p:nvPr/>
      </p:nvGrpSpPr>
      <p:grpSpPr>
        <a:xfrm>
          <a:off x="0" y="0"/>
          <a:ext cx="0" cy="0"/>
          <a:chOff x="0" y="0"/>
          <a:chExt cx="0" cy="0"/>
        </a:xfrm>
      </p:grpSpPr>
      <p:sp>
        <p:nvSpPr>
          <p:cNvPr id="178" name="Google Shape;178;p33"/>
          <p:cNvSpPr txBox="1"/>
          <p:nvPr>
            <p:ph type="ctr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GB" b="1"/>
              <a:t>3. Conclusion and Future Scope</a:t>
            </a:r>
            <a:endParaRPr b="1"/>
          </a:p>
        </p:txBody>
      </p:sp>
      <p:sp>
        <p:nvSpPr>
          <p:cNvPr id="179" name="Google Shape;179;p33"/>
          <p:cNvSpPr txBox="1"/>
          <p:nvPr>
            <p:ph type="subTitle" idx="1"/>
          </p:nvPr>
        </p:nvSpPr>
        <p:spPr>
          <a:xfrm>
            <a:off x="512700" y="3840639"/>
            <a:ext cx="8118600" cy="7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b="1">
                <a:latin typeface="Times New Roman" panose="02020603050405020304"/>
                <a:ea typeface="Times New Roman" panose="02020603050405020304"/>
                <a:cs typeface="Times New Roman" panose="02020603050405020304"/>
                <a:sym typeface="Times New Roman" panose="02020603050405020304"/>
              </a:rPr>
              <a:t>Conclusion</a:t>
            </a:r>
            <a:endParaRPr lang="en-GB" b="1">
              <a:latin typeface="Times New Roman" panose="02020603050405020304"/>
              <a:ea typeface="Times New Roman" panose="02020603050405020304"/>
              <a:cs typeface="Times New Roman" panose="02020603050405020304"/>
              <a:sym typeface="Times New Roman" panose="02020603050405020304"/>
            </a:endParaRPr>
          </a:p>
        </p:txBody>
      </p:sp>
      <p:sp>
        <p:nvSpPr>
          <p:cNvPr id="185" name="Google Shape;185;p34"/>
          <p:cNvSpPr txBox="1"/>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285750" lvl="0" indent="-285750" algn="just" rtl="0">
              <a:lnSpc>
                <a:spcPct val="95000"/>
              </a:lnSpc>
              <a:spcBef>
                <a:spcPts val="0"/>
              </a:spcBef>
              <a:spcAft>
                <a:spcPts val="1600"/>
              </a:spcAft>
              <a:buSzPts val="1800"/>
              <a:buFont typeface="Arial" panose="020B0604020202020204" pitchFamily="34" charset="0"/>
              <a:buChar char="•"/>
            </a:pPr>
            <a:r>
              <a:rPr>
                <a:latin typeface="Times New Roman" panose="02020603050405020304" pitchFamily="18" charset="0"/>
                <a:cs typeface="Times New Roman" panose="02020603050405020304" pitchFamily="18" charset="0"/>
              </a:rPr>
              <a:t> </a:t>
            </a:r>
            <a:r>
              <a:rPr lang="en-GB">
                <a:latin typeface="Times New Roman" panose="02020603050405020304" pitchFamily="18" charset="0"/>
                <a:cs typeface="Times New Roman" panose="02020603050405020304" pitchFamily="18" charset="0"/>
              </a:rPr>
              <a:t>A</a:t>
            </a:r>
            <a:r>
              <a:rPr>
                <a:latin typeface="Times New Roman" panose="02020603050405020304" pitchFamily="18" charset="0"/>
                <a:cs typeface="Times New Roman" panose="02020603050405020304" pitchFamily="18" charset="0"/>
              </a:rPr>
              <a:t>utomize</a:t>
            </a:r>
            <a:r>
              <a:rPr lang="en-GB">
                <a:latin typeface="Times New Roman" panose="02020603050405020304" pitchFamily="18" charset="0"/>
                <a:cs typeface="Times New Roman" panose="02020603050405020304" pitchFamily="18" charset="0"/>
              </a:rPr>
              <a:t>s</a:t>
            </a:r>
            <a:r>
              <a:rPr>
                <a:latin typeface="Times New Roman" panose="02020603050405020304" pitchFamily="18" charset="0"/>
                <a:cs typeface="Times New Roman" panose="02020603050405020304" pitchFamily="18" charset="0"/>
              </a:rPr>
              <a:t> the process of generating the timetable taking into consideration all the basics constraints kept in mind while generating the timetable manually, it uses genetic algorithm steps to implement the process. </a:t>
            </a:r>
            <a:endParaRPr>
              <a:latin typeface="Times New Roman" panose="02020603050405020304" pitchFamily="18" charset="0"/>
              <a:cs typeface="Times New Roman" panose="02020603050405020304" pitchFamily="18" charset="0"/>
            </a:endParaRPr>
          </a:p>
          <a:p>
            <a:pPr marL="285750" lvl="0" indent="-285750" algn="just" rtl="0">
              <a:lnSpc>
                <a:spcPct val="95000"/>
              </a:lnSpc>
              <a:spcBef>
                <a:spcPts val="0"/>
              </a:spcBef>
              <a:spcAft>
                <a:spcPts val="1600"/>
              </a:spcAft>
              <a:buSzPts val="1800"/>
              <a:buFont typeface="Arial" panose="020B0604020202020204" pitchFamily="34" charset="0"/>
              <a:buChar char="•"/>
            </a:pPr>
            <a:r>
              <a:rPr>
                <a:latin typeface="Times New Roman" panose="02020603050405020304" pitchFamily="18" charset="0"/>
                <a:cs typeface="Times New Roman" panose="02020603050405020304" pitchFamily="18" charset="0"/>
              </a:rPr>
              <a:t>The system is efficiently generating the timetable fulfilling all the requirements and that to in few minutes, which in manual process took hours for same output to be generated.</a:t>
            </a:r>
            <a:endParaRPr>
              <a:latin typeface="Times New Roman" panose="02020603050405020304" pitchFamily="18" charset="0"/>
              <a:cs typeface="Times New Roman" panose="02020603050405020304" pitchFamily="18" charset="0"/>
            </a:endParaRPr>
          </a:p>
          <a:p>
            <a:pPr marL="285750" lvl="0" indent="-285750" algn="just" rtl="0">
              <a:lnSpc>
                <a:spcPct val="95000"/>
              </a:lnSpc>
              <a:spcBef>
                <a:spcPts val="0"/>
              </a:spcBef>
              <a:spcAft>
                <a:spcPts val="1600"/>
              </a:spcAft>
              <a:buSzPts val="1800"/>
              <a:buFont typeface="Arial" panose="020B0604020202020204" pitchFamily="34" charset="0"/>
              <a:buChar char="•"/>
            </a:pPr>
            <a:r>
              <a:rPr>
                <a:latin typeface="Times New Roman" panose="02020603050405020304" pitchFamily="18" charset="0"/>
                <a:cs typeface="Times New Roman" panose="02020603050405020304" pitchFamily="18" charset="0"/>
              </a:rPr>
              <a:t> To use the system there is a basic input format which needs to followed to get the algorithm working, any place where the input format is followed, this system can be used. For example, it can be used by all institutes, schools, etc.</a:t>
            </a:r>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GB" altLang="en-US" b="1">
                <a:latin typeface="Times New Roman" panose="02020603050405020304" pitchFamily="18" charset="0"/>
                <a:cs typeface="Times New Roman" panose="02020603050405020304" pitchFamily="18" charset="0"/>
              </a:rPr>
              <a:t>Future Scope</a:t>
            </a:r>
            <a:endParaRPr lang="en-GB" altLang="en-US" b="1">
              <a:latin typeface="Times New Roman" panose="02020603050405020304" pitchFamily="18" charset="0"/>
              <a:cs typeface="Times New Roman" panose="02020603050405020304" pitchFamily="18" charset="0"/>
            </a:endParaRPr>
          </a:p>
        </p:txBody>
      </p:sp>
      <p:sp>
        <p:nvSpPr>
          <p:cNvPr id="3" name="Text Placeholder 2"/>
          <p:cNvSpPr/>
          <p:nvPr>
            <p:ph type="body" idx="1"/>
          </p:nvPr>
        </p:nvSpPr>
        <p:spPr/>
        <p:txBody>
          <a:bodyPr/>
          <a:p>
            <a:pPr marL="431800" indent="-323850">
              <a:lnSpc>
                <a:spcPct val="100000"/>
              </a:lnSpc>
              <a:spcAft>
                <a:spcPts val="265"/>
              </a:spcAft>
              <a:buSzPct val="450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sym typeface="+mn-ea"/>
              </a:rPr>
              <a:t>Implementation of various constraints like Aptitude slots, PBL(Project Based Learning) activities, Mentoring slots(same for every semester), Departmental and Institutional electives.</a:t>
            </a:r>
            <a:endParaRPr lang="en-IN" altLang="en-US" dirty="0">
              <a:latin typeface="Times New Roman" panose="02020603050405020304" pitchFamily="18" charset="0"/>
            </a:endParaRPr>
          </a:p>
          <a:p>
            <a:pPr marL="431800" indent="-323850">
              <a:lnSpc>
                <a:spcPct val="100000"/>
              </a:lnSpc>
              <a:spcAft>
                <a:spcPts val="265"/>
              </a:spcAft>
              <a:buSzPct val="450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sym typeface="+mn-ea"/>
              </a:rPr>
              <a:t>If required working on security factor. </a:t>
            </a:r>
            <a:endParaRPr lang="en-IN" altLang="en-US" dirty="0">
              <a:latin typeface="Times New Roman" panose="02020603050405020304" pitchFamily="18" charset="0"/>
            </a:endParaRPr>
          </a:p>
          <a:p>
            <a:pPr marL="431800" indent="-323850">
              <a:lnSpc>
                <a:spcPct val="100000"/>
              </a:lnSpc>
              <a:spcAft>
                <a:spcPts val="265"/>
              </a:spcAft>
              <a:buSzPct val="450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sym typeface="+mn-ea"/>
              </a:rPr>
              <a:t>Assignment of slots for various activities for diﬀerent initiatives taken by the institute.</a:t>
            </a:r>
            <a:endParaRPr lang="en-IN" altLang="en-US" dirty="0">
              <a:latin typeface="Times New Roman" panose="02020603050405020304" pitchFamily="18" charset="0"/>
            </a:endParaRPr>
          </a:p>
          <a:p>
            <a:pPr marL="431800" indent="-323850">
              <a:lnSpc>
                <a:spcPct val="100000"/>
              </a:lnSpc>
              <a:spcAft>
                <a:spcPts val="265"/>
              </a:spcAft>
              <a:buSzPct val="450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sym typeface="+mn-ea"/>
              </a:rPr>
              <a:t>Generation of special timetable i.e. one day timetable or occasional timetable. </a:t>
            </a:r>
            <a:endParaRPr lang="en-GB"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89" name="Shape 189"/>
        <p:cNvGrpSpPr/>
        <p:nvPr/>
      </p:nvGrpSpPr>
      <p:grpSpPr>
        <a:xfrm>
          <a:off x="0" y="0"/>
          <a:ext cx="0" cy="0"/>
          <a:chOff x="0" y="0"/>
          <a:chExt cx="0" cy="0"/>
        </a:xfrm>
      </p:grpSpPr>
      <p:sp>
        <p:nvSpPr>
          <p:cNvPr id="190" name="Google Shape;190;p35"/>
          <p:cNvSpPr txBox="1"/>
          <p:nvPr>
            <p:ph type="ctr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GB" b="1">
                <a:latin typeface="Times New Roman" panose="02020603050405020304"/>
                <a:ea typeface="Times New Roman" panose="02020603050405020304"/>
                <a:cs typeface="Times New Roman" panose="02020603050405020304"/>
                <a:sym typeface="Times New Roman" panose="02020603050405020304"/>
              </a:rPr>
              <a:t>Thank You</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91" name="Google Shape;191;p35"/>
          <p:cNvSpPr txBox="1"/>
          <p:nvPr>
            <p:ph type="subTitle" idx="1"/>
          </p:nvPr>
        </p:nvSpPr>
        <p:spPr>
          <a:xfrm>
            <a:off x="512700" y="3840639"/>
            <a:ext cx="8118600" cy="7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9" name="Shape 69"/>
        <p:cNvGrpSpPr/>
        <p:nvPr/>
      </p:nvGrpSpPr>
      <p:grpSpPr>
        <a:xfrm>
          <a:off x="0" y="0"/>
          <a:ext cx="0" cy="0"/>
          <a:chOff x="0" y="0"/>
          <a:chExt cx="0" cy="0"/>
        </a:xfrm>
      </p:grpSpPr>
      <p:sp>
        <p:nvSpPr>
          <p:cNvPr id="70" name="Google Shape;70;p15"/>
          <p:cNvSpPr txBox="1"/>
          <p:nvPr>
            <p:ph type="ctr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GB" sz="4000" b="1">
                <a:latin typeface="Times New Roman" panose="02020603050405020304"/>
                <a:ea typeface="Times New Roman" panose="02020603050405020304"/>
                <a:cs typeface="Times New Roman" panose="02020603050405020304"/>
                <a:sym typeface="Times New Roman" panose="02020603050405020304"/>
              </a:rPr>
              <a:t>1.Project Conception and Initiation</a:t>
            </a:r>
            <a:endParaRPr sz="4000" b="1">
              <a:latin typeface="Times New Roman" panose="02020603050405020304"/>
              <a:ea typeface="Times New Roman" panose="02020603050405020304"/>
              <a:cs typeface="Times New Roman" panose="02020603050405020304"/>
              <a:sym typeface="Times New Roman" panose="02020603050405020304"/>
            </a:endParaRPr>
          </a:p>
        </p:txBody>
      </p:sp>
      <p:sp>
        <p:nvSpPr>
          <p:cNvPr id="71" name="Google Shape;71;p15"/>
          <p:cNvSpPr txBox="1"/>
          <p:nvPr>
            <p:ph type="subTitle" idx="1"/>
          </p:nvPr>
        </p:nvSpPr>
        <p:spPr>
          <a:xfrm>
            <a:off x="512700" y="3840639"/>
            <a:ext cx="8118600" cy="7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b="1">
                <a:latin typeface="Times New Roman" panose="02020603050405020304"/>
                <a:ea typeface="Times New Roman" panose="02020603050405020304"/>
                <a:cs typeface="Times New Roman" panose="02020603050405020304"/>
                <a:sym typeface="Times New Roman" panose="02020603050405020304"/>
              </a:rPr>
              <a:t>1.1 Abstract</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77" name="Google Shape;77;p16"/>
          <p:cNvSpPr txBox="1"/>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514350" lvl="0" indent="-285750" algn="just" rtl="0">
              <a:lnSpc>
                <a:spcPct val="115000"/>
              </a:lnSpc>
              <a:spcBef>
                <a:spcPts val="0"/>
              </a:spcBef>
              <a:spcAft>
                <a:spcPts val="0"/>
              </a:spcAft>
              <a:buSzPct val="25000"/>
              <a:buFont typeface="Arial" panose="020B0604020202020204" pitchFamily="34" charset="0"/>
              <a:buChar char="•"/>
            </a:pPr>
            <a:endParaRPr>
              <a:latin typeface="Times New Roman" panose="02020603050405020304" pitchFamily="18" charset="0"/>
              <a:cs typeface="Times New Roman" panose="02020603050405020304" pitchFamily="18" charset="0"/>
            </a:endParaRPr>
          </a:p>
          <a:p>
            <a:pPr marL="285750" lvl="0" indent="-285750" algn="just" rtl="0">
              <a:lnSpc>
                <a:spcPct val="100000"/>
              </a:lnSpc>
              <a:spcAft>
                <a:spcPct val="0"/>
              </a:spcAft>
              <a:buSzPct val="250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cs typeface="Times New Roman" panose="02020603050405020304" pitchFamily="18" charset="0"/>
                <a:sym typeface="+mn-ea"/>
              </a:rPr>
              <a:t>Time table generation is tedious job.                                                              </a:t>
            </a:r>
            <a:endParaRPr lang="en-IN" altLang="en-US" dirty="0">
              <a:latin typeface="Times New Roman" panose="02020603050405020304" pitchFamily="18" charset="0"/>
              <a:cs typeface="Times New Roman" panose="02020603050405020304" pitchFamily="18" charset="0"/>
            </a:endParaRPr>
          </a:p>
          <a:p>
            <a:pPr marL="285750" lvl="0" indent="-285750" algn="just" rtl="0">
              <a:lnSpc>
                <a:spcPct val="100000"/>
              </a:lnSpc>
              <a:spcAft>
                <a:spcPct val="0"/>
              </a:spcAft>
              <a:buSzPct val="250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cs typeface="Times New Roman" panose="02020603050405020304" pitchFamily="18" charset="0"/>
                <a:sym typeface="+mn-ea"/>
              </a:rPr>
              <a:t>The project will generate time table automatically thereby saving time required to design manually.</a:t>
            </a:r>
            <a:endParaRPr lang="en-IN" altLang="en-US" dirty="0">
              <a:latin typeface="Times New Roman" panose="02020603050405020304" pitchFamily="18" charset="0"/>
              <a:cs typeface="Times New Roman" panose="02020603050405020304" pitchFamily="18" charset="0"/>
            </a:endParaRPr>
          </a:p>
          <a:p>
            <a:pPr marL="285750" lvl="0" indent="-285750" algn="just" rtl="0">
              <a:lnSpc>
                <a:spcPct val="100000"/>
              </a:lnSpc>
              <a:spcAft>
                <a:spcPct val="0"/>
              </a:spcAft>
              <a:buSzPct val="250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cs typeface="Times New Roman" panose="02020603050405020304" pitchFamily="18" charset="0"/>
                <a:sym typeface="+mn-ea"/>
              </a:rPr>
              <a:t>The system will take various inputs like number of subjects, teachers, workload of a teacher, semester priority of subject. By relying on these inputs, it will generate possible time tables for working days of the week for teaching faculty.</a:t>
            </a:r>
            <a:endParaRPr lang="en-IN" altLang="en-US" dirty="0">
              <a:latin typeface="Times New Roman" panose="02020603050405020304" pitchFamily="18" charset="0"/>
              <a:cs typeface="Times New Roman" panose="02020603050405020304" pitchFamily="18" charset="0"/>
            </a:endParaRPr>
          </a:p>
          <a:p>
            <a:pPr marL="285750" lvl="0" indent="-285750" algn="just" rtl="0">
              <a:lnSpc>
                <a:spcPct val="100000"/>
              </a:lnSpc>
              <a:spcAft>
                <a:spcPct val="0"/>
              </a:spcAft>
              <a:buSzPct val="250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cs typeface="Times New Roman" panose="02020603050405020304" pitchFamily="18" charset="0"/>
                <a:sym typeface="+mn-ea"/>
              </a:rPr>
              <a:t>Generate timetable automatically in such a way that  that their timings do not overlap.</a:t>
            </a:r>
            <a:endParaRPr lang="en-IN" altLang="en-US" dirty="0">
              <a:latin typeface="Times New Roman" panose="02020603050405020304" pitchFamily="18" charset="0"/>
              <a:cs typeface="Times New Roman" panose="02020603050405020304" pitchFamily="18" charset="0"/>
            </a:endParaRPr>
          </a:p>
          <a:p>
            <a:pPr marL="285750" lvl="0" indent="-285750" algn="just" rtl="0">
              <a:lnSpc>
                <a:spcPct val="100000"/>
              </a:lnSpc>
              <a:spcAft>
                <a:spcPct val="0"/>
              </a:spcAft>
              <a:buSzPct val="250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cs typeface="Times New Roman" panose="02020603050405020304" pitchFamily="18" charset="0"/>
                <a:sym typeface="+mn-ea"/>
              </a:rPr>
              <a:t>The traditional hand operated method of time table is very time consuming</a:t>
            </a:r>
            <a:endParaRPr lang="en-IN" altLang="en-US" dirty="0">
              <a:latin typeface="Times New Roman" panose="02020603050405020304" pitchFamily="18" charset="0"/>
              <a:cs typeface="Times New Roman" panose="02020603050405020304" pitchFamily="18" charset="0"/>
            </a:endParaRPr>
          </a:p>
          <a:p>
            <a:pPr lvl="0" algn="just" rtl="0">
              <a:lnSpc>
                <a:spcPct val="115000"/>
              </a:lnSpc>
              <a:spcBef>
                <a:spcPts val="0"/>
              </a:spcBef>
              <a:spcAft>
                <a:spcPts val="0"/>
              </a:spcAft>
              <a:buSzPct val="25000"/>
              <a:buFont typeface="Arial" panose="020B0604020202020204" pitchFamily="34" charset="0"/>
              <a:buChar char="•"/>
            </a:pPr>
            <a:endParaRPr>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b="1">
                <a:latin typeface="Times New Roman" panose="02020603050405020304"/>
                <a:ea typeface="Times New Roman" panose="02020603050405020304"/>
                <a:cs typeface="Times New Roman" panose="02020603050405020304"/>
                <a:sym typeface="Times New Roman" panose="02020603050405020304"/>
              </a:rPr>
              <a:t>1.2 Objectives</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83" name="Google Shape;83;p17"/>
          <p:cNvSpPr txBox="1"/>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431800" indent="-323850" algn="just">
              <a:lnSpc>
                <a:spcPct val="100000"/>
              </a:lnSpc>
              <a:spcAft>
                <a:spcPct val="0"/>
              </a:spcAft>
              <a:buSzPct val="250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sym typeface="+mn-ea"/>
              </a:rPr>
              <a:t>To reduce the load on Time table co-ordinator, as it's time consuming and it takes lots of effort.</a:t>
            </a:r>
            <a:endParaRPr lang="en-IN" altLang="en-US" dirty="0">
              <a:latin typeface="Times New Roman" panose="02020603050405020304" pitchFamily="18" charset="0"/>
            </a:endParaRPr>
          </a:p>
          <a:p>
            <a:pPr marL="431800" indent="-323850" algn="just">
              <a:lnSpc>
                <a:spcPct val="100000"/>
              </a:lnSpc>
              <a:spcAft>
                <a:spcPct val="0"/>
              </a:spcAft>
              <a:buSzPct val="250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sym typeface="+mn-ea"/>
              </a:rPr>
              <a:t>To optimize the use of the resources such as teachers, labs and classrooms, etc and get the best use of the IT infrastructure.</a:t>
            </a:r>
            <a:endParaRPr lang="en-IN" altLang="en-US" dirty="0">
              <a:latin typeface="Times New Roman" panose="02020603050405020304" pitchFamily="18" charset="0"/>
            </a:endParaRPr>
          </a:p>
          <a:p>
            <a:pPr marL="431800" indent="-323850" algn="just">
              <a:lnSpc>
                <a:spcPct val="100000"/>
              </a:lnSpc>
              <a:spcAft>
                <a:spcPct val="0"/>
              </a:spcAft>
              <a:buSzPct val="250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sym typeface="+mn-ea"/>
              </a:rPr>
              <a:t>To minimize the manual intervention in creation of the timetable.</a:t>
            </a:r>
            <a:endParaRPr lang="en-IN" altLang="en-US" dirty="0">
              <a:latin typeface="Times New Roman" panose="02020603050405020304" pitchFamily="18" charset="0"/>
            </a:endParaRPr>
          </a:p>
          <a:p>
            <a:pPr marL="431800" indent="-323850" algn="just">
              <a:lnSpc>
                <a:spcPct val="100000"/>
              </a:lnSpc>
              <a:spcAft>
                <a:spcPct val="0"/>
              </a:spcAft>
              <a:buSzPct val="250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sym typeface="+mn-ea"/>
              </a:rPr>
              <a:t>Generates multiple useful views from timetable.</a:t>
            </a:r>
            <a:endParaRPr lang="en-IN" altLang="en-US" dirty="0">
              <a:latin typeface="Times New Roman" panose="02020603050405020304" pitchFamily="18" charset="0"/>
            </a:endParaRPr>
          </a:p>
          <a:p>
            <a:pPr marL="431800" indent="-323850" algn="just">
              <a:lnSpc>
                <a:spcPct val="100000"/>
              </a:lnSpc>
              <a:spcAft>
                <a:spcPct val="0"/>
              </a:spcAft>
              <a:buSzPct val="250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sym typeface="+mn-ea"/>
              </a:rPr>
              <a:t>To make timetable system generic so that it can work equally well for different Schools, Colleges and Universities.</a:t>
            </a:r>
            <a:endParaRPr lang="en-IN" altLang="en-US" dirty="0">
              <a:latin typeface="Times New Roman" panose="02020603050405020304" pitchFamily="18" charset="0"/>
            </a:endParaRPr>
          </a:p>
          <a:p>
            <a:pPr marL="114300" lvl="0" indent="0" algn="just" rtl="0">
              <a:lnSpc>
                <a:spcPct val="115000"/>
              </a:lnSpc>
              <a:spcBef>
                <a:spcPts val="0"/>
              </a:spcBef>
              <a:spcAft>
                <a:spcPts val="0"/>
              </a:spcAft>
              <a:buSzPct val="25000"/>
              <a:buFont typeface="Arial" panose="020B0604020202020204" pitchFamily="34" charset="0"/>
              <a:buNone/>
            </a:pPr>
            <a:r>
              <a:rPr lang="en-GB"/>
              <a:t>                                                                    </a:t>
            </a:r>
            <a:endParaRPr lang="en-GB"/>
          </a:p>
          <a:p>
            <a:pPr marL="514350" lvl="0" indent="-285750" algn="l" rtl="0">
              <a:lnSpc>
                <a:spcPct val="115000"/>
              </a:lnSpc>
              <a:spcBef>
                <a:spcPts val="0"/>
              </a:spcBef>
              <a:spcAft>
                <a:spcPts val="0"/>
              </a:spcAft>
              <a:buSzPct val="25000"/>
              <a:buFont typeface="Arial" panose="020B0604020202020204" pitchFamily="34" charset="0"/>
              <a:buChar char="•"/>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b="1">
                <a:solidFill>
                  <a:srgbClr val="434343"/>
                </a:solidFill>
                <a:latin typeface="Times New Roman" panose="02020603050405020304"/>
                <a:ea typeface="Times New Roman" panose="02020603050405020304"/>
                <a:cs typeface="Times New Roman" panose="02020603050405020304"/>
                <a:sym typeface="Times New Roman" panose="02020603050405020304"/>
              </a:rPr>
              <a:t>1.3 Literature Review</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89" name="Google Shape;89;p18"/>
          <p:cNvSpPr txBox="1"/>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0" indent="0" algn="just">
              <a:lnSpc>
                <a:spcPct val="100000"/>
              </a:lnSpc>
              <a:spcAft>
                <a:spcPct val="0"/>
              </a:spcAft>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sym typeface="+mn-ea"/>
              </a:rPr>
              <a:t>Paper Title : On line helpdesk for college departmental activities.</a:t>
            </a:r>
            <a:endParaRPr lang="en-IN" altLang="en-US" dirty="0">
              <a:latin typeface="Times New Roman" panose="02020603050405020304" pitchFamily="18" charset="0"/>
            </a:endParaRPr>
          </a:p>
          <a:p>
            <a:pPr marL="0" indent="0" algn="just">
              <a:lnSpc>
                <a:spcPct val="100000"/>
              </a:lnSpc>
              <a:spcAft>
                <a:spcPct val="0"/>
              </a:spcAft>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sym typeface="+mn-ea"/>
              </a:rPr>
              <a:t>Authors : Asha,V.G.,&amp;</a:t>
            </a:r>
            <a:r>
              <a:rPr lang="en-IN" altLang="en-US" dirty="0" err="1">
                <a:latin typeface="Times New Roman" panose="02020603050405020304" pitchFamily="18" charset="0"/>
                <a:sym typeface="+mn-ea"/>
              </a:rPr>
              <a:t>Babu,K.N.R.M</a:t>
            </a:r>
            <a:r>
              <a:rPr lang="en-IN" altLang="en-US" dirty="0">
                <a:latin typeface="Times New Roman" panose="02020603050405020304" pitchFamily="18" charset="0"/>
                <a:sym typeface="+mn-ea"/>
              </a:rPr>
              <a:t>.(2017).</a:t>
            </a:r>
            <a:endParaRPr lang="en-IN" altLang="en-US" dirty="0">
              <a:latin typeface="Times New Roman" panose="02020603050405020304" pitchFamily="18" charset="0"/>
            </a:endParaRPr>
          </a:p>
          <a:p>
            <a:pPr marL="0" indent="0" algn="just">
              <a:lnSpc>
                <a:spcPct val="100000"/>
              </a:lnSpc>
              <a:spcAft>
                <a:spcPct val="0"/>
              </a:spcAft>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sym typeface="+mn-ea"/>
              </a:rPr>
              <a:t>Publicationdetails : 2017 International Conference on Intelligent Computing and Control Systems (ICICCS).</a:t>
            </a:r>
            <a:endParaRPr lang="en-IN" altLang="en-US" dirty="0">
              <a:latin typeface="Times New Roman" panose="02020603050405020304" pitchFamily="18" charset="0"/>
            </a:endParaRPr>
          </a:p>
          <a:p>
            <a:pPr marL="0" indent="0" algn="just">
              <a:lnSpc>
                <a:spcPct val="100000"/>
              </a:lnSpc>
              <a:spcAft>
                <a:spcPct val="0"/>
              </a:spcAft>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sym typeface="+mn-ea"/>
              </a:rPr>
              <a:t>Findings : Timetable generation using Genetic Algorithm</a:t>
            </a:r>
            <a:endParaRPr lang="en-IN" altLang="en-US" dirty="0">
              <a:latin typeface="Times New Roman" panose="02020603050405020304" pitchFamily="18" charset="0"/>
            </a:endParaRPr>
          </a:p>
          <a:p>
            <a:pPr marL="0" indent="0" algn="just">
              <a:lnSpc>
                <a:spcPct val="100000"/>
              </a:lnSpc>
              <a:spcAft>
                <a:spcPct val="0"/>
              </a:spcAft>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sym typeface="+mn-ea"/>
              </a:rPr>
              <a:t>Advantages : Accurate and gives output in short time.</a:t>
            </a:r>
            <a:endParaRPr lang="en-IN" altLang="en-US" dirty="0">
              <a:latin typeface="Times New Roman" panose="02020603050405020304" pitchFamily="18" charset="0"/>
            </a:endParaRPr>
          </a:p>
          <a:p>
            <a:pPr marL="0" indent="0" algn="just">
              <a:lnSpc>
                <a:spcPct val="100000"/>
              </a:lnSpc>
              <a:spcAft>
                <a:spcPct val="0"/>
              </a:spcAft>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sym typeface="+mn-ea"/>
              </a:rPr>
              <a:t>Disadvantages : Complex Algorithm, time consuming.</a:t>
            </a:r>
            <a:endParaRPr lang="en-IN" altLang="en-US" dirty="0">
              <a:latin typeface="Times New Roman" panose="02020603050405020304" pitchFamily="18" charset="0"/>
            </a:endParaRPr>
          </a:p>
          <a:p>
            <a:pPr marL="114300" lvl="0" indent="0" algn="l" rtl="0">
              <a:lnSpc>
                <a:spcPct val="115000"/>
              </a:lnSpc>
              <a:spcBef>
                <a:spcPts val="0"/>
              </a:spcBef>
              <a:spcAft>
                <a:spcPts val="0"/>
              </a:spcAft>
              <a:buSzPts val="1800"/>
              <a:buNone/>
            </a:pPr>
            <a:r>
              <a:rPr lang="en-GB"/>
              <a:t>                                                           </a:t>
            </a:r>
            <a:endParaRPr lang="en-GB"/>
          </a:p>
          <a:p>
            <a:pPr marL="457200" lvl="0" indent="-228600" algn="l" rtl="0">
              <a:lnSpc>
                <a:spcPct val="115000"/>
              </a:lnSpc>
              <a:spcBef>
                <a:spcPts val="0"/>
              </a:spcBef>
              <a:spcAft>
                <a:spcPts val="0"/>
              </a:spcAft>
              <a:buSzPts val="1800"/>
              <a:buNone/>
            </a:p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GB" b="1">
                <a:solidFill>
                  <a:srgbClr val="434343"/>
                </a:solidFill>
                <a:latin typeface="Times New Roman" panose="02020603050405020304"/>
                <a:ea typeface="Times New Roman" panose="02020603050405020304"/>
                <a:cs typeface="Times New Roman" panose="02020603050405020304"/>
                <a:sym typeface="Times New Roman" panose="02020603050405020304"/>
              </a:rPr>
              <a:t>Literature Review</a:t>
            </a:r>
            <a:endParaRPr lang="en-GB" altLang="en-US"/>
          </a:p>
        </p:txBody>
      </p:sp>
      <p:sp>
        <p:nvSpPr>
          <p:cNvPr id="3" name="Text Placeholder 2"/>
          <p:cNvSpPr/>
          <p:nvPr>
            <p:ph type="body" idx="1"/>
          </p:nvPr>
        </p:nvSpPr>
        <p:spPr/>
        <p:txBody>
          <a:bodyPr/>
          <a:p>
            <a:pPr marL="0" indent="0" algn="just">
              <a:lnSpc>
                <a:spcPct val="100000"/>
              </a:lnSpc>
              <a:spcAft>
                <a:spcPct val="0"/>
              </a:spcAft>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sym typeface="+mn-ea"/>
              </a:rPr>
              <a:t>Paper Title : A study on heuristic timetabling method for faculty course timetable problem.</a:t>
            </a:r>
            <a:endParaRPr lang="en-IN" altLang="en-US" dirty="0">
              <a:latin typeface="Times New Roman" panose="02020603050405020304" pitchFamily="18" charset="0"/>
            </a:endParaRPr>
          </a:p>
          <a:p>
            <a:pPr marL="0" indent="0" algn="just">
              <a:lnSpc>
                <a:spcPct val="100000"/>
              </a:lnSpc>
              <a:spcAft>
                <a:spcPct val="0"/>
              </a:spcAft>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sym typeface="+mn-ea"/>
              </a:rPr>
              <a:t>Authors : Bong ChiaLih,</a:t>
            </a:r>
            <a:r>
              <a:rPr lang="en-IN" altLang="en-US" dirty="0" err="1">
                <a:latin typeface="Times New Roman" panose="02020603050405020304" pitchFamily="18" charset="0"/>
                <a:sym typeface="+mn-ea"/>
              </a:rPr>
              <a:t>SzeSanNah</a:t>
            </a:r>
            <a:r>
              <a:rPr lang="en-IN" altLang="en-US" dirty="0">
                <a:latin typeface="Times New Roman" panose="02020603050405020304" pitchFamily="18" charset="0"/>
                <a:sym typeface="+mn-ea"/>
              </a:rPr>
              <a:t>,&amp;</a:t>
            </a:r>
            <a:r>
              <a:rPr lang="en-IN" altLang="en-US" dirty="0" err="1">
                <a:latin typeface="Times New Roman" panose="02020603050405020304" pitchFamily="18" charset="0"/>
                <a:sym typeface="+mn-ea"/>
              </a:rPr>
              <a:t>Bolhassan,N.A</a:t>
            </a:r>
            <a:r>
              <a:rPr lang="en-IN" altLang="en-US" dirty="0">
                <a:latin typeface="Times New Roman" panose="02020603050405020304" pitchFamily="18" charset="0"/>
                <a:sym typeface="+mn-ea"/>
              </a:rPr>
              <a:t>.(2015).</a:t>
            </a:r>
            <a:endParaRPr lang="en-IN" altLang="en-US" dirty="0">
              <a:latin typeface="Times New Roman" panose="02020603050405020304" pitchFamily="18" charset="0"/>
            </a:endParaRPr>
          </a:p>
          <a:p>
            <a:pPr marL="0" indent="0" algn="just">
              <a:lnSpc>
                <a:spcPct val="100000"/>
              </a:lnSpc>
              <a:spcAft>
                <a:spcPct val="0"/>
              </a:spcAft>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sym typeface="+mn-ea"/>
              </a:rPr>
              <a:t>Publication details : 2015 9thInternational Conference on </a:t>
            </a:r>
            <a:r>
              <a:rPr lang="en-IN" altLang="en-US" dirty="0" err="1">
                <a:latin typeface="Times New Roman" panose="02020603050405020304" pitchFamily="18" charset="0"/>
                <a:sym typeface="+mn-ea"/>
              </a:rPr>
              <a:t>Itin</a:t>
            </a:r>
            <a:r>
              <a:rPr lang="en-IN" altLang="en-US" dirty="0">
                <a:latin typeface="Times New Roman" panose="02020603050405020304" pitchFamily="18" charset="0"/>
                <a:sym typeface="+mn-ea"/>
              </a:rPr>
              <a:t> Asia(CITA).</a:t>
            </a:r>
            <a:endParaRPr lang="en-IN" altLang="en-US" dirty="0">
              <a:latin typeface="Times New Roman" panose="02020603050405020304" pitchFamily="18" charset="0"/>
            </a:endParaRPr>
          </a:p>
          <a:p>
            <a:pPr marL="0" indent="0" algn="just">
              <a:lnSpc>
                <a:spcPct val="100000"/>
              </a:lnSpc>
              <a:spcAft>
                <a:spcPct val="0"/>
              </a:spcAft>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sym typeface="+mn-ea"/>
              </a:rPr>
              <a:t>Findings : Timetable generation using Genetic Algorithm with two-heuristic approach.</a:t>
            </a:r>
            <a:endParaRPr lang="en-IN" altLang="en-US" dirty="0">
              <a:latin typeface="Times New Roman" panose="02020603050405020304" pitchFamily="18" charset="0"/>
            </a:endParaRPr>
          </a:p>
          <a:p>
            <a:pPr marL="0" indent="0" algn="just">
              <a:lnSpc>
                <a:spcPct val="100000"/>
              </a:lnSpc>
              <a:spcAft>
                <a:spcPct val="0"/>
              </a:spcAft>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sym typeface="+mn-ea"/>
              </a:rPr>
              <a:t>Advantages : Gives a better solution.</a:t>
            </a:r>
            <a:endParaRPr lang="en-IN" altLang="en-US" dirty="0">
              <a:latin typeface="Times New Roman" panose="02020603050405020304" pitchFamily="18" charset="0"/>
            </a:endParaRPr>
          </a:p>
          <a:p>
            <a:pPr marL="0" indent="0" algn="just">
              <a:lnSpc>
                <a:spcPct val="100000"/>
              </a:lnSpc>
              <a:spcAft>
                <a:spcPct val="0"/>
              </a:spcAft>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sym typeface="+mn-ea"/>
              </a:rPr>
              <a:t>Disadvantages : Complex Algorithm, time consuming</a:t>
            </a:r>
            <a:endParaRPr lang="en-IN" altLang="en-US" dirty="0">
              <a:latin typeface="Times New Roman" panose="02020603050405020304" pitchFamily="18" charset="0"/>
            </a:endParaRPr>
          </a:p>
          <a:p>
            <a:pPr marL="114300" indent="0">
              <a:buNone/>
            </a:pPr>
            <a:endParaRPr lang="en-GB"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GB" b="1">
                <a:solidFill>
                  <a:srgbClr val="434343"/>
                </a:solidFill>
                <a:latin typeface="Times New Roman" panose="02020603050405020304"/>
                <a:ea typeface="Times New Roman" panose="02020603050405020304"/>
                <a:cs typeface="Times New Roman" panose="02020603050405020304"/>
                <a:sym typeface="Times New Roman" panose="02020603050405020304"/>
              </a:rPr>
              <a:t>Literature Review</a:t>
            </a:r>
            <a:endParaRPr lang="en-GB" altLang="en-US"/>
          </a:p>
        </p:txBody>
      </p:sp>
      <p:sp>
        <p:nvSpPr>
          <p:cNvPr id="3" name="Text Placeholder 2"/>
          <p:cNvSpPr/>
          <p:nvPr>
            <p:ph type="body" idx="1"/>
          </p:nvPr>
        </p:nvSpPr>
        <p:spPr/>
        <p:txBody>
          <a:bodyPr/>
          <a:p>
            <a:pPr marL="0" indent="0" algn="just">
              <a:lnSpc>
                <a:spcPct val="100000"/>
              </a:lnSpc>
              <a:spcAft>
                <a:spcPct val="0"/>
              </a:spcAft>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sym typeface="+mn-ea"/>
              </a:rPr>
              <a:t>Paper Title : An investigation of timetable satisfaction factors for a practical university course timetabling problem.</a:t>
            </a:r>
            <a:endParaRPr lang="en-IN" altLang="en-US" dirty="0">
              <a:latin typeface="Times New Roman" panose="02020603050405020304" pitchFamily="18" charset="0"/>
            </a:endParaRPr>
          </a:p>
          <a:p>
            <a:pPr marL="0" indent="0" algn="just">
              <a:lnSpc>
                <a:spcPct val="100000"/>
              </a:lnSpc>
              <a:spcAft>
                <a:spcPct val="0"/>
              </a:spcAft>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sym typeface="+mn-ea"/>
              </a:rPr>
              <a:t>Authors : Yang,X.F.,Ayob,M.,&amp;</a:t>
            </a:r>
            <a:r>
              <a:rPr lang="en-IN" altLang="en-US" dirty="0" err="1">
                <a:latin typeface="Times New Roman" panose="02020603050405020304" pitchFamily="18" charset="0"/>
                <a:sym typeface="+mn-ea"/>
              </a:rPr>
              <a:t>Nazri,M.Z.A</a:t>
            </a:r>
            <a:r>
              <a:rPr lang="en-IN" altLang="en-US" dirty="0">
                <a:latin typeface="Times New Roman" panose="02020603050405020304" pitchFamily="18" charset="0"/>
                <a:sym typeface="+mn-ea"/>
              </a:rPr>
              <a:t>.(2017).</a:t>
            </a:r>
            <a:endParaRPr lang="en-IN" altLang="en-US" dirty="0">
              <a:latin typeface="Times New Roman" panose="02020603050405020304" pitchFamily="18" charset="0"/>
            </a:endParaRPr>
          </a:p>
          <a:p>
            <a:pPr marL="0" indent="0" algn="just">
              <a:lnSpc>
                <a:spcPct val="100000"/>
              </a:lnSpc>
              <a:spcAft>
                <a:spcPct val="0"/>
              </a:spcAft>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sym typeface="+mn-ea"/>
              </a:rPr>
              <a:t>Publication details : 2017 6th International Conference on Electrical Engineering and Informatics(ICEEI).</a:t>
            </a:r>
            <a:endParaRPr lang="en-IN" altLang="en-US" dirty="0">
              <a:latin typeface="Times New Roman" panose="02020603050405020304" pitchFamily="18" charset="0"/>
            </a:endParaRPr>
          </a:p>
          <a:p>
            <a:pPr marL="0" indent="0" algn="just">
              <a:lnSpc>
                <a:spcPct val="100000"/>
              </a:lnSpc>
              <a:spcAft>
                <a:spcPct val="0"/>
              </a:spcAft>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sym typeface="+mn-ea"/>
              </a:rPr>
              <a:t>Findings : Timetable generation using Scheduling Algorithm</a:t>
            </a:r>
            <a:endParaRPr lang="en-IN" altLang="en-US" dirty="0">
              <a:latin typeface="Times New Roman" panose="02020603050405020304" pitchFamily="18" charset="0"/>
            </a:endParaRPr>
          </a:p>
          <a:p>
            <a:pPr marL="0" indent="0" algn="just">
              <a:lnSpc>
                <a:spcPct val="100000"/>
              </a:lnSpc>
              <a:spcAft>
                <a:spcPct val="0"/>
              </a:spcAft>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sym typeface="+mn-ea"/>
              </a:rPr>
              <a:t>Advantages : Moderate result.</a:t>
            </a:r>
            <a:endParaRPr lang="en-IN" altLang="en-US" dirty="0">
              <a:latin typeface="Times New Roman" panose="02020603050405020304" pitchFamily="18" charset="0"/>
            </a:endParaRPr>
          </a:p>
          <a:p>
            <a:pPr marL="0" indent="0" algn="just">
              <a:lnSpc>
                <a:spcPct val="100000"/>
              </a:lnSpc>
              <a:spcAft>
                <a:spcPct val="0"/>
              </a:spcAft>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altLang="en-US" dirty="0">
                <a:latin typeface="Times New Roman" panose="02020603050405020304" pitchFamily="18" charset="0"/>
                <a:sym typeface="+mn-ea"/>
              </a:rPr>
              <a:t>Disadvantages : There is no optimal solution.</a:t>
            </a:r>
            <a:endParaRPr lang="en-IN" altLang="en-US" dirty="0">
              <a:latin typeface="Times New Roman" panose="02020603050405020304" pitchFamily="18" charset="0"/>
            </a:endParaRPr>
          </a:p>
          <a:p>
            <a:pPr marL="114300" indent="0">
              <a:buNone/>
            </a:pPr>
            <a:endParaRPr lang="en-GB"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b="1">
                <a:latin typeface="Times New Roman" panose="02020603050405020304"/>
                <a:ea typeface="Times New Roman" panose="02020603050405020304"/>
                <a:cs typeface="Times New Roman" panose="02020603050405020304"/>
                <a:sym typeface="Times New Roman" panose="02020603050405020304"/>
              </a:rPr>
              <a:t>1.4 Problem Definition</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95" name="Google Shape;95;p19"/>
          <p:cNvSpPr txBox="1"/>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algn="just">
              <a:buSzPct val="25000"/>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rPr>
              <a:t>Timetable generation manually requires time and it’s difficult for the person to handle all the constrains that need to be considered.</a:t>
            </a:r>
            <a:endParaRPr lang="en-IN" dirty="0">
              <a:latin typeface="Times New Roman" panose="02020603050405020304" pitchFamily="18" charset="0"/>
              <a:cs typeface="Times New Roman" panose="02020603050405020304" pitchFamily="18" charset="0"/>
            </a:endParaRPr>
          </a:p>
          <a:p>
            <a:pPr algn="just">
              <a:buSzPct val="25000"/>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rPr>
              <a:t>Utilization of the resources cannot be done completely due to multiple constrains.</a:t>
            </a:r>
            <a:endParaRPr lang="en-IN" dirty="0">
              <a:latin typeface="Times New Roman" panose="02020603050405020304" pitchFamily="18" charset="0"/>
              <a:cs typeface="Times New Roman" panose="02020603050405020304" pitchFamily="18" charset="0"/>
            </a:endParaRPr>
          </a:p>
          <a:p>
            <a:pPr algn="just">
              <a:buSzPct val="25000"/>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rPr>
              <a:t>Above problem will be handled by the software, as we will be predefining all the constrains in our system and provide a proper utilization of the resources.</a:t>
            </a:r>
            <a:endParaRPr dirty="0">
              <a:latin typeface="Times New Roman" panose="02020603050405020304" pitchFamily="18" charset="0"/>
              <a:cs typeface="Times New Roman" panose="02020603050405020304" pitchFamily="18" charset="0"/>
            </a:endParaRPr>
          </a:p>
          <a:p>
            <a:pPr marL="114300" lvl="0" indent="0" algn="l" rtl="0">
              <a:lnSpc>
                <a:spcPct val="115000"/>
              </a:lnSpc>
              <a:spcBef>
                <a:spcPts val="0"/>
              </a:spcBef>
              <a:spcAft>
                <a:spcPts val="0"/>
              </a:spcAft>
              <a:buSzPct val="25000"/>
              <a:buFont typeface="Arial" panose="020B0604020202020204" pitchFamily="34" charset="0"/>
              <a:buNone/>
            </a:pPr>
            <a:endParaRPr>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8203</Words>
  <Application>WPS Presentation</Application>
  <PresentationFormat/>
  <Paragraphs>198</Paragraphs>
  <Slides>29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Arial</vt:lpstr>
      <vt:lpstr>SimSun</vt:lpstr>
      <vt:lpstr>Wingdings</vt:lpstr>
      <vt:lpstr>Arial</vt:lpstr>
      <vt:lpstr>Old Standard TT</vt:lpstr>
      <vt:lpstr>Times New Roman</vt:lpstr>
      <vt:lpstr>Times New Roman</vt:lpstr>
      <vt:lpstr>Microsoft YaHei</vt:lpstr>
      <vt:lpstr>Arial Unicode MS</vt:lpstr>
      <vt:lpstr>Paperback</vt:lpstr>
      <vt:lpstr>Academic Year 2019-2020</vt:lpstr>
      <vt:lpstr>Ms. Rujata Chaudhari Ms. Nahid Shaikh</vt:lpstr>
      <vt:lpstr>1.Project Conception and Initiation</vt:lpstr>
      <vt:lpstr>1.1 Abstract</vt:lpstr>
      <vt:lpstr>1.2 Objectives</vt:lpstr>
      <vt:lpstr>1.3 Literature Review</vt:lpstr>
      <vt:lpstr>Literature Review</vt:lpstr>
      <vt:lpstr>Literature Review</vt:lpstr>
      <vt:lpstr>1.4 Problem Definition</vt:lpstr>
      <vt:lpstr>1.5 Scope</vt:lpstr>
      <vt:lpstr>1.6 Technology stack</vt:lpstr>
      <vt:lpstr>1.7 Benefits for environment &amp; Society</vt:lpstr>
      <vt:lpstr>2. Project Design</vt:lpstr>
      <vt:lpstr>2.1 Proposed System</vt:lpstr>
      <vt:lpstr>2.2 Design(Flow Of Modules)</vt:lpstr>
      <vt:lpstr>2.3 Description Of Use Case</vt:lpstr>
      <vt:lpstr>2.4 Activity diagram</vt:lpstr>
      <vt:lpstr>2.4 Activity diagram to Generate TimeTable </vt:lpstr>
      <vt:lpstr>2.5 Class Diagram</vt:lpstr>
      <vt:lpstr>2.6 Sequence Diagram </vt:lpstr>
      <vt:lpstr>2.6 Module-1</vt:lpstr>
      <vt:lpstr>Module-2</vt:lpstr>
      <vt:lpstr>Module-3</vt:lpstr>
      <vt:lpstr>Module-4 </vt:lpstr>
      <vt:lpstr>2.7 References</vt:lpstr>
      <vt:lpstr>3. Conclusion and Future Scope</vt:lpstr>
      <vt:lpstr>Conclusion</vt:lpstr>
      <vt:lpstr>Future Scope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TechnologyA.P. Shah Institute of TechnologyG.B.Road,Kasarvadavli, Thane(W), Mumbai-400615UNIVERSITY OF MUMBAIAcademic Year 2019-2020</dc:title>
  <dc:creator/>
  <cp:lastModifiedBy>SAPRA</cp:lastModifiedBy>
  <cp:revision>5</cp:revision>
  <dcterms:created xsi:type="dcterms:W3CDTF">2020-05-16T10:05:00Z</dcterms:created>
  <dcterms:modified xsi:type="dcterms:W3CDTF">2020-05-16T10:25:25Z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2057-11.2.0.9327</vt:lpwstr>
  </property>
</Properties>
</file>