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79" r:id="rId8"/>
    <p:sldId id="280" r:id="rId9"/>
    <p:sldId id="281" r:id="rId10"/>
    <p:sldId id="283" r:id="rId11"/>
    <p:sldId id="262" r:id="rId12"/>
    <p:sldId id="263" r:id="rId13"/>
    <p:sldId id="264" r:id="rId14"/>
    <p:sldId id="265" r:id="rId15"/>
    <p:sldId id="266" r:id="rId16"/>
    <p:sldId id="267" r:id="rId17"/>
    <p:sldId id="282" r:id="rId18"/>
    <p:sldId id="268" r:id="rId19"/>
    <p:sldId id="269" r:id="rId20"/>
    <p:sldId id="270" r:id="rId21"/>
    <p:sldId id="271" r:id="rId22"/>
    <p:sldId id="272" r:id="rId23"/>
    <p:sldId id="273" r:id="rId24"/>
    <p:sldId id="285" r:id="rId25"/>
    <p:sldId id="274" r:id="rId26"/>
    <p:sldId id="284" r:id="rId27"/>
    <p:sldId id="286" r:id="rId28"/>
    <p:sldId id="287" r:id="rId29"/>
    <p:sldId id="275" r:id="rId30"/>
    <p:sldId id="276" r:id="rId31"/>
    <p:sldId id="277" r:id="rId32"/>
    <p:sldId id="278" r:id="rId33"/>
  </p:sldIdLst>
  <p:sldSz cx="9144000" cy="5143500" type="screen16x9"/>
  <p:notesSz cx="6858000" cy="9144000"/>
  <p:embeddedFontLst>
    <p:embeddedFont>
      <p:font typeface="Old Standard TT" panose="020B0604020202020204" charset="0"/>
      <p:regular r:id="rId35"/>
      <p:bold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59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486106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2019-2020</a:t>
            </a:r>
            <a:endParaRPr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A013-D4A6-43AD-809E-A272E76B54C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1.3 Literature Review</a:t>
            </a:r>
          </a:p>
        </p:txBody>
      </p:sp>
      <p:sp>
        <p:nvSpPr>
          <p:cNvPr id="3" name="Text Placeholder 2">
            <a:extLst>
              <a:ext uri="{FF2B5EF4-FFF2-40B4-BE49-F238E27FC236}">
                <a16:creationId xmlns:a16="http://schemas.microsoft.com/office/drawing/2014/main" id="{8817DD11-A5C4-4AF6-A597-C835DB28D99C}"/>
              </a:ext>
            </a:extLst>
          </p:cNvPr>
          <p:cNvSpPr>
            <a:spLocks noGrp="1"/>
          </p:cNvSpPr>
          <p:nvPr>
            <p:ph type="body" idx="1"/>
          </p:nvPr>
        </p:nvSpPr>
        <p:spPr>
          <a:xfrm>
            <a:off x="311700" y="1058225"/>
            <a:ext cx="8520600" cy="3567563"/>
          </a:xfrm>
        </p:spPr>
        <p:txBody>
          <a:bodyPr/>
          <a:lstStyle/>
          <a:p>
            <a:r>
              <a:rPr lang="en-US" dirty="0">
                <a:latin typeface="Times New Roman" panose="02020603050405020304" pitchFamily="18" charset="0"/>
                <a:cs typeface="Times New Roman" panose="02020603050405020304" pitchFamily="18" charset="0"/>
              </a:rPr>
              <a:t>Neurorehabilitation Control Application: Development Using Ionic Framework</a:t>
            </a:r>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Authors : Lyudmila V. </a:t>
            </a:r>
            <a:r>
              <a:rPr lang="en-IN" dirty="0" err="1">
                <a:latin typeface="Times New Roman" panose="02020603050405020304" pitchFamily="18" charset="0"/>
                <a:cs typeface="Times New Roman" panose="02020603050405020304" pitchFamily="18" charset="0"/>
              </a:rPr>
              <a:t>Babich</a:t>
            </a:r>
            <a:r>
              <a:rPr lang="en-IN" dirty="0">
                <a:latin typeface="Times New Roman" panose="02020603050405020304" pitchFamily="18" charset="0"/>
                <a:cs typeface="Times New Roman" panose="02020603050405020304" pitchFamily="18" charset="0"/>
              </a:rPr>
              <a:t>, Dmitriy A. </a:t>
            </a:r>
            <a:r>
              <a:rPr lang="en-IN" dirty="0" err="1">
                <a:latin typeface="Times New Roman" panose="02020603050405020304" pitchFamily="18" charset="0"/>
                <a:cs typeface="Times New Roman" panose="02020603050405020304" pitchFamily="18" charset="0"/>
              </a:rPr>
              <a:t>Svalov</a:t>
            </a:r>
            <a:r>
              <a:rPr lang="en-IN" dirty="0">
                <a:latin typeface="Times New Roman" panose="02020603050405020304" pitchFamily="18" charset="0"/>
                <a:cs typeface="Times New Roman" panose="02020603050405020304" pitchFamily="18" charset="0"/>
              </a:rPr>
              <a:t>, Aleksey L. Smirnov and Mikhail V. </a:t>
            </a:r>
            <a:r>
              <a:rPr lang="en-IN" dirty="0" err="1">
                <a:latin typeface="Times New Roman" panose="02020603050405020304" pitchFamily="18" charset="0"/>
                <a:cs typeface="Times New Roman" panose="02020603050405020304" pitchFamily="18" charset="0"/>
              </a:rPr>
              <a:t>Babich</a:t>
            </a:r>
            <a:r>
              <a:rPr lang="en-IN"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Publication </a:t>
            </a: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26th Telecommunications forum TELFOR 2018 .</a:t>
            </a:r>
          </a:p>
          <a:p>
            <a:pPr marL="11430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Publisher : IEEE.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Advantage: It reduce the financial costs of application development and make application compatible with 98% of mobile devices users.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04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dirty="0"/>
              <a:t>Educational institute have library which traditionally reply on pen paper method to manually get data analyse and generate records of the student.</a:t>
            </a:r>
          </a:p>
          <a:p>
            <a:r>
              <a:rPr lang="en-IN" dirty="0"/>
              <a:t>Some institutes may use computer to done work which take less time as compared to manual.</a:t>
            </a:r>
          </a:p>
          <a:p>
            <a:r>
              <a:rPr lang="en-IN" dirty="0"/>
              <a:t>There is no smart library for students each institute may consider different parameters. If you don’t have library card , you cant get book. First , you make library card and then issue the book form library. Then you will fill the details given by librarian and librarian also fill the book details for their record get to</a:t>
            </a:r>
          </a:p>
          <a:p>
            <a:pPr marL="114300" indent="0">
              <a:buNone/>
            </a:pPr>
            <a:r>
              <a:rPr lang="en-IN" dirty="0"/>
              <a:t>      know on which date which book is given to whom.</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It helps to reduce manual tasks in libraries.                                </a:t>
            </a:r>
            <a:endParaRPr dirty="0"/>
          </a:p>
          <a:p>
            <a:pPr marL="457200" lvl="0" indent="-342900" algn="l" rtl="0">
              <a:spcBef>
                <a:spcPts val="0"/>
              </a:spcBef>
              <a:spcAft>
                <a:spcPts val="0"/>
              </a:spcAft>
              <a:buSzPts val="1800"/>
              <a:buChar char="●"/>
            </a:pPr>
            <a:r>
              <a:rPr lang="en" dirty="0"/>
              <a:t>Student can search the available book online.                   </a:t>
            </a:r>
            <a:endParaRPr dirty="0"/>
          </a:p>
          <a:p>
            <a:r>
              <a:rPr lang="en-US" dirty="0">
                <a:solidFill>
                  <a:schemeClr val="tx1"/>
                </a:solidFill>
              </a:rPr>
              <a:t>Students will have facilities like requesting for a book extending deadline for return.</a:t>
            </a:r>
          </a:p>
          <a:p>
            <a:r>
              <a:rPr lang="en-US" dirty="0">
                <a:solidFill>
                  <a:schemeClr val="tx1"/>
                </a:solidFill>
              </a:rPr>
              <a:t>If any other person wants to use they will use by paying the monthly or yearly fee.</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1.6 Technology stack</a:t>
            </a:r>
            <a:endParaRPr b="1" dirty="0">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599"/>
            <a:ext cx="8520600" cy="3526875"/>
          </a:xfrm>
          <a:prstGeom prst="rect">
            <a:avLst/>
          </a:prstGeom>
        </p:spPr>
        <p:txBody>
          <a:bodyPr spcFirstLastPara="1" wrap="square" lIns="91425" tIns="91425" rIns="91425" bIns="91425" anchor="t" anchorCtr="0">
            <a:noAutofit/>
          </a:bodyPr>
          <a:lstStyle/>
          <a:p>
            <a:r>
              <a:rPr lang="en-IN" b="1" dirty="0">
                <a:latin typeface="Times New Roman" panose="02020603050405020304" pitchFamily="18" charset="0"/>
                <a:cs typeface="Times New Roman" panose="02020603050405020304" pitchFamily="18" charset="0"/>
              </a:rPr>
              <a:t>For Web Application Front-end :</a:t>
            </a:r>
          </a:p>
          <a:p>
            <a:r>
              <a:rPr lang="en-IN" dirty="0">
                <a:latin typeface="Times New Roman" panose="02020603050405020304" pitchFamily="18" charset="0"/>
                <a:cs typeface="Times New Roman" panose="02020603050405020304" pitchFamily="18" charset="0"/>
              </a:rPr>
              <a:t>HTML, CSS, </a:t>
            </a:r>
            <a:r>
              <a:rPr lang="en-IN" dirty="0" err="1">
                <a:latin typeface="Times New Roman" panose="02020603050405020304" pitchFamily="18" charset="0"/>
                <a:cs typeface="Times New Roman" panose="02020603050405020304" pitchFamily="18" charset="0"/>
              </a:rPr>
              <a:t>Javascript</a:t>
            </a:r>
            <a:r>
              <a:rPr lang="en-IN" dirty="0">
                <a:latin typeface="Times New Roman" panose="02020603050405020304" pitchFamily="18" charset="0"/>
                <a:cs typeface="Times New Roman" panose="02020603050405020304" pitchFamily="18" charset="0"/>
              </a:rPr>
              <a:t>, Bootstrap</a:t>
            </a:r>
          </a:p>
          <a:p>
            <a:pPr marL="114300" indent="0">
              <a:buNone/>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For Web Application Back-end :</a:t>
            </a:r>
          </a:p>
          <a:p>
            <a:r>
              <a:rPr lang="en-IN" dirty="0">
                <a:latin typeface="Times New Roman" panose="02020603050405020304" pitchFamily="18" charset="0"/>
                <a:cs typeface="Times New Roman" panose="02020603050405020304" pitchFamily="18" charset="0"/>
              </a:rPr>
              <a:t>PHP SERVER(WAMP/XAMPP/LAMP),MySQL</a:t>
            </a:r>
          </a:p>
          <a:p>
            <a:pPr marL="114300" indent="0">
              <a:buNone/>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For Mobile Application front-end :</a:t>
            </a:r>
          </a:p>
          <a:p>
            <a:r>
              <a:rPr lang="en-IN" dirty="0">
                <a:latin typeface="Times New Roman" panose="02020603050405020304" pitchFamily="18" charset="0"/>
                <a:cs typeface="Times New Roman" panose="02020603050405020304" pitchFamily="18" charset="0"/>
              </a:rPr>
              <a:t>IONIC-4 IONIC-CLI (IONIC 4 and angular7 using typescript)</a:t>
            </a:r>
          </a:p>
          <a:p>
            <a:pPr marL="114300" indent="0">
              <a:buNone/>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For Mobile Application back-end :</a:t>
            </a:r>
          </a:p>
          <a:p>
            <a:r>
              <a:rPr lang="en-IN" dirty="0">
                <a:latin typeface="Times New Roman" panose="02020603050405020304" pitchFamily="18" charset="0"/>
                <a:cs typeface="Times New Roman" panose="02020603050405020304" pitchFamily="18" charset="0"/>
              </a:rPr>
              <a:t>MySQL, PHP</a:t>
            </a:r>
            <a:endParaRPr lang="en"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Any education institute can make use of it for providing information about author,content of the available books.                                   </a:t>
            </a:r>
            <a:endParaRPr dirty="0"/>
          </a:p>
          <a:p>
            <a:pPr marL="457200" lvl="0" indent="-342900" algn="l" rtl="0">
              <a:spcBef>
                <a:spcPts val="0"/>
              </a:spcBef>
              <a:spcAft>
                <a:spcPts val="0"/>
              </a:spcAft>
              <a:buSzPts val="1800"/>
              <a:buChar char="●"/>
            </a:pPr>
            <a:r>
              <a:rPr lang="en" dirty="0"/>
              <a:t>It can be used in offices and modification can be easily done according to requirements.                            </a:t>
            </a:r>
            <a:endParaRPr dirty="0"/>
          </a:p>
          <a:p>
            <a:pPr marL="457200" lvl="0" indent="-342900" algn="l" rtl="0">
              <a:spcBef>
                <a:spcPts val="0"/>
              </a:spcBef>
              <a:spcAft>
                <a:spcPts val="0"/>
              </a:spcAft>
              <a:buSzPts val="1800"/>
              <a:buChar char="●"/>
            </a:pPr>
            <a:r>
              <a:rPr lang="en" dirty="0"/>
              <a:t>Due to this massive changes come in library in terms of queue and time it is beneficial for both student as well as librarian.                       </a:t>
            </a:r>
            <a:endParaRPr dirty="0"/>
          </a:p>
          <a:p>
            <a:pPr marL="114300" lvl="0" indent="0" algn="l" rtl="0">
              <a:spcBef>
                <a:spcPts val="0"/>
              </a:spcBef>
              <a:spcAft>
                <a:spcPts val="0"/>
              </a:spcAft>
              <a:buSzPts val="18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2.1 Proposed System</a:t>
            </a:r>
            <a:endParaRPr b="1" dirty="0">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4" name="Picture 3" descr="C:\Users\kaush\Desktop\pro.png"/>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03241" y="1053485"/>
            <a:ext cx="3256383" cy="369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7FE3F1AD-6064-419A-A09D-5AD129D93EF6}"/>
              </a:ext>
            </a:extLst>
          </p:cNvPr>
          <p:cNvSpPr>
            <a:spLocks noGrp="1"/>
          </p:cNvSpPr>
          <p:nvPr>
            <p:ph type="body" idx="1"/>
          </p:nvPr>
        </p:nvSpPr>
        <p:spPr>
          <a:xfrm>
            <a:off x="311700" y="255495"/>
            <a:ext cx="8520600" cy="4313306"/>
          </a:xfrm>
        </p:spPr>
        <p:txBody>
          <a:bodyPr/>
          <a:lstStyle/>
          <a:p>
            <a:r>
              <a:rPr lang="en-IN" b="1" dirty="0">
                <a:solidFill>
                  <a:schemeClr val="tx1"/>
                </a:solidFill>
                <a:latin typeface="Times New Roman" panose="02020603050405020304" pitchFamily="18" charset="0"/>
                <a:cs typeface="Times New Roman" panose="02020603050405020304" pitchFamily="18" charset="0"/>
              </a:rPr>
              <a:t>Design</a:t>
            </a:r>
          </a:p>
        </p:txBody>
      </p:sp>
      <p:pic>
        <p:nvPicPr>
          <p:cNvPr id="5" name="Picture 4">
            <a:extLst>
              <a:ext uri="{FF2B5EF4-FFF2-40B4-BE49-F238E27FC236}">
                <a16:creationId xmlns:a16="http://schemas.microsoft.com/office/drawing/2014/main" id="{12A1B78C-01C3-4D56-B812-FB20AEA52CD1}"/>
              </a:ext>
            </a:extLst>
          </p:cNvPr>
          <p:cNvPicPr>
            <a:picLocks noChangeAspect="1"/>
          </p:cNvPicPr>
          <p:nvPr/>
        </p:nvPicPr>
        <p:blipFill>
          <a:blip r:embed="rId2"/>
          <a:stretch>
            <a:fillRect/>
          </a:stretch>
        </p:blipFill>
        <p:spPr>
          <a:xfrm>
            <a:off x="1173256" y="865785"/>
            <a:ext cx="6797488" cy="3576819"/>
          </a:xfrm>
          <a:prstGeom prst="rect">
            <a:avLst/>
          </a:prstGeom>
        </p:spPr>
      </p:pic>
    </p:spTree>
    <p:extLst>
      <p:ext uri="{BB962C8B-B14F-4D97-AF65-F5344CB8AC3E}">
        <p14:creationId xmlns:p14="http://schemas.microsoft.com/office/powerpoint/2010/main" val="3862091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1027" name="Picture 3" descr="C:\Users\kaush\Desktop\f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6175" y="1025299"/>
            <a:ext cx="1771650" cy="387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2.3 Sequance Diagram </a:t>
            </a:r>
            <a:endParaRPr b="1" dirty="0">
              <a:latin typeface="Times New Roman"/>
              <a:ea typeface="Times New Roman"/>
              <a:cs typeface="Times New Roman"/>
              <a:sym typeface="Times New Roman"/>
            </a:endParaRPr>
          </a:p>
        </p:txBody>
      </p:sp>
      <p:pic>
        <p:nvPicPr>
          <p:cNvPr id="4098" name="Picture 2" descr="C:\Users\kaush\Desktop\Sear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702" y="1793908"/>
            <a:ext cx="4665306" cy="79057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kaush\Desktop\se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2791214"/>
            <a:ext cx="4667250" cy="1352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b="1" dirty="0">
                <a:latin typeface="Times New Roman"/>
                <a:ea typeface="Times New Roman"/>
                <a:cs typeface="Times New Roman"/>
                <a:sym typeface="Times New Roman"/>
              </a:rPr>
              <a:t>Novel Framework Smart Library</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Pravin Jaiswal(16104058)</a:t>
            </a:r>
            <a:endParaRPr sz="1800" dirty="0">
              <a:latin typeface="Times New Roman"/>
              <a:ea typeface="Times New Roman"/>
              <a:cs typeface="Times New Roman"/>
              <a:sym typeface="Times New Roman"/>
            </a:endParaRPr>
          </a:p>
          <a:p>
            <a:pPr lvl="0" algn="ctr">
              <a:buClr>
                <a:schemeClr val="dk1"/>
              </a:buClr>
              <a:buSzPts val="1100"/>
            </a:pPr>
            <a:r>
              <a:rPr lang="en" sz="1800" dirty="0">
                <a:latin typeface="Times New Roman"/>
                <a:ea typeface="Times New Roman"/>
                <a:cs typeface="Times New Roman"/>
                <a:sym typeface="Times New Roman"/>
              </a:rPr>
              <a:t>Mohit Jain(16204033)</a:t>
            </a:r>
            <a:endParaRPr sz="1800" dirty="0">
              <a:latin typeface="Times New Roman"/>
              <a:ea typeface="Times New Roman"/>
              <a:cs typeface="Times New Roman"/>
              <a:sym typeface="Times New Roman"/>
            </a:endParaRPr>
          </a:p>
          <a:p>
            <a:pPr lvl="0" algn="ctr">
              <a:buClr>
                <a:schemeClr val="dk1"/>
              </a:buClr>
              <a:buSzPts val="1100"/>
            </a:pPr>
            <a:r>
              <a:rPr lang="en" sz="1800" dirty="0">
                <a:latin typeface="Times New Roman"/>
                <a:ea typeface="Times New Roman"/>
                <a:cs typeface="Times New Roman"/>
                <a:sym typeface="Times New Roman"/>
              </a:rPr>
              <a:t>Sanjog Mashde(15204006)</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Prof. Kaushiki Upadhyaya</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2.4 Activity diagram</a:t>
            </a:r>
            <a:endParaRPr b="1">
              <a:latin typeface="Times New Roman"/>
              <a:ea typeface="Times New Roman"/>
              <a:cs typeface="Times New Roman"/>
              <a:sym typeface="Times New Roman"/>
            </a:endParaRPr>
          </a:p>
        </p:txBody>
      </p:sp>
      <p:pic>
        <p:nvPicPr>
          <p:cNvPr id="2051" name="Picture 3" descr="C:\Users\kaush\Desktop\activ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036" y="1082351"/>
            <a:ext cx="4962525" cy="3638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2.5 Class Diagram</a:t>
            </a:r>
            <a:endParaRPr b="1">
              <a:latin typeface="Times New Roman"/>
              <a:ea typeface="Times New Roman"/>
              <a:cs typeface="Times New Roman"/>
              <a:sym typeface="Times New Roman"/>
            </a:endParaRPr>
          </a:p>
        </p:txBody>
      </p:sp>
      <p:pic>
        <p:nvPicPr>
          <p:cNvPr id="3074" name="Picture 2" descr="C:\Users\kaush\Desktop\cla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22310"/>
            <a:ext cx="5334000" cy="33799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2.6 Module-1(Recommendation System)</a:t>
            </a:r>
            <a:endParaRPr b="1" dirty="0">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IN" dirty="0"/>
              <a:t> A recommendation system broadly recommends books to students best suited to their department and Domain.</a:t>
            </a:r>
          </a:p>
          <a:p>
            <a:pPr marL="285750" indent="-285750">
              <a:spcAft>
                <a:spcPts val="1600"/>
              </a:spcAft>
            </a:pPr>
            <a:r>
              <a:rPr lang="en-IN" dirty="0"/>
              <a:t>When a recommender is well implemented, it can greatly reduce the information overload and guide the student towards the information or book he or she is looking for. A good recommender can make the user feel empowered to make the right decisions in a short amount of time. </a:t>
            </a:r>
          </a:p>
          <a:p>
            <a:pPr marL="285750" indent="-285750">
              <a:spcAft>
                <a:spcPts val="1600"/>
              </a:spcAft>
            </a:pPr>
            <a:r>
              <a:rPr lang="en-IN" dirty="0"/>
              <a:t>Such a user experience is good for profit and student retention.</a:t>
            </a:r>
            <a:endParaRPr dirty="0">
              <a:solidFill>
                <a:schemeClr val="tx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Module-2(Request for a book)</a:t>
            </a:r>
            <a:endParaRPr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IN" dirty="0"/>
              <a:t>It help students in the way of if he or she wants  a new book then he or she can request for a book to librarian in request module.</a:t>
            </a:r>
          </a:p>
          <a:p>
            <a:pPr marL="285750" indent="-285750">
              <a:spcAft>
                <a:spcPts val="1600"/>
              </a:spcAft>
            </a:pPr>
            <a:r>
              <a:rPr lang="en-IN" dirty="0"/>
              <a:t>If there is 10 book only and you want a book you can send request to librarian he or she will registering book by your name.</a:t>
            </a:r>
          </a:p>
          <a:p>
            <a:pPr marL="285750" indent="-285750">
              <a:spcAft>
                <a:spcPts val="1600"/>
              </a:spcAft>
            </a:pPr>
            <a:r>
              <a:rPr lang="en-IN" dirty="0"/>
              <a:t>This module is very helpful in respect to students as well as for </a:t>
            </a:r>
            <a:r>
              <a:rPr lang="en-IN" dirty="0" err="1"/>
              <a:t>college,University</a:t>
            </a:r>
            <a:r>
              <a:rPr lang="en-IN" dirty="0"/>
              <a:t> and office people.</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1B0559-1BEE-44AE-B490-8194AFBCEAA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Module-2(continued)</a:t>
            </a:r>
          </a:p>
        </p:txBody>
      </p:sp>
      <p:pic>
        <p:nvPicPr>
          <p:cNvPr id="12" name="Picture 11">
            <a:extLst>
              <a:ext uri="{FF2B5EF4-FFF2-40B4-BE49-F238E27FC236}">
                <a16:creationId xmlns:a16="http://schemas.microsoft.com/office/drawing/2014/main" id="{6185A217-0254-44F7-B44F-A3CF365E0C8A}"/>
              </a:ext>
            </a:extLst>
          </p:cNvPr>
          <p:cNvPicPr>
            <a:picLocks noChangeAspect="1"/>
          </p:cNvPicPr>
          <p:nvPr/>
        </p:nvPicPr>
        <p:blipFill>
          <a:blip r:embed="rId2"/>
          <a:stretch>
            <a:fillRect/>
          </a:stretch>
        </p:blipFill>
        <p:spPr>
          <a:xfrm>
            <a:off x="699246" y="1237128"/>
            <a:ext cx="7711889" cy="3025589"/>
          </a:xfrm>
          <a:prstGeom prst="rect">
            <a:avLst/>
          </a:prstGeom>
        </p:spPr>
      </p:pic>
    </p:spTree>
    <p:extLst>
      <p:ext uri="{BB962C8B-B14F-4D97-AF65-F5344CB8AC3E}">
        <p14:creationId xmlns:p14="http://schemas.microsoft.com/office/powerpoint/2010/main" val="1677201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Module-3(Notification)</a:t>
            </a:r>
            <a:endParaRPr b="1" dirty="0">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IN" dirty="0"/>
              <a:t>This module help students to remind them when they have to return the books. </a:t>
            </a:r>
          </a:p>
          <a:p>
            <a:pPr marL="285750" indent="-285750">
              <a:spcAft>
                <a:spcPts val="1600"/>
              </a:spcAft>
            </a:pPr>
            <a:r>
              <a:rPr lang="en-IN" dirty="0"/>
              <a:t>They can also get a message if they haven’t return a book to the library on date and also get a message of fine for the late return.</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2170-F350-41C2-9F07-BD3F4F8C502A}"/>
              </a:ext>
            </a:extLst>
          </p:cNvPr>
          <p:cNvSpPr>
            <a:spLocks noGrp="1"/>
          </p:cNvSpPr>
          <p:nvPr>
            <p:ph type="title"/>
          </p:nvPr>
        </p:nvSpPr>
        <p:spPr>
          <a:xfrm>
            <a:off x="311700" y="297107"/>
            <a:ext cx="8520600" cy="529887"/>
          </a:xfrm>
        </p:spPr>
        <p:txBody>
          <a:bodyPr/>
          <a:lstStyle/>
          <a:p>
            <a:r>
              <a:rPr lang="en-IN" b="1" dirty="0">
                <a:latin typeface="Times New Roman" panose="02020603050405020304" pitchFamily="18" charset="0"/>
                <a:cs typeface="Times New Roman" panose="02020603050405020304" pitchFamily="18" charset="0"/>
              </a:rPr>
              <a:t>Module-4(Books)</a:t>
            </a:r>
          </a:p>
        </p:txBody>
      </p:sp>
      <p:sp>
        <p:nvSpPr>
          <p:cNvPr id="3" name="Text Placeholder 2">
            <a:extLst>
              <a:ext uri="{FF2B5EF4-FFF2-40B4-BE49-F238E27FC236}">
                <a16:creationId xmlns:a16="http://schemas.microsoft.com/office/drawing/2014/main" id="{FE0EA337-E450-43FD-938F-9B92F1196BB5}"/>
              </a:ext>
            </a:extLst>
          </p:cNvPr>
          <p:cNvSpPr>
            <a:spLocks noGrp="1"/>
          </p:cNvSpPr>
          <p:nvPr>
            <p:ph type="body" idx="1"/>
          </p:nvPr>
        </p:nvSpPr>
        <p:spPr>
          <a:xfrm>
            <a:off x="311700" y="941294"/>
            <a:ext cx="8520600" cy="3627506"/>
          </a:xfrm>
        </p:spPr>
        <p:txBody>
          <a:bodyPr/>
          <a:lstStyle/>
          <a:p>
            <a:r>
              <a:rPr lang="en-IN" dirty="0"/>
              <a:t>In this student can see the availability of books.</a:t>
            </a:r>
          </a:p>
          <a:p>
            <a:r>
              <a:rPr lang="en-IN" dirty="0"/>
              <a:t>Also see the amount of books of a particular subject.</a:t>
            </a:r>
          </a:p>
          <a:p>
            <a:pPr marL="114300" indent="0">
              <a:buNone/>
            </a:pPr>
            <a:endParaRPr lang="en-IN" dirty="0"/>
          </a:p>
        </p:txBody>
      </p:sp>
      <p:pic>
        <p:nvPicPr>
          <p:cNvPr id="5" name="Picture 4">
            <a:extLst>
              <a:ext uri="{FF2B5EF4-FFF2-40B4-BE49-F238E27FC236}">
                <a16:creationId xmlns:a16="http://schemas.microsoft.com/office/drawing/2014/main" id="{E3FD3A90-6960-42D3-A944-105530C93EFF}"/>
              </a:ext>
            </a:extLst>
          </p:cNvPr>
          <p:cNvPicPr>
            <a:picLocks noChangeAspect="1"/>
          </p:cNvPicPr>
          <p:nvPr/>
        </p:nvPicPr>
        <p:blipFill>
          <a:blip r:embed="rId2"/>
          <a:stretch>
            <a:fillRect/>
          </a:stretch>
        </p:blipFill>
        <p:spPr>
          <a:xfrm>
            <a:off x="820271" y="1822076"/>
            <a:ext cx="7711888" cy="2585974"/>
          </a:xfrm>
          <a:prstGeom prst="rect">
            <a:avLst/>
          </a:prstGeom>
        </p:spPr>
      </p:pic>
    </p:spTree>
    <p:extLst>
      <p:ext uri="{BB962C8B-B14F-4D97-AF65-F5344CB8AC3E}">
        <p14:creationId xmlns:p14="http://schemas.microsoft.com/office/powerpoint/2010/main" val="207742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8B9B-FF03-4D60-BFE8-125F9DA1586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Module-5(Members)</a:t>
            </a:r>
          </a:p>
        </p:txBody>
      </p:sp>
      <p:sp>
        <p:nvSpPr>
          <p:cNvPr id="3" name="Text Placeholder 2">
            <a:extLst>
              <a:ext uri="{FF2B5EF4-FFF2-40B4-BE49-F238E27FC236}">
                <a16:creationId xmlns:a16="http://schemas.microsoft.com/office/drawing/2014/main" id="{91CA54EC-E2AE-4A85-9F71-6F3E0F50F5FD}"/>
              </a:ext>
            </a:extLst>
          </p:cNvPr>
          <p:cNvSpPr>
            <a:spLocks noGrp="1"/>
          </p:cNvSpPr>
          <p:nvPr>
            <p:ph type="body" idx="1"/>
          </p:nvPr>
        </p:nvSpPr>
        <p:spPr/>
        <p:txBody>
          <a:bodyPr/>
          <a:lstStyle/>
          <a:p>
            <a:r>
              <a:rPr lang="en-IN" dirty="0"/>
              <a:t>In this module admin can see how many students/members are present.</a:t>
            </a:r>
          </a:p>
          <a:p>
            <a:pPr marL="114300" indent="0">
              <a:buNone/>
            </a:pPr>
            <a:endParaRPr lang="en-IN" dirty="0"/>
          </a:p>
          <a:p>
            <a:pPr marL="114300" indent="0">
              <a:buNone/>
            </a:pPr>
            <a:endParaRPr lang="en-IN" dirty="0"/>
          </a:p>
        </p:txBody>
      </p:sp>
      <p:pic>
        <p:nvPicPr>
          <p:cNvPr id="5" name="Picture 4">
            <a:extLst>
              <a:ext uri="{FF2B5EF4-FFF2-40B4-BE49-F238E27FC236}">
                <a16:creationId xmlns:a16="http://schemas.microsoft.com/office/drawing/2014/main" id="{8FB202C7-86D9-4F84-9098-D1F533546644}"/>
              </a:ext>
            </a:extLst>
          </p:cNvPr>
          <p:cNvPicPr>
            <a:picLocks noChangeAspect="1"/>
          </p:cNvPicPr>
          <p:nvPr/>
        </p:nvPicPr>
        <p:blipFill>
          <a:blip r:embed="rId2"/>
          <a:stretch>
            <a:fillRect/>
          </a:stretch>
        </p:blipFill>
        <p:spPr>
          <a:xfrm>
            <a:off x="840441" y="1674160"/>
            <a:ext cx="7577418" cy="2894640"/>
          </a:xfrm>
          <a:prstGeom prst="rect">
            <a:avLst/>
          </a:prstGeom>
        </p:spPr>
      </p:pic>
    </p:spTree>
    <p:extLst>
      <p:ext uri="{BB962C8B-B14F-4D97-AF65-F5344CB8AC3E}">
        <p14:creationId xmlns:p14="http://schemas.microsoft.com/office/powerpoint/2010/main" val="3211808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B33B-446D-46FE-B56E-8229F07906B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Module-6(</a:t>
            </a:r>
            <a:r>
              <a:rPr lang="en-IN" b="1">
                <a:latin typeface="Times New Roman" panose="02020603050405020304" pitchFamily="18" charset="0"/>
                <a:cs typeface="Times New Roman" panose="02020603050405020304" pitchFamily="18" charset="0"/>
              </a:rPr>
              <a:t>Admin Profile)</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D392D8B-9C30-49E6-AAFD-5336F64521A3}"/>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In this module if you want you can add admin.</a:t>
            </a:r>
          </a:p>
          <a:p>
            <a:r>
              <a:rPr lang="en-IN" dirty="0">
                <a:latin typeface="Times New Roman" panose="02020603050405020304" pitchFamily="18" charset="0"/>
                <a:cs typeface="Times New Roman" panose="02020603050405020304" pitchFamily="18" charset="0"/>
              </a:rPr>
              <a:t>The part of this project is admin who can handle all this stuff.</a:t>
            </a:r>
          </a:p>
          <a:p>
            <a:pPr marL="11430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114300" indent="0">
              <a:buNone/>
            </a:pPr>
            <a:endParaRPr lang="en-IN" dirty="0"/>
          </a:p>
        </p:txBody>
      </p:sp>
      <p:pic>
        <p:nvPicPr>
          <p:cNvPr id="5" name="Picture 4">
            <a:extLst>
              <a:ext uri="{FF2B5EF4-FFF2-40B4-BE49-F238E27FC236}">
                <a16:creationId xmlns:a16="http://schemas.microsoft.com/office/drawing/2014/main" id="{9D9A782A-DED9-4FB6-89A1-62F13AFB10A1}"/>
              </a:ext>
            </a:extLst>
          </p:cNvPr>
          <p:cNvPicPr>
            <a:picLocks noChangeAspect="1"/>
          </p:cNvPicPr>
          <p:nvPr/>
        </p:nvPicPr>
        <p:blipFill>
          <a:blip r:embed="rId2"/>
          <a:stretch>
            <a:fillRect/>
          </a:stretch>
        </p:blipFill>
        <p:spPr>
          <a:xfrm>
            <a:off x="746312" y="1996889"/>
            <a:ext cx="7644653" cy="2571911"/>
          </a:xfrm>
          <a:prstGeom prst="rect">
            <a:avLst/>
          </a:prstGeom>
        </p:spPr>
      </p:pic>
    </p:spTree>
    <p:extLst>
      <p:ext uri="{BB962C8B-B14F-4D97-AF65-F5344CB8AC3E}">
        <p14:creationId xmlns:p14="http://schemas.microsoft.com/office/powerpoint/2010/main" val="820800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058225"/>
            <a:ext cx="8520600" cy="3581010"/>
          </a:xfrm>
          <a:prstGeom prst="rect">
            <a:avLst/>
          </a:prstGeom>
        </p:spPr>
        <p:txBody>
          <a:bodyPr spcFirstLastPara="1" wrap="square" lIns="91425" tIns="91425" rIns="91425" bIns="91425" anchor="t" anchorCtr="0">
            <a:noAutofit/>
          </a:bodyPr>
          <a:lstStyle/>
          <a:p>
            <a:r>
              <a:rPr lang="en-IN" dirty="0">
                <a:solidFill>
                  <a:schemeClr val="tx1"/>
                </a:solidFill>
                <a:cs typeface="Mangal" pitchFamily="18" charset="0"/>
              </a:rPr>
              <a:t>Development of an Intelligent Web Interface to Online Library </a:t>
            </a:r>
            <a:r>
              <a:rPr lang="en-IN" dirty="0" err="1">
                <a:solidFill>
                  <a:schemeClr val="tx1"/>
                </a:solidFill>
                <a:cs typeface="Mangal" pitchFamily="18" charset="0"/>
              </a:rPr>
              <a:t>Catalog</a:t>
            </a:r>
            <a:r>
              <a:rPr lang="en-IN" dirty="0">
                <a:solidFill>
                  <a:schemeClr val="tx1"/>
                </a:solidFill>
                <a:cs typeface="Mangal" pitchFamily="18" charset="0"/>
              </a:rPr>
              <a:t> Databases</a:t>
            </a:r>
            <a:r>
              <a:rPr lang="en-US" dirty="0">
                <a:solidFill>
                  <a:schemeClr val="tx1"/>
                </a:solidFill>
                <a:cs typeface="Mangal" pitchFamily="18" charset="0"/>
              </a:rPr>
              <a:t>.</a:t>
            </a:r>
          </a:p>
          <a:p>
            <a:pPr marL="114300" indent="0">
              <a:buNone/>
            </a:pPr>
            <a:endParaRPr lang="en-US" dirty="0">
              <a:solidFill>
                <a:schemeClr val="tx1"/>
              </a:solidFill>
              <a:cs typeface="Mangal" pitchFamily="18" charset="0"/>
            </a:endParaRPr>
          </a:p>
          <a:p>
            <a:r>
              <a:rPr lang="en-IN" dirty="0">
                <a:cs typeface="Mangal" pitchFamily="18" charset="0"/>
              </a:rPr>
              <a:t>Library in Everyone’s Pocket With reference to </a:t>
            </a:r>
            <a:r>
              <a:rPr lang="en-IN" dirty="0" err="1">
                <a:cs typeface="Mangal" pitchFamily="18" charset="0"/>
              </a:rPr>
              <a:t>Bundelkhand</a:t>
            </a:r>
            <a:r>
              <a:rPr lang="en-IN" dirty="0">
                <a:cs typeface="Mangal" pitchFamily="18" charset="0"/>
              </a:rPr>
              <a:t> University App.</a:t>
            </a:r>
          </a:p>
          <a:p>
            <a:pPr marL="114300" indent="0">
              <a:buNone/>
            </a:pPr>
            <a:endParaRPr lang="en-US" dirty="0">
              <a:cs typeface="Mangal" pitchFamily="18" charset="0"/>
            </a:endParaRPr>
          </a:p>
          <a:p>
            <a:r>
              <a:rPr lang="en-IN" dirty="0"/>
              <a:t>National University Library System: A Mobile and Web Application Framework for National University Learning Resource </a:t>
            </a:r>
            <a:r>
              <a:rPr lang="en-IN" dirty="0" err="1"/>
              <a:t>Center</a:t>
            </a:r>
            <a:r>
              <a:rPr lang="en-US" dirty="0"/>
              <a:t>.</a:t>
            </a:r>
          </a:p>
          <a:p>
            <a:pPr marL="114300" indent="0">
              <a:buNone/>
            </a:pPr>
            <a:endParaRPr lang="en-US" dirty="0"/>
          </a:p>
          <a:p>
            <a:r>
              <a:rPr lang="en-IN" dirty="0">
                <a:solidFill>
                  <a:schemeClr val="tx1"/>
                </a:solidFill>
                <a:cs typeface="Mangal" pitchFamily="18" charset="0"/>
              </a:rPr>
              <a:t>A Desktop Application of QR Code for Data Security and Authentication</a:t>
            </a:r>
            <a:r>
              <a:rPr lang="en-US" dirty="0">
                <a:solidFill>
                  <a:schemeClr val="tx1"/>
                </a:solidFill>
                <a:cs typeface="Mangal" pitchFamily="18" charset="0"/>
              </a:rPr>
              <a:t>.</a:t>
            </a:r>
            <a:r>
              <a:rPr lang="en" dirty="0"/>
              <a:t>  </a:t>
            </a:r>
          </a:p>
          <a:p>
            <a:pPr marL="114300" indent="0">
              <a:buNone/>
            </a:pPr>
            <a:endParaRPr lang="en" dirty="0"/>
          </a:p>
          <a:p>
            <a:r>
              <a:rPr lang="en-US" dirty="0"/>
              <a:t>Neurorehabilitation Control Application: Development Using Ionic Framework</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3.Future Scope</a:t>
            </a:r>
            <a:endParaRPr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Times New Roman"/>
                <a:ea typeface="Times New Roman"/>
                <a:cs typeface="Times New Roman"/>
                <a:sym typeface="Times New Roman"/>
              </a:rPr>
              <a:t>Future Scope</a:t>
            </a:r>
            <a:endParaRPr b="1" dirty="0">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 dirty="0">
                <a:solidFill>
                  <a:srgbClr val="000000"/>
                </a:solidFill>
                <a:latin typeface="Times New Roman"/>
                <a:ea typeface="Times New Roman"/>
                <a:cs typeface="Times New Roman"/>
                <a:sym typeface="Times New Roman"/>
              </a:rPr>
              <a:t>It will help studen</a:t>
            </a:r>
            <a:r>
              <a:rPr lang="en-IN" dirty="0">
                <a:solidFill>
                  <a:srgbClr val="000000"/>
                </a:solidFill>
                <a:latin typeface="Times New Roman"/>
                <a:ea typeface="Times New Roman"/>
                <a:cs typeface="Times New Roman"/>
                <a:sym typeface="Times New Roman"/>
              </a:rPr>
              <a:t>t to find the good book for their better understanding.</a:t>
            </a:r>
          </a:p>
          <a:p>
            <a:pPr marL="285750" indent="-285750">
              <a:spcAft>
                <a:spcPts val="1600"/>
              </a:spcAft>
            </a:pPr>
            <a:r>
              <a:rPr lang="en-IN" dirty="0">
                <a:solidFill>
                  <a:srgbClr val="000000"/>
                </a:solidFill>
                <a:latin typeface="Times New Roman"/>
                <a:ea typeface="Times New Roman"/>
                <a:cs typeface="Times New Roman"/>
                <a:sym typeface="Times New Roman"/>
              </a:rPr>
              <a:t>It will help to education industry to save their manual work.</a:t>
            </a:r>
          </a:p>
          <a:p>
            <a:pPr marL="285750" indent="-285750">
              <a:spcAft>
                <a:spcPts val="1600"/>
              </a:spcAft>
            </a:pPr>
            <a:r>
              <a:rPr lang="en-IN" dirty="0">
                <a:solidFill>
                  <a:srgbClr val="000000"/>
                </a:solidFill>
                <a:latin typeface="Times New Roman"/>
                <a:ea typeface="Times New Roman"/>
                <a:cs typeface="Times New Roman"/>
                <a:sym typeface="Times New Roman"/>
              </a:rPr>
              <a:t>Where all the other way to save time and manual work are costly it is </a:t>
            </a:r>
            <a:r>
              <a:rPr lang="en-IN">
                <a:solidFill>
                  <a:srgbClr val="000000"/>
                </a:solidFill>
                <a:latin typeface="Times New Roman"/>
                <a:ea typeface="Times New Roman"/>
                <a:cs typeface="Times New Roman"/>
                <a:sym typeface="Times New Roman"/>
              </a:rPr>
              <a:t>comparatively cheaper.</a:t>
            </a:r>
          </a:p>
          <a:p>
            <a:pPr marL="0" indent="0">
              <a:spcAft>
                <a:spcPts val="1600"/>
              </a:spcAft>
              <a:buNone/>
            </a:pPr>
            <a:endParaRPr lang="en"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 dirty="0"/>
              <a:t>The basic idea behind the project is to develop a library in which there is no queue for books.To reduce the work of librarian and also want to reduce or save the time of both librarian as well as student also.In our project there is reccomendation system which you don’t see in traditional libraries. You can search book by author name,publication,chapter so it will recommend you the best book for that particular subject you will also find the book as a level wise like beginner,intermediate a</a:t>
            </a:r>
            <a:r>
              <a:rPr lang="en-IN" dirty="0" err="1"/>
              <a:t>nd</a:t>
            </a:r>
            <a:r>
              <a:rPr lang="en" dirty="0"/>
              <a:t> advance. </a:t>
            </a:r>
            <a:r>
              <a:rPr lang="en-IN" dirty="0"/>
              <a:t>Y</a:t>
            </a:r>
            <a:r>
              <a:rPr lang="en" dirty="0"/>
              <a:t>ou will send the book request to admin in the case you are at home and you want a book which is important for exam and th</a:t>
            </a:r>
            <a:r>
              <a:rPr lang="en-IN" dirty="0" err="1"/>
              <a:t>ier</a:t>
            </a:r>
            <a:r>
              <a:rPr lang="en-IN" dirty="0"/>
              <a:t> is only 10 books so you can send a request to librarian he will register a book by your name and it will also calculate the fine.</a:t>
            </a:r>
            <a:r>
              <a:rPr lang="en" dirty="0"/>
              <a:t> </a:t>
            </a:r>
            <a:endParaRPr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Online book issue.                                  </a:t>
            </a:r>
            <a:endParaRPr dirty="0"/>
          </a:p>
          <a:p>
            <a:pPr marL="457200" lvl="0" indent="-342900" algn="l" rtl="0">
              <a:spcBef>
                <a:spcPts val="0"/>
              </a:spcBef>
              <a:spcAft>
                <a:spcPts val="0"/>
              </a:spcAft>
              <a:buSzPts val="1800"/>
              <a:buChar char="●"/>
            </a:pPr>
            <a:r>
              <a:rPr lang="en" dirty="0"/>
              <a:t>A search column to search availability of books.                        </a:t>
            </a:r>
            <a:endParaRPr dirty="0"/>
          </a:p>
          <a:p>
            <a:pPr marL="457200" lvl="0" indent="-342900" algn="l" rtl="0">
              <a:spcBef>
                <a:spcPts val="0"/>
              </a:spcBef>
              <a:spcAft>
                <a:spcPts val="0"/>
              </a:spcAft>
              <a:buSzPts val="1800"/>
              <a:buChar char="●"/>
            </a:pPr>
            <a:r>
              <a:rPr lang="en" dirty="0"/>
              <a:t>Borrowing and returning function.</a:t>
            </a:r>
          </a:p>
          <a:p>
            <a:pPr marL="457200" lvl="0" indent="-342900" algn="l" rtl="0">
              <a:spcBef>
                <a:spcPts val="0"/>
              </a:spcBef>
              <a:spcAft>
                <a:spcPts val="0"/>
              </a:spcAft>
              <a:buSzPts val="1800"/>
              <a:buChar char="●"/>
            </a:pPr>
            <a:r>
              <a:rPr lang="en" dirty="0"/>
              <a:t>Scan ID number of members using QR code scanner.</a:t>
            </a:r>
          </a:p>
          <a:p>
            <a:pPr marL="457200" lvl="0" indent="-342900" algn="l" rtl="0">
              <a:spcBef>
                <a:spcPts val="0"/>
              </a:spcBef>
              <a:spcAft>
                <a:spcPts val="0"/>
              </a:spcAft>
              <a:buSzPts val="1800"/>
              <a:buChar char="●"/>
            </a:pPr>
            <a:r>
              <a:rPr lang="en" dirty="0"/>
              <a:t>Using QR scanner to borrowing books.</a:t>
            </a:r>
          </a:p>
          <a:p>
            <a:pPr marL="457200" lvl="0" indent="-342900" algn="l" rtl="0">
              <a:spcBef>
                <a:spcPts val="0"/>
              </a:spcBef>
              <a:spcAft>
                <a:spcPts val="0"/>
              </a:spcAft>
              <a:buSzPts val="1800"/>
              <a:buChar char="●"/>
            </a:pPr>
            <a:r>
              <a:rPr lang="en" dirty="0"/>
              <a:t>Scan QR code of member using QR scanner.</a:t>
            </a:r>
          </a:p>
          <a:p>
            <a:pPr marL="457200" lvl="0" indent="-342900" algn="l" rtl="0">
              <a:spcBef>
                <a:spcPts val="0"/>
              </a:spcBef>
              <a:spcAft>
                <a:spcPts val="0"/>
              </a:spcAft>
              <a:buSzPts val="1800"/>
              <a:buChar char="●"/>
            </a:pPr>
            <a:r>
              <a:rPr lang="en" dirty="0"/>
              <a:t>Member record menegement.</a:t>
            </a:r>
          </a:p>
          <a:p>
            <a:pPr marL="457200" lvl="0" indent="-342900" algn="l" rtl="0">
              <a:spcBef>
                <a:spcPts val="0"/>
              </a:spcBef>
              <a:spcAft>
                <a:spcPts val="0"/>
              </a:spcAft>
              <a:buSzPts val="1800"/>
              <a:buChar char="●"/>
            </a:pPr>
            <a:r>
              <a:rPr lang="en" dirty="0"/>
              <a:t>Studewnt login page where student can find books issued by him/her and date of return.</a:t>
            </a:r>
          </a:p>
          <a:p>
            <a:pPr marL="457200" lvl="0" indent="-342900" algn="l" rtl="0">
              <a:spcBef>
                <a:spcPts val="0"/>
              </a:spcBef>
              <a:spcAft>
                <a:spcPts val="0"/>
              </a:spcAft>
              <a:buSzPts val="1800"/>
              <a:buChar char="●"/>
            </a:pPr>
            <a:r>
              <a:rPr lang="en" dirty="0"/>
              <a:t>Scan report using date from and date to.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34343"/>
                </a:solidFill>
                <a:latin typeface="Times New Roman"/>
                <a:ea typeface="Times New Roman"/>
                <a:cs typeface="Times New Roman"/>
                <a:sym typeface="Times New Roman"/>
              </a:rPr>
              <a:t>1.3 Literature Review</a:t>
            </a:r>
            <a:endParaRPr b="1" dirty="0">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dirty="0">
                <a:solidFill>
                  <a:schemeClr val="tx1"/>
                </a:solidFill>
                <a:cs typeface="Mangal" pitchFamily="18" charset="0"/>
              </a:rPr>
              <a:t>Development of an Intelligent Web Interface to Online Library </a:t>
            </a:r>
            <a:r>
              <a:rPr lang="en-IN" dirty="0" err="1">
                <a:solidFill>
                  <a:schemeClr val="tx1"/>
                </a:solidFill>
                <a:cs typeface="Mangal" pitchFamily="18" charset="0"/>
              </a:rPr>
              <a:t>Catalog</a:t>
            </a:r>
            <a:r>
              <a:rPr lang="en-IN" dirty="0">
                <a:solidFill>
                  <a:schemeClr val="tx1"/>
                </a:solidFill>
                <a:cs typeface="Mangal" pitchFamily="18" charset="0"/>
              </a:rPr>
              <a:t> Databases</a:t>
            </a:r>
            <a:r>
              <a:rPr lang="en-US" dirty="0">
                <a:solidFill>
                  <a:schemeClr val="tx1"/>
                </a:solidFill>
                <a:cs typeface="Mangal" pitchFamily="18" charset="0"/>
              </a:rPr>
              <a:t>.</a:t>
            </a:r>
          </a:p>
          <a:p>
            <a:pPr marL="114300" indent="0">
              <a:buNone/>
            </a:pPr>
            <a:endParaRPr lang="en-US" dirty="0">
              <a:solidFill>
                <a:schemeClr val="tx1"/>
              </a:solidFill>
              <a:cs typeface="Mangal" pitchFamily="18" charset="0"/>
            </a:endParaRPr>
          </a:p>
          <a:p>
            <a:r>
              <a:rPr lang="en-US" dirty="0">
                <a:solidFill>
                  <a:schemeClr val="tx1"/>
                </a:solidFill>
                <a:cs typeface="Mangal" pitchFamily="18" charset="0"/>
              </a:rPr>
              <a:t>Authors: Danny C. C. Poo| Christopher S.G. KHOO |  Glenn HONG</a:t>
            </a:r>
          </a:p>
          <a:p>
            <a:endParaRPr lang="en-US" dirty="0">
              <a:solidFill>
                <a:schemeClr val="tx1"/>
              </a:solidFill>
              <a:cs typeface="Mangal" pitchFamily="18" charset="0"/>
            </a:endParaRPr>
          </a:p>
          <a:p>
            <a:r>
              <a:rPr lang="en-US" dirty="0">
                <a:solidFill>
                  <a:schemeClr val="tx1"/>
                </a:solidFill>
                <a:cs typeface="Mangal" pitchFamily="18" charset="0"/>
              </a:rPr>
              <a:t>Publication :2018 International Conference on Inventive Research in Computing Application(ICIRCA)</a:t>
            </a:r>
          </a:p>
          <a:p>
            <a:endParaRPr lang="en-US" dirty="0">
              <a:solidFill>
                <a:schemeClr val="tx1"/>
              </a:solidFill>
            </a:endParaRPr>
          </a:p>
          <a:p>
            <a:r>
              <a:rPr lang="en-US" sz="2000" dirty="0">
                <a:solidFill>
                  <a:schemeClr val="tx1"/>
                </a:solidFill>
              </a:rPr>
              <a:t>Advantage: </a:t>
            </a:r>
            <a:r>
              <a:rPr lang="en-IN" sz="2000" dirty="0">
                <a:solidFill>
                  <a:schemeClr val="tx1"/>
                </a:solidFill>
              </a:rPr>
              <a:t>To help users search library </a:t>
            </a:r>
            <a:r>
              <a:rPr lang="en-IN" sz="2000" dirty="0" err="1">
                <a:solidFill>
                  <a:schemeClr val="tx1"/>
                </a:solidFill>
              </a:rPr>
              <a:t>catalog’s</a:t>
            </a:r>
            <a:r>
              <a:rPr lang="en-IN" sz="2000" dirty="0">
                <a:solidFill>
                  <a:schemeClr val="tx1"/>
                </a:solidFill>
              </a:rPr>
              <a:t>  on the Internet more effectively.</a:t>
            </a:r>
            <a:r>
              <a:rPr lang="en" dirty="0"/>
              <a:t>                              </a:t>
            </a:r>
            <a:endParaRPr dirty="0"/>
          </a:p>
          <a:p>
            <a:pPr marL="114300" lvl="0" indent="0" algn="l" rtl="0">
              <a:spcBef>
                <a:spcPts val="0"/>
              </a:spcBef>
              <a:spcAft>
                <a:spcPts val="0"/>
              </a:spcAft>
              <a:buSzPts val="1800"/>
              <a:buNone/>
            </a:pPr>
            <a:endParaRPr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a:solidFill>
                  <a:srgbClr val="434343"/>
                </a:solidFill>
                <a:latin typeface="Times New Roman"/>
                <a:ea typeface="Times New Roman"/>
                <a:cs typeface="Times New Roman"/>
                <a:sym typeface="Times New Roman"/>
              </a:rPr>
              <a:t>1.3 Literature Review</a:t>
            </a:r>
            <a:endParaRPr lang="en-IN" dirty="0"/>
          </a:p>
        </p:txBody>
      </p:sp>
      <p:sp>
        <p:nvSpPr>
          <p:cNvPr id="3" name="Text Placeholder 2"/>
          <p:cNvSpPr>
            <a:spLocks noGrp="1"/>
          </p:cNvSpPr>
          <p:nvPr>
            <p:ph type="body" idx="1"/>
          </p:nvPr>
        </p:nvSpPr>
        <p:spPr/>
        <p:txBody>
          <a:bodyPr/>
          <a:lstStyle/>
          <a:p>
            <a:r>
              <a:rPr lang="en-IN" dirty="0">
                <a:cs typeface="Mangal" pitchFamily="18" charset="0"/>
              </a:rPr>
              <a:t>Library in Everyone’s Pocket With reference to </a:t>
            </a:r>
            <a:r>
              <a:rPr lang="en-IN" dirty="0" err="1">
                <a:cs typeface="Mangal" pitchFamily="18" charset="0"/>
              </a:rPr>
              <a:t>Bundelkhand</a:t>
            </a:r>
            <a:r>
              <a:rPr lang="en-IN" dirty="0">
                <a:cs typeface="Mangal" pitchFamily="18" charset="0"/>
              </a:rPr>
              <a:t> University App</a:t>
            </a:r>
            <a:endParaRPr lang="en-US" dirty="0">
              <a:cs typeface="Mangal" pitchFamily="18" charset="0"/>
            </a:endParaRPr>
          </a:p>
          <a:p>
            <a:endParaRPr lang="en-US" dirty="0">
              <a:cs typeface="Mangal" pitchFamily="18" charset="0"/>
            </a:endParaRPr>
          </a:p>
          <a:p>
            <a:r>
              <a:rPr lang="en-US" dirty="0">
                <a:cs typeface="Mangal" pitchFamily="18" charset="0"/>
              </a:rPr>
              <a:t>Author:  </a:t>
            </a:r>
            <a:r>
              <a:rPr lang="en-US" dirty="0" err="1">
                <a:cs typeface="Mangal" pitchFamily="18" charset="0"/>
              </a:rPr>
              <a:t>Mohit</a:t>
            </a:r>
            <a:r>
              <a:rPr lang="en-US" dirty="0">
                <a:cs typeface="Mangal" pitchFamily="18" charset="0"/>
              </a:rPr>
              <a:t> Gupta | </a:t>
            </a:r>
            <a:r>
              <a:rPr lang="en-US" dirty="0" err="1">
                <a:cs typeface="Mangal" pitchFamily="18" charset="0"/>
              </a:rPr>
              <a:t>Sridevi</a:t>
            </a:r>
            <a:r>
              <a:rPr lang="en-US" dirty="0">
                <a:cs typeface="Mangal" pitchFamily="18" charset="0"/>
              </a:rPr>
              <a:t> Jetty</a:t>
            </a:r>
          </a:p>
          <a:p>
            <a:endParaRPr lang="en-US" dirty="0">
              <a:cs typeface="Mangal" pitchFamily="18" charset="0"/>
            </a:endParaRPr>
          </a:p>
          <a:p>
            <a:pPr>
              <a:buNone/>
            </a:pPr>
            <a:endParaRPr lang="en-US" dirty="0">
              <a:cs typeface="Mangal" pitchFamily="18" charset="0"/>
            </a:endParaRPr>
          </a:p>
          <a:p>
            <a:r>
              <a:rPr lang="en-US" dirty="0">
                <a:cs typeface="Mangal" pitchFamily="18" charset="0"/>
              </a:rPr>
              <a:t>Publication : 2018 International Conference on Information and Communication technology.</a:t>
            </a:r>
            <a:endParaRPr lang="en-US" dirty="0"/>
          </a:p>
          <a:p>
            <a:pPr>
              <a:buNone/>
            </a:pPr>
            <a:endParaRPr lang="en-US" dirty="0"/>
          </a:p>
          <a:p>
            <a:r>
              <a:rPr lang="en-US" dirty="0"/>
              <a:t>Advantage:</a:t>
            </a:r>
            <a:r>
              <a:rPr lang="en-IN" dirty="0"/>
              <a:t>There is a rapid increase in the number of users who uses internet on mobile App and web apps</a:t>
            </a:r>
            <a:r>
              <a:rPr lang="en-US" dirty="0"/>
              <a:t>.</a:t>
            </a:r>
          </a:p>
          <a:p>
            <a:pPr marL="114300" indent="0">
              <a:buNone/>
            </a:pPr>
            <a:endParaRPr lang="en-IN" dirty="0"/>
          </a:p>
        </p:txBody>
      </p:sp>
    </p:spTree>
    <p:extLst>
      <p:ext uri="{BB962C8B-B14F-4D97-AF65-F5344CB8AC3E}">
        <p14:creationId xmlns:p14="http://schemas.microsoft.com/office/powerpoint/2010/main" val="65184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a:solidFill>
                  <a:srgbClr val="434343"/>
                </a:solidFill>
                <a:latin typeface="Times New Roman"/>
                <a:ea typeface="Times New Roman"/>
                <a:cs typeface="Times New Roman"/>
                <a:sym typeface="Times New Roman"/>
              </a:rPr>
              <a:t>1.3 Literature Review</a:t>
            </a:r>
            <a:endParaRPr lang="en-IN" dirty="0"/>
          </a:p>
        </p:txBody>
      </p:sp>
      <p:sp>
        <p:nvSpPr>
          <p:cNvPr id="3" name="Text Placeholder 2"/>
          <p:cNvSpPr>
            <a:spLocks noGrp="1"/>
          </p:cNvSpPr>
          <p:nvPr>
            <p:ph type="body" idx="1"/>
          </p:nvPr>
        </p:nvSpPr>
        <p:spPr/>
        <p:txBody>
          <a:bodyPr/>
          <a:lstStyle/>
          <a:p>
            <a:r>
              <a:rPr lang="en-IN" dirty="0"/>
              <a:t>National University Library System: A Mobile and Web Application Framework for National University Learning Resource </a:t>
            </a:r>
            <a:r>
              <a:rPr lang="en-IN" dirty="0" err="1"/>
              <a:t>Center</a:t>
            </a:r>
            <a:r>
              <a:rPr lang="en-US" dirty="0"/>
              <a:t>.</a:t>
            </a:r>
          </a:p>
          <a:p>
            <a:r>
              <a:rPr lang="en-US" dirty="0"/>
              <a:t>Authors: Joyce A. </a:t>
            </a:r>
            <a:r>
              <a:rPr lang="en-US" dirty="0" err="1"/>
              <a:t>Balinquit</a:t>
            </a:r>
            <a:r>
              <a:rPr lang="en-US" dirty="0"/>
              <a:t>| Jeremiah T. </a:t>
            </a:r>
            <a:r>
              <a:rPr lang="en-US" dirty="0" err="1"/>
              <a:t>Malicdem</a:t>
            </a:r>
            <a:r>
              <a:rPr lang="en-US" dirty="0"/>
              <a:t> </a:t>
            </a:r>
          </a:p>
          <a:p>
            <a:pPr>
              <a:buNone/>
            </a:pPr>
            <a:endParaRPr lang="en-US" dirty="0"/>
          </a:p>
          <a:p>
            <a:r>
              <a:rPr lang="en-US" dirty="0">
                <a:cs typeface="Mangal" pitchFamily="18" charset="0"/>
              </a:rPr>
              <a:t>Publication </a:t>
            </a:r>
            <a:r>
              <a:rPr lang="en-US" dirty="0"/>
              <a:t>: 2017 10</a:t>
            </a:r>
            <a:r>
              <a:rPr lang="en-US" baseline="30000" dirty="0"/>
              <a:t>th</a:t>
            </a:r>
            <a:r>
              <a:rPr lang="en-US" dirty="0"/>
              <a:t> international congress on web and mobile  processing ,</a:t>
            </a:r>
            <a:r>
              <a:rPr lang="en-US" dirty="0" err="1"/>
              <a:t>BioMedical</a:t>
            </a:r>
            <a:r>
              <a:rPr lang="en-US" dirty="0"/>
              <a:t> Engineering and </a:t>
            </a:r>
            <a:r>
              <a:rPr lang="en-US" dirty="0" err="1"/>
              <a:t>informaytics</a:t>
            </a:r>
            <a:r>
              <a:rPr lang="en-US" dirty="0"/>
              <a:t>(CWMP-BMEI 2017)</a:t>
            </a:r>
          </a:p>
          <a:p>
            <a:pPr>
              <a:buNone/>
            </a:pPr>
            <a:endParaRPr lang="en-US" dirty="0"/>
          </a:p>
          <a:p>
            <a:r>
              <a:rPr lang="en-US" dirty="0"/>
              <a:t>Advantage: </a:t>
            </a:r>
            <a:r>
              <a:rPr lang="en-IN" dirty="0"/>
              <a:t>The proposed NU Library System will integrate the library process such as circulation, inventory, acquisition, and </a:t>
            </a:r>
            <a:r>
              <a:rPr lang="en-IN" dirty="0" err="1"/>
              <a:t>cataloging</a:t>
            </a:r>
            <a:r>
              <a:rPr lang="en-IN" dirty="0"/>
              <a:t> into a one web application. The mobile app will help the users to uncover books for a particular topic, borrow books and receive notification regarding due date or penalty.</a:t>
            </a:r>
            <a:r>
              <a:rPr lang="en-US" dirty="0"/>
              <a:t>.</a:t>
            </a:r>
            <a:endParaRPr lang="en-IN" dirty="0"/>
          </a:p>
        </p:txBody>
      </p:sp>
    </p:spTree>
    <p:extLst>
      <p:ext uri="{BB962C8B-B14F-4D97-AF65-F5344CB8AC3E}">
        <p14:creationId xmlns:p14="http://schemas.microsoft.com/office/powerpoint/2010/main" val="1422830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a:solidFill>
                  <a:srgbClr val="434343"/>
                </a:solidFill>
                <a:latin typeface="Times New Roman"/>
                <a:ea typeface="Times New Roman"/>
                <a:cs typeface="Times New Roman"/>
                <a:sym typeface="Times New Roman"/>
              </a:rPr>
              <a:t>1.3 Literature Review</a:t>
            </a:r>
            <a:endParaRPr lang="en-IN" dirty="0"/>
          </a:p>
        </p:txBody>
      </p:sp>
      <p:sp>
        <p:nvSpPr>
          <p:cNvPr id="3" name="Text Placeholder 2"/>
          <p:cNvSpPr>
            <a:spLocks noGrp="1"/>
          </p:cNvSpPr>
          <p:nvPr>
            <p:ph type="body" idx="1"/>
          </p:nvPr>
        </p:nvSpPr>
        <p:spPr/>
        <p:txBody>
          <a:bodyPr/>
          <a:lstStyle/>
          <a:p>
            <a:r>
              <a:rPr lang="en-IN" dirty="0"/>
              <a:t>A </a:t>
            </a:r>
            <a:r>
              <a:rPr lang="en-IN" dirty="0">
                <a:solidFill>
                  <a:schemeClr val="tx1"/>
                </a:solidFill>
                <a:cs typeface="Mangal" pitchFamily="18" charset="0"/>
              </a:rPr>
              <a:t>Desktop Application of QR Code for Data Security and Authentication</a:t>
            </a:r>
            <a:r>
              <a:rPr lang="en-US" dirty="0">
                <a:solidFill>
                  <a:schemeClr val="tx1"/>
                </a:solidFill>
                <a:cs typeface="Mangal" pitchFamily="18" charset="0"/>
              </a:rPr>
              <a:t>.</a:t>
            </a:r>
          </a:p>
          <a:p>
            <a:endParaRPr lang="en-US" dirty="0">
              <a:solidFill>
                <a:schemeClr val="tx1"/>
              </a:solidFill>
              <a:cs typeface="Mangal" pitchFamily="18" charset="0"/>
            </a:endParaRPr>
          </a:p>
          <a:p>
            <a:r>
              <a:rPr lang="en-US" dirty="0">
                <a:solidFill>
                  <a:schemeClr val="tx1"/>
                </a:solidFill>
                <a:cs typeface="Mangal" pitchFamily="18" charset="0"/>
              </a:rPr>
              <a:t>Authors: </a:t>
            </a:r>
            <a:r>
              <a:rPr lang="en-US" dirty="0" err="1">
                <a:solidFill>
                  <a:schemeClr val="tx1"/>
                </a:solidFill>
                <a:cs typeface="Mangal" pitchFamily="18" charset="0"/>
              </a:rPr>
              <a:t>Partiksha</a:t>
            </a:r>
            <a:r>
              <a:rPr lang="en-US" dirty="0">
                <a:solidFill>
                  <a:schemeClr val="tx1"/>
                </a:solidFill>
                <a:cs typeface="Mangal" pitchFamily="18" charset="0"/>
              </a:rPr>
              <a:t>  </a:t>
            </a:r>
            <a:r>
              <a:rPr lang="en-US" dirty="0" err="1">
                <a:solidFill>
                  <a:schemeClr val="tx1"/>
                </a:solidFill>
                <a:cs typeface="Mangal" pitchFamily="18" charset="0"/>
              </a:rPr>
              <a:t>Mittra</a:t>
            </a:r>
            <a:r>
              <a:rPr lang="en-US" dirty="0">
                <a:solidFill>
                  <a:schemeClr val="tx1"/>
                </a:solidFill>
                <a:cs typeface="Mangal" pitchFamily="18" charset="0"/>
              </a:rPr>
              <a:t> | Nitin Rakesh</a:t>
            </a:r>
          </a:p>
          <a:p>
            <a:endParaRPr lang="en-US" dirty="0">
              <a:solidFill>
                <a:schemeClr val="tx1"/>
              </a:solidFill>
              <a:cs typeface="Mangal" pitchFamily="18" charset="0"/>
            </a:endParaRPr>
          </a:p>
          <a:p>
            <a:r>
              <a:rPr lang="en-US" dirty="0">
                <a:solidFill>
                  <a:schemeClr val="tx1"/>
                </a:solidFill>
                <a:cs typeface="Mangal" pitchFamily="18" charset="0"/>
              </a:rPr>
              <a:t>Publication : 2016 IEEE International Conference on Advance in Computer applications (ICACA)</a:t>
            </a:r>
          </a:p>
          <a:p>
            <a:endParaRPr lang="en-US" dirty="0">
              <a:cs typeface="Mangal" pitchFamily="18" charset="0"/>
            </a:endParaRPr>
          </a:p>
          <a:p>
            <a:r>
              <a:rPr lang="en-US" dirty="0">
                <a:solidFill>
                  <a:schemeClr val="tx1"/>
                </a:solidFill>
                <a:cs typeface="Mangal" pitchFamily="18" charset="0"/>
              </a:rPr>
              <a:t>Advantage: </a:t>
            </a:r>
            <a:r>
              <a:rPr lang="en-IN" dirty="0">
                <a:solidFill>
                  <a:schemeClr val="tx1"/>
                </a:solidFill>
                <a:cs typeface="Mangal" pitchFamily="18" charset="0"/>
              </a:rPr>
              <a:t>It reduced the memory storage by redirecting to a webpage      through the transmission and online acceptance of data.</a:t>
            </a:r>
            <a:endParaRPr lang="en-US" dirty="0">
              <a:solidFill>
                <a:schemeClr val="tx1"/>
              </a:solidFill>
              <a:cs typeface="Mangal" pitchFamily="18" charset="0"/>
            </a:endParaRPr>
          </a:p>
          <a:p>
            <a:pPr marL="114300" indent="0">
              <a:buNone/>
            </a:pPr>
            <a:endParaRPr lang="en-IN" dirty="0"/>
          </a:p>
        </p:txBody>
      </p:sp>
    </p:spTree>
    <p:extLst>
      <p:ext uri="{BB962C8B-B14F-4D97-AF65-F5344CB8AC3E}">
        <p14:creationId xmlns:p14="http://schemas.microsoft.com/office/powerpoint/2010/main" val="1231230316"/>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2819</TotalTime>
  <Words>1394</Words>
  <Application>Microsoft Office PowerPoint</Application>
  <PresentationFormat>On-screen Show (16:9)</PresentationFormat>
  <Paragraphs>148</Paragraphs>
  <Slides>32</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Old Standard TT</vt:lpstr>
      <vt:lpstr>Times New Roman</vt:lpstr>
      <vt:lpstr>Paperback</vt:lpstr>
      <vt:lpstr>Department of Information Technology A.P. Shah Institute of Technology G.B.Road,Kasarvadavli, Thane(W), Mumbai-400615 UNIVERSITY OF MUMBAI Academic Year 2019-2020</vt:lpstr>
      <vt:lpstr>                                                    A Project Report on Novel Framework Smart Library Submitted in partial fulfillment of the degree of Bachelor of Engineering(Sem-7) in INFORMATION TECHNOLOGY By Pravin Jaiswal(16104058) Mohit Jain(16204033) Sanjog Mashde(15204006)  Under the Guidance of Prof. Kaushiki Upadhyaya     </vt:lpstr>
      <vt:lpstr>1.Project Conception and Initiation</vt:lpstr>
      <vt:lpstr>1.1 Abstract</vt:lpstr>
      <vt:lpstr>1.2 Objectives</vt:lpstr>
      <vt:lpstr>1.3 Literature Review</vt:lpstr>
      <vt:lpstr>1.3 Literature Review</vt:lpstr>
      <vt:lpstr>1.3 Literature Review</vt:lpstr>
      <vt:lpstr>1.3 Literature Review</vt:lpstr>
      <vt:lpstr>1.3 Literature Review</vt:lpstr>
      <vt:lpstr>1.4 Problem Definition</vt:lpstr>
      <vt:lpstr>1.5 Scope</vt:lpstr>
      <vt:lpstr>1.6 Technology stack</vt:lpstr>
      <vt:lpstr>1.7 Benefits for environment &amp; Society</vt:lpstr>
      <vt:lpstr>2. Project Design</vt:lpstr>
      <vt:lpstr>2.1 Proposed System</vt:lpstr>
      <vt:lpstr>PowerPoint Presentation</vt:lpstr>
      <vt:lpstr>2.2 Design(Flow Of Modules)</vt:lpstr>
      <vt:lpstr>2.3 Sequance Diagram </vt:lpstr>
      <vt:lpstr>2.4 Activity diagram</vt:lpstr>
      <vt:lpstr>2.5 Class Diagram</vt:lpstr>
      <vt:lpstr>2.6 Module-1(Recommendation System)</vt:lpstr>
      <vt:lpstr>Module-2(Request for a book)</vt:lpstr>
      <vt:lpstr>Module-2(continued)</vt:lpstr>
      <vt:lpstr>Module-3(Notification)</vt:lpstr>
      <vt:lpstr>Module-4(Books)</vt:lpstr>
      <vt:lpstr>Module-5(Members)</vt:lpstr>
      <vt:lpstr>Module-6(Admin Profile)</vt:lpstr>
      <vt:lpstr>2.7 References</vt:lpstr>
      <vt:lpstr>3.Future Scope</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apsit</dc:creator>
  <cp:lastModifiedBy>student</cp:lastModifiedBy>
  <cp:revision>54</cp:revision>
  <dcterms:modified xsi:type="dcterms:W3CDTF">2020-05-20T07:22:17Z</dcterms:modified>
</cp:coreProperties>
</file>