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8" r:id="rId2"/>
  </p:sldMasterIdLst>
  <p:notesMasterIdLst>
    <p:notesMasterId r:id="rId50"/>
  </p:notesMasterIdLst>
  <p:sldIdLst>
    <p:sldId id="257" r:id="rId3"/>
    <p:sldId id="266" r:id="rId4"/>
    <p:sldId id="313" r:id="rId5"/>
    <p:sldId id="293" r:id="rId6"/>
    <p:sldId id="258" r:id="rId7"/>
    <p:sldId id="292" r:id="rId8"/>
    <p:sldId id="267" r:id="rId9"/>
    <p:sldId id="268" r:id="rId10"/>
    <p:sldId id="269" r:id="rId11"/>
    <p:sldId id="282" r:id="rId12"/>
    <p:sldId id="288" r:id="rId13"/>
    <p:sldId id="270" r:id="rId14"/>
    <p:sldId id="271" r:id="rId15"/>
    <p:sldId id="277" r:id="rId16"/>
    <p:sldId id="276" r:id="rId17"/>
    <p:sldId id="287" r:id="rId18"/>
    <p:sldId id="278" r:id="rId19"/>
    <p:sldId id="280" r:id="rId20"/>
    <p:sldId id="281" r:id="rId21"/>
    <p:sldId id="294" r:id="rId22"/>
    <p:sldId id="279" r:id="rId23"/>
    <p:sldId id="283" r:id="rId24"/>
    <p:sldId id="284" r:id="rId25"/>
    <p:sldId id="285" r:id="rId26"/>
    <p:sldId id="273" r:id="rId27"/>
    <p:sldId id="295" r:id="rId28"/>
    <p:sldId id="312" r:id="rId29"/>
    <p:sldId id="296" r:id="rId30"/>
    <p:sldId id="311" r:id="rId31"/>
    <p:sldId id="297" r:id="rId32"/>
    <p:sldId id="298" r:id="rId33"/>
    <p:sldId id="300" r:id="rId34"/>
    <p:sldId id="299" r:id="rId35"/>
    <p:sldId id="305" r:id="rId36"/>
    <p:sldId id="306" r:id="rId37"/>
    <p:sldId id="301" r:id="rId38"/>
    <p:sldId id="302" r:id="rId39"/>
    <p:sldId id="303" r:id="rId40"/>
    <p:sldId id="304" r:id="rId41"/>
    <p:sldId id="307" r:id="rId42"/>
    <p:sldId id="308" r:id="rId43"/>
    <p:sldId id="309" r:id="rId44"/>
    <p:sldId id="310" r:id="rId45"/>
    <p:sldId id="314" r:id="rId46"/>
    <p:sldId id="274" r:id="rId47"/>
    <p:sldId id="290" r:id="rId48"/>
    <p:sldId id="29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32DE8-2299-40D0-9F19-6DE363E27F1D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8E641-C85D-4A14-93A5-0A06A2F48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38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8E641-C85D-4A14-93A5-0A06A2F4853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96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7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0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4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3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8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05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7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0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9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70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43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3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  <p:sldLayoutId id="214748368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0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Translation service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English to French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C0129-9143-6591-136D-1A1B004F30C1}"/>
              </a:ext>
            </a:extLst>
          </p:cNvPr>
          <p:cNvSpPr txBox="1"/>
          <p:nvPr/>
        </p:nvSpPr>
        <p:spPr>
          <a:xfrm>
            <a:off x="658368" y="5187636"/>
            <a:ext cx="3777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By Harsh Bhargava</a:t>
            </a:r>
            <a:endParaRPr lang="en-IN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CCF6-1646-232F-7101-74F8AF75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 : Without Attention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028B-4FD6-57ED-BFEA-E25071D80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CF1B44-C4E4-9E74-8764-4DCFF824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33212"/>
            <a:ext cx="12039600" cy="13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1FF4-60A8-6CF8-7BCE-3FB27BCC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FA1D-ED52-BFCB-9572-559964C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 : With Attention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E616-5E9C-CA31-9BF5-D8CBFB6C4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B6FF6-AA70-28EF-E7D8-F23E1312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8175"/>
            <a:ext cx="12192000" cy="1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4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2BE0-DE6B-298C-AF90-02396BF9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7CC65056-8070-4DB7-6E2C-0EC2886D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663"/>
            <a:ext cx="6756420" cy="23876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Section Divider Title">
            <a:extLst>
              <a:ext uri="{FF2B5EF4-FFF2-40B4-BE49-F238E27FC236}">
                <a16:creationId xmlns:a16="http://schemas.microsoft.com/office/drawing/2014/main" id="{4055C3C6-EF7B-0AA6-BF15-C05993DE9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2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8045-5D35-137B-B4AB-146C1E132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4EE7B-C6B2-BF51-75FE-00AF0D75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66" y="1383248"/>
            <a:ext cx="7093434" cy="50186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Title">
            <a:extLst>
              <a:ext uri="{FF2B5EF4-FFF2-40B4-BE49-F238E27FC236}">
                <a16:creationId xmlns:a16="http://schemas.microsoft.com/office/drawing/2014/main" id="{F2F1EDF9-5536-5F83-A36C-49CB143A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 anchor="b">
            <a:normAutofit/>
          </a:bodyPr>
          <a:lstStyle/>
          <a:p>
            <a:r>
              <a:rPr lang="en-US" err="1"/>
              <a:t>EuroParl</a:t>
            </a:r>
            <a:r>
              <a:rPr lang="en-US"/>
              <a:t> Data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86044359-A076-B3C8-81FC-F81AFD76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Europarl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Corpus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corpus (set of documents) that consists of the proceedings of the European Parliament from 1996 to 2012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Consists of two files europarl-v7.fr-en.en and europarl-v7.fr-en.fr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Average sentence length is about 30 words in both the datasets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88A5C15-50D1-8406-F32B-1664963EEEC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189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09F91C-E0F0-27D4-BEDE-37EF721D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dirty="0"/>
              <a:t>Terminology Alert!!!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42443-E97A-0973-2A0B-976E61A8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lang="en-US" dirty="0"/>
              <a:t>Teacher Forcing</a:t>
            </a:r>
          </a:p>
          <a:p>
            <a:r>
              <a:rPr lang="en-US" dirty="0"/>
              <a:t>BLEU Score</a:t>
            </a:r>
          </a:p>
          <a:p>
            <a:r>
              <a:rPr lang="en-US" dirty="0"/>
              <a:t>Train/Test/Validation Set</a:t>
            </a:r>
          </a:p>
          <a:p>
            <a:r>
              <a:rPr lang="en-US" dirty="0"/>
              <a:t>Beam Search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A9CE-14D3-17CE-F22A-9E3C2ED47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B766A2-BD9F-39B8-4E11-471D3B73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rPr lang="en-US" dirty="0"/>
              <a:t>Plan of Action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8DDD-98CC-0A85-748B-92C23D735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>
            <a:normAutofit/>
          </a:bodyPr>
          <a:lstStyle/>
          <a:p>
            <a:r>
              <a:rPr lang="en-US" dirty="0"/>
              <a:t>Create a GRU based Encoder-Decoder structure</a:t>
            </a:r>
          </a:p>
          <a:p>
            <a:r>
              <a:rPr lang="en-US" dirty="0"/>
              <a:t>Use to train smaller dataset ~ 5 sentences</a:t>
            </a:r>
          </a:p>
          <a:p>
            <a:r>
              <a:rPr lang="en-US" dirty="0"/>
              <a:t>Introduce Attention Mechanism</a:t>
            </a:r>
          </a:p>
          <a:p>
            <a:r>
              <a:rPr lang="en-US" dirty="0"/>
              <a:t>Train both models on </a:t>
            </a:r>
            <a:r>
              <a:rPr lang="en-US" dirty="0" err="1"/>
              <a:t>EuroParl</a:t>
            </a:r>
            <a:r>
              <a:rPr lang="en-US" dirty="0"/>
              <a:t> Data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F7C92-A435-07B8-A28A-A5BA5B21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3179279"/>
            <a:ext cx="4114800" cy="3678721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DB2E-A92F-99DC-C17D-4F101E57E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329FB-D2A3-D1BC-1CDC-EDFC9416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1798872"/>
            <a:ext cx="6924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7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1647-7DC1-A1FF-B92A-D80D7A74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09AC-1577-FF29-850B-245DA6E8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5"/>
            <a:ext cx="6951472" cy="4499483"/>
          </a:xfrm>
        </p:spPr>
        <p:txBody>
          <a:bodyPr>
            <a:normAutofit/>
          </a:bodyPr>
          <a:lstStyle/>
          <a:p>
            <a:r>
              <a:rPr lang="en-US" dirty="0"/>
              <a:t>Loading Dataset</a:t>
            </a:r>
          </a:p>
          <a:p>
            <a:r>
              <a:rPr lang="en-US" dirty="0"/>
              <a:t>Splitting into sentences</a:t>
            </a:r>
          </a:p>
          <a:p>
            <a:r>
              <a:rPr lang="en-US" dirty="0"/>
              <a:t>Preprocessing sentences</a:t>
            </a:r>
          </a:p>
          <a:p>
            <a:r>
              <a:rPr lang="en-US" dirty="0"/>
              <a:t>Splitting into Train/Validation/Test sets</a:t>
            </a:r>
          </a:p>
          <a:p>
            <a:r>
              <a:rPr lang="en-US" dirty="0"/>
              <a:t>Building Vocabulary</a:t>
            </a:r>
          </a:p>
          <a:p>
            <a:r>
              <a:rPr lang="en-US" dirty="0"/>
              <a:t>Tokenization and Conversion to Tensor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Model Initialization and Training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Inference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79D7-F778-0AD5-0880-234305C64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37EA-9888-FFE8-F70B-0A32FEA3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01018"/>
            <a:ext cx="11465127" cy="1089529"/>
          </a:xfrm>
        </p:spPr>
        <p:txBody>
          <a:bodyPr/>
          <a:lstStyle/>
          <a:p>
            <a:r>
              <a:rPr lang="en-US" dirty="0"/>
              <a:t>Training Results : Without Attention Vs With 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8694-D0D7-31AD-63DE-66957612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040" y="2363623"/>
            <a:ext cx="2440145" cy="38532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WITHOUT ATTENTION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3893-E0BF-DAE7-746A-A133C916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3674" y="2363623"/>
            <a:ext cx="1918326" cy="38531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WITH ATTENTION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3CCF-6AF7-C811-03A5-1485E96A5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0ED2AA-3CFC-8A91-56CD-8D91382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61" y="2970212"/>
            <a:ext cx="5499153" cy="30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B4CF2E-8EF8-9C25-848B-16023003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2" y="3001821"/>
            <a:ext cx="5486123" cy="30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71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6638A-92B7-C420-83BD-5A942980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F139-C136-2FA3-4C03-5A387967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1456074" cy="590931"/>
          </a:xfrm>
        </p:spPr>
        <p:txBody>
          <a:bodyPr anchor="b">
            <a:noAutofit/>
          </a:bodyPr>
          <a:lstStyle/>
          <a:p>
            <a:r>
              <a:rPr lang="en-US" dirty="0"/>
              <a:t>Training Results : Without Attention Vs With 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FBFF-01B6-EA56-EA6D-6C71CBF9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731" y="2290297"/>
            <a:ext cx="2357247" cy="3931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Without Attention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4458A-CD18-58D8-40E9-D7BE1B85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4728" y="2883239"/>
            <a:ext cx="5149205" cy="309236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17562-7CA3-10F6-D14A-B66D1BD6A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49609" y="2288509"/>
            <a:ext cx="1899442" cy="394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With Attention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A610-1185-89CC-6CE8-42E8035AE2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DD0552-7FB3-4476-C336-04D50CB9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53" y="2885029"/>
            <a:ext cx="5149205" cy="308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1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32DEC-7436-0F53-A759-EAD92A9C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9E17-248D-A376-A352-B73F7A88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1456074" cy="590931"/>
          </a:xfrm>
        </p:spPr>
        <p:txBody>
          <a:bodyPr anchor="b">
            <a:noAutofit/>
          </a:bodyPr>
          <a:lstStyle/>
          <a:p>
            <a:r>
              <a:rPr lang="en-US" dirty="0"/>
              <a:t>Training Results : Without Attention Vs With 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8ADF-C993-1A61-FD0A-823F3081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731" y="2290297"/>
            <a:ext cx="2357247" cy="3931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Without Attention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9414-EA08-55FB-097D-752975615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49609" y="2288509"/>
            <a:ext cx="1899442" cy="3949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With Attention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5CC4-7362-51BB-484C-52987073A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340DB-E464-5446-9B18-8E2DEB7C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30" y="2903610"/>
            <a:ext cx="5105400" cy="31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FED03CA-55D7-BECF-E098-222CFE1B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7" y="2903609"/>
            <a:ext cx="5319654" cy="310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16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scalable GRU based translator for English to French translation</a:t>
            </a:r>
          </a:p>
          <a:p>
            <a:r>
              <a:rPr lang="en-US" dirty="0"/>
              <a:t>Compare the performance of the model with and without the implementation of Attention mechanisms</a:t>
            </a:r>
          </a:p>
          <a:p>
            <a:r>
              <a:rPr lang="en-US" dirty="0"/>
              <a:t>Improve the Bleu score over </a:t>
            </a:r>
            <a:r>
              <a:rPr lang="en-US" dirty="0" err="1"/>
              <a:t>EuroParl</a:t>
            </a:r>
            <a:r>
              <a:rPr lang="en-US" dirty="0"/>
              <a:t> Data compared to vanilla models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97EF4A-40C6-024D-A945-B03D1BBD02F7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A390C-0591-2910-C7D1-07E9ABB825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DEAE9-1583-4821-05E5-0586D1D5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67" y="1233182"/>
            <a:ext cx="7019378" cy="545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A5D3-D9E4-5EE4-E968-01278CDE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Ground Reality: Attention Model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F668-866B-AE2A-11A0-EDD71FD2E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EA798-E998-E26A-97B9-0E21F54A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2" y="2362199"/>
            <a:ext cx="10633059" cy="1330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0B7097-1F9B-6A38-7A4D-342C4B22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12" y="4010310"/>
            <a:ext cx="10889086" cy="13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C5A4-4622-4BC3-B494-9F4E855A1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525EF-7F41-437D-EFE2-2EDC0C64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3" y="1238296"/>
            <a:ext cx="11119634" cy="1178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9FD07-FBF6-3B76-439F-ADDF94AC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3" y="2665490"/>
            <a:ext cx="11119634" cy="1597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6D430-E261-9F01-A003-CC8199D0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3" y="4511138"/>
            <a:ext cx="11119634" cy="15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8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0051-E2AE-3188-FC80-63F7EA2E68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3774E-08DF-A09C-F01B-91DC8DE8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7" y="1599823"/>
            <a:ext cx="11366033" cy="1649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35C06-EF5F-369C-CC7A-C8BFBA2DD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" y="3524218"/>
            <a:ext cx="11479446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34F1-CBA4-B63C-04AA-FBF962B2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3" y="1351102"/>
            <a:ext cx="1225658" cy="313932"/>
          </a:xfrm>
        </p:spPr>
        <p:txBody>
          <a:bodyPr/>
          <a:lstStyle/>
          <a:p>
            <a:r>
              <a:rPr lang="en-US" sz="1600" dirty="0"/>
              <a:t>Epoch-100</a:t>
            </a:r>
            <a:endParaRPr lang="en-IN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9DBD-297B-2EA2-06A4-58E0E59835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B195D-A8A9-F98B-4F4B-526F436F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2" y="1805835"/>
            <a:ext cx="9708756" cy="1106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9CAFA3-F259-D613-EE5E-72C2BA6F9142}"/>
              </a:ext>
            </a:extLst>
          </p:cNvPr>
          <p:cNvSpPr txBox="1">
            <a:spLocks/>
          </p:cNvSpPr>
          <p:nvPr/>
        </p:nvSpPr>
        <p:spPr>
          <a:xfrm>
            <a:off x="422073" y="3055049"/>
            <a:ext cx="1225658" cy="3139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Epoch-250</a:t>
            </a: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8E028-06E7-E410-1C71-E9CC7C26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4" y="3512151"/>
            <a:ext cx="9639583" cy="10335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76AA65-7492-0ADA-866F-EC28774106A3}"/>
              </a:ext>
            </a:extLst>
          </p:cNvPr>
          <p:cNvSpPr txBox="1">
            <a:spLocks/>
          </p:cNvSpPr>
          <p:nvPr/>
        </p:nvSpPr>
        <p:spPr>
          <a:xfrm>
            <a:off x="422073" y="4685128"/>
            <a:ext cx="1225658" cy="31393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Epoch-500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257655-2DF6-1555-C5E0-008215412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44" y="5143014"/>
            <a:ext cx="9683106" cy="10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BFE1D-DA4C-0AF5-D0F1-0BE9B484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CEFCC4F-9291-9791-0232-8C5FDA05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663"/>
            <a:ext cx="6756420" cy="2387600"/>
          </a:xfrm>
        </p:spPr>
        <p:txBody>
          <a:bodyPr/>
          <a:lstStyle/>
          <a:p>
            <a:r>
              <a:rPr lang="en-US" dirty="0"/>
              <a:t>LET’S SCALE!!!</a:t>
            </a:r>
          </a:p>
        </p:txBody>
      </p:sp>
      <p:sp>
        <p:nvSpPr>
          <p:cNvPr id="5" name="Section Divider Title">
            <a:extLst>
              <a:ext uri="{FF2B5EF4-FFF2-40B4-BE49-F238E27FC236}">
                <a16:creationId xmlns:a16="http://schemas.microsoft.com/office/drawing/2014/main" id="{ED2BE8A8-7359-43B0-1075-0A6CFE9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1BBDC-6251-1CB6-E2DE-12519E920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E0AF-0CF8-3ACB-AF4B-0EE47695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3" y="3133534"/>
            <a:ext cx="4776597" cy="590931"/>
          </a:xfrm>
        </p:spPr>
        <p:txBody>
          <a:bodyPr anchor="b">
            <a:normAutofit/>
          </a:bodyPr>
          <a:lstStyle/>
          <a:p>
            <a:r>
              <a:rPr lang="en-US" dirty="0"/>
              <a:t>Modified Architecture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B6BEF-8CDD-8DD8-11CE-107A4CAAB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9" y="927100"/>
            <a:ext cx="4566792" cy="59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93A98-C95E-AC6B-3586-578EA2A719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655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86C9-04D9-4540-3A4E-765D8B4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728C4-F6E2-53D7-706B-2597DA46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dirty="0"/>
              <a:t>GPU Used for Training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6A2C-1AF0-6F06-675D-4033B6D135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9BB60-C418-F6C0-0F77-054E6134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" y="2264335"/>
            <a:ext cx="7239627" cy="2164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DD4D1-C4A9-743A-4AD3-0F1A40E0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7" y="4605626"/>
            <a:ext cx="8991600" cy="20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81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659B-3AFF-73E7-7B54-E0F60F0D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38352A-1204-094A-CBAB-015A4AA7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sz="2300"/>
              <a:t>Training Results : 5000 sentences - 1000 Epochs</a:t>
            </a:r>
            <a:endParaRPr lang="en-IN" sz="23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D4018-1F97-F769-FE35-803D12E6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" y="2541002"/>
            <a:ext cx="5543996" cy="3326398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1975-0AF6-2CCD-2861-D8FC11B57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AFF9EC-5C22-31BC-DF86-B52A86733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34" y="2614093"/>
            <a:ext cx="6360432" cy="31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43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7F33-08A8-7305-0E92-A0E27F92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128" y="2226448"/>
            <a:ext cx="3176397" cy="590931"/>
          </a:xfrm>
        </p:spPr>
        <p:txBody>
          <a:bodyPr/>
          <a:lstStyle/>
          <a:p>
            <a:r>
              <a:rPr lang="en-US" dirty="0"/>
              <a:t>Training Loss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4C3BA-9E4A-6DD6-4CDE-D8987BE47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6" name="Picture 2" descr="Happy Sad Success Kid Crying 90s guy Blank Template">
            <a:extLst>
              <a:ext uri="{FF2B5EF4-FFF2-40B4-BE49-F238E27FC236}">
                <a16:creationId xmlns:a16="http://schemas.microsoft.com/office/drawing/2014/main" id="{9DA1FB83-A696-EF51-1025-743A2BB94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1"/>
          <a:stretch/>
        </p:blipFill>
        <p:spPr bwMode="auto">
          <a:xfrm>
            <a:off x="1792412" y="1500825"/>
            <a:ext cx="2750194" cy="24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1BDF7E-451C-11D2-85F1-014EC56B0694}"/>
              </a:ext>
            </a:extLst>
          </p:cNvPr>
          <p:cNvSpPr txBox="1">
            <a:spLocks/>
          </p:cNvSpPr>
          <p:nvPr/>
        </p:nvSpPr>
        <p:spPr>
          <a:xfrm>
            <a:off x="5319903" y="4798198"/>
            <a:ext cx="3871722" cy="5909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Validation Loss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DD110-BB7E-564B-26CA-734283AD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412" y="3943350"/>
            <a:ext cx="2750194" cy="272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0EE0-2ECA-B0DD-1B8B-627CFC1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Language Translation?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833E-1B5A-B2AA-E35A-65915676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Communication</a:t>
            </a:r>
          </a:p>
          <a:p>
            <a:r>
              <a:rPr lang="en-US" dirty="0"/>
              <a:t>Content Accessibility</a:t>
            </a:r>
          </a:p>
          <a:p>
            <a:r>
              <a:rPr lang="en-US" dirty="0"/>
              <a:t>E-Commerce and Business Expansion</a:t>
            </a:r>
          </a:p>
          <a:p>
            <a:r>
              <a:rPr lang="en-US" dirty="0"/>
              <a:t>Travel and Tourism</a:t>
            </a:r>
          </a:p>
          <a:p>
            <a:r>
              <a:rPr lang="en-US" dirty="0"/>
              <a:t>Localization of Software and Media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534C0-754B-D19E-C3F1-6E5C1A9B14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1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2EE9-20F4-0DD5-8526-5F274C01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Test Loss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2C4D-1EF2-B4F8-ACBC-513DD6E44D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9777E-A601-C28C-6A63-5CD9221E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04109"/>
            <a:ext cx="6152578" cy="3691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3BF2-8B3D-ECC6-B76A-3F69C3421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5" y="2358388"/>
            <a:ext cx="6304978" cy="378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6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291D-6336-3CFF-18F7-7F1E0EA8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ADFE28-BDA8-BDEA-062F-8F2FF0C9C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8730"/>
            <a:ext cx="5610225" cy="33661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90992-BC51-2394-6393-8445CB5DE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7220F0-CF11-EF6B-A0AD-148833396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52" y="2446017"/>
            <a:ext cx="6209728" cy="3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1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8AC8-8AC5-D141-EC0C-A1E72B8F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Loss Vs BLEU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14B0-19FD-4553-824B-917D7B35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Loss</a:t>
            </a:r>
          </a:p>
          <a:p>
            <a:pPr lvl="1"/>
            <a:r>
              <a:rPr lang="en-US" dirty="0"/>
              <a:t>How well is the next token predicted</a:t>
            </a:r>
          </a:p>
          <a:p>
            <a:pPr lvl="1"/>
            <a:r>
              <a:rPr lang="en-US" dirty="0"/>
              <a:t>Indicates Overfitting</a:t>
            </a:r>
          </a:p>
          <a:p>
            <a:pPr lvl="1"/>
            <a:r>
              <a:rPr lang="en-US" dirty="0"/>
              <a:t>Helps in hyperparameter tuning</a:t>
            </a:r>
          </a:p>
          <a:p>
            <a:r>
              <a:rPr lang="en-US" dirty="0"/>
              <a:t>BLEU Score</a:t>
            </a:r>
          </a:p>
          <a:p>
            <a:pPr lvl="1"/>
            <a:r>
              <a:rPr lang="en-US" dirty="0"/>
              <a:t>Rates translation quality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46162-7254-4D32-BFFA-202ECABE4E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AC4C9-CE43-12CA-E9AE-FF114FBE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1C59-46AA-7C4F-36DC-4446186F0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" y="1490663"/>
            <a:ext cx="7589339" cy="2387600"/>
          </a:xfrm>
        </p:spPr>
        <p:txBody>
          <a:bodyPr/>
          <a:lstStyle/>
          <a:p>
            <a:r>
              <a:rPr lang="en-US" dirty="0"/>
              <a:t>Hyperparameter Tuning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1FDF-4D02-FF08-8448-8CFC8C81C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98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FF27-3417-E80B-D198-7EAB6177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601D-CFC6-1476-8A95-8179677D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500 Sentences – 250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4968C-37ED-AA48-A344-67E3432C1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15481-D000-A1B6-1FA4-1FE69A2D1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2884135"/>
            <a:ext cx="5657850" cy="2928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75A4F-AE6B-EEE6-513E-747C7B4F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0738"/>
            <a:ext cx="6404677" cy="32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3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1F981-8079-9E0F-9808-53C106ED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1A7A-E7DF-3A28-160A-BAC9F0A8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500 Sentences – 250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24228-1B7A-FA9D-6CB3-72AD419C9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590AA-60E5-119C-FC42-4CE35D16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2336617"/>
            <a:ext cx="7261225" cy="36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46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CE1C-45C4-92D0-06F6-F2C9ED07F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119B-6927-16BF-B610-CDE581A2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500 Sentences – 27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0C5ED-34EC-750B-B7F5-CF3F927D8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0E518-6429-C63C-F70A-AB051712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829"/>
            <a:ext cx="6278499" cy="3139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F5D423-8660-FB44-8033-D5AAD92D6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50" y="2699829"/>
            <a:ext cx="6278500" cy="31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3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8B34-EE89-8C52-589C-2DE310B2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092-E4F2-0579-06C5-FE50298D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 Sentences – 27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7D678-6C8A-5AD5-49E0-7EB7FAEA7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8A17A-279D-F070-5804-9B820E398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8" y="2228782"/>
            <a:ext cx="8181984" cy="40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34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BB126-CAB1-493C-31EC-0EA6F6442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4A31-E8F4-9963-B0B8-9B92FF7D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1001018"/>
            <a:ext cx="10358247" cy="1089529"/>
          </a:xfrm>
        </p:spPr>
        <p:txBody>
          <a:bodyPr/>
          <a:lstStyle/>
          <a:p>
            <a:r>
              <a:rPr lang="en-US" dirty="0"/>
              <a:t>500 Sentences – 27 Epochs (Faster TF Decay)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CE0FB-01FA-B7D7-4B37-6A6050F71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83A58-D34D-A0BC-744F-BF52BE97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3569"/>
            <a:ext cx="6762759" cy="3381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91944-187A-5C5D-2426-DC3D7672F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02650"/>
            <a:ext cx="5686434" cy="28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A084-521A-34A2-DE6F-C08E34F7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10605048" cy="1089529"/>
          </a:xfrm>
        </p:spPr>
        <p:txBody>
          <a:bodyPr/>
          <a:lstStyle/>
          <a:p>
            <a:r>
              <a:rPr lang="en-US" dirty="0"/>
              <a:t>500 Sentences – 27 Epochs (Faster TF Decay)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C8E9E-B1C3-6A15-EBA8-55511A3BF0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E18D0-4C6E-C4AE-B0C7-9C653BD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314507"/>
            <a:ext cx="8086734" cy="404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1489-25B9-AFF0-482A-7983056C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GRU?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A46FD-205A-DFD8-89A4-E177F6A98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ow do Gated Recurrent Units (GRUs) work?">
            <a:extLst>
              <a:ext uri="{FF2B5EF4-FFF2-40B4-BE49-F238E27FC236}">
                <a16:creationId xmlns:a16="http://schemas.microsoft.com/office/drawing/2014/main" id="{7B430BA8-035F-4F32-DB2C-6FECC6EC9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"/>
          <a:stretch/>
        </p:blipFill>
        <p:spPr bwMode="auto">
          <a:xfrm>
            <a:off x="566927" y="2225611"/>
            <a:ext cx="6370358" cy="396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Text">
            <a:extLst>
              <a:ext uri="{FF2B5EF4-FFF2-40B4-BE49-F238E27FC236}">
                <a16:creationId xmlns:a16="http://schemas.microsoft.com/office/drawing/2014/main" id="{E4325D2C-BF74-7055-9B47-865A2BFC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382" y="2369821"/>
            <a:ext cx="5051834" cy="3949954"/>
          </a:xfrm>
        </p:spPr>
        <p:txBody>
          <a:bodyPr/>
          <a:lstStyle/>
          <a:p>
            <a:r>
              <a:rPr lang="en-US" dirty="0"/>
              <a:t>Requires less parameters to converge</a:t>
            </a:r>
          </a:p>
          <a:p>
            <a:r>
              <a:rPr lang="en-US" dirty="0"/>
              <a:t>Faster Convergence</a:t>
            </a:r>
          </a:p>
          <a:p>
            <a:r>
              <a:rPr lang="en-US" dirty="0"/>
              <a:t>Less data hungry than a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1225041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413D-B2B4-E477-C2A5-85D0119E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1500 Sentences – 50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6306A-8816-0108-BB72-9F68EFD0A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5A52E-620C-416E-0E71-38639F98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66" y="2943225"/>
            <a:ext cx="5457833" cy="2728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960F0-8F35-497C-B893-7148F0C91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7" y="2775806"/>
            <a:ext cx="5946530" cy="29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0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0DD6-7E2B-0E53-603D-581C150C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474D-1EC2-BAB4-01A7-ADEDBCCB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1500 Sentences – 50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F3165-20CB-4EFF-934D-B5B1EC263C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C83A-21E6-4B15-BEC2-13F731AF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46" y="2281237"/>
            <a:ext cx="7896234" cy="39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35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EA7AA-EC6E-F13F-50DC-6381EFF3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874F-CA0E-A0F9-3F78-054F6B0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 Sentences – 27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4A1C-0CC4-E91B-2CB3-01C45DD23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CCDBB-BC63-87E4-B391-9BB4790D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2054"/>
            <a:ext cx="5962658" cy="2981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1F74A-3468-35FA-31ED-451A9229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" y="2681098"/>
            <a:ext cx="6086484" cy="30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8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1D74F-CF34-05F7-7822-44D22D505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0492-68C1-DEAD-C896-464C430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5000 Sentences – 27 Epochs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2983B-E262-300F-A366-D0B8697E7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366A9-BB05-8A52-1121-E6572A72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2284344"/>
            <a:ext cx="8801109" cy="44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5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7EA7-81CA-94F4-2489-DA33D2E3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B04A-FCBA-FD57-E7B1-2E9B3F96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7400122" cy="3968249"/>
          </a:xfrm>
        </p:spPr>
        <p:txBody>
          <a:bodyPr/>
          <a:lstStyle/>
          <a:p>
            <a:r>
              <a:rPr lang="en-US" dirty="0"/>
              <a:t>Overfitting can be avoided by lowering number of epochs</a:t>
            </a:r>
            <a:r>
              <a:rPr lang="en-IN" dirty="0"/>
              <a:t> and decaying teacher forcing ratio accordingly</a:t>
            </a:r>
          </a:p>
          <a:p>
            <a:r>
              <a:rPr lang="en-IN" dirty="0"/>
              <a:t>One of the major reasons for low BLEU score is OOV words or words that does not appear during training</a:t>
            </a:r>
          </a:p>
          <a:p>
            <a:r>
              <a:rPr lang="en-US" dirty="0"/>
              <a:t>We were able to handle overfitting and show that scalability is possible with more computationally intensive hyperparameter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F8E6-1832-D058-ECA5-C82740457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53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77E-2E01-51DB-6D83-2843E289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0624C-87C3-50EB-DD48-76C5FA8C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47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05586-6760-9EFA-4379-E0508879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3F41-E024-4E20-09E3-F1FFD06D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dirty="0"/>
              <a:t>References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1017-1483-2914-08A4-AA1D511E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185415"/>
            <a:ext cx="11546609" cy="4499483"/>
          </a:xfrm>
        </p:spPr>
        <p:txBody>
          <a:bodyPr>
            <a:normAutofit/>
          </a:bodyPr>
          <a:lstStyle/>
          <a:p>
            <a:r>
              <a:rPr lang="en-US" dirty="0"/>
              <a:t>Learning Phrase Representations using RNN Encoder–Decoder for Statistical Machine Translation</a:t>
            </a:r>
          </a:p>
          <a:p>
            <a:r>
              <a:rPr lang="en-US" dirty="0"/>
              <a:t>Attention is all you need</a:t>
            </a:r>
          </a:p>
          <a:p>
            <a:r>
              <a:rPr lang="en-US" dirty="0"/>
              <a:t>Deep Sequence Modelling MIT Lecture 2025</a:t>
            </a:r>
          </a:p>
          <a:p>
            <a:r>
              <a:rPr lang="en-US" dirty="0"/>
              <a:t>Class Slides and Notes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E19A5-AE32-2422-282D-CC6C628E5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48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FC9EB-1F2D-55E1-7A48-06DAF51C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833006"/>
            <a:ext cx="4733924" cy="60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Section Divider Title">
            <a:extLst>
              <a:ext uri="{FF2B5EF4-FFF2-40B4-BE49-F238E27FC236}">
                <a16:creationId xmlns:a16="http://schemas.microsoft.com/office/drawing/2014/main" id="{F57E7746-DDC4-614A-A7D1-B72950AB5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B46DE-15D6-73C7-7875-9CB48F9F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D4D3DFFA-2A6E-1FB0-E4DC-5FECBE41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Recurrent Neural Network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570963-6A82-6905-B8C0-0067545B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7" y="3092062"/>
            <a:ext cx="9505769" cy="2946788"/>
          </a:xfrm>
          <a:prstGeom prst="rect">
            <a:avLst/>
          </a:prstGeom>
          <a:noFill/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688AF2-B591-62C5-CF75-D283FF3E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B53C135-CEC6-A548-8917-8F7FEB82358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9973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diagram of a decoder and a decoder&#10;&#10;AI-generated content may be incorrect.">
            <a:extLst>
              <a:ext uri="{FF2B5EF4-FFF2-40B4-BE49-F238E27FC236}">
                <a16:creationId xmlns:a16="http://schemas.microsoft.com/office/drawing/2014/main" id="{8998FC8B-4F3E-0AE8-B69A-7EB63ED937C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05092" y="927100"/>
            <a:ext cx="5743608" cy="5930900"/>
          </a:xfrm>
          <a:noFill/>
        </p:spPr>
      </p:pic>
      <p:sp>
        <p:nvSpPr>
          <p:cNvPr id="9" name="Slide Title">
            <a:extLst>
              <a:ext uri="{FF2B5EF4-FFF2-40B4-BE49-F238E27FC236}">
                <a16:creationId xmlns:a16="http://schemas.microsoft.com/office/drawing/2014/main" id="{3AC14BE6-0C46-714B-B7A3-48A9E49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 anchor="b">
            <a:normAutofit/>
          </a:bodyPr>
          <a:lstStyle/>
          <a:p>
            <a:r>
              <a:rPr lang="en-US" sz="3300" dirty="0"/>
              <a:t>Encoder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4229366B-9DFE-0244-A864-A3ECC889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17" y="2090547"/>
            <a:ext cx="5743608" cy="14946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Processes input sequence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X</a:t>
            </a:r>
            <a:r>
              <a:rPr lang="en-US" baseline="-25000" dirty="0"/>
              <a:t>T </a:t>
            </a:r>
            <a:r>
              <a:rPr lang="en-US" dirty="0"/>
              <a:t>(English)</a:t>
            </a:r>
          </a:p>
          <a:p>
            <a:pPr>
              <a:spcAft>
                <a:spcPts val="600"/>
              </a:spcAft>
            </a:pPr>
            <a:r>
              <a:rPr lang="en-US" dirty="0"/>
              <a:t>GRU Units encode the sequence into hidden state</a:t>
            </a:r>
          </a:p>
          <a:p>
            <a:pPr>
              <a:spcAft>
                <a:spcPts val="600"/>
              </a:spcAft>
            </a:pPr>
            <a:r>
              <a:rPr lang="en-US" dirty="0"/>
              <a:t>C is a fixed length vector (1000 dimension in paper)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8599641-559F-EE45-F087-4A0A36C56B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50892741-5B3F-2C93-76FE-2D37C1DCB852}"/>
              </a:ext>
            </a:extLst>
          </p:cNvPr>
          <p:cNvSpPr txBox="1">
            <a:spLocks/>
          </p:cNvSpPr>
          <p:nvPr/>
        </p:nvSpPr>
        <p:spPr>
          <a:xfrm>
            <a:off x="566928" y="3585172"/>
            <a:ext cx="4248912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3300" dirty="0"/>
              <a:t>Decoder</a:t>
            </a:r>
          </a:p>
        </p:txBody>
      </p:sp>
      <p:sp>
        <p:nvSpPr>
          <p:cNvPr id="10" name="Slide Text">
            <a:extLst>
              <a:ext uri="{FF2B5EF4-FFF2-40B4-BE49-F238E27FC236}">
                <a16:creationId xmlns:a16="http://schemas.microsoft.com/office/drawing/2014/main" id="{0F6E7C12-AE9D-77DA-BC64-8ACA00815011}"/>
              </a:ext>
            </a:extLst>
          </p:cNvPr>
          <p:cNvSpPr txBox="1">
            <a:spLocks/>
          </p:cNvSpPr>
          <p:nvPr/>
        </p:nvSpPr>
        <p:spPr>
          <a:xfrm>
            <a:off x="566928" y="4223826"/>
            <a:ext cx="5743608" cy="149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Generates output sequence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…, Y</a:t>
            </a:r>
            <a:r>
              <a:rPr lang="en-US" baseline="-25000" dirty="0"/>
              <a:t>T </a:t>
            </a:r>
            <a:r>
              <a:rPr lang="en-US" dirty="0"/>
              <a:t>(French)</a:t>
            </a:r>
          </a:p>
          <a:p>
            <a:pPr>
              <a:spcAft>
                <a:spcPts val="600"/>
              </a:spcAft>
            </a:pPr>
            <a:r>
              <a:rPr lang="en-US" dirty="0"/>
              <a:t>Utilizes h</a:t>
            </a:r>
            <a:r>
              <a:rPr lang="en-US" baseline="-25000" dirty="0"/>
              <a:t>&lt;t-1&gt;</a:t>
            </a:r>
            <a:r>
              <a:rPr lang="en-US" dirty="0"/>
              <a:t>, Y</a:t>
            </a:r>
            <a:r>
              <a:rPr lang="en-US" baseline="-25000" dirty="0"/>
              <a:t>t-1</a:t>
            </a:r>
            <a:r>
              <a:rPr lang="en-US" dirty="0"/>
              <a:t> and C for computing 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3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6B6E68-6826-231E-3941-FB34B8C1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/>
              <a:t>Gated Recurrent Unit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AE9F-5FA3-8129-A04A-FA8C9551EC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2" name="Picture 4" descr="Bidirectional Gated Recurrent Unit Neural Network for Chinese Address  Element Segmentation">
            <a:extLst>
              <a:ext uri="{FF2B5EF4-FFF2-40B4-BE49-F238E27FC236}">
                <a16:creationId xmlns:a16="http://schemas.microsoft.com/office/drawing/2014/main" id="{D35A5CAC-C1FA-F193-F95A-97891F0F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885"/>
            <a:ext cx="6545262" cy="413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1E40C-CE68-1C5F-E140-65609041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62" y="3429000"/>
            <a:ext cx="5539689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4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F0C0-10D1-B364-8070-E9E9BEF8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rPr lang="en-US" dirty="0"/>
              <a:t>Attention</a:t>
            </a:r>
            <a:endParaRPr lang="en-IN" dirty="0"/>
          </a:p>
        </p:txBody>
      </p:sp>
      <p:pic>
        <p:nvPicPr>
          <p:cNvPr id="3074" name="Picture 2" descr="Attention based Encoder Decoder GRU Architecture for English to Hindi  Translation">
            <a:extLst>
              <a:ext uri="{FF2B5EF4-FFF2-40B4-BE49-F238E27FC236}">
                <a16:creationId xmlns:a16="http://schemas.microsoft.com/office/drawing/2014/main" id="{F2280505-E244-9331-BC0E-C7F248E00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4"/>
          <a:stretch/>
        </p:blipFill>
        <p:spPr bwMode="auto">
          <a:xfrm>
            <a:off x="52548" y="2362200"/>
            <a:ext cx="6043452" cy="299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Content Placeholder 3">
            <a:extLst>
              <a:ext uri="{FF2B5EF4-FFF2-40B4-BE49-F238E27FC236}">
                <a16:creationId xmlns:a16="http://schemas.microsoft.com/office/drawing/2014/main" id="{E37AA7E0-408C-8598-C5C5-9CC2F0AD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499" y="2090547"/>
            <a:ext cx="5991225" cy="3950208"/>
          </a:xfrm>
        </p:spPr>
        <p:txBody>
          <a:bodyPr>
            <a:normAutofit/>
          </a:bodyPr>
          <a:lstStyle/>
          <a:p>
            <a:r>
              <a:rPr lang="en-US" dirty="0"/>
              <a:t>Let the decoder focus on specific part of the input</a:t>
            </a:r>
          </a:p>
          <a:p>
            <a:r>
              <a:rPr lang="en-US" dirty="0"/>
              <a:t>Overcomes bottleneck of fixed C</a:t>
            </a:r>
          </a:p>
          <a:p>
            <a:r>
              <a:rPr lang="en-US" dirty="0"/>
              <a:t>Handles long dependencies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2BAF4-6D24-0415-AD2F-BAFB35212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646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588</Words>
  <Application>Microsoft Office PowerPoint</Application>
  <PresentationFormat>Widescreen</PresentationFormat>
  <Paragraphs>149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Aptos</vt:lpstr>
      <vt:lpstr>Arial</vt:lpstr>
      <vt:lpstr>Georgia</vt:lpstr>
      <vt:lpstr>Google Sans</vt:lpstr>
      <vt:lpstr>Neue Haas Grotesk Text Pro</vt:lpstr>
      <vt:lpstr>System Font Regular</vt:lpstr>
      <vt:lpstr>VanillaVTI</vt:lpstr>
      <vt:lpstr>Office Theme</vt:lpstr>
      <vt:lpstr>Language Translation service</vt:lpstr>
      <vt:lpstr>Aim of the Project</vt:lpstr>
      <vt:lpstr>Why Language Translation?</vt:lpstr>
      <vt:lpstr>Why GRU?</vt:lpstr>
      <vt:lpstr>Architecture</vt:lpstr>
      <vt:lpstr>Recurrent Neural Network</vt:lpstr>
      <vt:lpstr>Encoder</vt:lpstr>
      <vt:lpstr>Gated Recurrent Unit</vt:lpstr>
      <vt:lpstr>Attention</vt:lpstr>
      <vt:lpstr>Architecture Used : Without Attention</vt:lpstr>
      <vt:lpstr>Architecture Used : With Attention</vt:lpstr>
      <vt:lpstr>Dataset</vt:lpstr>
      <vt:lpstr>EuroParl Data</vt:lpstr>
      <vt:lpstr>Terminology Alert!!!</vt:lpstr>
      <vt:lpstr>Plan of Action</vt:lpstr>
      <vt:lpstr>Methodology</vt:lpstr>
      <vt:lpstr>Training Results : Without Attention Vs With Attention</vt:lpstr>
      <vt:lpstr>Training Results : Without Attention Vs With Attention</vt:lpstr>
      <vt:lpstr>Training Results : Without Attention Vs With Attention</vt:lpstr>
      <vt:lpstr>PowerPoint Presentation</vt:lpstr>
      <vt:lpstr>Understanding Ground Reality: Attention Model</vt:lpstr>
      <vt:lpstr>PowerPoint Presentation</vt:lpstr>
      <vt:lpstr>PowerPoint Presentation</vt:lpstr>
      <vt:lpstr>Epoch-100</vt:lpstr>
      <vt:lpstr>LET’S SCALE!!!</vt:lpstr>
      <vt:lpstr>Modified Architecture</vt:lpstr>
      <vt:lpstr>GPU Used for Training</vt:lpstr>
      <vt:lpstr>Training Results : 5000 sentences - 1000 Epochs</vt:lpstr>
      <vt:lpstr>Training Loss</vt:lpstr>
      <vt:lpstr>Validation and Test Loss</vt:lpstr>
      <vt:lpstr>Bleu Score</vt:lpstr>
      <vt:lpstr>Validation Loss Vs BLEU Score</vt:lpstr>
      <vt:lpstr>Hyperparameter Tuning</vt:lpstr>
      <vt:lpstr>500 Sentences – 250 Epochs</vt:lpstr>
      <vt:lpstr>500 Sentences – 250 Epochs</vt:lpstr>
      <vt:lpstr>500 Sentences – 27 Epochs</vt:lpstr>
      <vt:lpstr>500 Sentences – 27 Epochs</vt:lpstr>
      <vt:lpstr>500 Sentences – 27 Epochs (Faster TF Decay)</vt:lpstr>
      <vt:lpstr>500 Sentences – 27 Epochs (Faster TF Decay)</vt:lpstr>
      <vt:lpstr>1500 Sentences – 50 Epochs</vt:lpstr>
      <vt:lpstr>1500 Sentences – 50 Epochs</vt:lpstr>
      <vt:lpstr>5000 Sentences – 27 Epochs</vt:lpstr>
      <vt:lpstr>5000 Sentences – 27 Epochs</vt:lpstr>
      <vt:lpstr>Final Remarks</vt:lpstr>
      <vt:lpstr>References</vt:lpstr>
      <vt:lpstr>References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Bhargava</dc:creator>
  <cp:lastModifiedBy>Harsh Bhargava</cp:lastModifiedBy>
  <cp:revision>21</cp:revision>
  <dcterms:created xsi:type="dcterms:W3CDTF">2025-03-23T03:11:09Z</dcterms:created>
  <dcterms:modified xsi:type="dcterms:W3CDTF">2025-05-01T21:27:47Z</dcterms:modified>
</cp:coreProperties>
</file>