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9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2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85"/>
  </p:normalViewPr>
  <p:slideViewPr>
    <p:cSldViewPr snapToGrid="0">
      <p:cViewPr varScale="1">
        <p:scale>
          <a:sx n="119" d="100"/>
          <a:sy n="119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/Users\4117493\Downloads\_Q5_What_is_the_most_preferred_vehicle_make_in_each_state_Hint_U_202406231801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 States with Most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California</c:v>
                </c:pt>
                <c:pt idx="1">
                  <c:v>Texas</c:v>
                </c:pt>
                <c:pt idx="2">
                  <c:v>Florida</c:v>
                </c:pt>
                <c:pt idx="3">
                  <c:v>New York</c:v>
                </c:pt>
                <c:pt idx="4">
                  <c:v>District of Columbia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97</c:v>
                </c:pt>
                <c:pt idx="1">
                  <c:v>97</c:v>
                </c:pt>
                <c:pt idx="2">
                  <c:v>86</c:v>
                </c:pt>
                <c:pt idx="3">
                  <c:v>69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4-F44D-B434-F9720D388F7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3"/>
        <c:overlap val="-12"/>
        <c:axId val="394429264"/>
        <c:axId val="1187846912"/>
      </c:barChart>
      <c:catAx>
        <c:axId val="39442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846912"/>
        <c:crosses val="autoZero"/>
        <c:auto val="1"/>
        <c:lblAlgn val="ctr"/>
        <c:lblOffset val="100"/>
        <c:noMultiLvlLbl val="0"/>
      </c:catAx>
      <c:valAx>
        <c:axId val="118784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2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Customer Ratings by Quarter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Feedback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0.00</c:formatCode>
                <c:ptCount val="4"/>
                <c:pt idx="0">
                  <c:v>3.5548000000000002</c:v>
                </c:pt>
                <c:pt idx="1">
                  <c:v>3.355</c:v>
                </c:pt>
                <c:pt idx="2">
                  <c:v>2.9563000000000001</c:v>
                </c:pt>
                <c:pt idx="3">
                  <c:v>2.3969999999999998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4-F44D-B434-F9720D388F7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3"/>
        <c:overlap val="-12"/>
        <c:axId val="394429264"/>
        <c:axId val="1187846912"/>
      </c:barChart>
      <c:catAx>
        <c:axId val="39442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846912"/>
        <c:crosses val="autoZero"/>
        <c:auto val="1"/>
        <c:lblAlgn val="ctr"/>
        <c:lblOffset val="100"/>
        <c:noMultiLvlLbl val="0"/>
      </c:catAx>
      <c:valAx>
        <c:axId val="118784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Customer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2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>
                <a:solidFill>
                  <a:schemeClr val="tx1"/>
                </a:solidFill>
              </a:rPr>
              <a:t>Declining Trend of Customer Satisfaction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Very Good</c:v>
                </c:pt>
              </c:strCache>
            </c:strRef>
          </c:tx>
          <c:spPr>
            <a:solidFill>
              <a:schemeClr val="accent2">
                <a:shade val="5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#"%"</c:formatCode>
                <c:ptCount val="4"/>
                <c:pt idx="0">
                  <c:v>30</c:v>
                </c:pt>
                <c:pt idx="1">
                  <c:v>28.626000000000001</c:v>
                </c:pt>
                <c:pt idx="2">
                  <c:v>16.593900000000001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4-F44D-B434-F9720D388F7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#"%"</c:formatCode>
                <c:ptCount val="4"/>
                <c:pt idx="0">
                  <c:v>28.709700000000002</c:v>
                </c:pt>
                <c:pt idx="1">
                  <c:v>22.1374</c:v>
                </c:pt>
                <c:pt idx="2">
                  <c:v>20.960699999999999</c:v>
                </c:pt>
                <c:pt idx="3">
                  <c:v>10.0503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1C-8A47-8AFF-848FE22B69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Okay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#"%"</c:formatCode>
                <c:ptCount val="4"/>
                <c:pt idx="0">
                  <c:v>19.032299999999999</c:v>
                </c:pt>
                <c:pt idx="1">
                  <c:v>20.228999999999999</c:v>
                </c:pt>
                <c:pt idx="2">
                  <c:v>21.834099999999999</c:v>
                </c:pt>
                <c:pt idx="3">
                  <c:v>20.1005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1C-8A47-8AFF-848FE22B699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Bad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Sheet1!$E$2:$E$5</c:f>
              <c:numCache>
                <c:formatCode>#"%"</c:formatCode>
                <c:ptCount val="4"/>
                <c:pt idx="0">
                  <c:v>11.2903</c:v>
                </c:pt>
                <c:pt idx="1">
                  <c:v>14.1221</c:v>
                </c:pt>
                <c:pt idx="2">
                  <c:v>22.7074</c:v>
                </c:pt>
                <c:pt idx="3">
                  <c:v>29.145700000000001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1C-8A47-8AFF-848FE22B699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Very Bad</c:v>
                </c:pt>
              </c:strCache>
            </c:strRef>
          </c:tx>
          <c:spPr>
            <a:solidFill>
              <a:schemeClr val="accent2">
                <a:tint val="5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Sheet1!$F$2:$F$5</c:f>
              <c:numCache>
                <c:formatCode>#"%"</c:formatCode>
                <c:ptCount val="4"/>
                <c:pt idx="0">
                  <c:v>10.967700000000001</c:v>
                </c:pt>
                <c:pt idx="1">
                  <c:v>14.8855</c:v>
                </c:pt>
                <c:pt idx="2">
                  <c:v>17.9039</c:v>
                </c:pt>
                <c:pt idx="3">
                  <c:v>30.653300000000002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1C-8A47-8AFF-848FE22B699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394429264"/>
        <c:axId val="1187846912"/>
      </c:barChart>
      <c:catAx>
        <c:axId val="39442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846912"/>
        <c:crosses val="autoZero"/>
        <c:auto val="1"/>
        <c:lblAlgn val="ctr"/>
        <c:lblOffset val="100"/>
        <c:noMultiLvlLbl val="0"/>
      </c:catAx>
      <c:valAx>
        <c:axId val="118784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Customer Satisfaction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2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Vehicle</a:t>
            </a:r>
            <a:r>
              <a:rPr lang="en-US" baseline="0" dirty="0"/>
              <a:t> Makers</a:t>
            </a:r>
            <a:r>
              <a:rPr lang="en-US" dirty="0"/>
              <a:t> with Most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  <c:pt idx="5">
                  <c:v>Mercedes-Benz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4-F44D-B434-F9720D388F7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3"/>
        <c:overlap val="-12"/>
        <c:axId val="394429264"/>
        <c:axId val="1187846912"/>
      </c:barChart>
      <c:catAx>
        <c:axId val="39442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Vehicle Maker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846912"/>
        <c:crosses val="autoZero"/>
        <c:auto val="1"/>
        <c:lblAlgn val="ctr"/>
        <c:lblOffset val="100"/>
        <c:noMultiLvlLbl val="0"/>
      </c:catAx>
      <c:valAx>
        <c:axId val="118784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2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baseline="0">
                <a:solidFill>
                  <a:srgbClr val="0E2841"/>
                </a:solidFill>
              </a:rPr>
              <a:t>Trend of Purchases by Quarter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Orders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accent1"/>
              </a:solidFill>
              <a:ln w="12700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17-974C-9A0E-C0FC897D78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94429264"/>
        <c:axId val="1187846912"/>
      </c:lineChart>
      <c:catAx>
        <c:axId val="39442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846912"/>
        <c:crosses val="autoZero"/>
        <c:auto val="1"/>
        <c:lblAlgn val="ctr"/>
        <c:lblOffset val="100"/>
        <c:noMultiLvlLbl val="0"/>
      </c:catAx>
      <c:valAx>
        <c:axId val="118784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29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baseline="0" dirty="0">
                <a:solidFill>
                  <a:srgbClr val="0E2841"/>
                </a:solidFill>
              </a:rPr>
              <a:t>Quarter on Quarter change in Revenue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"$"#,##0,,\ "M"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7-974C-9A0E-C0FC897D78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1"/>
        <c:overlap val="-24"/>
        <c:axId val="394429264"/>
        <c:axId val="11878469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% Change</c:v>
                </c:pt>
              </c:strCache>
            </c:strRef>
          </c:tx>
          <c:spPr>
            <a:ln w="31750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0%</c:formatCode>
                <c:ptCount val="4"/>
                <c:pt idx="0">
                  <c:v>0</c:v>
                </c:pt>
                <c:pt idx="1">
                  <c:v>-0.170103526856</c:v>
                </c:pt>
                <c:pt idx="2">
                  <c:v>-0.10655190805500001</c:v>
                </c:pt>
                <c:pt idx="3">
                  <c:v>-0.201270525358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5B1C-4A44-B1BE-A6FADAC924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9141871"/>
        <c:axId val="1786808224"/>
      </c:lineChart>
      <c:catAx>
        <c:axId val="39442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846912"/>
        <c:crosses val="autoZero"/>
        <c:auto val="1"/>
        <c:lblAlgn val="ctr"/>
        <c:lblOffset val="100"/>
        <c:noMultiLvlLbl val="0"/>
      </c:catAx>
      <c:valAx>
        <c:axId val="118784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Revenue 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29264"/>
        <c:crosses val="autoZero"/>
        <c:crossBetween val="between"/>
      </c:valAx>
      <c:valAx>
        <c:axId val="178680822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Change in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9141871"/>
        <c:crosses val="max"/>
        <c:crossBetween val="between"/>
      </c:valAx>
      <c:catAx>
        <c:axId val="21291418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68082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baseline="0" dirty="0">
                <a:solidFill>
                  <a:srgbClr val="0E2841"/>
                </a:solidFill>
              </a:rPr>
              <a:t>Trend of Revenue and Orders by Quarter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"$"#,##0,,\ "M"</c:formatCode>
                <c:ptCount val="4"/>
                <c:pt idx="0">
                  <c:v>39421580.159295999</c:v>
                </c:pt>
                <c:pt idx="1">
                  <c:v>32715830.339961998</c:v>
                </c:pt>
                <c:pt idx="2">
                  <c:v>29229896.193649001</c:v>
                </c:pt>
                <c:pt idx="3">
                  <c:v>23346779.630605999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7-974C-9A0E-C0FC897D78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394429264"/>
        <c:axId val="118784691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Orders</c:v>
                </c:pt>
              </c:strCache>
            </c:strRef>
          </c:tx>
          <c:spPr>
            <a:ln w="31750" cap="rnd">
              <a:solidFill>
                <a:schemeClr val="accent4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CE-5242-98A6-EB8611F57E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62268128"/>
        <c:axId val="1962288064"/>
      </c:lineChart>
      <c:catAx>
        <c:axId val="39442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Quarter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846912"/>
        <c:crosses val="autoZero"/>
        <c:auto val="1"/>
        <c:lblAlgn val="ctr"/>
        <c:lblOffset val="100"/>
        <c:noMultiLvlLbl val="0"/>
      </c:catAx>
      <c:valAx>
        <c:axId val="118784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Revenue 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,,\ &quot;M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29264"/>
        <c:crosses val="autoZero"/>
        <c:crossBetween val="between"/>
      </c:valAx>
      <c:valAx>
        <c:axId val="1962288064"/>
        <c:scaling>
          <c:orientation val="minMax"/>
          <c:min val="15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268128"/>
        <c:crosses val="max"/>
        <c:crossBetween val="between"/>
      </c:valAx>
      <c:catAx>
        <c:axId val="1962268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622880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kern="1200" baseline="0" dirty="0">
                <a:solidFill>
                  <a:srgbClr val="0E2841"/>
                </a:solidFill>
              </a:rPr>
              <a:t>Average Discount offered by Credit Card Type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Discount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Sheet1!$A$2:$A$17</c:f>
              <c:strCache>
                <c:ptCount val="16"/>
                <c:pt idx="0">
                  <c:v>laser</c:v>
                </c:pt>
                <c:pt idx="1">
                  <c:v>mastercard</c:v>
                </c:pt>
                <c:pt idx="2">
                  <c:v>maestro</c:v>
                </c:pt>
                <c:pt idx="3">
                  <c:v>visa-electron</c:v>
                </c:pt>
                <c:pt idx="4">
                  <c:v>china-unionpay</c:v>
                </c:pt>
                <c:pt idx="5">
                  <c:v>instapayment</c:v>
                </c:pt>
                <c:pt idx="6">
                  <c:v>americanexpress</c:v>
                </c:pt>
                <c:pt idx="7">
                  <c:v>diners-club-us-ca</c:v>
                </c:pt>
                <c:pt idx="8">
                  <c:v>diners-club-carte-blanche</c:v>
                </c:pt>
                <c:pt idx="9">
                  <c:v>switch</c:v>
                </c:pt>
                <c:pt idx="10">
                  <c:v>bankcard</c:v>
                </c:pt>
                <c:pt idx="11">
                  <c:v>jcb</c:v>
                </c:pt>
                <c:pt idx="12">
                  <c:v>visa</c:v>
                </c:pt>
                <c:pt idx="13">
                  <c:v>diners-club-enroute</c:v>
                </c:pt>
                <c:pt idx="14">
                  <c:v>solo</c:v>
                </c:pt>
                <c:pt idx="15">
                  <c:v>diners-club-international</c:v>
                </c:pt>
              </c:strCache>
            </c:strRef>
          </c:cat>
          <c:val>
            <c:numRef>
              <c:f>Sheet1!$B$2:$B$17</c:f>
              <c:numCache>
                <c:formatCode>0%</c:formatCode>
                <c:ptCount val="16"/>
                <c:pt idx="0">
                  <c:v>0.64384600000000003</c:v>
                </c:pt>
                <c:pt idx="1">
                  <c:v>0.62949999999999995</c:v>
                </c:pt>
                <c:pt idx="2">
                  <c:v>0.62421899999999997</c:v>
                </c:pt>
                <c:pt idx="3">
                  <c:v>0.62346900000000005</c:v>
                </c:pt>
                <c:pt idx="4">
                  <c:v>0.622174</c:v>
                </c:pt>
                <c:pt idx="5">
                  <c:v>0.62062499999999998</c:v>
                </c:pt>
                <c:pt idx="6">
                  <c:v>0.61632699999999996</c:v>
                </c:pt>
                <c:pt idx="7">
                  <c:v>0.61461500000000002</c:v>
                </c:pt>
                <c:pt idx="8">
                  <c:v>0.61448999999999998</c:v>
                </c:pt>
                <c:pt idx="9">
                  <c:v>0.61023300000000003</c:v>
                </c:pt>
                <c:pt idx="10">
                  <c:v>0.609545</c:v>
                </c:pt>
                <c:pt idx="11">
                  <c:v>0.60738199999999998</c:v>
                </c:pt>
                <c:pt idx="12">
                  <c:v>0.60083299999999995</c:v>
                </c:pt>
                <c:pt idx="13">
                  <c:v>0.59979199999999999</c:v>
                </c:pt>
                <c:pt idx="14">
                  <c:v>0.58499999999999996</c:v>
                </c:pt>
                <c:pt idx="15">
                  <c:v>0.58399999999999996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7-974C-9A0E-C0FC897D78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8"/>
        <c:axId val="76324864"/>
        <c:axId val="1650131920"/>
      </c:barChart>
      <c:valAx>
        <c:axId val="1650131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Discount Offered (in 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324864"/>
        <c:crosses val="autoZero"/>
        <c:crossBetween val="between"/>
      </c:valAx>
      <c:catAx>
        <c:axId val="76324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Credit Card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0131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Shipping Time (In Days)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57.167700000000004</c:v>
                </c:pt>
                <c:pt idx="1">
                  <c:v>71.110699999999994</c:v>
                </c:pt>
                <c:pt idx="2">
                  <c:v>117.7555</c:v>
                </c:pt>
                <c:pt idx="3">
                  <c:v>174.09549999999999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4-F44D-B434-F9720D388F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94429264"/>
        <c:axId val="1187846912"/>
      </c:barChart>
      <c:catAx>
        <c:axId val="39442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7846912"/>
        <c:crosses val="autoZero"/>
        <c:auto val="1"/>
        <c:lblAlgn val="ctr"/>
        <c:lblOffset val="100"/>
        <c:noMultiLvlLbl val="0"/>
      </c:catAx>
      <c:valAx>
        <c:axId val="1187846912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2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olorStr">
        <cx:f>_Q5_What_is_the_most_preferred_!$B$2:$B$50</cx:f>
        <cx:nf>_Q5_What_is_the_most_preferred_!$B$1</cx:nf>
        <cx:lvl ptCount="49" name="Vehicle Maker">
          <cx:pt idx="0">Dodge</cx:pt>
          <cx:pt idx="1">Chevrolet</cx:pt>
          <cx:pt idx="2">Pontiac, Cadillac</cx:pt>
          <cx:pt idx="3">Chevrolet, Pontiac, GMC, Suzuki, Volkswagen, Mitsubishi</cx:pt>
          <cx:pt idx="4">Nissan, Ford, Dodge, Chevrolet, Audi</cx:pt>
          <cx:pt idx="5">Chevrolet</cx:pt>
          <cx:pt idx="6">Maserati, Volvo, Chevrolet, Mercury</cx:pt>
          <cx:pt idx="7">Mitsubishi</cx:pt>
          <cx:pt idx="8">Chevrolet</cx:pt>
          <cx:pt idx="9">Toyota</cx:pt>
          <cx:pt idx="10">Toyota</cx:pt>
          <cx:pt idx="11">Ford, GMC, Toyota, Pontiac, Cadillac, Nissan</cx:pt>
          <cx:pt idx="12">Dodge</cx:pt>
          <cx:pt idx="13">GMC, Chevrolet, Ford</cx:pt>
          <cx:pt idx="14">Mazda</cx:pt>
          <cx:pt idx="15">Isuzu, Subaru, Hyundai, Dodge, Chrysler, Pontiac, Mazda, Ford, Jeep, Porsche, Chevrolet</cx:pt>
          <cx:pt idx="16">Mercedes-Benz, Nissan, Maserati, Buick, Lexus, Ford, Volkswagen, Mazda, Dodge, GMC, Honda, Saab, Suzuki</cx:pt>
          <cx:pt idx="17">Acura, Audi, Ram, Volvo, Nissan, Mercury, Pontiac, Mercedes-Benz</cx:pt>
          <cx:pt idx="18">BMW, Nissan, Kia, Ford, Pontiac</cx:pt>
          <cx:pt idx="19">Mercedes-Benz</cx:pt>
          <cx:pt idx="20">Ford</cx:pt>
          <cx:pt idx="21">Chevrolet, Dodge</cx:pt>
          <cx:pt idx="22">Ford</cx:pt>
          <cx:pt idx="23">GMC</cx:pt>
          <cx:pt idx="24">Toyota, Dodge</cx:pt>
          <cx:pt idx="25">Chevrolet</cx:pt>
          <cx:pt idx="26">Dodge, Mitsubishi, Chevrolet</cx:pt>
          <cx:pt idx="27">Toyota, Volkswagen, Cadillac, Mercedes-Benz, Nissan, Chevrolet, Pontiac</cx:pt>
          <cx:pt idx="28">Pontiac</cx:pt>
          <cx:pt idx="29">Lincoln, Lexus, Chrysler</cx:pt>
          <cx:pt idx="30">Mercedes-Benz, Hyundai</cx:pt>
          <cx:pt idx="31">Dodge</cx:pt>
          <cx:pt idx="32">Toyota, Pontiac</cx:pt>
          <cx:pt idx="33">Volvo</cx:pt>
          <cx:pt idx="34">Ford, Hyundai</cx:pt>
          <cx:pt idx="35">Chevrolet</cx:pt>
          <cx:pt idx="36">Toyota, Ferrari, Mazda</cx:pt>
          <cx:pt idx="37">Toyota</cx:pt>
          <cx:pt idx="38">Toyota</cx:pt>
          <cx:pt idx="39">Jaguar, Kia, Acura, Buick, Mazda, Isuzu, Dodge, BMW, Mitsubishi</cx:pt>
          <cx:pt idx="40">Mazda</cx:pt>
          <cx:pt idx="41">Chevrolet</cx:pt>
          <cx:pt idx="42">Chevrolet, Dodge, Pontiac, Subaru, Maybach, Buick, Volkswagen, Oldsmobile, Lincoln, Isuzu</cx:pt>
          <cx:pt idx="43">Mazda</cx:pt>
          <cx:pt idx="44">Ford</cx:pt>
          <cx:pt idx="45">Chevrolet</cx:pt>
          <cx:pt idx="46">Mercedes-Benz</cx:pt>
          <cx:pt idx="47">Mazda, Pontiac, Cadillac, Acura, Dodge, Nissan, Honda, Chevrolet</cx:pt>
          <cx:pt idx="48">Buick</cx:pt>
        </cx:lvl>
      </cx:strDim>
      <cx:strDim type="cat">
        <cx:f>_Q5_What_is_the_most_preferred_!$A$2:$A$50</cx:f>
        <cx:nf>_Q5_What_is_the_most_preferred_!$A$1</cx:nf>
        <cx:lvl ptCount="49" name="State">
          <cx:pt idx="0">Alabama</cx:pt>
          <cx:pt idx="1">Alaska</cx:pt>
          <cx:pt idx="2">Arizona</cx:pt>
          <cx:pt idx="3">Arkansas</cx:pt>
          <cx:pt idx="4">California</cx:pt>
          <cx:pt idx="5">Colorado</cx:pt>
          <cx:pt idx="6">Connecticut</cx:pt>
          <cx:pt idx="7">Delaware</cx:pt>
          <cx:pt idx="8">District of Columbia</cx:pt>
          <cx:pt idx="9">Florida</cx:pt>
          <cx:pt idx="10">Georgia</cx:pt>
          <cx:pt idx="11">Hawaii</cx:pt>
          <cx:pt idx="12">Idaho</cx:pt>
          <cx:pt idx="13">Illinois</cx:pt>
          <cx:pt idx="14">Indiana</cx:pt>
          <cx:pt idx="15">Iowa</cx:pt>
          <cx:pt idx="16">Kansas</cx:pt>
          <cx:pt idx="17">Kentucky</cx:pt>
          <cx:pt idx="18">Louisiana</cx:pt>
          <cx:pt idx="19">Maine</cx:pt>
          <cx:pt idx="20">Maryland</cx:pt>
          <cx:pt idx="21">Massachusetts</cx:pt>
          <cx:pt idx="22">Michigan</cx:pt>
          <cx:pt idx="23">Minnesota</cx:pt>
          <cx:pt idx="24">Mississippi</cx:pt>
          <cx:pt idx="25">Missouri</cx:pt>
          <cx:pt idx="26">Montana</cx:pt>
          <cx:pt idx="27">Nebraska</cx:pt>
          <cx:pt idx="28">Nevada</cx:pt>
          <cx:pt idx="29">New Hampshire</cx:pt>
          <cx:pt idx="30">New Jersey</cx:pt>
          <cx:pt idx="31">New Mexico</cx:pt>
          <cx:pt idx="32">New York</cx:pt>
          <cx:pt idx="33">North Carolina</cx:pt>
          <cx:pt idx="34">North Dakota</cx:pt>
          <cx:pt idx="35">Ohio</cx:pt>
          <cx:pt idx="36">Oklahoma</cx:pt>
          <cx:pt idx="37">Oregon</cx:pt>
          <cx:pt idx="38">Pennsylvania</cx:pt>
          <cx:pt idx="39">South Carolina</cx:pt>
          <cx:pt idx="40">Tennessee</cx:pt>
          <cx:pt idx="41">Texas</cx:pt>
          <cx:pt idx="42">Utah</cx:pt>
          <cx:pt idx="43">Vermont</cx:pt>
          <cx:pt idx="44">Virginia</cx:pt>
          <cx:pt idx="45">Washington</cx:pt>
          <cx:pt idx="46">West Virginia</cx:pt>
          <cx:pt idx="47">Wisconsin</cx:pt>
          <cx:pt idx="48">Wyoming</cx:pt>
        </cx:lvl>
      </cx:str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28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j-ea"/>
                <a:cs typeface="+mj-cs"/>
              </a:rPr>
              <a:t>Most Preferred Vehicle Make in Each State</a:t>
            </a:r>
            <a:r>
              <a:rPr lang="en-US" sz="2800" dirty="0"/>
              <a:t> </a:t>
            </a:r>
            <a:endParaRPr lang="en-US" sz="28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Aptos" panose="02110004020202020204"/>
            </a:endParaRPr>
          </a:p>
        </cx:rich>
      </cx:tx>
    </cx:title>
    <cx:plotArea>
      <cx:plotAreaRegion>
        <cx:series layoutId="regionMap" uniqueId="{127492E0-3E6C-8440-BAC4-2C1AF85BB346}">
          <cx:tx>
            <cx:txData>
              <cx:f>_Q5_What_is_the_most_preferred_!$B$1</cx:f>
              <cx:v>Vehicle Maker</cx:v>
            </cx:txData>
          </cx:tx>
          <cx:dataPt idx="1"/>
          <cx:dataLabels>
            <cx:visibility seriesName="0" categoryName="1" value="0"/>
          </cx:dataLabels>
          <cx:dataId val="0"/>
          <cx:layoutPr>
            <cx:regionLabelLayout val="none"/>
            <cx:geography cultureLanguage="en-US" cultureRegion="IN" attribution="Powered by Bing">
              <cx:geoCache provider="{E9337A44-BEBE-4D9F-B70C-5C5E7DAFC167}">
                <cx:binary>7H1rU9y41u5fSeXzMSNZ911776qx3U1DAwFCMiFfXD1AbPluyzf517+rAyTg6STMGd461VWnJzWp
0K3Wsh6t27OWxL9vxn/dZHeb5s2YZ4X51834n7dx21b/+u03cxPf5RtzkOubpjTll/bgpsx/K798
0Td3v902m0EX0W8uwvS3m3jTtHfj2//+G74tuitPyptNq8viortr7OWd6bLW/OS9nW+92dzmugi0
aRt90+L/vP3DlvCD6O2bu6LVrb2y1d1/3j770Ns3v82/6i/TvslAsra7hbHUPVBKcZdjBn/DS759
k5VF9PC2g5E4YAxTyhC6/8Dj3GebHMa/QKCv4mxub5s7Y+CBvv79ZOAz6eHn12/f3JRd0W4XLYL1
+8/bD4Vu727fvG837Z15+0ab0r//gF9uH+HD+6/P/NvzZf/vv2c/gFWY/eQJMvMl+9VbfwVGm5uy
MLp4XJ5XgIYecKIUI/xh5dVzaKQ6EMRVjCmCvr7I49wP0LxEpB+A833oHJ6j/YTnzrRvPuom0oXe
PC7TP4eIyANOXSYkdu+VQ8wgQgccE0EUwrsheqlYP4Dp+fA5VB/3EqrTjS7uXg8iyg4I5Zwy8mDg
ZhBxdeBijikS9B5C+jj3vRb9Upzd0DwMm0FyuthLSP4XFAe8CugMkop+U4ynbkeAYikhJKXu/fvs
OSovkWg3MN9HzrD5+PteYrPaDButH1fnn5s0rMBkISkQ4c9tGWbsgLliC8g9Zvhx0ntF+bUguwF5
HDeDY7WfjubqbtxAjPJa4RnBB5QTSSV+cCCw6E/1RKkDQiAIEOLBAUH4dj/3PSi/FGc3Jg/DZpBc
fdpLDfl41+Rl0T4uzD9XEUoPkGAu/AcR11M0hHvAIZRWXELctn3NrdavJdmNx7dHmCHy8WovEXnX
3EXla0bK5EARySUn/H7dZ5EydhEkMaBDZGazfi3Ibjwex83geHe5n3DEunxF7UAHFHwFoUrsdO3S
PRBIESZd/A2spybr3S+k+QEiX0fN8VjtJR5nZdPGb/xNU2a62LweMgQcOFFEMPKQUM5CYaEOsGSg
SJzfIwcRwFNkXi7Xbozm42donfn7idbd8Ob0btQ3r6hDhB5QFxJHTB+QmDkajPgBBGmQV8qZRTt7
kTQ/wOfJ2Dk2p3uKTb+5fU0NgnCLcUoVfqBcYPWfBgAY8wMOtg9Imft47S/o/EqeHyFzP26Oyn5m
+H9sTAwkZvuqIYAAr4MJUDHi3qvMbNt9CMCpRHQnMi+TaTc6T8fOEPrj973Um6NyeEWtAY4Z2BXO
BN2d7CtyAOwygrTz4f2Z3/mVNLtRuR81w+NoP/E4hfxl85qhABUHiBCGldgNCUZAA1CgaDiZ82G/
FmU3Ht+eYQbJ6X7mMPfBTLBJy/Y1VQXMGCT84NYfMsh5JoMguuaKuD8Inl8q1W6Ino+e4XQW7KUp
O9XGlF3zigwZkP6EC/bNkyD3eRCg3AMqBOGQ4ty7opk5e4lEu/H5PnKGzem7vcTm90ZP5WuaNYib
3a1ySPxA5s+jAIyBoaFMcXYfWOPnGc4LBNqNzLeBM2B+/7yXwGw32vZPVb2m3kDi7wKzLB8KMWpm
26CeCbC4iLoPnP8OvXmBULsBevZEM5BO3+8pSEVxZ17X/XAolilMiZL3DADox9P8RtEDrCRBoGLP
FedUv0CWHyHzbegcl7O9xOXodhO/IhcAbDORCgmXPvBl8w4NDH0C0AMgQHGeg/JLQXYD8jBsBsbR
nrr/TWOzTXH7uDL/nP0H96+gDgbl5Oe6ITjwmlDTJOrB9wBn85Q9O32BJLsB+T5yhsnpfmLy2M/0
pvzyxi+zLv/zlXsyFKLQkrHNXJ4aLwE5D+augnrafVwG7z8F6O+KtRus3d8yAy7YT6rzKANCutTm
cd3+uTJRdIDBsFHGHijpmXGDmABTqOuwb0HD49z39c2XSLQbp+8jZ9gcneyl13lfdv87RQOorSGw
ae5jBRrM2lOtkuhg28QBxbUH9zSL2l4u126c5uNnaL3fT03a0vTHd425s4/7+XV0CSoC0DD40Csw
y0sFxAkQfEOz6kPdbWb/XibTbpSejp0hdHa8l/p0dvdnszHpa3I7eNs/A1Ud8VDUmeEDvRwS2m2h
keMh+J51D7xEoh+h8/gsc2z2sx/tqLjVr0qHEnWgQCsEaM/Da2bk+AFwChJxtSWq4TVTnRcItBuZ
bwNnwBztZ+rjl5DL3bT6pmtf0a6B3giGGfDV94s/S0qh60YQCfi4M4V5oTS7kXk2eIaOf7WXJu38
riiMzfrNq/ZAQwgnFYfUB4zX19csQICwWxIpoUXte4j3NOx+qVS7YXo+eobT+e97idPv2ebPTf6K
noeAhgDt6cJBgp0QSX4gKdSDXPTQRQip7VOIXiDQbnS+DZwB8/t+xtjbKOe6bNLH1XmFmA2O3xDl
0u3a71QedgCMKGLQoH7vmGbR9Usk2g3N95EzbM6u91VpXjVa40B1UkoFch/MFrj8p3kPZu6BK5QE
ZGZuBzb9LyTZjcjjuBkev6/3Eo/t/lpt8gpaPZq7V1QYcsAlqAM0EO5WmG2wIIDleTR1M070xWLt
xmg2fAbV2X72G35oN/HrIQSxNHGJgBxm94EbIAq2eajrunxmzH4lx25I7kfNkPiwHxHazU8POt67
4Hsn8+yTf/OMJyDCELRGgRt5bsMg44SwjUBH1Heonvr92cHLH8vzA2Sen9t89gj7caozuMvgeM1r
2i/AAkENlLuPx9HmVQQG/R2SU4IfSOqZc3mJRLvR+D5ypivBYi8dzOFdCcc5XzdKhv5AV8rHszSz
5gFJoDeHEuiYeuBnINF5qi0vEGg3Mt8GzoA53M/05VTfxDravOb5DnogBRUKijr3UfC8SsCAAUBA
32xJnO1r5lheItFuaL6PnGFzerSXSrPeFOZVz6fJAyopKAxk919feOZhoFdKgo8B93OPDOjUU535
tTy7cXkcN0Nl/X4vUTkpO21emdFEB2pLyMB5jhkiGOgaDOGX/J7XPEXkRbLsBuXJ0BkuJ/tpyZZZ
2ejXPD/gygO2PRvgkpnbh0NRVApCXWiu+fqa+ZYXSLIbk28DZ4gs95OBWcNW7W5S+2hF/jkDQ+Ak
OnRzuBB1PVcUyYDzB7MG/bj3pgsIgKeK8hJRdmPyfeQMlPX1Xpovf5PpL2XzqqwywOIyuLcBPPpO
xwLVZjinLqCe9tgW9Rydl8m0G5+nY2cI+ftpyKDLpmw2t6/YlbbtglIS2jYeL2iYOX5IKQ8YdOFA
G/QMmBeI8gNYvo2cg7Kf3c+nG2M2N3Fn7trWPC7SPzdocNoG9ALSFAiJv75myAigXxDwAUTOYrEX
y7MbntnwGUan+6k4vzfpa0fMkMtsK/zkBxdubU8PEAUHqOGAwdfXjAB4iUS7Afo+cobN75d76Xau
oJwJV4rdvSK7DCekJYUaGJIPiz9r0YBCGaEEHNMP2OUXibQbnSdDZ/Bc7WcvwLs0gz7oVy1jgksB
thJOEt5rBppZNgWhHByKRkg8nAGFIPtpxPYSiXaD833kDJt3/4+KMz++ye7bZX/Bpt0svt4S+OQy
u5+/+/Xh4erC2dCHRdzpmu7X9+j2P2/h7g0XPMq32we3X/Js+WdXBT4Zc7cx7X/ewl2DcLEKIy70
R0HRE4MXe/tmgCvOtm9B0QAxKLcROJoAHBwYxWJ7SwJcYMiAw0Yu3FpA4YwpXCwBYbzZ9kLCW5AD
Q1PPNgvebgpoEPl2OeN5mVm4guTbcjz8+03R5eelLloDo9++qe4/tZUUNhY4ze3JCMjegAaE+hO8
f7O5hIPM8GH8f8JuwJqF9XDW5beRyYI4+/PJauyYABbrpxMAifV0gmYkWV6NMIFMuBfL3OvURvdn
WvlxfvvzqRis5PO5sARmAPJQOO7Btnc7Pp/LYoMzllF8mrDMoqTycscliFtPSTet2WeTjJG8ictQ
tugQVa5xJogxmdXFMSKojvLbsi6liN5FHY2BmTsMmwgdWll0d1oiqfOTrqHGoWvEq+koMyoJmyuZ
ILvm1CnDK1u3y8TV7Ni0CT5P6jLRnk3Cumh9t3AjT5KGtZ7bc2cw3tAT1QYsy+s4fV8rN+obn9Oi
F2UAQuStp7l1jVd07nGDK/3Bjlm3zsK6E/7U22xY5r3OSL4WLUsCNvLpTOKUDZ+dEnEvdaJce7J1
Gx8u/aHkHXVENa2TVsXO+wE5mhYL0kehciq/TZN2DA9F1mhz+BWRBz19QP9+u92UlW10FD9cB/rt
n/+9KnP48/WWyu8/3N4m+v1fwEfeX0P6008BobxtjzbzD22l+fZdIMyDdFtNffaPv5iNHxiG+1tN
f/DmS60Gl6BpP7Ea36+ifGprvo56sBvb9hWwGNAi5jI4XqYQaM6D3YBoSspt07+icIuWgPNl3w0H
HAeQkPfDQQHw+XBgE8R4NBwQg20P1Ci46wFOrIHF+TuGY6u33w0HhWgP2tcIgiYP+DYMdxQ91zUX
ozjtWMzXKiqbVZPj8ZzhollN1qaT3zaGbZ4s0MNWemqpdk0ots0+cA8P2jYoPJ8whaeu3Cpna8Jc
GeB+0IeT6sZznsl6FVmDIeD4BsiO+baWb/6AYHu/9ndBp5c7MyYq4ZMB30DXooz5JlEwAUkSfGVY
r+/V5P7q1h1TgTGfTwVQA9YMDnBuuZnnj9bEQxx1KabrNB/YRoukWbF20pXH3QiftdOkPoo0wWdN
yMbLv/2UsJPgTC/EhnBuHs9gHOq0t8hp6Nq4CT0qZIVdz2GFDPI+KnL/55NhCGXmDwo7ECsXeh3g
Zqutjjx1BmOZmVyMmq6HksNEompQ7w0JyrTftyKJvIIkVXycj6ORvm3i3nyiuMziYMy04yO3UEAA
/j2QoWsZrgaCTn/B4RbALTJP3F+C47DLopCu5UDhcVVe60PkpPC//7u5wP2Dg4ItDBtntqGihKAs
tpauiRnwWUcdcyvafLzsErcCCu1nj7Vdx+d7l4NXl3AABcrj4OK3jvLJY+m2ahxednTdh/EX4xq1
6Nzc+QWaf1UQmIRvj+zD32ClZmCiPqGidTO6nlJTrhPZx5UneeX4eEod7f38ifB2deaPBEHU17sb
YAnlDCkZEtxPDiZrcLBpHpAe5sShY7iXNaa6lnXKNpRbUFKtxksbt+Qo6kNy9Asx/rqDOaJg9tBW
VeFM70yM0MVuGPKUrkdwrsckLbDj1aGSJ5VjYIfWKs8Xaeo23LNTZ3HwVXlZZfQhWJBm9XNpdiEA
tVs4mrdFGmpVz2FOM8XHPK1AeftwvIT0YvCGoivXtGrU4u9PxeGMGcPbM2hwS+DzqcZKNmUjarLW
DJZXqQhU1slGMPWSAxI/n+y5qQfzDVeqwNlQBfekwnR/2b5V3JZZXVfOcQhR3OQ5TlNdFySrrqdB
jud9YcE6/HxGvMXt+/baTgms3vZ6ULjnEADeetSnGlOlEzSaYqGOUdjoQyoLJ/NMY8ZLPjjjpTYh
4ErYNJ7HMnGvdAQqlY9tuRZOUQ2B1LxeTTW4v68WpKVpZWADuHrywtiZcKBx+atFghuzn8sMjl9s
7z1jHI4yEbihcQZ/IceEjjmhxyZD+RJN8bQsNXeWETZp55Uot2PkZ1nSlKFfJpXlCyBo+EXTOFm+
sEkGMoZ5CECGLGpvJ5K3t6ObwtZV8QR65dYOWF7UJLj3GB7SyMORops6luNlxutmhRIY1iBOjoSF
cYFJXHI0uEl93UIUu5YRJcdNAgvo2TSx55HOnGbB4d7Pj+0UO4kfq7DGK2wYfLURcTMEuYp56kMg
GhIv6jThh1lRwxwSVpqb2J7XNVAcHu2pG3udrvCZiUvYIRXF1bUtRTsdOuGk+PFQkXJt2ihvAtvg
Ij5Os7i9TZOsvhZV4VbHOdb2Epq/x3PHbZ3em6o00p+xVQCZmAhPU2+QQ/ixzkrYe23KN6l2YbfT
xGUbi5W5NRCUg4fue7bJbereVFPorvpa1JcNb/NDNojaFzqivQf2t2feoBh4GGwxvnJIDUo6SnlC
w9TxyUhhRUMdfrTU1YchIea2Ma0MnNLFV+3kwvqoIRSXxkTTR7dn5rZSFHDK+aA+4rExt2keua7H
SasWkwkx8aVt1McOQnbuOaElRyos4FvyxOKrqYV1ox0y9b1HLcBTLyvDM+LZPG6SVUTHNvOsELCz
acyp9fLCTuI43gYmTiLG86jO1QlK3PEyLS0fFxlyHB6wIsNnta5h16QEsY3gKaymTZKq9ftS2sLv
USj4cbW1l04vanNoaF9nh+7ogjDQ65Xmi6YFv8jLGPSvRJGNFvkk8Vns5BlAyfJW+mEp6yEQloK/
adMwzDxcENjLfeKojwaF8LWy7WQwOmQ8r7AEX9S2Ih2XFlJD12sL5hK/ItF0Oolsinysc7bpy5pt
eNwp1zNFo7KAWdy8j8jkrqZpiETgRpx+Lvq+uJKTtqdZ3WdBbcYSe4mTYbnEGjXHOiv7oyizMI3J
xtEfiqnsAmRCfpVlkx48xGWReoIl9gwSSrTOaVxCmpoq5WtmiD8yh/q2mOxVqhBbdGVcVccpshoi
I57G3oRMcdFWRhZeEnb5Xcma9oukU3kE5cDuDG4I6Qrfjkk4+l0KlsmfMjBcA6oaWATHVp94ljZm
aZjlN+MkcGDaojgpDWqiJQJuffBUV+kAJ2Vx2JddeaaSHg9+MZn4c0Qc5omyrU4tj/lhXdhwjW0r
6kNpBn5d6bxd2qKaPvNoKI8JzSPrjQOdPhdZnS4Ycyff4B5glCHr/TQdis9JlYg2KPrYBClqxOE2
GDWeGGvjBk2TO4saYkCvh+BlmUu33Rqm0CtKFF52qXGOirSujpImNkvLOnsXRuWwiB3tXFhV5p90
2lM/s0XrVYVOvaQ22hNpsxEtBf3QkxOEbh77Xd/gZV6V8EXSOaNjjMD8k7AsvbQhMQ64yEjZ+mmt
4PS810ATaAQZuhmr4QQiXblyCbYsKHQ/eDQMYSKaqTCgXRQfybIyPvwCjTiYSuss3LzsPlQpryu/
L8yyY6n1ixjdZMKUn1SmXU8rPC6NE5Kgy0AOFbb5BXilKQXgp/iE03rwqggBoiJyk5NSqOIctV11
npkWNrUDbFK7sWGLzxw3AZUwBjKGRVm1brLmYwgBtkvGtvbB2ra3UYPAIJWTwlcWTbBlUdurj43o
xmghu5GhRarjsfDaska9l4swm3yXOeV1iOl4no214wubNavWKPDHsmOh9jKXluuyybbfhsfKHKa6
BRME1hgCs6oEaztCHmVMAiEc7yd81VcUVL+LWb2iI03GFcNpdV1VsG39UvSl8dKsyK7dso4gnou7
wcOkdEvQ+dhU+WeWxLL6YqueeqYXbbjIRGsWRUKHu1wOdeSz1GF/KB6qoyZWZpWVNoq9Yox052U4
if80fbtJKkYWjOoo8kML5uNTNjmd815PVUlW0o3lWd8k2ueZThfxMNSrxOHTEmih6sOkolx4cB/Z
8KFnTX7Jo+qLm02fRjge/i5t3XYFdlVkvquabkG7yr2N2ji6nbQe3kedAORA45NF3aeR8mgkhsnr
Y51ar86MOOYMfmtIMA5ZlfuGgx33085Ew6pVI1rTurSntWnJJZ9G7XhNnnbY44BC4kOwoz46RT8W
ixG32enYNPTdpKfsXY1pd5lrWftNic0N7Z1sUbYT+bNUvF+3wGu5HgtdzT0jifbTuIm9oZsG5eV1
BuZChSxIckmP7dD/GVbO8H5oo/QCdx06BXqIfU4HnkZ+k8UKfGWBtVdbEp0pavVpMzJy7KhBARHY
R2bj6qFa5/B7JhaFZt0ac+SEHm1N3hxiMHlLB4LZPhix64aepqEYl3FWkCueVtWqL8j0vtJxeIJs
N120MSo91UfDNfzCmrpbIGOoPh71ODJflsjhngwHmZ7xEQ3VoYLy5QqyXOckEVP5AenGVb6Tdnnh
uY5A6aqDzXM2gIf/gvvanHZV1R+O4AjXRWLyLKhUHBqvxJBexGDcDlMaYu1XEFk4ftSL/iJy+4F4
RRKyCvZl1lynY0s8uNODnYzaBTNKkFWtX1d9MQRu3nShnxWle9oKOzHPqhrLhcwEBYOIh7vS5V24
VE49LaMqokeU1u6CZHxamU7oS5Pj+kOHrfkoM0sX/Til/pSM2ksFpx5FcYy9cUpEQKpBaB+HU3yL
8hb8UIts74cO8IgBhaU67yfIU4psEo3PylC/c5EYP6BmcE6ZbknkaVKTpXRII7yiKtiyNoINfulq
ZQ472Ltfwiwe/6gkaW8GForbgbdcL1HFO+ObDLPMT8pMNF4oSfllaqdaB0082W4l2uoLi8fo3CQ5
AS8HvzromAxjXHplWdRBPOraelQ0jZ+Cd37nZEOycBEP20BFELNHkx1HD8WliD3W0Vau0w5Zz6Gi
/xRzW3a+iKbkHRKhQF5YFdm7QmVZ6xXu6FzEDgHUMiCQ6CqvhmzsPo5xPYb0PoP9/1zoLysoQDY+
ycb+WkF5/vtenvKhX0c+8KFw4hLoP8jPyJZsgIIlfOkDHwp9Zpy5QGjCCRr4nSdApH3nQ+F31RAo
pWxvUIX0lW+rLw98KDTjgH8G/kdAAgX1Ua7+Fh8qn2fjDIICLjBwLkJgONdG5lRaZOmQFQm4feC4
unUpCwYmwK3MmticBhltwZmpZMoviXB8m0eZh/SogwzhYQV2FtxAGHZi2bSqeQ9dkI6nSKY+atlm
h7FyIo/oToFzHVm97Hjepv6YxuzIhKCuyy7pwsmH4HGA7E2yjHk0ZTzolU0DVuXjqg7pcSHTrgcr
FDVelMvoAy7AnHvgt0Jf8eSTGoaP2GQhhzjG2A9T20O6M2R2qXsHBS1NugsI7PAx3ICrY28szLBo
Qyfr/ckJ60tma30CQ3AVNEj0h1XpXOiwSgxobzKsGkh5TqfBFt5oCPpjapp+DYSYvQorS5a2MfG5
qwyvPTVtnzwrUgPxEteQOSfZEi4u7AsvHmz+PooZW0IUU/mJgbcFqvFaYf2hTEvmRbLtTyW1S9ln
re/UqAyivuwhvdS0fZ9CtHkelphchEDxjF7JG4qXpe3giTPpTIHqQuVJ0dOFW/XgS22dBSBzGhDT
Up+WKt/6B+GFI/mjS9NqhXV8Iqh1D3EXv4vk1LeBaxHNAtHHrk/ZQL0iiyZ60jpNH0JmwVugyKYW
8u52pYai/UAN5EdepSe8cHqo1tDEktxrTMEAD9adTNJdtQm61pB3Bh08yyIN249hYdGxGpoPNrXU
VxYVn5shscc4roSXWxkHEFsuItyyIEui6NLQghQBJOXZqUzy+iwr4hyWOstj4VV5yaHgZfh5Spww
cGLRX4dN6F5YqF8tWMTHEztVdxBfQjwPeSBfhLWOzqchMcejyjzI8IlPIJM+yXgaQlTFw6ArnPAC
k/ZTZMrCZ5B9HcW8CaP10KKsvxihZlBvmigyn9FQd180JBkXPK/YOolq8j7lNAnAPXcnzJia+22f
w5INVd6cdi76PIy0O3MqFwLqAd0BbftZDENp/JwV9RGQkhDZaYLe2UxgE+SNldcyirsriOlKP+nD
bMHrMOv8Ke+6fIVox5JlyMsiAxc8DJ/jaCpRgC2wCwvjQJzvpUmDvQlQXjDgaxe6MD266Msp81MU
o5Nqmxj4I7bhRV+55wPD11A4uEZN5zUIYptGoLxaKa4riIhEXDeHvYEdgyKX/8FCeRWF1R1yu9B6
iciqRQOXPa9Y1vfyXZzRyiuU1H4Sc3cVgc25hG+IPEFMfGZqvZZcDUcjLnKIRjiNIemLzOCeQkA+
RYcyHJvI74A7y7VTdZdNawWIZJaJ04XnfVeUXlOnkM31pA9Mz8dlh9ShpSQ+StOpry/cyZX5qgtx
riC8t8kasvokXWgDHtQbUclODSPhQpAyPorzEC/qqh08LhwnwBWXf9Amt8xrp3WBhLOKIA86TGUW
eSF3nSULbe8pZIdlQaFMGo1Z+gniQxvkST2spRZLWrS5V4UWd540NIV0LGEX0JuRLiqe9h4f4tyX
fUr9pM7r4yQlU1B2XXXYUwPlBJxHp0PPBliBZJqu6gyxI9bK5nRErfNxiIK4y9YdSqMgz0yVeToq
5QIog3yZVGtux09uOPKgbIx7NE7htGDwqXXGUHmKM1Jrj1FnbLy6rF0UsI4RcZTyXoKlauoLohpy
JZmMfc4rGcQMx4Nvq8kehk5YCl9laXo9Jarz6CiGNaM48cBAfM5SmUBo3MWjB10DzXJbRoHQrT8D
msJ+6eKph3eFWMYsopkndNUdjiEE8SGvIU2NVerFvMBB6aLuKMxt5pdl2JzorPsMjoUvhzbrV8VU
D6ClYelMXlsNA/fzXLc3UO4g2QLa78wJzUO17CP8PhJcroiTo7VGovKbQiaHmXByL56alakk8qCf
VS4KUVofF06/cpsCHSErsB+qND7iAx0XkC+jNW8HBHl7I5emQu5JB4nzeiyEXoxudhnyyfrCROJw
qCCT9ICA/dJp25VAQUnq5RXY3gGIgwDuSK2PaoXzyUuitA7QSM4bXPpOObrWZ6Cip3EV6TONRumn
GVQi7JSqgLkaH9u2DpdDV6/HPK8XaBrNLSub0Y8g5FskWVadtAQi3AkK/0fNpP6Uqs2PItbc1irq
Fl06/JnnFPIK4O8WXQfuBjeQ3zcmWnVDRoI8hCQRh5etKcgZyd3Ck13PLgaq82XjmLPIJpfAuDkX
Q5ycj7Cux+HIXNDG7CwS+bQcearANUIChYBSNHzJJtMENFVR4bG+a/2GjvYDTa2FbAzW9bLudMSP
p6S13ak1KCoXLnjOxnP1SIAWQ2Sb59KhtGjBCzmhRRyqanqfa6ScT4NxRxto+E1lUwC0k+ujPi3E
5I0pzjK6EC3GdlXj6H2aliIJpn6CUMakGT3rU9zAtmKYeG6SJCVk+U1+Z0s8Mg91U/3OLV0nDqqk
mf4gVTf+kZdoPBbQDrHu6sIc1tYZgAyEIiAHKjTtjxFPBzD9WQFr0MftyuZoWuAcLKZMHb6xiUwC
iOeS4x6pjnjAcuWXcur0cY5yE8DlKgtomxqW1pXRbe12zqFpB3ZurKyXg6zxkjRtUgB/CeY1rQks
UGqBCYxRFH2kNqwCkUCnRVMBm+QpoNJXuploH6CJdd5QdnjwwLtNg1fSiqybqsvjBfRUVNh4ru2U
9MBzoSUz4Ns8aaE0AMxKp70J2OZjSCiKKJik6bsjFFvo3YhT58ipaw6BX4i61EPQxvIOM4e3PqTg
tV6mrFaLUqqpCWLS8SCNanRtgOPAwZig5ELGTX2ZqAS6RxS32i+xYodGh+OygfryasLx2Ht1OvbI
Q7YRwKQ1tv0jg3aiIDQKn+SJzBlwNKP9NBFNl9ywQ9KGXe3pqe2sJwvIWutUh74pSb+K/oe9M2mO
29iy8C9CB5CYtxhqZHGUSFEbhCiKABJTZiJH/Po+Jfu5PXTb8aK3b6MIWyJRhSHz3nO+c9F7Rhde
v7Z1aL3pNnLJVUHyUj6WU0KyY9RH/kvTdLRsmd90ZavCbNgxB4oFt4v0y15I+QWL9wbvZE3OSx68
RSmkdZfG/lTgija8GCFv2iIXQ1cbqagrhIpJKWWysTJKuulu5msWlFA/VS3j7sJiw3a5meSNUWl8
TCAAQUaDc/WwjkIN9QoZeh/NiahzXLRTplauq3GO3Lttsu5rjpr7M3FJem6ibk7K3un0ZoWsmlRN
C4PjMgHmKolLv8gpXF9cA9k8aeNoN3rQiglksaMgbhPlSmnyGrJIm3LNmDj0eGMm9hKSX0bq3A/i
NW0peR98w3ran3rjBbXjUfJF62GFkCMgqO083ndZJX2ILq2cBORTyDkqWCBHJWYuFpcO9RD1+T63
k6pjq/V5S7W5dVCBHleImQWdjS1pPJBiGVj3zXFjeUGWJYIgvUgobwETNSdaltMCSSBsJK89yLc7
ov30naADvoE5CXaIb+yJGdjXJdZz+rHIYP2Uz/74pQ38sYUcTvMTxLPm1Kejf/JZw3cp7tczsKnk
IdykKaEyL0ey+TjAFntFkEasdnMaoPb3E+i/jYKiJ7sBS/M070zC4j0dvflofdTiLB/NJwiH4c7z
RS0Zp3d9C+2J0knfUrwo7oxFQld4APGwpJqgYMHKFw6iLzuPs3qYaFK7KJiWEiIyL5ZpxbMuInpm
PWqUcfIBieRy/N4NSbwd0rEzdc9V8qHlYt6TyXZZycbcXjQhNtwZES27n03tf/r/f+r/I1iTf9f/
/35Awk988pcf+A2fRLYcwA/4FLzNGX0/MIPf8EmQlQmm++C1NBHg8wjs4b/4SbycA6xFkF2Zyv/p
92GBA+SDh/3z5bbxv9Pv/2RVfucY+xl6fMyMhtyAgBu0hT85xiAF+25xmbvk8+ZBcssMc27305JD
qRAeB3t1x3XbsvMaR+t74Fy/t31i793VKBbcLGdylcSpUjCT+8A+gg6J7yfsLn5YLKPtm2woQuMr
vR2mKYka8+ilzs7Qy3ON8ZWfu8bm2CnVRCjWKKN5V/hj493lU6Sn0yKoWPOSBMGSfYQsdb06GFDI
FhZVqoK+OUJS9egJAWWun9Dw+tGTNy8pqVnUkahuqRHbGecS+GA2wFHycdiuwFKfQD8gLS/aaHPy
UUzRVKIK6m9hknd7npIthPOVNJ/miXSwG6Gi40st1bgp7w1Vew9mMhK8ZFNHH+wS30or+HGL+3YH
NlN9ywO/Rws8NbTorw944tOwzBdAjyid4VqR+URb3ccp6rXBWFIb42t+Juk2zUFJ4Yvfdu2gvaM1
i3HVABjSPXnoIza/8tuBtrsmYqgk9iiWOrXXjb9Ifgj8FiruCDNOYwt9TEbIwhdm0cDiKkwxIZP+
BSb5z4rwTytC+HO60G9A018UwT+83/PnkvDLT/y6JPx8s06OtGmACW1XxPF3SwJeIQaCgKQAuiAI
Yu7Bb0tCmAB/TPBXBK+6uup9WC1+XRkIAhJhDAUPr435FbX8F/55/8sj/3dINfDpKw3zu7UhwNA+
sGT5dbr5L8vDH2kSdJie5sviHw0n4kVDiIYf7L5naHduoW9xuJQoIe20DI+pyS7ryvSXRFP+BNXs
iftiPSl4rAXP0u0SLco7uiZMGjiytLtXM/e+qTSF35Es2NWirLnK3jFp1/s5jV34EEX9QKbCgx2f
HtEUZAT+y+Yvn9cRJTJazWFbwj0bJGMXVC5+StEAmA0S+pBrOUVF0ww02m1bCyGvYEYI/nnMZhnb
Ip2nMTh1uU1IwUmTyzrt/GiFMRMBqpARGA+CmmS4Uhpoylxe9xPdghNaRIKCu105rMwlWOJSRo3N
9hlJXXxU/RL7DUpzoI+fGud5kCmDFM9h1S3x8o3OTfbeovZMq42sduW16BZfJ2W2pr3/ZDdBWSXx
EWA32oWcEVPa1lIleXduaLDp0sg0Xnfap1TX20JdVmULPUwt0A6LaS9TAVtJwtWzGazyLH51Oo4A
a7fdAQH3pxbdIS6WohdO5uVAiXmmSx/uqTS0gDbSHgbTdlvBp7Z7QXVp2trp/phm9rJE4twZpV7W
dppLNa73ISoNYI46Z4Vuk+8Arw0KXgM1IF5LwvNysADX7PBstZzhBAX0BIzyre0XUYfNoJ42FLQF
dpxpr3BKvRAqTgxQYw9LN91lZN6DGn7UW/+cjOQDr2KU521dYOsP7e3W8bSclHxFcXSa9DIfBtmj
BerDym4TkAXHkjNjfrATfLvv2gkWOBmeGXDxSglvQZGlfyT9nFymZGvuTb7AJfQtOielIG6GTTU4
NexB5/xULe4IDSFBa40uO2hGaMm6uwFuKS6ZNKTGvuIf06Xvd7OF6aW8tiu3lWdvvSJ6P+m4f8vg
w5yscK5mPPYeW3QWMNXaHw3s+bvYk0+x7O3TDKUDND9497ln/WEekgRsEDapcHGoQ+dY7WQWR0es
C91OwOrbtVMclXHn5XudwF6Lh+kowZxVDdaOYgB4NJeN7d+WMFpKDWqnblsBBOfacS4L5Nl1lle9
Aa5i7OuxDjyQBRmxn4J49gsxDs/e2By3bTbFtDJexNJ7iV3jF+Fg6anjMcxGFvUfoYrFV7WlJQ1k
QQcDjWvVHJ6dcv5wM+lBnZNE4olXIuNVGG0eyvJkDgsNOjwuFigrbSWohnziJusdyOCrRwcyOn0a
QaDdo3SCo8mhp9yyjCS7cOmzuoEJtpbBqOinFS5CKf0AWmFPF3KaVSum0oUSR8ONNQBeM/K7GnlY
+o3W99QMQak1bos212NQZNa6d86wqNYtVPCTkv18INI4k+8lbi1bei7xbcnxaYdiWY38CDg3EPtM
w3aJVar7cHTN8ayZnG+wKjkztySLVzS9uFtI0UVg2gINBaqb82lv+oyVHfegnpIF32wwIM9osk+7
BauENaQEMuTVcahVEbKtLXzGw7rJt3HPW9AJJIMzD+/mGdKZvR2p9w2P1AvZeohT47DUE5cn6fHo
lvpkqMQIamL2+vdmzUTVE9Y/T4KOS4HOpb8Q4WARTGoLqy2Ygns+NZ/5SIasyDEb8YZF43IKcrlD
V6hvNNTkR4Cc3tMQrek3MsV91Q45hwidC1qAFcFjjEqG1M0yX0El51+Sxi0wWORatVLK2xGkW43f
M+8Wz3d7cX1q4TsnD9Omw13DwXl4IK8Q49D3Yxf1de/WgwGlT4oGuB32ki0rXJPMDyZ0r6BE4wOK
xPy7IOtDaqPOoGNHzx9m8kvi6FT0vg+BPdTHCHRTBbQgDAsZMPnRLFFUU096Zwf+H06LCqrZ3/Ia
tSziLm12La8CrAeZu+3hud9tnq8vrs8p3AOVVv1sCUwgikcrJWjpI9LC34rg3xqSlTmlCk2r2DsP
NhWc5EuusGptIZSvHK+pKH1p56McohgCsIDjE5hHlaF/HrJlqJdoGpCYWfIDt3bvOQ7sw9egHwPr
F7ABp++OwULxvVCWKoBOzVboiHRaxuaaEULH29O8gojhKg6MB3QUP+Ze3hbCYx+Wp5+nPl3qLTdq
56+sL43Lt9KLoqXuZtvtYCjYkzfwdz1slxHCyjmw41hsJublSNL5Dhks/wbyy1LPvqM700sfdW+c
AEZI84IzePJ6nvsya4ex8DJ8ZwVmsSDTgPWOJ1+3Dbb2nKVB3Q3yK1mG4RyzpikCB0W+CY0rmKPB
De4BoHV91JVmGD5UMuY7Cy6rZfitw5ZjLaMubi6wwhoCbA5LP4TGN9TopvRHKe6bgTRlp4P11kSZ
xuZOADr67esSxB8s5z8i2Y+7MUbBoG30AnyhK6dh5c9jhl+1iUgUkP7kh1ARgUtHhyrCIlqkq+nu
l3ikDzlZ2NHPyHajB4nTkA5f1dSgONd4urBK6ZfMLdgwZPjU9wmwwdaqgtoM63rSj29klqSciFuO
KpqSHdUpBKDcm3cr3NUbENowJt0WlTp0b2sH5U+TJAV/ic9gumGo/Zxnz6tPNjhe64ITuiEyU3Sp
sjNOGMPH18hEveKxH+RFmjn7xNMYPwu78gmoxjEZrQH8nLcPah3NfSwb+prS5ClOEtAQY3sbkWU9
hCpr4Qt1lNXx2uBEd30Xfc7jwYDyS0ThZFZHG7yQEhgFrDWl0atsfHIIfuk8KNuFvMeznePK4ToX
BB3UnQ42eYB4nR5SG2dfzbD6r8q33ylr5N3mh/CQte70gTIZ3sVTousAJMiMlZVJQLydK3Oi865o
4KFa5k+PPMvjRwPozi+xanooMRCyKdGujh+rQMLo+qC2uKZgz69yvEj2jAUxHhk4mcsB7eWmSkWw
zbs2BI7jQFpI/wa9PP2ywnV/m1t+Gk3XbBVdurbkbfg+QnV8mpOefA9a6k3lhkklA1RGZY/MLAJa
5NBRVdnY2e/+mIG2WdT6tBm0iA0Wz4sGGrrP5+R+S+Yz3BSZVhrbgT0E3kZxOyc6fW8gqpcdWdO7
XMb9S8xEdAlUH1diMmMd9yEr2cK2sRI8ncA/hcujCCO0mg6n4tYOJEMn3cBQBpiiIOICQJ4qbVd3
N2f9uG8DAc8wNXIHCQLtMj7XHpibt6cxbSZ0wGP/gtVseMEWp76MxvpPyNg1AKbT/ujHBhVvw5MT
n7WHFtdbGyiiiRmfW9JTd9aem2CDd+KUewQPROcbWF79mJ8IFxqxSRsMhY1mBoKu9WsgoeJBbla+
+BDG32Nm9CFbl/y8UCrvorYTn5cwFqBO14XKKuTQlaf4mtXo+PacCzktFO3Daj61CO7kJfoklVdb
zsKrLc6criFyy+EM/AIoadaMyWfTZFvypUXKY6t0ZrGzZirK8SAKKwsgxwAIoyFKbpNw6F51ahIP
xYp6GrcZiYi1m73LONv+tYFjuxNNBjpi2ux4VGr2Kwj+bVZE0eBlxTqZ6cVvLJxV/NODnbC8iil/
gvg7owjj6m2e5uVqWdNdIrf2LGaUpOOsuSzkpKdP8N06sFYp2ZtsGm7osvKdm2RXLS00bOZt41rE
gsU7E8zmYYxiIap4a6aCarB+mgbqZpo32HSEzgeVAlAiLGzcYwYSermzbWdjEEjW56DWr+MRUSxM
rMsdXCylCNiPd5SbfaZasFjcRE+LbJMBaL1yiJmK9UDzbsoRgHJ6O4828spkpUHdciBwVRRA3mU2
GwEqrEl4kF0SvxCEUBWYhJalBwEOLnjLk6ypfI827U2vdc8L3MICdFTWmiohSrNy8FKD1UeK5UZL
D3IRrIBHyyV6gYB7+y1OukpL5524EewocE9WSob9DaMxogFEpR+TWKLv/jxEWyEg6dO9ndindcib
/hUojCqnKDcXiecRRu22xVWyZtmPJWPtIVHTVQqWnVfyXqTPGzV+3SdYnet8HYcdsknbNx+F9dk4
drUmxtslZf5+wa89bYTLB7zMj33pbDQ9GhPEp431piRTxKq4C+B0Bd0U1u2wStDiDaoDPqx7C2qu
FIIutyDlEBXCZ/wM8niqpbV5uc0BrVvsdSjOuYMDKWStxvTosVlXCxr3R9n2+U4MPvkWg0k9TINg
RTNgZUIWIIPtunT7voVnLpY4uwn7KcHlXTvzNuae3oOAvQttl7/7ANU0PkkhpE9KRsjVUhs5SinV
3gxoaW2BoJipcd/wHcttXHM3oL/BTQljlfawQxrYTfmIbbyx3vAVHjgrljydDh7yEZVnsJPMBu5e
kYExLj3fc8BHwnC3NNEEbiD17mS4uUdmuoOyAyjQAXB43M4h+B8D7nN0XfeDsSS6gFsGA8h4e4Av
jGd3xcKvGC3d2I3lJhAXEYPU2HSMe+ikn99q2w41nfvkMCR9XJPRx4K5Lsup94P7LJvg/6yA40vF
2m9rOtNqXpwcUNjx7HbwuCjt5A91MIKyo2MevrZ5kELqXAEkT303vXpsfeVhCkNbZ/sotoFfLEy/
+xYba9b729FNAgwwGs8eAJNUwJHasXRDCPUhbZMq2cZveLtcV2tcrYLM9gvs6nPXZpXb+PtMxy8r
RSZjJMpfagUWcilsGNZJ5hPQI3lzoj0CrMNqm2Jq/aREzRz4pTdbOtaCYM9rI8tvloTOuFvWFLzq
kJZERP3N2LbDPfQH369UZFVWa+br21Wi3qY+fAt+lX9strJjzvlYbwbibksz/4eZ0aJRSfVhiqSq
jMfJA5UpFAEmvsvOylM69bTwsyE9Qdequs6xY8YSqMHEG04wRvXDNnTtru35G/o1lGJu7l0VbXQ6
zorpAWzq6l60BLsKvecShlPzjFLqUw9TskyFTM9dEpqS2w2FI5iOxmx8LTrlCSD66mse8IsJXFh0
lDzPHpY8qqNoxxKRlSYOs5fOBlMRcjFXGEWiSzAt8adtGeIi3gZynl1303vzq2TpenBr9ySS4AOR
A9R/DtXR3LL5qVvIK5j78RjqOXpfY4QF/FaEFfOmZ4sA1wdjkwcKFpEVifSoQfFtmQIwmsAVdtJv
i6WlCN2xrPmqYbHqApaZgEDhzCMPgm0pxqxpIDtJY2DbAkpG8T8F6HFsvB9UmD9ilAIi+iyMl+QK
C6VgT0QnQRLgGUj8QZzIjFJy61uLVqepcKlYehlozO50EqGwDgZvKcg29MDHyDbOtc7GYK2V37Fb
xKgzWMEMfzXM2QdpyWNEFyweWd+dcuYPJxdjcw1C870ZmAJX7A1tbRMVFSl8aswKsKetTwc86sGz
wJZUjoFkhSJXLZDNbelylRbI+CIyEUtUeX0Q7wm4iLJdCZaExAptDnQBb6v5V+BqJ4sbvhx75h+H
1rs0+YpaZ4x5TXl6YoGWOxMOaZ0OyXhiMeQ/nvtrCTSPl6hMSdlE/Ea0+iGnK4jiHnd84+I6t/MD
j9hcQZhJj3MEbzL1ZLdH7wIBcZu8O0Oilz6I1jP4QVYZkfQAcMN53/msrftlCg6WojkTsVqPs2x9
KBcSqMEQvzPT5A/K8yHDNQbW3+K+Doi7lUSCIoQf2hdUhm/IlwRPJouHKrHOiJKqxfyI11Q/Ye1D
TCqJRQlwUJ0EhxjlBxRQtBddRgRAoLP0PamFPwxgtuZLJMe1bLYwUhVw9VzVaRuA+KdIv5849scg
35bd0Dv2bUXE7zXGmI+pGrxt+z4Q2DNXyMH7tiSTuEv90TtQbHiiwMuULPgGKm7SAS0SBoRQRJz7
9iS8CF775Nwb6iw8Wi2bvvU0yO4WEzaXTXbqu9cnH60IHEMYxltPHDL0w2ajpoz71Mwl633zObOx
uieki7ZbYRFCKUw6LXuooFNX5DJkFRLlyS5Y+iCtkNGyFSP9LMp+c2zXM0TrIr/xboNeIKcTYzM4
9I3+5Nr4MyqE+IkjZ7NruZMHPAeuTsQaoLnKnk2WYIXvZvLU+iMr1w62UbA23yYLLJ6CkCkxG4UA
eEWT7p0NQVFzM86QVrnUHZJQubS7NhFLibBFok7RjPWnSKTP6L5tjL2KRCPCCNDCUNNMIKNmNDco
78zC4jJNFvEsWMTPnGcZOClkY/xC+dD4HKNN6bAuvCaLzcNb08f+J41fkFQZVxtITqTd8Bg3EI0g
UMPhQsD0EiqmblLcPUjJMSP3hs/9zcYYExU2rLyQQrWomJyRRUDkFSKR10oIq8zrNCTp10h0GR5t
ReWBZQDZuWc5itYM0dKivVKz4IntU6yYhPjkDywp0IZluBIIsY1kbd/jrqVtNbdNaytoau4RuIwd
yhAPWr1xi0hYuqLxtgRbNErQiVU6ZB8G5XUNi+DBeSjrEeP0T0gcYc4IU2bf9g1/sK0mL5SiAq8A
nk3o1+PgfuULohoItWWPKyJlqHhFu9wjB6NfvKhXp7Dj0GWmLc8uwnnyZWCef+tPxu0Jw3hjNK9r
+LBijsVjjpgKANagyc+e15E3h9TMSa6ZfiIkhBhqCV5rXsBUg7k/xdlMUDN23RVDongoTYQdSxmo
gkUo8pbeQuGX2E8A1I1nGhAX72RiYlzpCbi0FC2t7LDeb+0awQJ1DLkIyFCf/C1tT4inD+WMyP0H
8jMBUksrCrUtQa4SSoe47fK8b4uW9vxFJfGyMx523XaJsJnhlqrQ7PS13650j5ALUDdIo2fR2PSo
jS9rxCWHGxbgzUSo7AP/ZtkW8xmkkbRYZfup6jwTlcCLGywn0ntgCKrdxs5kh6kL2nrVG9ub1Y/K
kA24Szxh5CUbp/AL1FuQ3othn3zUdzdi4WanJKp/yJkpVBqvQ7Sd6jLLWyRj4GWAvFmni5L5d08H
aB2CqTkkXSwrz23BJdd4NEJKOrAO4XHpgux+tok9GhfrU+KlIJuSBuEP8Fm4afIUvKIUp7XL1cUT
6XADvvQNdmpQaySxdzRz31pEREsSDegMMgpZMQBnWHHhnj1gFrtUBF3N4P/WHm70faeRf9PCkSMm
BECzWYbZEQhtG/Ami2QdsP1CxgtqWX8Tr/0YgSOU3XZwAuNssJGt6j5LF+jAAeIaFXKbeny0cddX
rsNmA+plARW66eEGSFJlYtg30FgDVBpLtwuGbCvyZbuNhw3/328e1tC6OyNn6MB6eM5X8iVssVjH
3lz3EeBRKCXf8hlptbyF4WEwk6NavdGv5tRbdiQYooOJpn3U0sctY2gVkMkvc+VvRdtud2HXh8VI
+QtbOb1PWnVoPHJAYSX3GkTZV8/CBiGh9+UaVkBWGxWy5V6/Zxobtc3Utymn/AGA4oNayOgKf8mw
tQdsBgo2endZmLuy8Ul35DMASsS23jHRR10WMotCYP0vethgEHry6AsAOAWD3t5oxuxRjPzlPyDL
z4li/2Bbg2W9zuz4v23ry7d+/vGv4WxX2/rXn/jVtk4SvBUpwfhXjE9I4Dfn/2NbY3ol0r4pplb9
Bq38C2RJ/yvCskkQX/EJRtz44W+udRReh4eBlMNbyn4GWNJ/h2f5S3oFnCSmzV9BmjDH3venaR4u
R+IGIsB2WJoatm3skBTAhNLfzsavRvnvJ/j89RDXUTPxddw9PnL85wk+jVGj1wJTPWAuB57brPAQ
B8kSnNL/z1Gun+J3s09Ek1usEThKOn9dva+L/SHjf5gW8U9f5E/oDxSAaF40DoHkYeo/oIvg29vf
f4vrr/gdQRABXcAEDIx2wKQlzDVP/3SIxI4E6mAmsOZkvNDwIMqeLQ+Al/dxh2Xo74/2ly/082h5
EGIWDlTqK1Dx+3MGMdliHU7FwS0tQN4Vf/RgdOuxZWP17x8KE9pQ02Ku1ZWS+OOh/DVhltgAXwz1
0SdMsABGhPjHxZd6+CVx93+OVQLQ8ZdzGID3ACACzw35rz8eCtPQfDeC+T3MAlmSYZTDIREU66jd
0Mq0dtojGuT+3XsDp5IEIewwRMHgtf/poHHfBMTD26YPbsBZJBH+QIMMpgI74j98Pwx+/Mv3IyTB
OG8ME0p+jvr+/VVDXIehIPXEYXJdeGX6PYodJ6PHgYCoHEfB75kLQHWMW3dRmEfwD8e/3hV/vkcx
aw/LFkY5YWn6013j2oh1CFBAkZk8gP4zvmDCzee/v1+u98OfD4I3LwG7AJvjA/T840W0wSKdzAli
5pIH+9R0V/84DZvbkfgbpo0RmFAqR8hdgJ/9+0P/b/dPSJAs9BG3uwYL/3hojBi0QUtCcYDxDQQh
jCWMM8+lZer5I0ez0CGr2yF0/veHDTB15i9fOkCSEF8WCdsINNGfzuw6egyEG0asoDgR35c08UGr
wlGoU4NVJ26G8RF9QHPyR9WcwtVXO6TqcAmoDfbOarPvmRDPpNvCAF3dSiuIOw8kBlRRddqamxwt
N2RC4VehtBoOe9M89T6BkpJOAAPcAHEypSk9r3BTEKBmX6eMQZrP1npcAn1QqNXjnHd+4eVoo6Aw
d5eRsStjj9hG0guMaxGKHjt/TM+wJZJXb0rnoOhi11187iXnEYnbcvO9FShUjOB5OyncqJg7Um1q
UDcqn7bPvcR/dqyDiZjy7wmZ0lPTQ+5Fl47AEpSEfUQQVxmI/GxnFz2YRgV7T6VItIeCHiNIjMWo
gmi3DlhDU8sCNPsYMUJDuM1YhDSSmJjUEg2ZvEk36uplywjcQpD7UERDbIUUy267qO6hodp8z+Xk
HvQWIs2coBMoUxgEe3ggkO6S5kvHlKCYYDNunxNglmFltuCHENYbSyhN8gNcgUW7Rkf5nJM+65D5
kNGD1j5+0fUEoxm7AFjBlItJTqxMoAWhUWkkYnVNiGmQUTvVTTwjiIPPN5Q5UnUgiqh3S9voh8RU
SjSQUr3TzX6ONvIjn/P41ZK4LSPl9V8k0BNEczhOiejwIM0m+gEyU+RIVfLtQDlWDEwEwkWIm00+
o3FG8gYyf0ltOpymPF6f++utj7EP6XnKFDj8yTTA+kWwVzB2HwxoiSO0ZV3lgokdvHyo+ARKWIEN
py1zTFaoM4t5ThhJkrWnGKNuEFhIcACyJSXnFC32lA0HWGj6aVg29SRZg38s8msEL+vjh7F1EIHG
ZjhlV2cSEzdVrTEi8S6DxQLAIQygxwlGKgzvSm+lAUpwpCSZdmzEUBqU233QIA7XIESnmvbBtWDH
6KwGwOeQBO4I5kHsuxYDP4NING8NBrnluEu85paAdGowCiGFGhgFM6zoponuXCcIbE+XlHZrMQ+B
CX7DvTR4RD5JH5OcJfcNouX7lXXhfYo42o2J4udm4phWkHbr1QXW/kF1PCFHLiBBKGVHW2LmRvMm
rRoh6ZlFFiFGUewXZEs+IjpkH17byHL1VnMWaZC/dbmPpk9xEFfXCX+1t8q8aJb8ej4af0iqYLPv
I19xJldtx7prmX/AmFR3mLKcXMXq6JMPTrluXIYxT5jwEuyzdBb72ETmS0Ya/XVu4u7Bn7h/0D0Z
E0w2sX3Zp70OiykKsu8BzJcTn9R0q0KL146F4XwBSZTf2WALP425dMCa1syrLQ9iyD6tuw/BR2CU
gcjuaS/mb66LzQMoL3tvaSdvAfglN4FN3WXleXweGJTBgEOK+m/2zmw5biXLsr/SP4A0zA4366eY
IziLo/QCIyUKs2Mev74WdO+tFINRZKre2qzNMh+UKRHE5Dh+zt5rF2Pj3mIXxjExjdOu7DW6zI5u
coDSmBev1PSbm2rShYKX4idQCmj1rSJoA5vO7/WfdgSZaRGmeXjLJDX+4UxuvWPHXa8TLau3PBrO
aiAtGwsL6BKMAUG2QuZRM4wObXq4dJfS3p3w6OUlwmYz82kgdCk/0/FDdxVL4S+ReUx0BrvgzjTy
6YBBtzxzYvxpKWSOchm7SmfcmsVy77FZ2DCkdVfCDuTeqWVOc2PI1wUipm0VJhFTHNfimfCseNqw
QWjW2HqqvYZtjNMovXHjh762pnPlV2tTT+Wy8xuuw5BT4Jhs3K8VRcBLXzYNy1iX3KS0N7ZhrI/L
hlXgWxTJaZ3jKNwBiOlehY4Lyww858xUhtr2eZQyW9JieptJbrw0ghzmRSoj/2ct2/RhrIf+Cq02
s4f5r5vKdW6z0K72YMdmHYgj+queTfUVSqCGPjioqDXP8MTVpQdjG0FWLX4dMgK+RelQ290STaOk
9ZM2+kuSNPWjGNA/dU7IX7UrS1sjBxkvVBHES1pktM/V4H+NYSg9dFGWbRvZqq3DAHcdTUyMYk3P
ln2py6U+tMkBIOKzJ61mz8QNSXfQxg4ookSfP+/Qvsaqu5SNzuVToaOtK0NGFy5eqgtDa4CzjAYS
g1yTNDC8wrAwAcHPZRqD0D6ujYHxeu7SQLIxm+4ahVd5odPE2MkocW+NodafGro+NxHKCkytGZ5e
p/AU9YwLnmoqkMKhe+j9w4BhbGFUbYfLpdTuisjt+4WGZ3XtWZMB8ceq9m1qhT+kwd9OUmQnWeU6
Z76Ry23g1vXKLANU+iX15paNaLW3Ci156CUmIqVK91aWLgo5u8LS2zRqiwotWlbzx46pcL34Rffq
sfCuLaOTy1zWjHt8PAtWNdrPBgyYNeSP6eD6dnKYeKLpo9vNOrN19RrzDd+bWKkYDbtwylCCXbuh
Flw1cStvFUaepWvXchtVhdp6leU+NexFG7Sapn+e9opSvM6U3Jq+Nlw3TTLdTCjHXjvla/eZKPzl
1NCnWnma+/d9SlDP/hzxFq8H2+o3ug3XzAEyh6U6YZGxkvEQM+Fbaw5iA9XW3g0mggGDUes8Wu1o
PzIash+Z3YyXfKncTViG2mqMIm2FPDPcCd8HWRBo1Zc8zNQac2u21hJruPx11RsnQ0bAoPsK2eVG
V+gQZFXHZw5cHWzBYb5UYHPAK9HuGZxcPxMlnVkl42afjY21LsrMWA6VDqzAFxLxpDmmV75nBHsj
C8dk+etZBn023UjNpmVJc+Js8qLhUtTKX2epAFxmNx3qUkclV3rJkA/Xsvskfb/bNr6OQM6jl4+V
0eb2T+V0QQ9uujBKLCFBL61sqY9JyBJoGF9gZr1UyThcsiiMe7Pw1ZWoJryhuYN0YayL8YHJq+Og
lAK8MrVjvRFGIs9TOSJeTER8hdBD27SWmRxsBmhnMWrya0P02tqviuGqFDWfbhGqZivKXLPwNGci
WZlGNUtHjFCu+TZ1e4RpNCQR0xQXWJWxciih8rs2H9SmZcGhBlKiPjNss7kqA2TdVet2yyBMp4ux
N4pD6bv9xjINDXpSorQ7RrB5tWQWTcVsW/Ui7Vg26OjyajZOMTfHI8jZXlfieQTEs20MlT7oLY9T
BsvvYMnIeNEDTMV2VtYrG5PJy4hIkFlzlFvAZWr/ENa8mEzZzMM09NNNlQigTb09rr1mrPbeaHbF
who72t4ZeKVh0XT5POKvrelGR/8aLjQLIhWNPXe4s7UygHDmh91520BH9Pmr17FloAnMp9Lf1UZs
byOk7fvY813mEdF2PqMrETKJQ8EWXhpTZKJ7j7Jbc0gqjKSxWk9FqG3Z2zdMnZzR/DaqEY+5qcpb
C3kccsBIOwv87hpUoMDlWjL5jbVXD3XIxrDVk9Wi88XP6J9zGgmskpyV0wnqauN5Vb9G7GZuEQ90
jG/95sz2napdpqUuAIiF4aGYnGzZgG1EO4svr3az70Jp3+vJuRrM2tqYQ5/NdVu590LBlHCK7pg7
T0vmcMGO1WrLheiW+JLUKvDZ3snEe9IY4S2b2ILPFtWlv/L6gDGLVTUr3WtAwjmFDQSs4HxV4eCS
b5F9s2Kri6HwLwqFCC2BbLxGR5gzhkApvJ2YIn0L2s7ZJYORAixsh44J/ZTfFjjVpkUa6IzBsTKd
hbFbXCuVFE9akEDgM8fsaw1a4XvRCfdWGJi0V6lXJPu2G6cDWCTE8GnY7rQwcYZZc2Rf2141XceM
uW5xqiMxylrEi8NQgUObXHc9CGAsfhWG21RO8QYnEt048MgHxldji5CmfJHVlJ0ZUrN22IwdWa36
PLCwxIJsQw5aqxfKe+PrwHb8An0EJtzKdPKbroyZg5t521/7E8rJZgzlNtZA5zVey6uYZXrxa76A
1rXiLq4G33mxQ7vslx2IpivbaOIb5TT5Bmt+9dWtqK8WgxGalyNW+a8YnsUBp6p69EeBlaNUrfWg
z19I18gK0ExeuBuUas/CyLMvwqxuHrG6OjtgdP0hdYLurNfG5DuQGT9chExSF4QhAKkQRfYjq4W+
7FzDJnkImTqvSCEORmLa50Qp0F0hgQFyJYIB9ro1Hn3mU/a9pRD2JT40uQWyqPAy18bXpBPek5kL
hQJ08pZBkE6IANKYQT+qS2q8iU9hmIUtZoQB9dRYsZLFaYycsksXhSt0bi9f28PIrmKVh9a06NFG
B3Uxreoou9PS6GlQDQ0tVnlmFozzlETDmxjFY2XF6LXdlO6FbouyZZgvmy3QNeD5SZafN1Nq7iuw
K4p6Pht9pKPIfbxW20GL1rId2yVXex2btGWaWzl7o3W9B7TqUHGK1tuyi+lxZkf+fWppzTkfxfSa
UjF+HsDl3cdlUj4VbTEIhlmALRfMAaMEO5HjO4skoaSxtUbdEN/LBLnOo+EbFFizW7RAZQ6d2b4G
sFAXLZ3d80F66syisv2u8AEuR8wEK1dLLqd81u7WFtrMBq3bsudWnScd2qOFLIsGSawXXMYUQ4vY
TuN6TZBDeVEFLlbzKja/8P7/aBQiopZvGuNEYeJ8RLd+kDlDoESnyWAHafgwVEAyZ8LEGugJIx3A
gi+0wb7Zcd1/s8fhdmrN2t4IN+xWmuqNbVxOrOyFZgEdaNNbPFvwB0IoLF8cPa2zpe/WG7Cf+mbq
MA04PPE7zcvtbRi64txM3JHFpWrFHp0ee9PYDF6c0cGAw0q4cCwt2HjBIO7Y6vA9CWT2zc+EvioC
+YhyrD/TC8Pc8lOQ/SC4u8Uv/0OkHrowmlovweR3my7pvYjrNsYXUk79tqswc8nc83AsxABGNMlF
sXzxCFHIvou6vNrEbcQLWyHj7RU11Ri6cuNozraxQvOaPcjDTKG8QvCNwrR060XTN+66SJX/nEsc
qWnFGFIrrRgYnj+Bl8CovjArqtuhRqcedL36Au8zoMLV6Ddnzb7xxuzGjzT3WpQ4TtzYNS+NsLN+
GoFSkIV7qDXgKA6+Ctsr5Qzheeokzq1dxHIWpUy+1n6NlQYKGXFexnK77opZhNAM+g3IK3eX9gXe
8CbJt7Bo0tuGFXeBGLtYS9np2ypt74IW8OcgdPdgBfm4bfrqWyiV2IHb4otFIXhgIdV2mSW7c0o5
cWBUF1zWQZlQ/+bqZ4uuCuVBU7xYZVx8rQHE4kQLiN54ybGF6WdG0fpA4H20j1oE9hbFzB26qmFc
atDs5WWUVgEDTFWWA5NpFAebEtsSW7OwkpdqrFLMrhA8MmeU2xBiwqqghXXnmvXrMDBO1ydKlaq0
qoM+9d+hWWUHJzVBXDoOm6SyGxeTkcT7DADomu3ETjPN+MD77zyJzH3IAmpj288DyI8tHJTI+16b
UbvK9dFf6qCVzbHv0fi5z4ItyBBP506l31BDoWFCH73UWs/4buOwP7NzUJduac1qGvSJOF53HRP7
nwi/nGtH18ybepA/S6SoDwGv3j12yipcOXUO8UZWg78CxSBwFjr5VpdDuzajUq3cJuhgR9AB+LgR
+r4LiqHD1vlA0+I2XYPR1+/9bavG4IjNpdqJMk4PRtbdu5J9fwDvciEFjfyPD3dqCMJ4GB85RtAZ
cv72cEFV6gaeCw5XN85daZZbdgDDugQa+Mm45Qhmj9GUIQGZOyY+VIeJyzG4XU7T301td2r77/Wv
Jv3otz8GFKoLDVTiBX0lfesCbnlGPM+Osqcf9/HpnureEzvkAoG0TNubg0J/v7qJsBp0xHq1s0Rg
3zighi+KgD7px0c5dVG5hXMPGycsToC3R7HhKGLSYAbzaxzSIVNe2hIdmGHHxSf379QJ2b9yTSxa
c3J2/r85oaFVWMR7Jks93Dazz7+5Xv7t49P57BhHpxM5jenytlY7ND8Xk1ttbS+7+fgQJx8Onj+D
m8PjgbPi7XlIGXt9ZTbVruADdhG0unnA7Ua3nMiTp1Bj1IJxQL8KKnqtYKz1PdkIn4123r96ZEsR
S0YwmU5s3/EAwkYuZGm5hJkB7wcCcIME1kjK81SLy31SSLX6+KTfX1eOB5RWspiahjh+90pqK28s
rHKXqYFVyh1vRGiIT9aT98+ixQydQB36O0RrEZz15gGRgdFMVZKWu6gJ2mVd5BB0iu5cwEr95FE8
cSROwnPIjzEcC1D/0ZHqCC3d6OU7ljbF9HZmQIq7ooofPr5sJ24TGBUTyQgJLvPE6O1x3CJLYI2J
fIeFcV2lz5oHYjVRy6j0Dx8fyXw/bLTeHOpouWCj6vqZy6HaTtK9UzY0+V40zWKQXbsuOzXdjw6D
aYcmaLUqbVp8elX6X4GDaOtmMpt1zAhoa9bspTPUXBnd4yk5OF6Mbxy80D7ow+nCTykG7RKPaxvQ
Mqa4atap2cSIn7t0uOzzljYWwMZ0yV47XvRuNH1yovbbhI95bWaUSXMfVAgYK0zIb68pnHbNkngI
dzDPm0eZKf3SQBY3um70nE2tOLRpyhAl9b9WQxIgOkWKmQzu3nVhA2LFXhplkSB+vs98qqPGDZcq
zxDhexcTBO0Fnv9yXSczaAliELCzGM06XE3AnJ0pDlqstcvBzu0dA65+1TSeueQ48Yp9vDhPbLQM
McaL5cB6jfUEwLtAH2gzUpVcLdhbOIdq/UX4vfrko3XiWTMlw0gULA5B6+LoWfOzrmQMO3JdYq0+
7wxp7bnrA+J1nBaLAffh7uNH7v3k1yLwxbYdWyJ7Aabw9kaUud11PXTKnfQae0/TJVuXQdWcu1bR
bH0vaM5D+i934JGCT/JHTry+jLXnRCYAMu/FF1UwdlrYulh+onF8wiNufCtp+t45hhu//vFJMuVl
NWLDw3+PZ+gMRyg6x1btsq6iNQpDrqJn09YrLVbV3q2TyFvWTNngvpl07j4++InzpK4iOkR3kEgw
bH57hQVWd/aeSu1qP4+2Za/ugiFg3huP1R+XAfa8SBmkaemCrPijBZGNYB3kkFx3puc9juNMvfbw
dMJ7sv74MaXcQDCFMAoZhn4cilJgQmmDrk0ZLrb9anLpvljxVd877obd548/vYC2Pgv2TPK6GSUd
f7agXRTKTktOy8msnVaMs417pLFbp1ZSf3IN37+AHIzShtLAYap1/PkqGRCH+Kk4M82+Cy3tsZy8
H/Fg3QW9+0kNMr/Lb0UXHAp9DgpMk8/LcdoPDO5oVBrTWKtI1xYNE4lvd4GteFpMqjvQq/isGj19
RPLs4LLML93x58UuhJfPRyyN7pDI4jknqcSqknLRhgDzwtb8o+SveZm3dQpvzH9UHRzx6Il08P+6
jS+Snda2hxEwJpbDq8jVPznM+8JmPgwaGZwsVB/HyqrO04co4kfvOs3U7jSh7H0x8EX8+Dl8v1Ry
FFAzBiuz7lI3vn2RB80cFNl0yYxZxkvbess0bn8K5d7EiOuXGOSX1vhZAJH5/kvJUVk4hOM4ktXy
6Kg+VF6J/gWjhDPSCksle3FFktIFKnttPSkmWfUoAcJouZ2ESzEBPVG1LrbNQJoDwZcp1h9xN41O
+UXCU14FRUFxMJcFZW46Z2hj3Htp9u4OdqzzyRp/8sZ4ct78GLCyjm8Mc8kQTAKvLi0qtY5HGR+0
gWbHxzfm/QrLJUJXKWAVmeJdyZnZJZ+RIE93qhEE2uTdTk+MO080n1UtJ15Yh3QXVJUg0tnDvn0A
HIF9pigVC9FQWEyz/XA/gN7YfHw2p1YglxIArBKbcq7d26NMYDGGoNUSFAR1vOgEnymcJs26rtMX
wMt/XkWzZ0QmyicD6LF+vEP1GozwqC4S9o7+j/naVRG4i8p//PisTr08+Ppc4lsQsr2L0RpqQtym
nJcnjRzvOoEThqrd+UHHNd9UgeN9J38j3qNi+Tsd9Q/0iWxXUdpSVyMZfLfpoX+ih5bdJbsgMK8a
pT1PoMmK+KGIp1uW608+jKceeLY9+IEQwYPKP1phU85RuPAudriKkm3mOuKGrC5t9fHF/EW5P/50
cBEFBCzDQuZ8tK7K1hxah77bzmt7/SEil2OjoThe+LHVpTToRX+PoQlnaN50V+WokksnFdaWZGBr
jf8IpE4Azcko/Xad4ijahG0bf7a7NU59baBkWPObaTnUP28f5MqvceFnGV+bwaZX2JTPRiNz0Dde
vY+E99gOdCdEEdLJVFb0kPRdvfdl/i1krDu5RXMo+sze00WSmE602YrFeXx8IU+8awy2KEGFsGCd
HX8QU8HvEEEK2ZEh9aOYjGajz75oP2WIPT5/fKwTlwOrBS82lDCUssdljGmMum6TsbabfOOHTsNh
lTn6cz2makfCULxGM9x8UmGceOkMg7Y9FQ1frHf65q5KR+jkOacXO09hFGhLk9E9zcxqWljmWN6X
VV+uGMl2uz8/VwMu9dyRokA8XiltTaI5go+wY692WcKQQZ6b3iBLDhZhEjyMnhP8ed3GAec2gGmw
+7WPXjzelb6pSevZaXpQLnH4MJqEN3bTExa5A+v42fFOfHM4HjWUxYeNYvHoDcz8yg6jnEs7wE1Z
pza5ejqc8pWFLO6TUzt5KDnHk7sUjN7xR7QQNvQ0xRbNkLm6dlIgTpVo3LOoNYxPlq9Tz6jFCzX7
EGbJs/n2le3QxaiJzsCuztq7NsxfHae8S2vuXxSUN15LxvbHD8qpc7MwXZhEo5tUiEe3zcBTmUMn
ULvJnElSov9StdWqoA/wyYFOLMxoi6EKW3SebWimb8+smHpkID5bwDRwHgO4Rd5U3n1yLhY/42hV
fnOMo2dCajFEP5tjoOo1FnYUFYfaqZ0vZuv6Cz8FKB0Fer9w+qpY1ZD27vO+wpCP+XPbelVC869F
EqUAo+X2gAwGpsK698YU6jGGscm2wxsTEMZSjZ3/1S90tc1qFBrsbgGlkTO+Dx0PtbY+zCnRFYK9
mBnel0lmKC4UcZWbmde71TuiVNlADcFVnOpUh9DhFiqJqqtwEOHWqOpxnzrotDorzC46kPm4aOVd
lCf1kiucbMAvM/gPUQvtUChlGOmmYu2TLoZiMOnPc5tIqz6K283Hl/fUs8lXHNYLFgrmFEfPplvW
ZTO6PJtoBZ/LoXn2wuLKtrSNleVrX+vz/8VrR81NsUf7HmX80fHg+KiSNA61a0qcfaxjvZnscbZ9
Ury+b/kRtY19gsYfPQJXHh3GJl/GqgapdihJb+BwVAiHvO9lcs8k6oKp9BJQ97egUp9smazTx6VL
yxVlc328r5BFVkLld+iJ5OME+0PHJVTZ2g1qdx16TyrZ45RO5q+bGRGZKpRCWosPzi3Nbu8g9XXi
XttbeqttjMaG5Yc6jAeu2GL8YIwl4xfH6GbeGnqgREzBSjaGS+9FTCtAhbcmjLalNznlAjgVTL5m
wpUe8/usmrR4RfhtXMdeOm2LoS83OLr437PJWYZ1E6+FJsyH0nI+uxWnFiM4wwTQ4kfghsyX7DdT
U6TXTqaSTu108v2YLi3GXt8mBlCnj5/kU2vRb8c5Loy6osvSnGCaHRlCOuGELpbmMFx/fJBTpY1r
iV84Z+wBv8jKv52MXoI9Lu1K7Rg6EfPtYIvWzccc7NMiBLH0vzgY/Ur2LBJ323HZ61YsRooUSEQ4
LkzUfNp2drFBBoagsvkspfrUQuDS9udrgWXvXfGbjqPlgsZTO9DLN+CnCDnwx8c8rV6bCPNW6H5y
JY1Tz4Vgl8QGFi+VOJ7TTHWRcn2p0+IhDbF6mMbBm6p+j1HaXuWWFu7somyWQyGtLxGI/t0YoGwO
8khdeAGsfpnb473AF4BG2wfn/MnjdPLXY0GkjUT/lnyOt49tTzqJloSUOX1ZvFoyeAjN7vZXfMrH
N/nkcQgDQe2Oe+1dcVCDzAoLRDk7dqIF3ZzmWRE0QRxM9cmH9FTZSnMK9xqgYMl/3p6QBYLA8RFg
7RqE42GNzq1XN3CADrFnXKV5eZel8pNGxam35bdDHhes8WSnCHV0qD/9sA3a/FXaKQpX91Dl3Sd7
DuvU88uOlCEZ5SN74aN9UdN7dgFdjlikxhy/NSE8gUi6S2CfHgzFOFhqhRYtM1ZkDOWz4FgzZnlW
hfJHdvUj+Z3ho1969a41kS1jbcFsAHjqNphkvvJUSm4EVL0NoTfeg+ewai5cVaOa0OphNSVzazM3
f+o90U4iJ8C30L9BK7nEk1isG0q+yOugNo1WtG6z0YQ3BwU1zEznk6f21FWQs1N35kVjVT26CjPu
l5TBgsqvmPbEFBrkqdiPDvFU9Ewfm2jsPzngqVs82zNwDAqarceXvYiNYCwphnZRKTXEMW1VbCZ2
vysr8CFTEiSSPnz8wpw4Rb7rs9tYYsR5t7uU7uhlJHqlO8CP9jqsRvdChVRoI4i0R/Kuph06pJeP
j/lLr3FUhKK9MbmovKJsbY+ua6ABcHfBHOxcQBJLuMjurR0aHeEdo3MW5mn6UJiZt4ptJFu/dMpe
2KQPIFabdYOWaKv1PZLZT36pE01MVAl0feZVW7zb+waDMxV+xxtdw2KkAxDYQEh8a1P7Vb2VwrUW
PCnIp5x0LYMqXI7MZJBf28bq41/EOrGGzb5w5BgG2xz7uL2vI42Axxtl+JZji9HILG6OrHS6QWCp
nDNul9g3MZJEfBb1IkhpIhukYkNqrcLuGmaFvhmBDD9BfYG91Ez6E2UxTJ2eRwrbBKy1gbQYdLmv
I4pMluxubbtxuEYwaK8qTTW70C3FGiK+WHnBGXBRktgsNVzx2uJEGXkRHkOvlYdUF1/1dkw+2Zif
On8mYHjQxTyhP24c0W6LSTG2OP80GW5D/Lk7UBURoCAt3Hx8rU8dCvUlWgPc6Hw25irotwKEoVNZ
ZvNnSeYWYUWgcak8hiI5yDANHj8+1q/7dvzUz91fi90rn8Hj7T+grLTts4jNQUfc26JhYIzjY7KN
rQ+LFrpEapwZwOuum8GEfmxqwQ2J9GTFWWmxLZRe7X/9Qn+UOnARfa/yOv/Z/N/5n33Pi7GKgrD5
Bb3/95/ucsSn2Yd/ZfuaXz5nr/XxX3rzY4Hn//3bzaT/N39Y/wIv3LSv1fjltUbD/w93f/6b/+n/
+X9e/xN8A9vrORf0v1ECJ1IHlHqt69fX3xEOf/+rvxEOnkHQKLsSBGLWrC/6O4hE6v+yaPAAeET9
ZlFpssj8zW8gdcD12MN4jNEIAzDmyec/eST2v/C3uCiV8MLTAqUO/ufsr/96gD5KHbDFuz3+7DYH
GaizB9Ul35O3T7UYMUiFbFP2GglDBjl4wsdZP+8/wT82Ga3ohUHftj/n2z4uZ/jhyqgHaysCX+zK
zI7Awvp1tjZZKUkXtN27IQHS50Y68nusRc6yr6x1FrjDUzYMZbkaGVY+k1BmYBnR02UrCQMuQ74n
IMZ/tKpo9p1VB1snIgcLx1VJMcwYCO1bi85TB8hMrydfTHKoN05YZuQvegCK4zF/omj1nlVVZ/t2
CKaNHrmbthZiBSQAKXgcBVdYR7ydGqP0zgytDgggFlsiUk03fwoN0Glmp00HopdluApM133xPdq5
JC7gBV1kJE9e5ERj3UNl9c7RS+pfWiRXK5WKG3DW8oLAkXLlIbv8loY1kgor6XaTIIw6QVlDK1uv
tpXw1a6PbJKcrPEmL3Kxr5SpNoihEXO2nXGl5mRiRf5qPiTXmudrC+EjazbAAAFWqHOcM6VzW+mW
WvelrS9x6tjnMh7qfVtPGvwYchOYm2mHtEYKm5jlRNRRjNQ8JoSwdEMRrktPgyDLZ/HOiPA90H8U
5zglnC1WqGxjshHlp9bTTdGZ9YWIiNdOWvPOHbLh+5i07rruAWgxBK0hB/r8oNElaxXDDQaoYfxi
R7F4aYGYFWr8Bnaq3hqFFSMAwvTBHNd/6Lwo38Sx7/7w+MCMF7j34ovAgcGNC2I2Ow8NxNg5tykK
PW9Xu1W1KV0QYKMONtejGz0nthIhOlbyxatU/zOAqL2ZdEWAX+ljuuK9sW/ssa/T8zEu7sPWiKGb
0QDXGF0Trzs5+oWWJ92Zp0FuzDEx4KOTYbFGylgvXNMnfXFKSNvTXXWFpS2/SHvjPhy0osF7Y5dM
KfKEDJpSO3h4l6/MrJJndklKz6JIbVzufH0ysWs1lCCbqgY2RNiBnRCw3Q79AfXRJlYmgvVpqKxN
aBcecTtlgP0uN9HstwTCzXBp9NV2q4PrM1twpP0EBjIuSbOoDUILBnPKrjXNYYrKLiyE3XWB+P45
T0vhn5fYP8OzwkgfMdWLL1nuECFJNvC+jlrbN7dpY8X4XDu27PI7AYhltA78cbqagBVf1y35nd+l
svzp3Ma2rFA93zvFYF1XlAEE0qeJuCPrN16TTo/tIFXy0JP/A33YJ64EyZFbfClIfov7OSYt2BUQ
tap7MyWpAHgYCmJIugpNmDgo2F+1xtggNvUrFkque9YVE8GqkKKxIgW+/nUKS7T3eqEFl+UoMvGI
qA2i8brGkXCjBsLgfsR+WQOymxir6DjTDVuz13qb3/LkkiDgyawlyaKCjLscOrCFC72hmSMgjmk7
D01kvnfytAc27LV4Wrq2IrvNp6CxL3DyyocMxOxzMiObgcWOs9MOlinWJTLTrpnP2oz8rCbBfzh0
xU6MpSAyV8PEA/fe9wmpdxIOOaUBiCi2QMgTiIrNsDWlAVjOvohwj9scsUl8H2a7rDEIZkEUk9cQ
SZVfCfxgOSVmW4ZWc5akvaMTJ9Fp4CwGEax10uiuho4YVrIP+CNBufGicrjGS5cuwh37AfOscrU5
1wxMtj5nB/TbmG75hZI2qsyI8s4eHJ/sX8KmUaBZYtsaZrhVAohqHlbJtTLTc2wKSLgrw8nPh9Ah
IqUoxCbvGxv/NEJsXqouKspVq1r2PUj9D57ADq6peH5XY9avwI3WjG5ob+oCCz2htUyI6JQbS6sH
9utqSl2KsM2/eLiiLhv0sl/BYgNWMC15xogNTlZZGatksINtUzVTTTXUwrylYzx+L8fyhW9UBTva
JrFU+Noy6iLdW5h6qbOPNPzNoMfevYNCn6AbzefjoNJ9Goj6Km88jZg+opE7pfvfJ1pp16MPcVq4
wZ6l00dkFelPANuiVY2h8mtnlEO+aGCegx0ohzMxzXk7junhDBiSVQGH7ltoWsbBKdlr28GwaTQF
GrfRp3iJ3cIoAEVbpCGM/nTtwhsAyy+3NVDD+0nkzX50sZcZlZq2CP7pJ8ZGj2CvxtPW40G/mnlQ
oDkG0zuLGN+vqSGdVVFZatFz/NtB4uE0iZheBKYfXhcjar9uChNM1DLYupzAhnEuziSjt0OWxsl+
orAFrtc56Gc6D4WyIWBQdC2DbKcBypYY6P3durQetdldYcocn4JRB5s4KvBwqCa9TAhkfmh5Dy/a
qqmuaULLcyapajmFKj5PwgGdmBV2l6RtkzcOD2CXTh3qOMi3ox2y+89b/dL3DckPqV0qgWzCg+fl
+jLPLP2yHkIyRyLe/GsnFsOWdmf1DHBgWQLUW1nD1NxUtTNkCzvz3H0ma3mTuCEpZHGSv/T4ORbF
kOnrZCRbiRDPR78iwhErEBRTRTC3po3WOjKTylug5ceM5evrHrP+xYAR68wip4V8ryooVwT9FljQ
Q6iBg9Hca2aLXrWtg7pe2HCP5NyzB5jgymUJfwt7pUfRrgKzWZbZLBjEPuEayL94773JoonZVmR/
537kPJuDR01hhzEEOzZ1fN2qROLk79wxFLeASVAupvDZKMjvapCF0V+T1T+q7/+Dyv0/2wL8P1Tf
/7Vl/J/Le5IX8ur5R/57df/Xv/m7uKdJ+S8dnZaUzq8hzlzF/5M0qM8hhCCWUKPM20ZBbf0PoA10
GzwrpCPMlOnEznuMfwp8gG+SmRBDGofdgaHLPyrw5/bIbxtJGo5z45HtAioONLHHG0k9CwlZ1Sbt
zGv8MpYbMGve2D5VnbRVdYj1TDD6SNgXhPFW1A1c7nOLiPcePyEriWgWTj7aRXCwpe8l1oXSoC65
4wI0b6DHxAGkFRUeeSO46snpjpwoOneCvgOICpIn9iEalhPHutedDmQM5IsWZk94Dlgd+RcABU9o
i9DTiMboXE9lh1kU1y4Ti2RAHNnY0vWv0ArBlwBKqIrxFmseJoi1Zwe9uPFC7NDyKoqadd9Im9eG
94x0CKcluR6KTzVh6xaj5kOxdnLUuH/1gf7/W/MZ1NBGBvPRrnj/4zl8884Yf/2Lf14ag+ffZiZP
14rHhebVv18aQ/xrHh4ymEBXNW+X/3lleJl0hMBorqjxGcnwNv39ytgGrwzvks4j7ki6odafvDJ/
GSB+f2fmn4ByDEkkCYLv1R588MrWEb57CcAFi4GvhvJMiXE0AZQa45wgORCuY6nDoEs3vZ2iwpEv
/8XemSxHbmTp+lXa7rpRBseMxd0AMTMYJINTkhsYJWZiHh2AA3j6+4GpsqvOUqus971QmUxFMhCA
w/2c//wDnnLfk3qxHyl36aCI432Ccze95q6W3vCiE3JRGB7AbFM53hrVgXMLgVlrFqZWrLmYSYwE
6VmvMOFYq6nCLG+w2ZD7cSyy7OIaid8GaJS8XYpb77GMZjN0s6ENS4pSXLMLawO/w94lKcyEbeYP
DyhumGtnusIow2yaM5V9v6e6aE+G36nPRRTvVtl7n5Yv9beCGn6vE5vw3pW5HlrkwBwdU35w9Ai+
r5dg2uAaXXKzzMl00BuygnlQ2qXKtGjauC6BP2AF6NA734hHTHmbAe3dqpRGyIgJdnanJYnxOs7T
2Ro4RkU64fYM0+s6y6q+oqykbu7118JO/efJxnR1qoAZGsN/ncjw2Y7Yz0TmWD5YmUZ84dAZl64s
sTXxzFXNyLZDNp2CcJekt75WfPh9a5MJRcFiN05+05bUWEWtjb/J3I1IRrTNHQy+4ntZpHDnGcR8
N4XhtaQDdmgHjPQ7URyEQat0+sZAnVhlavI4aBuPPJqy8N4Ng9Ro26UTxiv7tUzL11bjo6u2WRCu
q/Et6jV7i61RTTJC6mLc4hKrhtn2iKcElmoiMFO/fHRxYXWCCH/347oin9uRGHdPRNRvhN7lB9cY
EFEmrttz9aO7qbRxNKE8mA6dFolCA67wIr5aucjv51kud5FK9DCB83JOTEODoaFPNp9i1lsfeH1v
ZQWqgFIz00fl0B/bZTOfk9kxbzEoJA8lidQ97tXdrpJy+r1fp4QBPTPBVzlhVj4MTlxiFTBk6Wbq
3C1RepjsSp57wl3Qczgq/kyMQgvxdbMPiegrnECGxkUp62NnnfauflHVTFx9R75aAPZBg9uSXESb
IIcXvHbp1VpzNna5mbd4HNAsbIw4QfKcGDahJCXIRV0a/s1IrEsW9A30lJDUTGwe1HROWy7KbR14
Ksssn+OO5MlgxFP9Rz0sNfLxwj+4EPrPna19OsAAgZkkGdmWoOgIdDUgL2y5ytBszGbnZrr/mo7Q
TpBX32Bvkt6XHJM7CDf6bzgLFDsjFc7veRstp2UqRzquMcFio9NsGqVefWNMat5reQQC5XrRbuhr
jOGqXM03NcLMPvS8qD5hf66aTRlpyXYejOWegEOywlq/Ch1ngiQwmcZRUpteC90GiC/U8GInWDOk
aZXMeIrlAER+nN5ojTnjEOV7JTbPfCUH0yY9MApfhqWr2mDpxnlLrCUxLH00b1Mq0OdxQpfMsSx2
CVnKGyJoeCREbN4mXtXdO067EZHXPaW55lx9czh0lbncqUHHoGZyT/bAa439mzEd06hUB0859T2x
YEwYFBAh9hne/Eif29yWcjSeDKPN3lNdkBLo5FEAdKbwOsG37FgB7j9OWWsQ1ytDkwHebYmfil7V
6iG22m4FcTJgEI9OYOBx13YFZbxMTTaF1t/gY0EeWis+BXKNC2bu1dEQo3Es5eAEqUCuT9sChMZD
3nf0RJsobeDUN3MUzIbZPy5+Mn8HA2rChaBkhlml9UAfD8iCL/W4YfiThCK18z3kymaTRmzkpID1
N2kyTM9I+q0dEWxx6Hijc6tPKNZh0amjHydqE1FYvZm1zgS9UQWxE+itOgvD3E0mbeeNQ3A54EKq
fRdZqwWTSkwmRdbwI4s0YmjstL7iaibCBlJSX7f6R7yU8ZY8GISq9TjuvVFqXUioevIG26w/d2Vx
XZUsp4QQgtDsuubGKOL+fkF5vVOYk9zrIvXvJE19G/RDtGwtPEX2pYWm0TAnb4PlIWnpbmJ9hyc0
bpU7EeSYjGHOnklUXK6SsHNs7ZxoGLAiZ1evzYQTlCWa5ergtL8hE8t5G7yEd8N0EOvbXnEUaT4x
JxzIzStiFSg7td7zYoSe47bpRaB3I+ShFh+qjK3N1C/P0cCWbqjZONgjYsVAB8ch0k2QOKAvHv1d
cV10caR60MF1TOFsc33mAVdI7sklHR9Uk8c0q9jIZEMpScmqknvGRPgG45ajXvTYaU++SVpFDOXK
YweN/AP7phZKYsikq5lXsIX7IU77oIVRdgPslWPHOAxP2WyUJ2RPAa9Euq98UZ2dJU6Ovqdd89ln
qamu9gLTXBXLVewd0skZditcuZXmgHuSF52zHCZ17cjhGIFJgEbq+IY3MIN5oUgDLBFVxT2Bu8ZU
rJkvUXmOsYfiKIrUBw7mzV4bdedmGaX7u3CL4rdONtrFlh1W5aVN0iu19mzJC3q/9qyUCcLcawsj
PBfBpe2OzyBMw8l2yo9swVYqIflm1+ZpvR/X6dywMG0NJi2WJwy2hq2VxtZVxlV9v7QkY+CLZI9B
lj2IuDHeNFXhCsqpjNmEiMZXgQvW2tnb57JJM6xscKozM6IQgPdyx3qZ8LfH/KwstinwYuDigvfk
e3GDY4/X3jVej7eVbMyd3kbfvTxmC8SoYe9JFCAqkcVB1sVyTiwsMho7j7+NPgmqrhzrDaFs7YY+
bPlht8UTvltVaOSZ+5jTWu96kfch1zcHTmbeApVV2yYR75G0NHSVVnKXNTVOYtp8y+TwDPRjPRdY
QZ1aHD+3FnRBvMcSf5dOefTeDfMEXJZ275NWEWjuE8KO1fx4dBX8QELq3sm6IRVSL8WOLijIV//N
Ykg+tMGeN91sMr/AAf/k+/QleVzcTP0NFnAWXip1CVhU1HGYeHodJnixPGeaUz1SVOU3Vetx1Nsi
coNU5Xhs13UvGDTHzaVg9lyibtx7k97dKhPbo2qyNQz7rHJHkGeMVLli2zGy4RBHWWqz42fOfQuk
e0yI6dxNHgzVOcuY1FjqnRlQhotcZ5M1oMRy1yiCnnO7E6caq/id7anpY/Airwhki5N/hD8TbjBF
jKeMM7cWc4tl+r3Kk+bdmccQyxz5UcZ+tOFCfmD32O4y3NogzVcaln9S98Iyy7VDjMTaCd02LwlH
tvKKCHWD1IrccrZqLPGXIuLkk+QGAw3xojjSnI7O1Nena55nd9S9YZ+u1E/DYe7DhHS7qEiccAiM
oZ5SbTJI0A+Rqek/6JftoEe6FQw9gQ10lfFWpLh7UXqAKhf5g+0uuQm5bJ5uIij/YVvhUarzqN9r
UC+0MlG0dYlGYpw+y/zUSZxdY1JVNq0qCN0BgHe/YXLb0WsPLpbYi/7gEotjMCghmkKoXvw+NW5x
R3Q2G8JoFCF5ssYuqgj+EY8E4wGkbaKR+I/f06EcMaIqqwJbEHcihtI6RbaX5jf95Pn1k5rJswYz
/JzAsAK/olIOMhKSFjMOiPGGJAFRfmNjJ+iSfhBXG43UyZ4M6Xn63jhN8qmQaWHOKO1v/E79rsUq
2q3+Y0eMV/GREeT0bXTppadh9NrbtuGniZWr30zePJzyuh2fqN3mvg/0G8/GPnXthqDfZqo+u0jH
mjadvKNjiIU3mGbu4g7O05IQI9h2tvNJUKCMiIlcmpvI9tXWJmX02pVYq2Vk35y0sikfdEXOh0Mo
MwEXkD8OVtF7624wb6j6DPIUKGEMJUvyFNLVqbtgkFjYxo1eSevU6aDuBLeAFxQJwwdnLs3A1fg8
slPq5ykdrVdscckokmlDQI8UGgnlepGHOnfuqhDrh2nRz2/Kju7I2+K24pcJyKr8eDNmJKOE/bDo
t3ODzUvW46OIRn1qA+YazhBEcePdeZzCqJ6mdjhi0UKNLBtQjqnMsqeYBLa3ntKTnkmOl7la4sfS
XuTOW282MW7ZXoNkGge2USYXLRqhrRP0O26dgewl0k7axygq9R7HPX50YGREYka3Zov5ZLW1on3p
kk58E43XfqvqGBdZVz9bBr616DF1PKKMpmG+4+PhNYxYDfpl8zgmk6w2UdRU7i04jfVQJe2HS5gb
IT0L0YWBluhL6CmdYz/FwVat3rrOXV7MxWtG6M6zl6loj5GJwMOHOQJMkpGJaTeoz1ETZtjgbX4j
y7gh2y2udqjAeQknwO6gc3p7Dmg9qHVw3jU2UWKr3xaqPip+DfIKZkPzfet6OeMjv0ivXexTibUL
EXtjNhhb3GLF1kAveFR4ih0TLIPOdkKmOv4+7qWw6RzcidRCR9d+K7x6eWbwgpMVqQZ8OZOI361u
5/NrzlZBdsiomJVk7nKnzfWywUAr2vdrkki11knmwrrqFgu/LryNTgxo07Ch8g3xRq0PVRYJ9PYi
ruk/10JW2N3ZXn3z0kq31x0s3vpzq/BskmlWtt9qKHTlHVY+0iRez6EZawWnQDDWMvFCpKxyZdlb
zvJJ9oGu7vFxy8hrqWHxYPc/v/bV1ExPi9Iyzletp+Ht7wddmq6xHTDFcpEaQclWN9ySzvN2WMol
TmgSPTXkwX+W1igTq9emyxJPzAldBBJFOf0b6phYeQR/xlS8VTdrw3KlKgPd+VXL3bSTyrDVV5dY
k/YGeyRSYDALc6fyqHneJorfjdLcj5lxMnN7p1kd032x9Vzs94ZlSxDMlq+6x95uk+Nh+Cds6g9W
xN9ETOAQz7Wh5xIWvjaYifzC7CnFSD5KBI+GnKaL21ArRof039EkQa7+5QYIpBoucn20ib/eABuE
lKZ3VJfU0IP1H0crdpVb/2Qp/S8k+W8gyRWpA/v+75H8R7z/kv8IP7q6SKuPP+P5f/zqH9ik6/0D
EaLuoohdiTcrMv8Hnu+Z/0D2Z+NIhDfLz//nn3wd+x/o3VcdtWlSrH0h/RxnffJ//4+5jgdYYID5
X9R1aGP/A76O/SWf+NN7tOqmWa2Wy990yIv4lWaK7S0WXFm66rRcobZ+AlQekv6NgRjY086pIA2E
FWfVg5+aEA/IaEsvCoPozVhQBXFADeIpi1Lz1ZHJfF87RvUI5hS9Qy6c7psFU8iDqxb7wEixXCtZ
7LdTjRrbzat6CtWU42LIbpGR8Uh6hnn2Ci255KLW4G9Ytnkalpa+pSUmiz19xmM1hDPC4Qv0UP1A
hsU0HOdaa5dr0rpLRDbd50lkhVo9jWyVrWaeumheg78dmwRQDXu65AgvoWE3hG9qaF3UhL0Rmceh
NM2TWjzz6E+wjba0S+ObXnJRm7aM+u98CubknUWXFiKUwpPYa1pwNdcpZvZf2zxOETSDkKAzQuBT
TdkHRsa+uzUXvfzBG2qTmWBP905lM1nHJjX6XBy7ZVoilHxtAAv4u1zZq9XY8rVSen71c326j6Y0
ASWJqqdGevVdL0FebkBaYrb+wcCYL0pcaCZFWeAsDx5S68FCG/pA2Oq8BbviRmZQB+h7TcCGAHq0
+7Dgdv0uYs+7j4qaKSOxTbrYROgGiTkDut25Ho2uvbjHqSmbu1y0/r0tkzQ5Z4yLD5L7txvrFvNd
J233VGDqnAy+sZsScLQwtav6UYjWe9AsVkuWJ2Xoo2k8lNhtQ77uxNPqK3tMZ54OfpX4qgxufZd3
7ag9LlZJnJ+bQTuSDKrbIh8sgtkMW2I5UfZ8Z2HuzCrFUXwp27eOpKrXhg7VDH1aSodoWVt+wpfx
thhz9k7gQeZ5mBpKjXm2/EcDDuLDZFJ7bP2pg+Foj+Y7ZAtmrqw829j0iaY+POg6cCoYOzcNzmS7
YeZYtiayZg+R2/YLKdGzMe/TaNDOOEWPKlQGVp+mPnkVp7C5Giwn2A8qwM1muGKSb+cAqJN/31BV
mIHowGYrMeNCKjVdxaFZWJoeeFkG4g/TolvMfUxOgR9hho21IQMybgT+ZWA43ls7YtSj9b5qw6Rx
zIjno9EcWmBq7Rrly5kcw542GJbVndafeqcZ9GPRtnP6Shy035+gpNoIQFk+3+DnaY8kDBJfmUe3
blmON+nYy1e4cJfIN+NzMWAI+HtGvUPPYSAms7RTXOrwUlwSd5/xMEp3GE0RvQs5F6vlOd8x0UuC
3tSLIyM69ZL2sK00ANtbmSX4DjX9NRsEcXsFcgkiPgzhBTlr6MVxqF4PvN7aUxWb0b7uuqXD8tMk
AoJpAGhZZrSERU7xTuu/4gkrruEw6yk2LjAMhs2Md92NRo13hAJAaL1fXcnTOPeZjI4E/MjQ9+rp
tKrvtu6UFlurT1ae1LQHQdXwoWanKaIO2teynzyiGObUEMHc9O5F4usJTSTeuLHaw0GxX0QH9J0N
wxAs81DfKU+/CtA94F1sIjW5kv6sNg7GImKu2TgxLZkMZWZXNBON/I748KIvRvTWdrk6IOMqCKQf
vbuMMg3NIjIYq5DjvRjggbe1VgQqTeY9Vdslbb15X1j66iEqi90scgHEwm+JHM/utMMZckPw3FtN
fEQI3f1uabrbXuUR5fKKvpl1t2+jChNPR9Nv8XtVd2D3HlbG9W8+u+2+SoW3TenZdjVB2yHhCxLl
hdGijADaK8ZRO2VlKm7mYqbvdeP3Gs9nZGtJipRtrjaGTwBLQbDHq8paddDLuH/OoHKwMJS2j7vp
x9A5xZ4QwXnbd0o8jcKI3inUtBIPp8Q6OoANwOhoQ46DUyssYEoLznmbNjtSGDGrb1AP7ZuB/hVK
YxHSr7oPA6Hn+3ThaMpKme57jMBYFc7iXmbZVjig5Uuabb027a8+ps0vPvI9skOQ8HH2JhfoFe1v
Vb3G+S1Tmn+jpy5puRFKR6nh7XAL9vf1MjZvjYr0V2zCcRQbV/gYbfyl8oz6hhqcGCSz9B5wdK5u
pTNpxA7EL27cwg0Rfgt0JxfnAmpMINIw9TmknimLz35OEAaJnzifFn06uGFumICCLdQ+LL+xBbZ7
qw5HlOQXM8KbeCmT1ZW1qdK9W5Mk7DbEo2hdXGy6Jh5I+Ry0l77R5Ssrrmo36aDoUM3u6kRZ/QC9
Rb9A2Ks2q6OVMxQsAwvjesywQ7yUrYNhdNFKZdWOXeRm301pld+HcjWHTsxyCYluVkwkLGc+wXbx
zTCbW9LW7VQ818kwXhMMsj8BgeJt47feuY2Md80ffjBgiL8hgcBakqYjlJb9XFm2RmK7xKgMbmsw
Cva5ZW4jBi3WfjKz98gZfoedZ++Xmt5oidAUmOn8bR5noOGCdt11uw/GZ4xUTNKDkynfdsJovsMl
BivLtBqDJ7iimAdXdWgss7VdnEjcF3BAt7lU+UMlnEsV99W5XGAiom7QIYjFY9qHKulwlIUbuVzi
mXSlppSfQ5Y8zYRyUpGHJO6YJM5iJ3FwBXxYm1zENoAq1J9yG6fuxGwBkaxOAgRp5japovTDyPMn
DXIw7MtWh9Plpoc69dzvneiucHV/EMuCxpR8Dl9z36pC6JvW7lOS5HX35MPuOjc6gJBrtm91vCDO
8YeTqph9gI4127FqwVPj0USFN5dkVzdHe6bzzBzxnKo5Pxes+YCwdLFDwuzvjQxOX6Nn+25ErVb3
06O1YMQtoFhhUm/TJmbLZ0+qGRwzyI8kxaMEkQv3OirNeYOYcdzaDtkwcyXLHU5w5K1q3u9RbHyD
fBq96a1t3tEpo7by7IdW9Kwr+/fSIOg6XQYJZpo2N6Td1zdDa3x3S4XjuPiUMLSTzcAlQaiSDIGI
3wmkBa04bVFmjp6DKXmt3CsG+zGhlCrb6VSPdwRiR/cd86+Oh47Ucc8k+JLM0goxw2OJCi8GsZqM
TScycTEBFqa8ca4rL3O/Bu8MDKMZGw8wBsNMMgMbHb4dHbfFkX7WIIahSF9e+izdr8VmK6q72u0B
5ZV/g5D0h53Gh9Yo8YjSdGam8m4pSLJNehl2kqDmpnzvCpx5Fzk9KbykG9HfweIjCIH9lD9MMEsP
xXmeh5wacADrWC3ImXYwMLLN1F5thy37XGWwupyyrcLE6QJjdoExtLxc7omFyH8q/v638fs3jR+D
JAF95L9v/C6ceX/d+P3xq/9s/GxCM/HVwNUW/To0T0QX/+z8rH9g+IRbxQoRrDKO/8/kQqphe/j+
IsbQTTz5nD9JNcx/8KMC6heuvTol4/+IloKm778iCBZMMfpLGsBVMYI72Crl+JMAyc2ntuwKmeF/
z9wKq3hsjjZUOC2+eGNHml0/NhiMe7qbOEeos7F1RFvge6GzSM49Q5H0tqOSLvNtbQMCHTRi2cAU
ibEodUgLpvwsMTNiBMKJ3jBguODfZh17Knik40bWvhVUr8eRRCyKm6ygxMmhIHwFPJ/9JKrfKulx
3OoLdoRjBqSK17jwzvj9W+gyRnEp/VLjAK5ixwnoA7xmbxRuAuyO9xS/YkY0I3mWzvdG28MFNbFj
CVSjUz/00puuyO7gYzMIvOL+bh6jvKRDNZvJxZPaqPL6VDMo806O70o2JrjWRVVCrRYJUeKiigtA
Otze7+diWilmg8/XaHwLKM8w4u6AQkY8IcexP1wDx4m61oYDoy3zeVEeVG+KsIM09RqBQCnFJTZa
vn+DDOYlc9C6hS3FjqS1zaTcN4w9PrMOw4ygsmrjKWUK/mZGrU5+r9nxYxYJhTfw8u2POeb38C3l
AmyhuFpV8Gm6GRt06UB84WBCZQ0cf+JbWzmfCQ2veSsyfe3OC5sWH8sk8+JYaXlTIe+4mLmWnb0x
EkEHe+WWXn88mpi4H6vU5XeIIeR+4uIOnYWsNs3ZsK75Lz8faKHHebcB2PZfDIJXi2CcB2AB9CDy
mzPXsHdUE81iM+VGVjIaKPL0QSsNvkI9Z2udNxILQzg3hqihXQzcF5JBuEbEE1Cf1GxppK5rbgwh
uC/t8dDkZaK/do60zF1RLlrNdGr5kUQDd0IfK/9lLtSVksPezfgKWGERpdHLYsjswR1hOwag7VqI
bMV4qnBeeZsSta7akoUOU3xgmNHE/KUFhDYOXGKv4NKsi6jXzek+obhlgNiPrAajkzxZcp5c8yc2
4FkCBUAB8aYNm1iy+DSjgDswGrx6rmr6T4jYK+O+b8QlUS0voetPPOC6WfFjoralQ0mDCOZUZT74
cE4adblFlM16E7yW57rBKw1rFaCMtVVj9K9MrpvDNsXwNY8m0hrjihJAlayYSAzycyIeIN5Wi8az
G9d1MvtT8zasjwhfAvNY2kPz5gnJH+tbnaPPNvwtGEGKdGr0tw2D+jfGEdHL1xJONZf7S8DPzTpN
vGTrIo2ccWLuMXBLvkLXJqxl7suFYhlucpXD+bL8F2Q83Li+bkwA/cJjwQyuXt8U1RpL9fVKDAXC
BieduXlzMvCwdTaOVKTt2+J23YHhIzIHZ3DEk6Xq6EXLdBQNDd1mHaBxQdSFUKqAw0KmMBMAMmuY
BYw0VCVfRwd/SOXEA231mZ/CBI4Fppm85BDbuT9YGdGhGFRis76wgyCyM49uUvtnheHteWkdHiGC
bP5C3VALBgWRueDsriRzL2tHNDZaR/u47VGgb/SicQ8O1vg7vcj8M4x/jXow0ZgY1jnf18SRSu0W
OQ/JFgoVb5jRkeUXQPCerqVRK8LX5dTcxuRZbVO0Nntz5l1eJdRHr8o1f1uKgr9jOVAA8nxEytyz
Zeh6JJ6A8iH4zaU1oagh+Dswkrx9y/WoPZC7Fe+jPjGeXJM176AMiXaQeLvlUUKWtA7TwBZpLnxh
El5YUUDuPKjC0ABz9GVpTnHt2tPWhDmYnEoGw/tMX9L9YBnEPTBq6nC2i0hPgQbQbZmes6Yi3DFH
6BQLj7WThf2h42yQQq8R4qkdsN7MSKufN3lXwr4t9Zr1IujCtgytmjeF1h8JjNOKS1r74qksBdeT
lU0cbUd/XTmuINboZGUdf96II/kZ5zSNaQIGh481ypl17XWpLbIbqxm6wyBcvd19rXnLsPglvec7
h0a7rv/BdcRlSEf/BTUC5HyQVD5iVKLtH0aoDBMSEILag07C4S9olFiP/iy9EBGh/wIvkwf5c0tj
bJeWm8ZVLCW0uB2DPE9C12lHS3XbRmji3oLBtsXg2c/CQXF7GQLuvt64cvSsF1X1E8yG1u6S3dfO
WtcJ1jEq8doXgYajeiGNaM5fbWWyTxTWuksxf0r3VtLbH8B7/haeZ/kgksEIvbj6rJLJP3aE+LL4
W3jmAckv7MCEiIoL0C0bGb0Ib7BX4z8cTElSieTOmJP5wPZjlmojYhgXKETqqhahUy/+TVlJIuUN
N5qI8pGpXzwsWfE909PCxRa01+IXjlIykXu75BGRRrggCpzYa3knCZtni6kD6HN2FiImcT7rqnyp
Y9Gd/GiCLxbM0AaoQ8zuiVCBY+2vB5F0quIpxVrkhjPGuxcVEUC8u6O561qTZlqI/sLotr5BARyH
oxcnz6nb4ig7V9F720PGNer2LHXfDjviKnQ34x0IhlKUmiL3dz7KZGhu3MzvyuheT2jIfZ8AIZr6
ppHtTnNc0D0LNkvpXiPDsvVXhIzozMjkK53oKERdsqtmvOG4EmwWnIEMCEhNuTHId6pCyPJI9JzW
ysJm1e2Bn4JZpquaT7PylV1qQGt0Efvpq+rPzpjeh5rLyJ4grSaZd7MD1HPwWZZYJMmBIbThJv4N
Ldxy5029e5KZzzGXTljPf0kPS0SI1qpG1FZdYroqFN1Vq1gIi6Ik8eptjC86uB7kiQCB33DTTaN+
6+L2D5+BPLuPwqqzZ1R0z1bmtsWZiE/roc1xMtV6qbzQWiAteKM5/pAz2spkVVlK5ZPKuCovWxsu
pofqcjdrmX/QR/J05wmtJim/yDYtUhqDwZTZrdeBE91yv5xPlLLVbhlUxDmO2XycqmeclJodjNiO
oAz1PtJF2atiFO3SfE1swChRtMbOXI3ajd6G1aRzWx2/or9bFahMep/IG4zQL0l566XJ8lDiBQtl
ZSh39axZ+8gf3XPjp9Y2buVT6w8Mfrsv4ass2xr8ImKLogkLbYXkM6ZuOIGWiJMhO+1gQ0E85qg1
zzVjgJCbVm3HHMXt5BAvhX7Z22o+uoWMHStgheT3Vptt8B05aUsu7jgEZkq+sYLzpTnHYlX5InoL
TfQIB+i43d5bTwimzeNmglJysHMemARYf5PR1G6ypvNvl8x+II8NaLuq9GuO9udc407zbEyGdp6/
xMjalzBZUbv+1o+rXDkiNPfUT6SfZWlff4PShLAZvg0iZyiZ+RMQkcdcx9QuuoMKkJPXBXK0djBU
5l1GmNRR6a77QXP6bdJaBNVQy8pw7Dq501yWTTC7Sl/tHIY9GV5JaK/KbDb/GI5fwUGET8BxrOzP
hqH61uiFCsWq7ma3EjAVOvMj6nT0gVEtp29UxFuq645KcFWJz6tevG9RjkctOwo7f4cnfi3SQEsN
96CvavMyQVkqVwW6rQqxDi+YvgSNOcBzZyPxOu5db+vXUeUFmlQbkjO1eLtM2ZVodcBmAasT5GeR
Y/zJ5h/vkhWZJimx2TAOqBoYPBHQNaFozPlXPJu8stTBKG5QL1ouEffNTmRAJllx8A5AvFuRcdfp
6lvcSdMNjnbqpcGn5LisWLq/oupo1pftkDDx8TM33Tkr+q5iJg4b8ROVT39i9PkXYI+HYXwGeLwk
K5qvJf5wU3YeYaKA0Bxe0WO5ov++AgsLBnoXcKuvAYH8GhaUuQOSpbVfUwR2LX+Hjek6Xci+Rg0x
jVt0F32NIJp1GjF9DSairyFF9MfEQn3NL3DaY5jh/pxsGF9jjvjnzCO29cF885KSU9cYMjKMvRRK
zM5VkV3etHrHf89rSq6NbqMrYPUYfreF1ejjFZNQbVVKUog4o8XZlLZNMZ90sUzX2QBRphYFeWoR
1Sa+Rn32p47/Lyb85q82BziGocRCI+J42Ifid/xL7zzqDVHvbXIA1+fAjBmiFUPgK9W5hJanpqwe
m6TwrOMMx5D2xqyhdo2WMV4HC55hkIzKf9H1meLd+jqmobaney2lpsMAi2oijSUlQLTi/t3aekKr
KbqNVkY0b7nbTcPtDE7x+bNGTks1XYdlbUqquZmuSZSiBh6zZbpfj5WPtCInkzgtj4hZ8DAKsr+/
HcavTj7cDngf5IzQxlj4gK1sjT9BCYnQWrTZrrY3E4TTJPwtVXKCB0gRVU1cPevQP8+Gx3yvMhZ6
ualMuKw5HZbHyXe4W7EpKJbsBTA/Kyz+lZvF/05uMcfbr27VNKDfBarLaBoHBZv2UCMWZ9roNmO8
jUeC6pe55NNtuJqA1fmMNMKjPvn8+y/7L14qvljdN+zVEZe4GOEa//XLjtDjidT2sNOORoh+BAnB
2EucvKHUQU7EV24wDXAm2X6UVj5f2x6EAUsK+vZ66q5l1f6b2/8vnkbratSRP61MAjxzfnXt0exW
WwZOexzfNIo9R3Omaw+Q9CIBZrgJBEVy5wxDflpYhxybka6gUnVXoAvmIA2lbNbOiXbk72/VLySd
FWGywb8McCYDvxLjl2UxJBH6+D7NmEP6rN6yrs3pdbGAf79Z87K0O4tAu25TV3ZBJp/KqVH//gL+
4llZHnwMLgQnWq7iFyqOShxSAo0+PthkBqLDr2ScbgZfRITHaTKJ6cmiZp+aaRLfEPW+wOV1ZHSJ
qx6DdH0QF6te7Rb+/qr+4rb4KMxtne72L4ziKnOIYNhZpItqdEjtRJG8JVmE1m0EQ4J6atAgDCVT
nv/H3pktx21s2/ZX7g9AgUSP+1gNq4p9URRF6gVBiRL6LtEmvv6MLMo+EuUrhe+z947t8LZFooAC
EivXmnPMjTHGzdPvj35am36SfHA9YOXq/7FTFW+zZSrl54RULVwTVdAxyESrGi2/DcqMLyRR2OeR
bQT2PSp94yD0LpV8CSe7GJ22sW4Y/DBJw3vcx8m+142mpo2r7FuHuOFuqrTK4/SB/+tE/7ETjVHl
h+/2F1bQ9dfp/+yf6dYkqfz6owIJz6z+yb8a0eY7Wtq8p5xXY/D3JrRvvXN1YxriW2CTP2HyDvvL
G+m+w0YJJzpkOQHqaNMQ/64/cqx3ZM/zx228xAiU/p03Uj9+P96KgR4Q2nCJaKqgg3zLxXRYqOI2
8Jd9XrnJ2mY6t7K8+OGHi/IPL+u3fe7TQfA/k/jCef5CkO2hWzS4lJf9AL6GQUq3bBJ/9Nfkvffb
3x9Kkxffng8dXXymDljBX6JY6pKiO4vJMZ+ZIa7SAmW1ZWFNEDW+kwIDCBIYaezmxXVW+KbrPxz+
l8tJtgOhIrDLNOobtdnPbyarWAJ38pjTZ9V0bwE3CdJu8/sz1L/ipzPUh0BG5ocm39svOQVSGmqg
ldTq7vL97NoPJLbD0SdZAP1Hy13692DlH7454kl+PRzttAAxKgu4Jmv+fEZ2TB0/YxPcUyW153Fe
imZdh0bJkDUqz4vR+eBEUwupIW57kyzUOiPLmdRiSceTAm3TQUNgtBcLQC5ZQCbyhCx5TcUatuu5
KBjwdV2YVSurFQ2ThyRcySy0DvTd7M9WNu3iseu/VU7AW1X2pvWgurBZGyoEoZMTAn2dtEO4sRHN
bQYE/g+M7eRl6sWTpkDp0EoHvPq9x5bmY6r8ehUSOnaM4tq9cfsqv8P7RJnmIFEe4j6+HsZKwGTA
3QA7BoCw6bZn47AshzyIr4bMGEE5l98cv7irU+eLtwTHXtLRn4j/O2/M+VNMB4lDZB5h8/zO0mYu
nTdLu2PDSahwJTZul01fcZ+0B5ymN2DEjQ0KY7l1rHLYTvXkXc+znTN/9qJzK7YffENE51nCPLzt
kP2m4/jV9ozwfq46+EkCH/EStvF97zmQtwJk7uGIQAbQDuazCFpVWkTbzJyTqwpwF+XAyowCNV24
senlW5yNvYLmrOKQdNdsoOit/fC+BRSDwcIVazq17LxPyahVAzXkrJql9D44iKA/Jvkob2g38XuC
ebbuic4YL4AHDHsyhbCpStmXfKsaLVO28qrG7rglcBw69wQHoy3b7LatST3PGCltaRhZZ1ikzQde
98FGje28xn1rDU9DarZIzwH1XBqEnN2nSbtsaU6JVUR/dZO0gBjpI4vwsKAkvEScIY/NgtuxlN1l
FCr7iXyk/h6LMjEPRiKuxGx75AtyL7SLl2LirOZdVdpPSS6Rq+fpAAfFt+e9Q9PsaHoxmn0b9c4S
G/XtwKbV6gZ1Fc91w3a5KcwzicLmqfZc8sdTjwpUsBPbydAZLtJoYla/JN5t6ndnUWQzoY96trlo
6T9lQ54c+LGP4PnPnTICRtJMx0bl5GJ08coYM2PnlNV40YNEWaUJpTRj6eloRMQZW3YKUtVsUF6V
SEhc2l8XCnggIBKwCDel4r3BHY2fW5skzSOTKvXcGeBXCh6aS/LijYs+9qydPdNq8JDdVTRu6e7m
UetvWhPT8ipGpcTzYpCZXGOROYtocZ3PAMyegryHph3EgF+jaLqYsyzDszJMa4+N3q4bCf4u85KY
cceMV040zOvSzcOVTez1+WIlOj3aDs6izAsfcFZm6zJPSY/1k2c7sj+GYlHbuO/NO2IvzL2FOJAw
9Euq/fg9e1GHPgZX2ibwD0XOsB6jXK4Wx+g30UQyfRsIXLtLdmV0bUPqUVRsqnZ5STEjB6vEhMkW
RPF4iIx42ArDPOIROutnEnXJ28OVEDbTbsn5tYB12w9SGH7J8jRhdGwlkedWbT8Dk8sxrjTetpvP
2ia27123CdcVve/qAGKpux2Mxn5m3Q4O7AqxdosEeRRu522SDHxDLmzd66jIe4tA50Z9qEVQXLIg
LQcxh9OqsdwnWUPiByhiQNOIaqzXkbXpzOQyDgB58gJYlaM59hhkqPSKUlTXXRkcitH6oGdvK7RN
1ToO5LkjA2OzLAbmo9wIruIoB1tOR3tpu60/MMIdTKf5nA0AzxoHEtKKTUCAo0h5N6nK5ktYJ8XB
Ky2yYXEobaDoT4/1PNkrqiGObIYZ7ZvC4wEiCnjOvoWZUXwUKGvuI39xjvaSeRu7QKwrihJ1MbNn
2hBIMrae9swLzHkvZamMm5zEIi5zBUPPz7QZutqrMK2LdUvm81o4s7POyFfaFkFb4IrxHegHKQ5o
u1nGmxKXyJ4kJI95rf8FykWMHYoiftNGbnYIssAnHmIWu8pNSzxzjlr7o0r30N2trfDChHC/mnnZ
PCAO7l33xkuJAEoMmH+BC+UwReenEi4/PpoPgpVrYzkQl7hIxb0dxGKNToDa3ehz673TeluPPJmP
xPk5n2B4Jdee9JaPXWVv6jzFpUM3UF4PounP8MVx5yk/2zt5IVcFk0t0JvW3itbUKkKQeOYxMAFo
hfN4zBA6hTCqfO+iFyCPcQsX3fBaV/xX5P+5yNcQ3r+ron8o8sfnl5/8BVT3+ke+V/dCOO/Y+xOn
ZFLbspujYvte4QsLB8NfJT2+AdO3fR/usSYua3j/X5YCl38F9JcS3GE7oJtZ/8JSAHbo55qNjYOv
D2NR2UNZ/sWZkvTOPEKutq/8qPMf1OS4B2ULBpzuUpiosEqonXNTn8MyasWqFu24NRdQ+BPtzt1g
de0lYrrBenSBJl7XfgEkpJ0hnK2tpp3dzSAd9WCPzvjY51R4fayWVdIoa16HYzDGq6bP+g3GrGrc
DZMSd8wQUJKM0XjDOILxQGBU07DKF+kvAIHkdJbSpdn7MkMbIfMRJVij+h0tJ5yHTZLNsH7i2sE6
oJjxO0r5xEHNwRTvcTgsBJ3nmckqhh18Vag8f2l9o71JY1hrIDHL+SaiR81oGYa2ucGACP6BpN/c
P9RKOssZ+ZBzs+t4qMyN3bmNdT4EMba0xG3VISbiPNuwSM2AIfmADM0jNPCrui1L+4jcpT6GThbf
LVlOihXDqibzi34zJSVUkairx11GP3KPwZ2WU+bUbPnTuZ9vAS+i/sQTNffNlZ1bH/oGhfPSbBC2
1n27j4SbDrsyogL0d4Fb6YBZmZqLSap7KRFv5lUwX9v+UhJ60RNTenBezV/NyQmGnDSoKiwQCOqL
+SPpAE5n3415RWAt4ivE0G6K0eE6Z+IZRmCsUxmumjqW5VkD5CFm6kOrK167RpLRZBbKOBsjvLIT
nvnetriYw+j3TOqMEYk1UgDygM1uEtEFPJkiIva3G/WNw7aShr27nOEuoRTKS28qxvO+H7A7XgtV
Zr0tGU52KETKVT5ZUyce4yhh8vGENFxV8qWfUJWUKzdfliI6np7i/xa8Pyx4tkuP+HcL3sdn+hmI
buvqx5bG9x/7e9Hz3oXkInsekdNAmnTm9N+LnvOOpBgbTZvFKvnX8qdpT5bDDpIfetPRcDFouYL5
BUglh/61+DfLH4f4YX/sBIwEglcGm6DbAqjt5w3rUi/tYHSDdyxH9EfrCmfCEZEdRhQU/t0fguB/
biSeDgbbTYcDhPTeLfdNJzp2Zwe9W+8cE0M1TydpmOrH8CFPewYLdP+ap9j0nedwzOT+h+/kH7bm
/3ho5kS0bTA5clF/Ps/UyMXc18I5Qk7m0Ijy6V4qCB/UdshwEKswFulMiXSiY9H6U8bJz20IfeY+
XWVhki3GIOvXToedxlWIAfRYlAYih8AYX/Ua6FDSWh9uhq3zh272m6jR7wflVqFJLnjJvQ0SqZoq
GuImtI6uVSEQo8V7sEqPNjapI+FD06N1dFKbgw9igNuf9EP/4jVYEQrD4zq0nvYs+HE27+GsIFNZ
ALA/02Tp2nXkjqa4GE9auHTRUx9a8vR/Z6L/7D+MC37uqbyeBsk3GAgtF93G2/5vQGt3IMnKOorB
4F4Z0GTOxcDMKaBSvYeTV1/MOSaq398wP7fGvh9VU9UwrHLg8M0Ng9PEz2ZXimMmRsZZp863XyXf
zGxuj0rP7diaiGvXD5lwnURevz/+rw8mvcyADhPQXu6bt8/KGIZV3uazOJ6mI6l+YGjjzLcMjsQf
EkyE7kr9b5PsdK6kI/FkoeGlF/gWgh4pv69MpgdHYsHnO6MhmJH2gpa5Rjaq2Dl3nGegK/rpNJGo
vmqBUCHMt3jljD983f904oS6sVoKAuV/uWstx6jD1ozM49C3PCQOSrj60gLFPmL3Zi74+8v8Tw8J
ox79XPJf3307cQH3YTIeGy0QqiihKpUw7QNai8xfa/pKmTl4E9AIom/lLj9pjMoxnLXkndEyg/Wl
vjC0ajBuXeYiuWlh38rRQ4neY5ibjCgjq5M21A0qhDBhYmJh+f1JvBmRnL5A3+L7Q5/topAO3oSE
ZEUcDYEKxTECs96enUSGp/sGfQqSR1lCJAsm1j3FBSwhFSFFQfG/Jmm43TdKq4TTnFzf3TItDL5E
ZHYvgTTnu99/zn9YBX1Kf2RytJtRFL35mMZsDSMRc+KIU5Nl53SZRSObJ6HVfm0h/3Rn6zfoT3c2
s27uat65pnBx3L09YtnHVkYfoztODUoqF83tcxTO+i82GtJBy2Cp8RDmoatF52eOGXaSCQvm+3TQ
4Gq7Uv2LXY/c6VodaBo8BCmZFZdQA+qL0yXqeGsgaU2T8LIbfVxViOUvGWs6Bzqq4lp77f4QbsQZ
vD0tzoTvmZGGQywM84if32YLAX7Ao1R8rHnMaaypBSmhb2Q3oM9Vv69G5vXrzB/ZWViuUXjgoJnE
n4UJFL9Vwe8214p4q7WVWWxmyt4/Y75m6DCTbhB0Z2Jl0wpzowVx9BIiRU4m40Nj4IuD5VbXcjXF
KnHXuLWTbgPeiCcj6yaaRKR1Nch+C4woQVMdB0DcF0FXZpdWGdTXY4YbdRPU0gRNCCbvUTDbuxGo
e76YeSc2BXUAKjxGrQ2fb0xeFPRV77xXSbVJe97f56jdSnvV2llz25paHj7D+oqgB3XmxvVRFBKw
7BvNw1AV2bSxI99/D5yFNg9jDka20kK1tSrdmMDUEL2jXHu9FXxGyo4AtsIyl1OCL/Sa2mFw5MHC
gWocokA4l1Y8oMpoxujcBKGAAXUUw9p3xlgejYmh1CqjQ+7SdrZQB5UJody3flwWcg2QOok2YEHC
hxjP8UOTc4/4GGcQz2l9b1smaHYpDZD2ip7Z7UkW34VQE9dVgKKREpCFeGyYkSOU4seU32klthb8
Bl1UgNYWWeFfBjlzUt7MIhEBLLdqMP3mHO0bWjT4Me2lMZN7eharukyAmWgwjROnyfWYh/0XhLge
3BorMXdmmslNaJcxtj8oFDJM2b/V6FeRGT+ieUjPLU3F0UFYn1Vf18jX2m7nh1Z0ZmmGDvhp9xHO
uYsdUBN2NGsnHjR2Z9EEHnPg61knUV/tZNy4m1KA6eHGKpH8M+6eIfgoDfMJoPo47JXW9IdjeHUn
6s9IOjoWSqLpmFL4bLLMkBugULW/Kf0ywDneK+YydICRwiBXgrtuIcps1gBRDIE6URkK+36Qi7B5
NJLRs/m4eVbBf2pVSZ/K1MXPwly4znOuNLTJ+sKMwR6w2hvOMxQq9PFdMWH8K9khf5gNAjuRnyIf
L4mxo8GKASJehTVrRaq4K2H7Cl6mTtXyO0DIN08hgQjpGkYRX2qa1cbaNGWwmULEeLCyO/cZETdL
durEx8EPln69gMR7jlyiweLUpF7ttfA9Kyf3eY6W8OEkk+iWRFsjPRYeh3XIR6ewLWWCr6/lCQUy
Vdr8enyPfDh2HPXFq0rdY3KRq7K+YK9r3bemq/+Q1oj3PQx/WN5+RMvUCcsYtmrPP4lxq9JZTyl8
0JrwDxYf/+lZ4HJxJOrZYtUXSIdWMhHZNaEMLDEhnRyt6wovQ7+e70hz4qUOUWG+Pa2R1HDBZeTy
EvUzFDFRHXQvLXOIYa0jC+67TkvxT5+2HAZEQnbr4E3BgkHH3k3pPJx0yTnCAMYrWqIbxxhtSL8S
16NDZXgSV41iCbeWlam7kyLaLjLtLrF4PfeMEVDgUT0qi2tPu5CT4pHkSDlDhJe05mbI9N+NUmFD
iBH7HMx8dJ9BUYZbWkrdS1NoSX8Yt09ZDpNhPaedujsVCgu9WqYAWeE9WzP1/cliIFs+DPj67IWw
Ip9rQb7WgSwN85owAwM5cgTnEeBQfcltxHdn6U9b1S0vnk57cLRswcxMivAaosHWFTm2hUFbcFQO
HmIbEaf07HVawD3WeFYObactNyM/gzujJij2sjUkQqRTgTPoUiWHhPfyuvmxdemjUN6Wm8JVjMkc
I28hBzUedpDJVcFlUrrOc+LbqHF47fABG4swGEQ7IKOwnYroM0QMDl6dHiFC4TF1jLPUZRBvnn4j
p2PgTN0L2C2+oyYKKO74vyEponKLxZa1rdZbFSgM6U4ora03cU94fNPXUCz8A6dTX9gjUM5UDQrU
QFLwacchlXv0bOK617enix/12mRyg0kLI4zcZiPlqhNkarhqppiMxxI7DFWaV3HXDgkcjW3Af8Aj
aAlS7+Rcs5MmidG4f5/ldNNRaWIqeXV/FAn6/6ScuKYgJzj/0yKQFzZ6vhQfGKOjNLz0FJgNRqo8
cJ4+fDmhC0RaSDnWi+YpEzTTw5hvlXK/3beRzbeKNR1NMy9yrsNECRpWWH6MBOPWrGLvWRI5fpGb
RUnmULpgX4pdnngpOz7J6U4E+yC6i5NXBKsAC4aQBYsPE+e4uw1nOD+HoNZfUNY6LE1WjZsC/W8I
9mCZQ2wti9HhO2aQtrICjSuxyAF5r8zMfbazTNxbRsAeIMzYhjgwB+4nwLEF42NNG2GdDxGop2Hz
5MUND3orUDSezpA3ETWyjkmGZCVxCesNL8ym5mnRxrMxZouasnSbKxqw4n5o+YeMV/laTmalJZj4
nk4V4+m1qRaTO6opDEweQcK5L8yVLiuLKVA2WOVGDgM7GX3VZDPO4SabRLHgpuXjJB5nkWtzRzP0
PK9VEgMGySseq0XZ0ca3F/ts6IhvXLmEG7y0ac7DhXCf1THppMtEh1secpj2KCVp5NnbafTbvUpd
HE5uOBTu3SynSoKfc9AuGtJ0nx1s1ZivtLHspDAsigG7C5wEyJZhMBXnkO74aViJVvtemBZBwYU2
+K0X/XKB/6DXvtlizImvgEWeUiTWW3KnZ79CPER9cboAr2uR3riDkmJd0AurjH3eOKd7N4q1b4g2
qtzPfqo+Q92Ijqf707GGaJfRCNhhzHbyK38IuEWQlMm94+bjeRIr8iFeb4hyKoNvjT/m47qUo9wb
GrBYKHJiMDYizNN3hUefGeUn0zWseUhFRVthsXJ1tyHvjLReeyQQV6verViJIOEb0A8tmhDSzZBE
pvqEDALgmOFLt1hLrCbdTlEIyQ0+FHEtHE6BW07cuwnABUTzMU+Wj4L6ztLhzGeYs+bbIatxa9mp
uEFYtBzZqXNTm4awhnWvHT6nFdDJ6cuTQgFKZN1H2loWktjC0NSfeGz0C6haqdhW07oZexYFGr9j
dNYaAeLeatCfNht67bBpFceNG4XtSaFMXzVs1R7CWVH4uTHnPagRqNmEVQf+Lc1sDIrUQsv7UQTp
vO9RUyQ3QudUHRBkimtpjnwKN+g5QpzW3O2mQKONKWqgCImNHEGuzs+pyCbifP1wunUQVb4fgrm8
gRT/JTEiA9td1u3JmAe8KVnZcVhm32ImDIhMsNfbHltq5CU2D/DM65FIE95IKp2WNejqPqRCUd5D
nuFtctOGL7R2p2XeMf2FUloFeDniFkt9MoIxS5smu7LprIs1b83ywM5+3lcCByAj2aa6imoGduFc
UC942mCK6I87THZWH2znuevN81Yv/udEOtKIDJOEmmpwanYwBVk1Rm1pUTE8cBA70WS8jzOUSmtZ
Nvy1DQUXyXbRD9MBnFaBPTGFRVxa4FKixiEzdUbRiiEtj7HFnUyTQzvxzGg3Xl6wyk52yKMaJi2O
Q1Py8aIFd2Bu1dQHSHb4pARf8/uihHV7QT2ef62pMXm7hA3+JP0OF4TlPESBNpaeNoYx9sXmvCgy
LbTtWdNqb/ajC/ppcn+y46XaAzc1IW7aGVOmwIXyAvUhgPcIbYg9GN9r5Vm8PyFecbeWMasVKgzr
/qS7PK2bYZbPtwsKAXur2opnotD1ZhOFwSXyeXSZUUP7apqd5ulkVq571j3Z8giRy02RGhmQOGqX
+alemZel5g3E3i7ZW26SfnVGz+wucOHxxPU6LMzN2/DSeK0wWnokBm/mkvGKc2B8YfoHNmxzv+/Y
36yIk5K7uu/gwuoxHnsVlN1mviBUDXD/csasSvR5uCR+ZvDaiCKsa7uTQ84blXef0LHeLK0WALsY
I+SiTV6vJbMLocqLrZlccrzbZ+is/GDrqd4648jJfSKH+cOceJqWq9IPzRDnKKtQUm1RVvTLGS/E
wQeEVZrWmnQP41YaHnAvyukq2NoSOYsVu8aXobHdFxwWy9eCqvJbXcwd5fZU4Jv0lAXTvTMvBUXZ
rqC58ghUzcMJSowVhJ62ykDz1HN77tpzeo3mO9jEmZd+LJs+fo8IZ5zXQ4k+Ju9ccwdrSl2HdhN9
SAw//1K3it/kVjj0qJSrMIZgbbBjxZw8ibXfmxJHTzh6r0Lb/yY8f5jwWMLVOuz/90gbCwujZ5n+
ON/5/kPf5zsB4xp6xY6vsQkWTajvw53QfYdi9G2Sx0nfig3D0hpvFM0c/K/RtsfYBwEh5kx6vv82
3dLVXIYf2l8uqlqfmQ5kfC2ZtemA/dwnksLL2gFf3jmsf7isCAg9lDDOKVis8Rx4cXHpXxuuW9+l
jaquF3JvVwirTZpA4ZBthc4qy/ockZG05vwGSxwuN8LKslWIgw34uX3e68wzjFbYm9xgDuxVHdHy
0LR0/4wmUXIxAmi7BCCM5LK2istGZ6r5lPi70gyTXQQveIeqg0CAuER80w25t1vSRB5ypqpXQ6ci
VDkdbWZ7UOR5lBOJbqqwvI8pCiN6MKWVYbsAOG5D89llhtXvx6qO7urWQV4I124+DObnPF/qZz8v
givoxpG9knPQb/kDMbUb6XGUct7NFM0BpDsvLIiQoLlwgGXt7HNpGV8wH7Tf/AZ6vJ1VODijUn6N
ZyuCaFY24jZNmmFHLSnvnM6ZzjEfYjlUvDfJUsgsfKRoyTKX92dTNHYLUSj2rmOzAgULR+9L5cXg
nAU2ymtjAd+v0vaRFnN7l02Wt8uTYPyQNH1PJ6sn5KswFvnZifz4URp5Hq4H1wHtjfIOrlcVLuSG
VYfCzH3c0mYqDwnrrL+2LAF5SM0TVn9n+ujh4eRKV8VnWm79PlzS/kw4afploTl9mZryxlhi9zyX
fQOOcFmIfyigKbsI8/w56MDSYG7HaYkOEdOYFeePYUqbbcVVGvhtpdGdWZ1d0Av1SUTBT8qJoqVa
dSIaWDJdg+g4M9nNKM7u68pJPuZ9muTrqWrgkam5rrel52ZiQw8SOm8CbgmJJDfgoZXOcDU48CXW
Q23a+YpdR3SW6AlaESuzW09dlWwKWEeUTuE8fYPANpARMEPgW1VFt+waOry3qYfd1GkVwZ8SvK1L
kxbbelBeNT3wCMuwhVrn5QQhvXaUD8+qbuAH+4TjkWQZO5+huTr0ORvXQ6KFwqxuiJon+Bzr/Og7
MXpYqt2ldMMjwZLJegoM+EHluE7UuPGke50W4fil8u38YEpeuBM2mGQzIpXcOZibL3DOed1ZFvbV
h7DOokej9GLjPGqJkNiGlS9e2snsBhR603A3LhAEGGXm4qkPiwgtGxZfRmVV+0nCU6I5PInnXNpy
XI+qV3fd5BfB3rFzRHMSiPY+tfAKhqU9O8gtk4Q6NRI2ghUTGQu24c8DhklCUBxu2rUvl2LfxFXw
KfNN/yonp8Y8zGEe3i9jXht0yciuWzlJMRYbqBE1jvyqfHbjJPxAR+sz6MBm4zXSvhKDp766jVTA
onEaV1vqpuoxi4dOAD/Iep8vq5JPve9Iqm8/aw5I+/pNaYwDfGQE35eJNfebppdHepKAMNqU55mN
FtVrIB14182yLnXm3DIO3YbyJ93QGRsAo/fteV4L8jvMjow6G5k118HJdjXZGrxXbeWvjbAxd2Ph
pHfWaLi7OjWJ7oRFHQHE9yWJXHkCmMFhRR2ZWdOAJ42D+LC+KXTV1l7nyDiZFdU2Pskgdbiwfpl9
zNOsVatW9PbEihaRfxDPFXWRMTWfRl+xoXGMoNu3Zoge2TVVd+Ngyf1Suz6urU5k4y1dSm6DOIzD
VUYbAi+X44xnRpC0n7xJTV/bIpmelFOJKwDlUbmlrxIo6mJFLhE5Be1NosII6paFixs70Xg++H0I
6c1s3sd519AYDSfSMmW6hlEGuLDyzx3ERZuRjiu7p67YjBj4D1nOssksvd3NZnkPBm7YdXKKVgxG
6AF0MpWECuaqWoc9WKrWnJeXxWaLsB0FmSq1PZRbs06gMxYmKH/8dsU4XDhF61X92gFjln5cDKxy
e+XToDAfA5V7ubVKiLro+8dhUF12E82kRFlh5t2IDPADWU7Q4srCvGMOHt+yLM47SNnLYQTn6DpV
ddcS8XY3iC6yVnS4o4dJetWjbSAtWlV+NZ0nKs4fAl1tY/nmsQrSprrFuV7eImdoz7q4dDE65c51
GJfABceFjClXop4UvPKwB6r0egAjeIY7BEO03ZXldRaafFwvN6BAAMZadQWdb0xrFqpc2XmXreDj
L3NvXbluFUGLXfrovRNI75Cl+XQfDwbjjGSMkq82OW43FSrcctcbbX2pAH9ch3XTvF+4xw/MGcwv
Tdouh0lJdzf3ePxncuc+5cBTawSsxrKPRYHR2VEk/IieJIyecIsc4jh5J6lYLqx+8Q/wUut1OaE0
Jzpu5dKyvonqonNYZPPobloiFNiZdcU+Mq6J6HV8nrWhvo0XP93p63kPolwQxrzIPcuFv6Ohi1w1
H0eb5uvkHvE5JKQYOKk29JM4K9u54Thmr87V4qsjgI4JXFkYHhiudA/g0crbUUDJ4Xkic68aGDzZ
DWU8XxHQu9WilLnpsyqZ1oMdtsfJNku61pkdrrXnZJu46L6ztnBuhryMrtjQzQfir1IgLcCuIUN9
MWtQoaKzrZpWj9s+psS9fDKnKD90tdHsKjsxwEyOLDXcfgkvaacg2wyZiX+Wjll+G4X19Knx/WmT
98J7ssDjAZqoePISvWiCB7FSZqqTu2yltKz6faXCx9SqNPMjoZ900XYtAze20oTsjEj9nwjtzd+T
H9q1tx4gim5v+yGwjcXzcpesCHjrl5ZHS2DHtrEy25Xq4dIx7Qm58jWbx/eyjTdaMa7O7MTzz4Ds
+OukqrxonaGHX4RVZxc9Cp9yP/RG8uiyx4H05/GIrwmRQTcsp0XGsHu8GcX/lRDzPPY0nfLUHM65
ZS2Zn/sjqJvuGeroE7Xv/DFHJv8lG2frIewH/x4SRHPOvPy+JTVuW9otzYC2a9ZkgZdI3+c7r1ie
WAC/OWnynPXek48/9jNzAyoIR0KV6NzhyT9B3v2guCXwZzs5pXHJlwNZSDagnPK+/WYvLik6fdPi
Ep5aRNe409NiL2vVH213ytWaIV5C+KkM4/ieRAK5heSzHJOFeoc+5+Siuj/tC/7bQv1pC0XK0G9F
ctr691TL/Kct1OsPfd9C+eIdUl4rwDYlfERp/v/uovzwHSoYy0Gc+5p9iFbnL50cWmD8a0gJPMTq
Aa7uv/dSjvmO7CjbRXeHfCZEQPT/r5PDpOZqs7Jrs4ly8eZ5b6QLYvTa0TTj+jAyZoRmVcXujc27
6nohYvrfetY4FkQfnV2KJle8leOMKEWXlrkhLTTQRsuo6JyywD2clAWtHh/9sJv9ozbudG4oMiyL
ks1BBf1WPSINvF9QuzgeTCKM10BemA7MzJ772bEPVa9b3Pap16+bT78/+M/qrtPBXfa72AD49oJf
BIjMvTpmirhBFtn3L2VR0qItxAiGT2usTiPOyDL/dMo/K1Fej8r9AroGzTeGS26bHwEAfddncgr8
8iBLAYEdm8ULFECaiGEq0ViZDOZ/f5q/HNBDgGJyOHADJgpQ/e9/IA5kpjE3VidDzBIRs050wyjL
YUOVgW18sqO/mjlf5v8bf63/4TsVv1xXQPna8YgplotrvZWIqE4gUieUfT/QhYJM40WddbMsLaOS
YHJ0050X/3VQVLTu2DzctaNbPVQN2i7NBlgIfPQ7/65XljWs5OgOTJeapLvEdTM/Qkb4w10AkeDn
VgUh6cj8LZ592h+hlr7+fIEqovvirOxBwgDsce6B6rnRRRcXFF8x0bWbso3FdC7qRNF/o5XICKeK
1R2NQ5qeZuJ552nH1LA8jSHsjv574gHOXVHxIeOCdHI9p0mZnI+mxZzlFcdomVyHNnchXgzguSE4
y1TnFFkLKeG652jQoZfb05igMWjsnzRdUar7vosEJvUZWlCj2NItxNKAhLGyC2nD62KwzmQuDRBX
7Bm7Gh+zIgmju1ZaklsuylpmCn6nDPyc1pIIwjd5jaa44dI0m696Jxyd41yp6bIyE2ZP7IWnFSnC
DlwjvRDIk2JrHjuG6FPPgC1v0a9Q8gHD02Mf6PgMTEdeklipUBMEpT3emjS5mNu1C8sXafA0rYVk
jC0Zy0FWYJ5ejhGURkbid0YLJc3th2CTLoRzA4mwcGsB23vy6p4OPIG2zEhPk2hkMpwp1mTcqMiG
cfnpcaWV5ZqKFyBSKDQmK1iY95+4dEPIl7YELcKFdnGfX8WNMeyQ1p7IJFV1yhwnnDUCpQOOdPd6
ryaYlId1go9puCJOj+ExM1QEZC4na6mx6XbdNDIIM+DOJOehH6UlwzWjLfuVhzNs2PaOlXxMNMQk
aFhPN30+MLJ5ndNQzDjPtUZ3Itvh4T9pFZREqoMRC0tepeEk4HeNV12gPFH37KZmvjQoxgOjd8q/
sbrmacZwUK5jGAzaCStZTMNE2AfYxLSuJy3hSSeHVnegZ76n6+/MPQXlEDjbJPf9DS62pCNyKzSv
T3+mj9jRlwxfWTeWZG9wrsfE78fNFIfh2dB23MBEtTMy+B/2zms5duXM0q8yLwAFEkDC3KJQKEOy
SBbNJvcNgtwG3psE8PTzgecoRkfdrR7dK0LnQhGbrGKZzN+s9a0hJ7mi77MouhGYCpvdhCCLsBiC
sq4mWJDO9AcXKBUKDXDzl6G1+0b6bpkb81NjV3qH/KaeoykErbmg+9T4gapIhX5SYnCmGaOvBiSl
74dUAyw4Iq9qY22Jrux2gJIlwDwRsCTjEN0aq7e842sn82jR2omep1/TB7VohsJdMS24HivcLr2R
VAq2Vg46DdLKrtZzmEcSlrMV98+NGSVQJpgyRcTQh56JwS1p5xO+agvfRWZepLs5Gid1xLc6Y9Cs
52e7hIecNHiobUNbLmwu7V3vJOKth3YdYMm0UQjN4l6zk+Gq0MfE/hBN8jvrfs/i89Urcxd76XwD
G2Y6Wm4dY3XWjRqnaL1eYN/FP9ueY9MuU+dcpYl9afSK0INxtZZbAamSNxxNUO2vhGMdqmYdfnpY
cFXQawBgAj7c3tmK4FQFHgJCD3emE72asOdgImnWy5DEZCh17UclnOyS4QG2ji1dzcQ/NDlz/lgJ
fslVEsH/8TmXwWQy+533RlQl6dHWEFJSwMN+7IfmXQo4siXqZBQcsVtKX04oVdc5iV6/UKGNxTaL
FLcZgVmuPuYa+nsGJRs2K9CsTNOzbxAV+WJ95YWgCmVjtK263MbbsE5eVCHncGsc4+UeWH0VkCBm
xSF8J1eeZbHq3rcVYfj3stO09YRIaXRPZglgaeNj4Qg1O0E7gdjc/FzjSdr7rsrPhddEtwgD4ocO
IuYpdr1nJ0na12LoPpYSQB8fQfGKA3MMspHXicEi57xsRHqmJza+j1qEu5ZRiH7XeMp5wtdL/ls6
kY5sjhqJpqoVbPqEgz2p7tzQgxJ8P4+s9MPVMl7LxG2Ceu4JNJjQ5gX0zC3zDMJd0OaZUXXBzm19
FsLk3zfcWN0LAgwj+mSLn3Z+2zZRHa5unRaQ2ckCIZYj124xDY28dCXRCivcvLfFcZm8WZV77ySm
Thwqa0lHNORsLkbUv9ezSy3SbAp9U6VscTcNumrJEtinNOQcFlYRd5fO7Re8apl70bY1c1eCEwiQ
e/Y//2B1RpJrMLdXziEEjegHY2Ju41nbPkpjzKA0Tmro4l8409Y2ONMz2u/XL3aoPWyCVlbg5q4o
NlFb+bXrdvDD+2mDjctP8oqP4GyinrDZJZZBbOSc9x2KgOUrV2WSMTDgLwEY3m9tl7k1j5xxmTAW
d1CxocnluySJkjg4C/c4hCj0NREug3XJOPC/jkAHH3C3d76YQIvSi+RhUJVb+WOjrFs1jjoj2A0D
TMxn/7Mygcv7wmS+ws3awjIuuB/7VHJOlzJFPrC0NcqaYpAOFcNCi3L442mJSqJoAtpOJRFpGteX
sy3MESWjzlkQ3g8Tte+XdlqQVLicURbaVc9WHzzpnWAbae70zqvfldE24CblxLNOy4a/VU0rD1l1
IBWuIGmKHhCzjR+bWX4Sb7A5ojiQre5isrDPY94TGZq2cnkiBVe+24ngYF065tKq6WbkE8WYgUQb
RfysnBUkQK0X9q0Fb7XnXHTEEzHf+rkZE+330LXkIo3Km32eM1XOF/LWmBnWkB7Tbbt0AvaezW5j
MMfdzOa4czbJSjyn2ysK7Z2to9wwtmPjQkuFEjBUT9Em6cuIB/1Yx3ITivW8jZogdcgfjBUOGtyG
RktxIGOMZK29WOBDuCod9WSbqTY+sXEp7GaXqiRO3Cs2as/mqoIabWK2ixHdhkuearF4yVyq5fgw
q0GCR2WJz6pe7lPdiuDOF2UaDGrDKrONPZSaRw3iIGE951YHBrocCABAAbTnPwycKELPRbY2oBWS
9lq7nCw5sGZwf1561sAqESGxSZoXtzzGhk2KyuxoYTGqLye1HZCQxsLD8W6spY/IQDcfY5cj3ezi
MRR6LIJuFUQKzHN7qifgg/FQiGtlccSgJ2RvlU0dWNOcimSwy/w3+nAZulMdsS6pmVoNhOSQaoxp
kFPhd8W2SSuWe2+21InPNYXB2Or33tDo9xBIp2DSy53dLyWYW9nuqY0jCI3jhjLU8yBrE7WfLeve
0gfrDtF99ci7zb1czcWZm68ElbDlZmvkmrulvY+94o5okt43eanu9aWJ0Xrb43tXG+alnsqs3qHe
ooCc20OBOTOwpwezFFcqv2pvaEr/Le1Ink1MrszWSCfPmH1VjrJgLmrZ+ku2Nm+INfIVDmHeqCQo
Rx2JOBXBBJ2EG5iQ4nHaTpBkozJ8uWmcAf/o2BrayTaXtrnrEWE1EE84bVJ7A7WtU8R7H81F0j8s
ucrS3bTpWf9127Z1Hf/PGUOf6NKXsDllsLAtbP+57V8nI/O48Zpj8yX2oIxFBNFtEsx//Tj/pfvh
gQSDClbRuJpp3P7a/XgR5qusHprjH4C8EaDbM7pNBCfWhkq3ra11+ToO//Xj/tOCePv7CCTUMSbS
mVp0in99XFrywszquTl+iVQHrSQQpp/B9ypo4d2+LqvlapOjwkkxbVXuv370v3qsvl5d0gHoivmC
8yS+bC3/0BQzyGd6Iuz6SL4oDcjqdsYzLMv6JnN67qwh3gh6kAtpSzZZ6h8SvK+n8J+J3f86sbM3
q9P/LHq4cNkm/yf4yOvh469Tu68f/HNq5xH/gORhe+9MnDbGZtP/u7FVx+i/vbW6AWDqr7yuzd2q
Mwix+E7pjH/4WP6pgLDk3/BHku7Aj/2hjvh3pnaW89eP2MaWskz8noj+GBNiKvunQQ9jp4ZcI8e4
XSmm4/WQ9ls8TlATQFku/Z1Gr41omSqBrBaZkWdjmes7qHsbnE8qjv3UaLdY00fUVVqJe6KtmWCv
/R3prUc2UuPZbZUTWIVn39RjpT21FYNuEh4gxqQuiFartJ8mAMFcZaxzSX1AwSmatvbL7Zq3e2z4
/D4RGszLK9+bIpO1ice6jp/xExkf8zTBv0EcMKIrVuFt9KjW9n7uSSTkdfQt5AdHhuuk+1Hm7pzC
PgsLhMmYewHFxc8R7lUwZg2Z0VOX7ToMTXdRFyN7GLDHTzoqQRvFe9FrezioIgQZvx5kTQ5YFRsH
DP3VN2+Zsn3f5Gmwki5czN19lxNNxGk+fHTGQHCBU6ICZ5t7NEuqJ1GKLRuaMOyhcr3j0o/p1aHS
xOshVhIPDG+nalLCVdNMx3jI7ruFJWTb5ysXWSp89mhQRvWGFCJdmoQx4CVR5TgjZy/6M+jku0TQ
c9FkXAkaV/sBAYlXjsfG2gBChcHCGEbUzuLOCoxIh1KaAR5Jllc5TAtxUNsf0eRDMIyIfYuF9JpO
ajbVyvhZ9tCxyKU+N5VIbxoqth0qxn29OqFG+lsokWcECFQ0UpUdx2+lffQiD4MS+g43N5CnrZH2
upjQwGm1JUFdjevjXp1Dw2Jpq03lcjJgKT6z0V5PvXAnIqEU68VZSBQTGpDfWbeCipoZ5SeFz0j8
dWva1t4T2fdmbqwbhKcnCODlzpAmqdMsXn0TAjFHtAP1BBFOUWj7PGufCap+def1NjOU48fkaIda
BYOasWBycJryY5XZ96wdrENWkyCnAEvtYdRo59bwfllELAQ4s2WwKb4hwvi24iPhdvEjggTYPjHb
FUjFxQ5B5W5yBZ7JvtB9McgTQzDxfbFWgi+7/mbW8s91seb9TFu1z9CTHmVFwsG6VtCWCj4LKVI5
Quoa65is1ri30GzvaF/aIBfdm9YPkMucOWIZ3U+7vl7ag3B5B2vTs0IbvEMYmdlLB4XvjllZGZru
Z+z1+nmOEbLKxtaeC0uwsSWkzwqcIk2v5URWYtXbOoxwAurQ9HTPekWqMWuJ/Lqynwj6fr3rWZKF
LqtuOuvEDlcoxYFEubWvZrQlg6HpqEi6FRRIXu7RICQIcXIjSAYTMpKT2ScBc3qXxu5EkFR8GuRk
3MARHgONBI2XEXpNSI68GRiwyHd27KlAKvK0dLklLMlMf0F7pPuDJmy+ue0aDknj7NAiohpe8+op
18zlIWpG/SyGnnwzyL+k2SktT/Z246oA46e9GwuwFib9fchTHW8dCHD8Q+22ojs91Ll9gdT+mULe
2SFqKk5T6+CJZBQTOCuvZ7P2EqFqkbHY13+Tc+cGs6rluWH5TUzX8KS76Qkyp3122QBvm7stsK3d
K6D1+wT9kr+qwg4sRlyQzbwf41Dg2GAOKMaHAmegr2epILFQ+1Va6xIW3XoDyP42Vfz73qkOlPUb
TLyqQifWOqTmKBSWrVbEfOIiSEk/2jrGFeWuTz3MrSOCdGLfc2fjQI3DjkJrwSJRI1aqWj5Ssd3d
LYYTjqXx4bVbp5FmJkvXXj5FRhLvSsfbj4vm63zVDrPV/powevnOyqpddhlkqkKIc+QWeZgVuCbz
zQ60DDkUEq90j3Tx93VhfLft/jaLrezUy/nVVYRpOak97IrFtJGhpdWz503fiGzEu9A4v+yEyNAp
2vLb4uLZEOONYw3dpXENsAAg8ST+TkJYbJ/53EORMG6JTCKxo7b93XWjDgzPQiqyjvXBssY0iOSS
7Vs1FLfExnQHa0ayL83IOxYgA3sz+U6qqfe8WMuxLipxs9pQlSZjacPBLQCyuzxita7PcE7Shz63
bzPBJcS4YAY3ApiKSO8i7EYpfb2UT1t0DWPHNr1Z2v4Udy0RtZOp0fiMKDsSrhfIOfZ7kc9vKhrH
o7M4P+uRzOskLpJwxPRzmKtZC8l4gYSOp/p+KJhSx8SCo9zbnri6a1p6rYEpLyms1xqrNdCdNJzb
lHE4DL+TSLRvo0fAfKvNP820ARJWjOPJnVYMP2na7Zcoso+cv+k5mSzwiBqnHGos4H6oveiBDZME
RlOGsaPM0ECct0MqJA6xk31TUyqh5LnPy9Df9EzY/UaLf5ta45wRpEchXHgiLxvy6WSN+lhYpX52
G9qD2uImXzlVQ6Q0daDcZTWrT6Yy1fBipUMEgQ86futVhGjSBjY7BBturV7pg0qHryKT2QzhOp++
0r1nhOMpEncSYkn4kjHgkb15bFEaTEiBG9uIXswRii1ex2XBjRXvZY+DB5VmuzYqzf0KQ9PVtErH
7t7xMVdrde7MqXe8XVZvzY9fZQVtcuFXDeGl3d1/yutqSIflfymvQVnp/7K8Pvyquzj9S2X958/8
XVKsk56mCzTFOhJeyk5q5D8ra1f+DSjEJhOmsmXvvS2I/9yHm2zN/64l1onrhnEORpapDwjDf6eQ
dvW/FtISKzeGaH4ZuCz2TBT9f+0UPaOukOBBEYfj9q7IrvSHPq9JPtbfKs1+6ibtWOlj++aW4m1R
ShCtsFDXADBi1rlftdY4mUSDnnpUQH4llDx5Y14c0Cg2AQiqake50f3mfLeDOnFcJJSo65GBNd/p
XvWrZjDjWbVhhJGHO6Vx0zSM4Ojtx9i5ZlPqPqg1JdJhIAVMpYrfhgKPSS/xvZphBFC9urM+kJQ7
lfdLb0iGq0R0ZsV86npnfZQss4LaUc5OLGp8NlIPjNYyR5smqvEtTVB1m/LQD/E322JcYyjFzJLo
oLtBJ1g2M3lOul6lD8LuYf5rdkt2irO30uJ1nBcIUTMOwdYmUtqZPupRgFE1JxV0VjN/pij8b3LF
vNlkFoREuLUPslf6vrM656CqBVWrVcz7wjR/Dtlshth8oiDNKQ0jZ/wwwNgwRJnOxGyVYZmybchW
HFcrDp4976qvEqe6lm0fDkjA1lq7j5as2I9aOx8bE4bi7NTi6uHHfxsm2XyTUxaW3iYVGsprjrL8
Ni3YfPiwAUlwQdh41zVmTFnkTlTtIErfxrVOH3MTC7LZa8PONOFc+E08dU+tqUVPLH3ljZUj8fK1
UuLQHez2Nkqa9EJWvXqLPDjvFLze61yaeYVFdVSBzZF6m0w4Nog9tU7tWLiPjqK+rwpzu+WNSR4H
k5WdQ3iKvaEOitcKKPMNDiLvwIoXc2KFIcVHGYjhKGaIcOu0hhs0qSl48TwD0XoytshPjYYTsQec
4a+1Xp03NH2LBr5yWoDIOTI1Yk7Si47V/WaB3R5STmffHYShdjBHcbWXBgvPzCjqJ5cAv/1cpoSJ
ozC9mKTO31gbpZ4QMar3Zgs2QgWfxmGKDSYsMw0394agWOSEfHDIYxrEmFoZ3dcmG2MYYw6b7VGm
0xJ0rYsDnWyl1yVd9M9uxBijmUSAkJ4z8Kqiewo6nFgk943abpqXTc2g61gra1md54FfiXtqGQN0
58uDEfPRlGO05EfJopUbdGEx6xSbqbus2QnnNtwKePx2vjMX3ofGLfiFYpjJ/YBbW+0XmpmtzGRt
yvfvkNLuO/48szQmAZ7xO6Cn4rURBKrTCuKkbtfpIEaz+SVnJBbRWDf3X88si7LGZVu6WbgKRCqP
8YrYP5Ud4ejsAN1H/ITwNrSh/F2UCe5/WY3PfWapHS4cG7TF9ocPZrlcl1EOL84Mc7goosw4yYlD
JHDNeqGz6Te6nJV9//qkZeTUrv4ae+DzxGLIm3TGzQ3QmVjsBusZNUo2ku7QFq+Wp4xvqsKyuB9K
y3lEn2ad6s36KaiGg64bDDqh0bGO1MWceqNVnbVyc/cbkWpCLvHh5+Ak6aXSa/se6vly0zLsukZ6
5l4VQ4V9wieSDGdPRt89o2t9dGmosKto5hdNLo9IRHUeFnGiPUHrmg6UbfVTGzPar4tNQbK9W1gy
66c0XjAe93mEjlYMk7urM145VLTyVhB1FPkACwloteNN5A3GmGnBzKce6Jyfuu47ummauq+E12y9
oKO/TO0Cn7V/nlqECpOsv1epyx7YRvHs3hnDeK+r+CGZ9NwvBgzVWfdbki/rmTUcAKLqK8O5zr0Z
kiJJqMz6GrOVCTCiuLfYFTjoIkmqMTLeZql37hZnC+2XZFvDrMeDSIV9tci9RfjMjmjiDM+3UFzb
oUYTTmXt0nK5pDh71ZwFPUm65hapi0ttvhf4ZEN2t0tGJ0AAr13nme+iqdgvFK2+0wAamCYiewck
G2QWkONbxfNuIte33QJ+2y3qNyP1YV8ZxP+a5AB35AFX5AJzTdLzTqN5b2yhwVpsvPWkCMN4KXFf
ECyM8n1gskTYsLbFDrP5BoBrwB1h5WPXTyNT2N20RRWX7LnRflSU78QYN+QZV9nYoF3ID+YWdSzl
yhucUl7O7YgcSxGJnNvixV4oMdGEnvItNlmHTXFUW5Sy7o7Nng3ORpodz80WuKzV9XurjwBCqlq/
JWfIOXdbQDOeTlY0E5nHomyBb7T+KJbf5tJcmy3eOTUIerYUkc+OTTqxIAV6wJf6sSxbMHRGA5aa
hEXrI9uvaAuQhopoIYVfV86DLWA6zvBfML8gdnplqeFFT23Z/0yYu+030+hlTjqyqs2v3OpqMJAb
VCtx1gzbq1sI2Zdii7rmYwWPZ4u/Npkf7NVXJnY5ahnsfZouq9dQVAvCs3vyU/booE+ALHL0wc3H
WND0tS6zHNhdb/oWw61vgdyeQTQ3i40f4Ine24SWbgvvVgKah2kS6E3Hke/qLeS7s+RLtMV+QweY
/WyLAocc0DM2MIOBxvKWDjPeUyS4PxENTldHpuIlh69BDbFFjPeWvZzVV/D4RETZvIun7CVzRsAk
Penk/ZZTPnRdcfa6EqtD3DORnOClc6erMO/52bjE0LmSfO5sGeimZc4sR1oqq42swiLQvTRTo75X
+lJ8V1vQ+rZQ3DFCWHy8OStBh1sie/mVzp5sQe2Yyclst7f49ukryb3/SnVPegLejS3qncUbqe8D
CoBhC4K3BZKinOkXm5aa8RZDQ40osIwxguxY54kqwgfZSnoua6WrkvNYX2oXY4W1RdRHLZKA6I/Y
egLs1VeW/dpvufaDV2mXIXbliUohPwi9bvfpXES7Qsma1XY3/65Kw7gX4IZeVJeqY5M47Te7HWq/
4CwMiKXEU+OoHiZog4fUgThPLO5NOU3aWa8ZoDSCUIE6kv2u6YZsl0VLFNapcHlaRXsAa/EJQ8fF
qhCpe6Z5+l0XVV0IuqQ7tEYy7UaVRztqhru5JmNE0w6xEdsgtNb3rOvqJsiqCUq1arvdKnIBb7wv
wpJt2w4JrEX6+3qH2Gw5dBsYD2O9Gcqinx7WnBovn2r8A2yq7hf23k9t1pMaTmbtuzl4F1E1/S/l
pBQguFlDj7SmcCwQDWgm47eORF1wsitfcROfFG7yKzdofV850Agab1z8Xlfy1WxmNqZzHPTm+rRA
1kP5ZgjUP252WCpxsBW+0kKw3Znq+Fc7LwcT348/sRjfT5AG9rM+z2f6S6ZmWR+dVBvdpnF7tSIp
Aydys9Oy2vNNlLmJNwSZluRib5vr1cs5XcWNMzJRnvYk8RWiOeCiyuJHEx9iwFe4J2iAP9gCewsq
PeZKiFtdx0Otx1jlHFUs82mm/l1vJaVKjmS9zOWePdE2nWjwZki4fzTH3Nsj82Q7xRfSx1Oy/Ehy
V02WT8xXbRy5Db/NpfWowfcPS5yMu9ga1RMGrnUvlrW/xJmsw2yS1t0g17d2NdP9Srw62QKoFNZh
uCaIQoLCkxC1nEZ+IlEFvW9U66foxXCnSlbDqZh+dfFi7JU0pjuX2UfguI51tma6H1+ylfRUYdwq
x26vMaUKc8TRDBbN+Q6GL2IpPGYfChowS+rOQmsVRedSS20QMzrEWpRdaJtSTMkNSZVN1BT4OiwI
ZAxwPG2YcWJbN6tJoY3B/KdjEA9rtWV3sUW+K2rrR1IYfRANqXde4pU1bSa2oh+Iw/CpW4r03lwi
KFBVTx3fW0dAAPJElMSTPo0etCxqGS3IpyE/4VRye4oEBE5W2mmPiOLWb0WnF3d9Uv6gAY3LfW20
I/q2YZU3jKbrIK2SHzB/ufWR4P10Jns7s6JhCMcqncJO6N075YuNKwRcyhB5ECxMcTXTDE11BloZ
bFNhnnXLYzC8rHzTxkq92pgEbtrGrG7Xgo3Krl2G4j6vWkfugLckn1VLVKJPkOscliLhKtC9zqmA
Fbk1dUDhuT/dGMPpboqluKZj7H4bOgetpFlWn2tS4zNk+WIB4Kkcr9qNuqqeK4p+ADure4P5rA6h
os57Zt2ndIkqv1E0WQgk8ksaj+oddpcIbNzqRJahxNp1pMqh7uTB79HJzfdMWwBFVqk3PGMK3nCa
Q91WELNQBkBeWcAGKUx0gdkPCG7bfvqdYCI6OuaQHoHnsKHVql/5jHMBR6xD+9jf5h1muCbuXKxP
+vRABmFzJfqOEA20lUygsC/KuHb3XWSmQea50Zkn9kLjB+PES+pQyzYQvq3Fnf+fqc//z9SHHaPO
gvF/XqpuTvLtf02T/mWn+sfP/X3y4/5N6BvX1zAlEExp8yv/7icXf/uDBmwwfvlvRz4sKWCl4yHz
DBuS578182Gi84/aBw8oiodlD60BmUv/RSM/6mTkDlMSn1qmhnd62XFRZEwsMUF5SGjJJe1+zOPU
/mhEF53/4WX5b+TrtvvPgnnGVrCCIaDaJqscXf7T4jblEpQwmPIT8pP1zolzuNhGj2RpLdHOyyHR
j0MrWcUYYkCfK1pSBNgQbiWkVS8v2Ito7uu4h7/NpqPjzhALW8F8w37hRc05WTb2UJN3bDP6LB3X
myiFHrFngWvssRqud54T60eeJTKTJbHm/DIl1fTLydxNDpGSbNslJtmIGT71a6vhG+2yaD64CsYQ
XLQ1bExqAGciYLWWM6+bXc0VZbglKz9SVfNhetUaMonLg2qEYwTMKhME2VpahQ4EFc7YPUF8GYGp
b2JNuHi8Sz+n2IztUHmOZrzqE8HH+3KMZ4gQkFjle6J7SKgJdvQAL9aDmePHZ63UqIfWcMZkU4Gq
mBAcLXHDOl9EfFVk24R6kZet5adg+Fz2kBPDey3BxnAS1vYvY5F4ztvc5U11wA3MHYUHRvokfSJY
jETvwIdTLgq0naBFYbJAzjVgD9tvq/iTeNr4Hn9rvScbs+D4cpDz+CJu3bd1nAdtzzBw3tPDOIfR
Ximv1ezX+tT9YB0/XRw3w9Wd67F5LGxTPK6pwUg9iqa3Dkuq6xWHsiv1OxZwxcH1wqab3Gw3FXZ7
05UqbJHbAadnLyeHxmGdRnzFjjik6HGyl/kFA3f+picw7p2iIs9Loh7G5Cl/bQEdV4Als9+yx2If
q3lhwkqY3B/PfM8kI3yVsNEmxrc6pV5FDxQVR0OI4sq+LH+kwqbQRbPowIBqD5pQ9rmvK6zSy7OD
96AjjtzrP2UtomuZJw59k5me8tjGGasYYTp60bNytxB3k0n0Uk92xYpDJAdkMN4PO85bFJxRlz0w
hWo/IN5JArabRb+w4FkTf8iExllv81OLXumgbZvlwCx0fTWN4jnTGuOdDryJYQHkP1LEbq/2Zkgh
s8oKEVXBnsnLybdbqD6dqX5FUe9+rDNlntfUdGucCWz+136frWBpRKIsrPCKuL1E3hc5pbA5cav6
RHLUxy62cgKvhQ3/xxHviNHcC+07bmFDDSfoNcWpshYoBsASn/uxju/xAdTH3CzNG8Uq+FK4xXos
QUU+4j+B7Dc12VtbJdk77yg10TyaN2ONK32squaSr1bxo2HAGG39inNOO3N9aNn735bsWAJ4UmLy
qaic65INJUEkBJ2HGoSWO3ch6cpbdZtaga/EEZkDDuNtzHwGz2Dej+7Y306dmX6be32efHhQyIvz
Kb0bkrx9HgnKfUpJNDozniRPek69d9AB2Ws32cPNIMkA28+Ilc/66qxGCCe1fJC6F52adVaHYdXj
AEuGG3bYcH7LqWsPlmMv3+bMyIPY0zA8NuVpkNEdAkiWgKTq+spDkCmq+GR4zc2CX3wH1NbHiTH+
pFxiE5ZXxVFn9OhXsqGNxxVwYG7nhEgk52Cd7faTCcx4o7cqBdGzYDOpLPWY1bK9UE2zI+xG8zEi
0f5tpMz5gURreuQFie5Jcxq/YdgVO3Zq4DT7YQjqcs6OitTFA9pgu0UtXOcvTYqklredb4uGyoHZ
RvPT1OzhsLrl3PtzpJv72QY8QOU6PDhiqgwWsgTrZsaU+C6d/W8SkECSMAcY+SgvdeCBgWrmfLpL
ovKhmeiZDPgTb4bL93+VXhvOJqpCX19S/Y72QL/zhty7aHVpPEKURQcv+sW7rWtRHLxivi8oXAl7
5ot6Bi9pBSuwy3IXYao5paw7z02NqD12beo5OGB3Y8sUwTE5asATgH2W2dloLfFkL6U0dvqgRbue
zu1HkqkZSK7movkc+yw79kvffua2Q2+V5bQIuUcrWhvkWk3pqeglymO0k8+iy/pr7AzOxcCn4Gtj
uwInXPL2pa9G7zJLZ72b0NZ+NPWoc6MJdS1Ag2FSqXvntlJq+blodQa8Im7lsaqkOmtxOR2iXkyX
aejMs4E+JnTTtn1VUvYPswSvsljTejDTOXnkZmvebW+sP92hcn4vaU4Euj1gk/C8+Kei92KlsXqA
IppQEfp2s8w9PaGg89XqrWHztF47uSLHr6T3xfTRlK4odpOhsG/YrCXPRWK1rxHb/33tNPXJlWUa
7aSd5aTWCYQw3tR+IzXbtvcW5otPM47dA+v76G4UkXszuZXmF/MK1sRzjyyQDNSiBvcblNKhuAyW
7t1nbtnf5WIZ9qPb12cQe8NdNDCtz6xcXlThTOhwqvGbayGyMRpv6hnXaHBne1ONj1ArwBJq3vJL
N8ctInlMua49XuObQg3ac5JI+70lbukw51pt+XUP/W47tBtQE2tEVa+79b2Tk7WX6lHFscToPneL
RfhZJN2DMwA/5DOhUnOH7r7dbb3KjrAi9yPXmdnpqflhjT0h93AVntx4a4b02bxVg2dxDC4GEAiC
2eOogsYp+3NbmIJVD0aYpUoDqIzG3Qik5xSTvgWGtcJLiDL9xXGHaY+guQjbtt6GYFnVIAWBeQla
IYBVySylNhs6e71/dBhx/xiSjkmmGJo1GNXkPQlJbj09lhHqSSeeZZQl1q7UGuuBFDSk0QaUxcci
rthYJVyyiEBuXWQOvO0MRu5aXWBrs+ezB295L1Kt/ZWMqTGAwlHeMRpa5wi+utn15NLsqmjpH5q1
aB4QWRAOScTJcTZltYO7pu2Uwr99iETnfKMWMJ5n08vYsIGS/+2W2vhe1q4Mo7x5k23h7LXMezQB
C5KHU+sDdYcCsWFw5DGIGLLkzCgNhXFloMlnl9pFXNrt+iMlLZvVEJF0Z2OcA/Av6mYh1ZCPptWz
uMkl2htkNSLlsgbxYGWhconjCkzi88ARcQhfzHhsg77tXtFulPcT04kGwphuHbjvqnCyxhwXgrYg
LBPOEYsRVhDhzNwKTvpOgWb3Oy1zKUCW6Dg2WURCe+4x+RWdyE8ENIodn+ziQdXNlOw6oJ8o5HV0
ioSFLftcy9XV7oBps7ZUJ1tfqvshp4v0C9Pu+HB4zk8K3wQCUm4cGAyvdy4KStCQVKpM6AxdPU16
Eb9gzipe8M65IZ6s1dpJpCf3iOe8mzW3qVbi/8vemfXmjaRZ+q8M5p4JRnAHpufi2xfps1Zb9g0h
OW3uWwT3Xz8P5czptFyl7JrumwYGBRScyLQoksFY3vec5zjh0fRqzqGApi0qORCAMJj24THpejVv
xshKT2kL3XRFQSnp2GKCnCkaGelvVoHMNyDopp0gVkP2BQTcOxk9JdLY6OM1t0AGrGvbVsDRGiU2
AOOidRs14wnj2LyN2Pg/za5/Tm33IXITdI6SNkviCO7SPhWZJ74kHp5JMqMxj4VuwJascJ8EheYj
dRhqA0NsbRo6HNvamp9VPL0knnHr15TpgphGNJaJeKWbxFxXbTnsTcvAzgOOcuSIcE5yAa8zjR55
LfBCJ99eBxpPEv3pEGVb8gEVjXWtHfuzWHovUBQ6UgKzfJNlPkSiIufBQHwgkm5Ci2QhSKrgnZyo
8kL96/wdtOzp5Cc90BZcSZYq82ztj1g4TZdapfCkXM/GOFPYpayED6RFeFJAPaEkhBXL+ozdbtyD
p0Q7E/j7IHS8D6RMZfQhyuy6ZPg94yvYSs8JHwpgr4faCKeTI7V5HeNW2kBOoXzvK5Y58m+gO3r+
btItrXda5VDzOlq8FSGgpZGzsoO6+uCY3Fzq59tkxmLgNpRe127t6R/FhX/qbH4rWadBJ/HhL5II
cACcD38WIsShPWGmQnqWFmCSVwbsr5MiSJZOCsrMe9ssOZGylypZsjFDvH8uXVQOP5+JXYlmWZqW
71gEfr25+JyUyp3mOjmKsVJf51SVV3WSxx/8DO3g+5dapPdvLkUACGea5fSLEOfNpZImSd0RBvJR
1LKh3Sr8CZHOFFXf3r/Ogpv75UK2Z4MakCb9x7ehxlk1gSvNvOjYEeeyi2kDHt1ulNu8TNobsvWy
4KontQK+tF08g+LmRD3MUfzBIHuKw3UIM3P7+iv9f1H+36iGEPr8HYmwLL/pt4r8H3/rz+pR8BsR
8pZHyBRC+iVD+9+rR95vErCESbGFs/uPwtIfRSQ7+M3ig6Jc60grkM5fFfnWf4ajgaf/bd4eEgd/
YR8u1SWBuOkNSoP04aBo7dI8l6ZRxc2SWUmu70hD6ZC0Yqy3gP9o9UxWX6vdaFjCQtLaWt/GMWcy
KfgGVzUQqOsRhWyAu4qS8acRabr9UQSoQzbkor3A7I8eC05cKHBd51Nv2y17kKi9WQiHIcG9KZiZ
CtrmdcTCTEvWHYN6b6RxdqBhVEIkHTl1jjCLVGu9GFiZpjPIdXaJtivbqz4N7PLRysLOu9LzsiHr
yKRkFbQLq/s9nSeF7k5TvHcrtulsnOZJA/2is7exlGmtUbB2n4fUGZBRAcUxrjMrcYj3oxtY7zLe
7T3aagS8Fl3xbFvnYfIocLGtongo57VK0t492i7Uek9Vzb2LIOiovTbeQ2L/PQefv6V8hozYZA5B
lCnlPpXJw5RZ2Y0LoS2FVj9Z12DVwmLTjlZyaEsLixpdT2jbwnhm/zLCfmZ5WtRRxoIXsrZNIAOa
5D4Kgpl+nAMAzdB3wsyda4TiHEVB/4hjx1Jfnds5CD/Ohe/d18v6osBI+HAPWgvyMbbz/IyJFe6d
BwrhqR9UvF0QJGvOR2jq4XXjVh3LkxtU+ZmyDc+yK4gDla4O2WFMBDKTVBX5ayOq4y3y2vmOOpOd
mHvIweB8yVhetQqbKhLTw5QOc0ljZmKXZIcNugAkoQe8l/Kpnq2Jrr025ocg98jRaCNab0DYTD//
mEAGKx8jyqKeue1KW47GFmFtgKFVdulk6mMcOSWh1WlO7/eZzZGKeHM5nR8nR5ShiX9savsyOyFe
PE4CW7Yf4pj0850fh+42wMG7zrJqSBepy3KAayj2uEG7Ul1L+m4+Gxa1MkcO23wO+zW8Suz1hveQ
ESnJYfNIdfAaHD/6jWFGY1xd7GbGpulkyH6L8MQJZFe6mX6ELHg7WrA3FZfZRTPi6qKfPgtzmHee
l5BU3E/36O31sVFxDPi9Sa+awjCPtWNnuxbo4CkwEGtnWlCSIuJwhd81Odk02dnzVskZn+J8NBs+
Tenm8jGY5JeyZTNEDrW3SuMWbEKb9ruq9Nr2xMKONDoZXmDA56cl5eLcuF4HD69A70aVqkI3ou26
29lsXOBKNZsE7sA6agzKALVIY/bB8TeUOU8esSerIKxqClUmGzbWMEQJNtp3OqHRVblsZAlMqfdN
Ot8DLeAgRQsYYp8TQplLxQ2/fXpOnYmkz3Bs66NATPUNQOe08WPKQlhWhgONMOwHuGvKaG4PVdMc
y8FB1pbfZX5yNYtwH7DLoF4xPyDz3lemDk5eNNzpIDmWiBI2vkk+c8rTj1DZ+739qJtm70/jdSoN
8MX493eqztttH86YZkL7I53UZDWQRbMRRf4tt021kuXA6TWPu3towNd+I7CvA4hcNa3DJJj413YN
ITAtKPXQHhQ0naR9a3ZxuS1GVa69oB8YW7WGt57G7l5q/BAGMMSDr/Kv1HHw/8BkOblMl6dOWexV
8VRcaO6mh47O2oavQtyyL73tU701fG5qrsrLCDQRtzezWdaFhK37qTbOdS3tu0Q27qmqEbHwwtQO
20rw2WviJxPkIBKv8XvcFuIAX6Zb64RKpsvWZu0YGGm6KSFfhWn9trU4rNC5DI5Z6t2FrrodqErv
mCb8Mx4qhJoI1NtPzCvdRpJTAp7GamEmyK5fN23W7k1e1A5pQXdxSEi4w9UTQK4z72ZF+rWdFp91
xA4auvOHaSw42MIeG9MawWCp77QLl9GgJx52ZrpLrczi16tIvbCTCzrHJaok5JAngn2Stg+YLNyd
RPJ1P2RI1g1UATD20kcOtI8ONAmIrf2znoMnPOJH2VF1qEVX74o8x+Elh50e1ALW2wcyhbifNvaF
k1iz50D5tXQmZ+tQaj2YrXyoQw+xAaBNKpkgNs9OM5gX+CJ3SOCvch1/5Cw/r2SOKaWCCctMu3WN
4AsKNvzitrPOlrm0NvwbX1t7DWnmbuTV0ULsIxzn7ux/ycJIPOWO726UhRQ9Mji4SK+/9qZ+2zeA
33zZ7py+kWflpv6q6aEOUnas4nU25T5g9W4+xlV7aOv01Cdhtm9z9o0UMHFG9caOxSwn0CDwFgQR
GL/K7uyvtsH7Asdm+BeqD2RDFvQtZ08113nHcZ+kpWpbp078Uo+uvUZEcDUmiPHLIX8Udn+g33wd
9EiP6HwGW6na+37SlwbWwlfU7ofAn55SuL/bnvtxR9Jq1rbjJed+AtgO/GlHOpMv1xFyK8prdo4K
CIzOpoPKc3YSJ9ohekJX0UXW57Dq6K+aAo2qodqyBvjDzNQXVnkTGT0tgUrF7rplXauTAXplRRiu
EIKqSVd3BEiV2IGkrClbmckCWAH2PSzL8wAv1sUc5lOdMj350aC2+MGM6n6EPZET0rSa5rS7K1Oc
XwEuudPYW4/2aNYvBqrr6BAWZYex2hssHNy5GNTKpgPWH1hn5ZYK6VeoqTci9siAoPN/p53yBj2j
AfjIuF3YIB+yMfmkIcTuutGlYDa7n5AE5A/E/p6kIdqt4PY2ssybL0yv9mEAi/yczghIBidUR2s0
YGFWaPzcHCuh79cZGfU2N6v7z5D3UNGZvnEd9UP2sQ7aAfGG9r+7nRNtukU95MRW/lz53nTvDQa4
is7/bGVkNhV+4X2EKp9AAXbNtfSwzZVRaa7GwYQq4eUFqq2xwtm/fES8sCUgw8p2jc95PQ349SKl
i22R/g5W42UyDe8OWnz/ydJEngVdfAGS7GymniUbN54o1n6i7Hg916ibalPlZw0N/5Ai6GSPUEbX
aBIObQZ4wHC8ett1QXXnF6gAmW7j7tYAQHiYPbf5ZMzBoaJ6+9DryN4JwMjJOgC6dFXCN2sy/yuz
M2U4tPZoecLuEXfi2S2tYF8HasIEBjghrF0WiCRwN620oAbjOyspsKbyQrpmsq6k0+DN0ehlWz1d
FTYltKES48aLm695VIh1N0LuuanrXtwzQWrCKToLvZPbDnEOYjjSO5sQaRYvbZSfGxRr54ioml3O
XpBQCRi4a5T+PgVoe7LuC8QZL2XuuC8YWzDnzC1WRk59K0PkbBg6nrlcNLMzWnE2wP3J62YMktiT
SktiYHFssrCJQ+nCUxzkm4KdxzqmsBERlBaKYojPqoMVTsspug9gEihKhXmwLsr+owrmowtHqApd
d69F8xKgCUHVVqP7DyP3GJYVtvHRoYpim3ve3MlJF6Ff0tebvEL3Mdrdlx6lP1LLGtJrjeHOySti
J8KGNTCrDrFNIXQK65Zej8Dc0EJnjVXan0pz2IbKuqRxaj0mlAb3eU2tCYYY9vQ2LtaZF9xPc4zi
s1F3CK/tvSleQFSyaUrDapsW4aMgI3qVN3ITGra1ceO63mhHUR5LKVm4U7n1mvwwl4y9QtEPwSsv
1hXdXxgQ/cYnpoIphT6r7btoHZe62pzFX2jtwltpgp3p85iLoH4cq7LaemZQIxQvzgNoboSPfrHh
uJIyRAw7B+ZWsy7m1bGq7LtgKOw9Ta2vedk9VvXkwEOab1uExGyZnWk3DshrVQ1e2Qa/ZNWOujbU
iHBnpueMsYxgJOKHHpGU40KVKcvdZBCAJwBhI/1dp7FDEptMq+oqK+ZHqvPjjjI5Ts8qTCg7io0Y
sVzMCSMdDgh9HZtm4eiHj57Ir5q4sy/KDtp115Tf2QBrOtt6u+RsrmMDvddo9x/GWMe7Oe+KR2Wn
ySa3u4heLyk0FAtLNt6+Q7c8za+ziAlmGvBFBKChL64fvphaRVQSR3cf08+4hQFu7AKN3XvKPXY+
og4+mHV6Kcepu0gTHi7JK+tZq2wV2+Z0gQdxMtBLrGe3stZe3/eIcb3hCrfH7xVnjlwYn6U/P0c1
aHChOxqPLMXw0HZDPhMlmPV4YYx9Hn+H7ov43F0yJHRaH5pM3TSJdS7HmCkyRmBLa8jc1TVH3F4q
C5Fev5cVxU1SmM6+sFhEU/NkZv4jwYfWykrm59HrvhL5+1JVGeOnsohQvfaqkP7x3K44UkVfDAMl
codzDv07mBfLu5oD/4lk9o0KgmqfsUCuZOTXF8I4wOGVpriy7fo2HdihGWTTrNtu1jBokFJdsrDC
fTkbNxDCe5+88nFmWUBruZKsBg1BO3W8m3xfHxUj+MukABln+CmscJhWsQUNkainvMUQ6BSfc5xt
1TZJRHFh2aIAOxJKwyavUt5Gxqq8HdoF7G8gRzVTN6OwiWxpXUtlxusqA3UlBwHXbugdDjp18zh0
i6GVHMwjO+vsSFBlubeDEnTYNEfnwezcncJHMJEqsmqq4AOQuPSmJCXwu5Po7jzHiXuqLX8JVJmy
U0fi3M7BQ/RglzQh4VQ8c45Pr7PS5pAfmYAVI/jquoqurNGz1p2QzrUw8W038zjuLXhOm7TnxAQd
3ti1Af4mRQeCDMeSvCXLXqBMHKwahCwJHqMN9Q1jVWIpRbfoU0RNISgTFY8ot3UPXj69+EUXQFrx
nr0o54mxsb0ucfseVDodHdUDkx76iygqthY69liPgy94QRJU0Z61SQto1EZNQ8Vmb7kZMn68DoAo
8+1E7siWj5P/zpa0PttRrivcKzsEcvmRvSOM0DKFCFX0O6YrB59vPvHqnXJLE2mfxvUHDlT+XZca
9p7jMFUXgoU+w0EM2E3bZnbNcs1KNHBiuEw6OJcaH3idpTZWfcyIgJrXRs8RpELBS0ymNpER5MmB
2EexVgqnZ9Zq80wvo0VQYX1v5u56CnK1Ws4Xck4u2H3C7ThHxU2qeI1If1b4ouRW5DkuqcFAYAOF
bZM1vnHGDnKTyELStSiuI9f7WPmB3rPHBpu4iE01vv1SmPtooOYBMYrzDBiBHcGw/Ci/k6skab/N
VX3rVu31VGM3UEtYRWRtqTRw1pIW7D6jgAPdxtxeTsnG0mszHpmVHTM8xFWutnMGhs8akXzzpa67
hWljdi1zpCPUhk3gS++ltCWco283N0Sg0pjWE+ENDQqXuv1Yh32JIWzcctxiJBOoum57Paz4GszL
LDq5pyFAKWVm4bVb66hqgfaBHi0637nH3NM0ogw47Mzlp8Y2KJ0Mw4AGKBcPzJ13ElcQd9S328wd
OH35wzpSHAkJA6LdWdPIFBxUwwSAug/BBdT6C6LJ4DaNDF6k7+ybAYeFO1rzoy/sG29GMTzWQiJz
NHetdjxs4yp112yWjY2Luhupq5c+EFb7zRfNRc/ynPnusyXkrs6fW1Hsu9b/rnpaJrjPJ7RDc7rW
RbBp0nIt0jolMKj/XrfoknIj+xI3RrxtbFRjNM3XmaxQkM8+9ZI5DaJNWVIPiAWCGWatL2mV3qiY
CXqtO+WO69q0vQ9F18uTwb6+Jv8phw2KX3yDLUbxH7GS1z1+ksCsG1RjIzGiMcEFQ+Oea3TQynTW
bjqSsziC7NpRyYlOLFnOCu8XKbgIcpvuyqhmfNpa5sEKRq46JnkT3vjManRztFAOFvCY4KrVwuJu
HwzbLWg/+oAidoR/DGptiZhym8s5YWL6kF2yS+1ANHKFyGhyEI6DpzIm86oDa/AC58/L2qsQujhV
ix9tmf/qmj2+18szDof/tfzgr2wumOfi9n///I/6xz9Dut08t88//cP2VYd5231T09033eX81R+d
o+W//I/+y//x7T+m5nzt77yn5vwaJ9Fz+bOU8/Uv/VmMl79R0cdkyXwfeIBy6L38KeU0f7NptwSU
6Rd+Dj7d/6votBGALtgcjgDWa6WeEv4fpl4bASgeXIvXhdLzlZL95wP4Q1XJs/unrbS3kGAIOxS1
lj4aknP7V+xUMxp4z3MtzmVt922DNrogik45+PnC2CxdjugxtpqrNCPr/DEZgQUjM4uh9uuAuD8v
QbEjNuBJLQChTuq+Fr5tVEDnSBKqTHmuxK0JE0fp/ftdq6X79ZfuGDxjfmGfR4vDyaFn8aY75usO
8pua1fk1V1LEJKc6i9Vy6j3zMsAlzX+M73/6rCwM028viR9b0CEBXOXyNpeG3V9oVQBgrNpAoXZ2
XRRELeWddd4LAUDQJlyTynRjNAewnGT8gmoEOdHZLPeHwO2IqCEDRVTH0GPTSySJx1MByd/Ne4mm
/MYvYYxtqxLKYIwg9yFH0zrvbU4351QvsahRUsLjI4UBcF+jGvLxsNtgCozYqafokIB65iDDN1LA
1KU0sZAcWeEQgsZhH20VNf9iw2mdKXqgqc6WgjeC9qTVXbcLmU6up4XsrYTFIECr4zwri/TVyTYg
Ts4tearKr8B/eRGh49shCQgAeWUhExADU7GJI/kghIGnMnkld2mVNp+ByY03kbsohkeZ+BxCX3G9
1AFmUm5lE7ONL/iNXtmiE6328VE1DoLHVWNI8SDTmBxTWdmevMyESRk715vc+klaHRzaVhHX60V6
gf7Sw+7vZkWAqGFRXvzESW4Eqi3bhcCol8RLgqrHirVvSS7tVcZfCl2DS+dM4BHdpIzfTqYQwNfj
KyEb8Gka34RYYFyOYCWgC7SR3H+Kxfg5HaLwYzdhWP4D8TtQSNo0iXsbux0/mj4RD+lH/LNrt61+
omvT1wd7Nglt5TkiH3aSJQkzoXcOqsVpG4w6YABnlFKOFGcMTgQhvib9eZNjHQMiSHl/S4Q9YRBo
rxNOdYTXUDu6jqNhvjV8dhUg2/l4rcgW/gaaFIUbrSY+wjxYqO7Kxd2Oy0zm7E4Q7OYOYQ6IMMfp
wWVrTQhYMLJRTEM4gDNC2Ocopbw8kVT10eg9cRn6Or/BJhc9y4EED7Qntk89q/SeyyjrP9WWSU6h
mBmygFfHG/Qurb9GB8cTL0gynU5ydOkSORWxiohWdXv7I77W6T2GTa+WjFJCa131wWxHSNCazMwy
XxddYwm88zbuCXaujEj5dShG3l1i1fbwfUonJGv8sUi/1+MAYLkwxUPqLnnIqL+dZy1Llv8YCeoD
+Ra8npymgku6/cC7zYYZGPjskW/Ok+Hj8tKSjzKrK0JlNAcY/fRKuQYzxodgQOAYD4msJalcCDHP
DgbOmuaBxn7dp/jMX0OlabM2BxKFCVq2qMxFAL46rkLxkQAwwddG/PMrJ5q6C8hM9hHVuUSjrB6y
mbPhR6Pz5uaqlcpQN9MY8JtAj2H6nYthCihFmEV2F/YpEa6FoSi/9gB5595mgpinBWEPR59nOZoD
vERkezyI2qQvFqKkHXcAKfl66sYDV/o6kDNOHpzPF446XMflo2gVGj+qbAtxuLRRWCWdIay1L/zY
fRrBZMkPaRgwUfgRPvev3hJSELs+RFgfJCdeNTJGofGEkUq/wPcdIuoSXdT+boV+m31SzBAiBlY+
O+oDfMHSZXcTUfzfejmYn63MBD/JZDiddOPxzttckX/Q4nX65Hdhk31zvFLKZmVPOHC3GF+wChas
P3OD1S59LQpJCnNwBGAOHmNpzWTMCG/OVkYSmV+SkUZLApeJWpoZPDl9F64BsN17fTRCJS6q7nGq
JhBarY43DIwFtRrFRysPwo0VhhBVClDC0MfE5Gxir3AOhh7cAddB2hjJpyhGvbeza8clTIrtD0ah
HJ1jTb7CR025c20V5hejJL2mRdBDN5PWWhIPo38QmYxecqyh3xBNEZ8tFJotyK7doBoUXbkaOWd4
0RfH6mnssEhtKuyod34Tll+EDfpKlmYUrj1ix1Zm66kbSOsA4eqssUDhZvl1Ukf5o0xBEgWmbnfA
NCjw9eO4LlU0b0mfwZCfz8WVY/fdlopcfsu0Xn+hRRLf9zZSM88c0z3WJHvXTA29prTi9JpUyT2x
zvkjRSUd7SiMl1fE3ghEhc18yo2AeHjLTrAXYjbDvwnEJumt6oFFp34qnaKOwVXoRZNqVp+QrC+P
tkgCcHZOV67pDY4XqqEWEbg9fNDQ09+Jl1Ib4pPtgwSzTV1FSno82rM38OLKaTVObAc2Gs818TpF
tffzZqIqhbvz6MWj3OH/uqVCV+/NMe42int8SjNVA8KQtNXLCZ3zdiq87gIcLbwPalpmhp6psBuB
iybPIBxgAjxwMeK2OTNhTwezLKcjZ8vgOINhx6+o1JpCIi4RLB2HGNjYQ0/n93eTPusZ0wKgq1JR
Cn1/S/SGIcqWyPMs/ieYjAKyIxfh1F/2J01VWH6a1yGsB1B8Gbnma3MgVQd8iaL8YOJsD/nKD+9f
9Y1M6fWqDogZ6bLTRUW07Jr+clU7RAwQD8B1qS4SUQ/giP5HK9ljvH+dN8qr1+u4HlchbACD3ELX
+et1+rhyO00y2skGqM2cairm7HKEcT4uibv/+sU806SIxgbZD+w3j1LwDRuovoOTn8OFqCrQJpo4
ibWRdP9iMAj3hcMHsgR7cVP8KvNqosCrjdF0T5Y7iUtJ0W8PRCFf6yXnXXv0+t6/tV83zv6i/BEM
E+pPmPB/fo6CpndV5oVzeqXA/1iCyhj0/topNbsRWuY83vev+Uayt9yjZS4eMmnZvLy3m/WpiOw2
UK1N0XtBhnvGQhlhQmUFLkfJGkhhhPXIKHr+bBopy8f7v8Cvg5T8HvwUPsgkKR3zzU0TMdmYY55B
1+5wrAwDbqtRkP/8/3AVEBUBKeeO5GTy86PNQzmUIeiTU4R4+jAl+EMRngx/8zD/0b1woPQdkDgL
2+nNVdzWAmNgcC9Bo8l9SABSyBH3zvv38g+GCXm21qJz5OUh2Pr5XrIGFGedQPuTIWECiYoZFICG
CBqYQgLp6cDgGXj/kr/OX8zpzGHcFo45LvvzJbEGYzbJXZs86tB9Ep1PvcTs2YogNQm2gCMAX7h6
Zoi8f91fZxYqlUjRwC8v0re3txrIIUF578hTRlNvG+KKP7f48zdzCub8/Uv9g1tkcHiwlvnUOfLL
n2/Ro3nCpQp5GhUdpKkQRJBrite5zYAhNATC4jJq3r/oP7o/l09wCQJ2XectAreHOmjFgStOuOLU
oSyIdMpNP94TBfS3X/orsvnncznxRp5j2zZtjyWX6+c7rJCP+ibzyWlWOvBpChXOsHI8M7/DUq4u
FTIW3I8TJsxxYF83sNfScGb6MYSzoG0OFxUZAhFIKBFrsgf8uYT472cuZq/3H8uvIxz+sIUIkRnJ
pUCzfGd/WbjQiQ/JRMDsSRYWF0rCpP6cjgbrZZ/aDLU0YFv//iXFr99uQMYW+0orCHzL995ULaKc
eknIGncyfIO97oi6pl6149j+7issjIh0wmW8w8W8gLxqPvf9kk1kJQHx9Vo2uISijmgZdknJHtU8
qQLv/4L/6JkwUzJWhMW7k2/entnoeO59vvrXwKTUBBFL89866XzJzx0aGu/vX/CXsbnkb/E1UMph
iNpvL9gketn0T/MJl6z9rM2UDshrjj0rO6fxf/1i1I0skwINU83bsenPEs4E0kfgsON4k5YIm03t
c8pxzJpT0vsX++VVc2fA1W1hWsuK99a/DGBfoJQ3pxNofA6WUdIysvgQOSW+fyFJ0N7PpTCX6XLZ
PDjcHILfNwM5t+JkRGc/sINQUCdMznAdtXfdZo8kSMz6XKdLFoUd2SDVhrgYOZF4FlEl+bIMVs14
FycZdQJj4LC01mLGFu2RemEaLqUsql4W/uCl+jE0GYfjQYIPa8sqAHn0/p38OhgcwfaOgmngEEn0
i+K9nPzaK7Q+yXnyNwN5n2fUAck+Mv/VODbJ6xeMAWTvmHLBxb4Z6G1kyraHQ3RSpkucjUy5/6Zq
gi2mCaBt5fi39cNl9frLxIhdk/lQ8ul77L8ADL15S4gBLdEoxz65zWh/c13Zn5QdBh9fCyKup6nq
YPZzHum2yb/5yAjzfntxPi/LxUvgmEAFWAN+nuvsHBKIPSTpSQgqSTNeU3xfej+5qDfkehhD/wVw
SGZvgNMITcYt8VQl0RbJAR9iSUNQptOd2S1hHzMBqotS2VsOFp3izzNBEkdVQC3dd/z8G6+djJKf
NCTOIYASjucSG3p16wDD+qiW4UUQLrsH0txFferVBEgXbe944wwjpTEdZtT9MgpHJAo3feRt/GiQ
2bVjLqEsyK+K24Fqw0W5rbEf7cS9qSZhzPhMS/BKfVvOK9ND0EhKLjkUa+05tEpjW9VXbWZ7QFOJ
hh42gKRnDtBzchr8RKztPncARna0U3AJdU3itNS+zX6onq05LSu+GZFSPOpqkYvfB+VnFMUNOnxk
ldVLMZT44Pimn0b+vDjIqiM9QYregSLa4fAjiq1sZv7tDCLkx+azz0IqL/RPWWyamm8tRmQzfada
Tn8R86ni4D4p0rWP4GLHu3qci/jGKqocXUXU9O2ttjQvRNYeX3clijq7q2aT9QIFMVZK2s9Q/Ezp
X0WQx7I7rxb6d8zL3MVgpc78zXLLzr5WjaBEB3qH1zzCsmx23DqZbxjy5/sac0qwzWRqX/U8zZ6K
BkY78IVtNu5cOp7FhjoIlasWvZy79/HuWlvat/xEgNuheJkHqzw2Y9oZ9yPQ6RnR2ZKFE5goqgk3
zi1CCUua9u0dnsBYbzKGS3zDeRVUA73MgXgQELk08tGhZ5uuJSZsrkvCfFzJFO7MESOILDEOEtIb
Eu/K7kMxHOPRoI3ajgKs4o9sO7/uyH4fc86wK4mwSn2IOnNUDz9Sf/wEhth1GfuuvBiJYm143QdQ
s2f0zZFLqSF2K+pmwvWs6RxSCPGhW0/V+D1oZxp2M9jFHyU4J+/4Zax4FA92Kp3nJIzjcKsxfCL8
e/2sQPYSJ7Z8M4Nnpf5z+RpLNDiTeBCjIMOLai+1edkubUvlOoyixnc5mcW5w3OVeqmZW6nuXqak
GvrdmNBB+NGaERAiQ8daNhLY7qnH4Sh7LkS6VGIV5flVnXL8GYVJBf51+fPcjiJjTO3Ku3I8+hGr
zEzo9ld+ZupzEUR8pkVtLPjByebB2mFvWwTTQ4+81WXDLyLwMyPxhTZ0V86iGb906B8wYOeek2V3
fhWM3bUz0k120xRVEYq3ZPpGhCpDNvUbdMqTqPHmxhN7Y4vvbwCqunJoA8TVKqZcwVix6eYs6pvW
8j6xMc8I13FUW9XWKkfnhW4iDOeC2ryRY8fOlaZaP+UUJXdU0GafkkQKgaMwzZFSGxXydslBm7s+
HX6s+P/VHdDr5KuqdPW9/bnn+dq2+/eG6H+nPilHJ+8vK/3Sif2jw7q0ev/tfy7hv6dvSn+bfuqU
/vhrf3RKPes3Op6uR4glGbuvab1/dko95zdYMOyWpemZdPrZNvzpWhK/YcLzWFedQFL8WkJD/6Qf
+78tBBzT5N8A0zE5qLxpjL7XKMU/9WYFRR/GjoR+re9T5ULg9fMKKhu6QBal+kPQG1i3S2W1W7x4
KjvTYXPOo4nv9T5yNKwXM4m7Y5+U7W1ck/iwz2j1Z4hXehSreJ/oogECQ1oOs0XWY7SOkP0nt6hi
STLDN76KgiZdz6MxXKJMYFBFbhs+jLJ0ntyyf87FBE0wLx76JnTu26yab7UKHqo6oh1Zgn9YVW4e
6qXkrVcKb9R1NyzEGT/1BcJ2XOFt3ZpPAWV2uiBGIu/KcshOWqHxqAofCsRi2Rxcz9gilB4vBem8
G2EIcRfO0sDYYgTftVRoBetqwY/1BW58uh84EMAaALXpaTzNgw7Ws61TdAg8qNeTrfLiF95/woyu
+duD6NXRwYTs71GOBNU6LbrjjBBo7VkgE1baGbREdbzIatwiKIJPfTo30bokvvLJK8DzuHUfrB0Z
YNQycWu1g1bH3ui4uvCHAa45KglN4iJtpcrqVjElKLSUSSLRuIDGQyvlk+kg68j43HUWZvuW8M6V
21niSvk6MPeDI/KPU5aj1uqjTjypYmmpZiNkAFy78fjBJ9Xu+xwPwXq0mvAEFDv+3SAt41JTttm/
/n56+a0Y2Qo9Pv9/lOiICMcqYFJ6LhyUnam6ct91U4/ktp5xpvGQtQ+9gI7vAuxpE3kV+YLldAUh
OBuuWD/imG6OyOaDq2E67GKH5tnegiUGTCxEFFoaVXaa7erYK7uloZP23a5NYJXWeJvcHcBLH7Us
NMJD1xaMBSTbp7TTesPVEStr7SRbuJbOPS3J/CP50Pk9Pf/piWA7feWjVX74P+ydSXPcxhpl/0pH
7+FIJOZFb2pmsThLnDYIihIxA4nEjF/fB7T8ngbbCr+1N7IjbKpYVUDiG+49N6VN3KHh0+6GSZEF
lLeLzsPajh/SaTmY2emeG4ov2wftwJ6tdYjnQpQOXc8xts4sm3LPvA5wjFMjCcf35C72C2Lhy2Ha
+3YT7PNcWm+Diw8ElktRVOwFGFkSMpgm2Y6IsTa+zHLwbHPQkcziVuiE5dq23jPIel156baNsuY2
LILpIpkhe1pssDdzK8KLgvxOrGzR4O8JyDR3Oo+t+7zzs33h8+RfZe4iVB7bpPD3mSmau7ayH502
R83piIfSH6d0PfX1EBPHOxvsTtiuFFE4t3RPrrtL/BmLkUdqAQZkHN2hjwkdy7JGJphX1407FzeN
YUFxmiYwMIltHkljJA0UNfkWUL+9CMnbLYE/8xFcBgGBmSSYdMgd6+NoElxCBBzibMQA3Kjj0AEV
zbgxJBM0Crkw25X0NltZtQh/RZhStQ6Nsa+V1Vx0wBKuGDtk56UxONetE2ERiMnEoSJpCIeN2NXC
yiVL75RTh3TQdYX32M9GchGaZvQ6gbVDXMMufeKrn9XCrqLzGBj0EGuzIrXRLdeCn3mZkUD4GyMl
VfAQVUV9V6OTSrdDb8bbLu4xtxlZOX8EQCK2c1rHl72lNAM/VbEedqY9oZsCDhc4EyxxkRJwotAI
AOnLW7SC7FTQtJeoYQcOCjKD8kEQxOtO50OoqpuYJd9DwPu3KFngG5+povKajTtH+thBrlgbk7sU
O4OfYYdbKrCVqDvYYrFX0SEQhbDWuYw/uBDA5vWYIyeTukjP+zYl+IYkP6IAU4nbwXJZEOqgH/ex
iMr1MBUv1OD1luQgeVaFtXdZTZ3xAds/h38n43kXwCtGOFzmrcJeP+tregmMNSUDx2rgMJduz6nU
uF349H6y1FkbvgVjQS5qxR2KwsPE3rDcRYpIrrsRwPm9HgomwYbgWO0X7e0Kjhn0j8ot92PE8axK
JLXcDoO8NZ3lhVogqxscqvwmeZ/NF4Ngvb+KByMoL3lsT5fonaFqV9WMiKCD/qZpan+flv9bLv3C
5G265tKf/7Ws7PylbF6ab0ulrz/ytVQK7N8cBAeeI5jNszj6LnNN/oaWTGLxXua9+HX/WytRsfxR
G7m/BQHaM1zYJMTjETf/SW2EG/v72miZZjKuQUvGYIFBw48hiXVIfEwaje55IZHerCnLTBo0cwBw
u2aRptp65UmAfANCYasKL6tyMp21pqHXAQcy40EyS2thFKRLu5YeEVqMzEYOftiRftRZvdOg781n
dZnFBM55u0L3mF4uW7ZWyF4I9QFVYTeApSI0pfimT71dN69ZNNyATPXCtSlRy9ix68G5CgiTbmok
1gyZ7gx/ns3T3AL8JgrVLAUaAmx4yLJMjTCfqKfcWaeNwNng6SZpDnntd/V1aoTZna7D4An9kQV+
pam7RZ7cpworj6bhq6bgkRPerngJpizbkZV4sleYiUvQYWWxhc7sX2V1CUyIBLCNEVTDc9IjSJ6d
1tvBUnIA28eaiIpeYtmtrNjwF5McRN25yM9SjCbPbuPUj7KxJM/GKgleq8B/zcfp0hc6ZeGekbbB
H+FF37nWVeIk4hAAj9y2qbUULKLg/7GC+qZLy3hYi2kSm3YAyr2ylbeY87pKY6sJ3YlazcFoZ8zF
dWd2zT2yrfBM4rDez7hHb4JGTkcD9JBeTQk+afoxIznAwUs+cz04N2nW90wFKGyu4qL096Pj6kNT
jeYJJmz5IUZVAxCsg1Q02966H4mKW9t+Ky9sp5cPBqFvcH1raV1VdtRtSBLGlOF5HiW2OZ9TThGH
mnQkh5my7Ah77dG4EVm0swZqPKSIY7Wewnp+NqZCoTLIeRKSRXCGa2x+FUjoz+LGVHezIOepM+rq
VBlRR0LqbEyEQs8uCr/d2FNGIY3+459tJu0+vjAcqVS3TkThJRCbe5gA+piqBlXesQibISejDwN1
GuzQ8tz62EYGDugBvDkOTaYj4vX9mPj3RP3FiSo58jjo/vpEvXhpmpfXuGu+oLb79mD9+pNfD1Y3
oGf0XbpZx0FGQfn5H7Uu7SnJNxZK02U9wrnKCf5HEyp/IycJHg0/JghUlUx+/6vWXYAb7HzA1ATs
3/5RE/rDeJy/2sTERRityW6U3+6H5WFgTa6RKUMduIjf4ioK9gaB2kQ3iF+tmP/slRaJBac6i/ef
QjNzQtfseTR5JTkPq0KoZ7WMQIcw7tbffA9fFcn/BzzDdUW/2/y///tnr8Rr8PygHkbQu/z3b5Zw
EcS8WatM0b1lHeEy4qohb5jbfb7/xy/Ewk2yAuXlcNH+MH7vITMQCjkr4iiztyzP3jij3lL++b+8
DIsY0+Mb/+k7at14JkWaPN3QQDgS+EvAzCIcwWL7P3x0XKtoU7zA8VjYLU/lbz86RH12FfOO+rDQ
p1EQLhBWTHt1mf7iTS1/07erCy48Jp/LopQtOcvBHz47r6fvbQMGmPGSwON2JK1E45Lrfa/6XyYu
/7gneX8xdhUuU51F4PDD2zJMp+LerJiWLvIGr0G5yKAQQ5CRvAif5MjE1taKmUj7zy9FFkIglymt
bDaEP9xeRLV1kuU0Uc/g/e66ZfruBEZ2b6T8299fJcsH9tMH6nhIfpYJFXf191/d3KWADqpCHQA8
6kPRqWnLcCC8+/tX+ZN7izXXf19lWQp9c4H46JoYh+S8SjA651KP92j8ymMJh+V/+ei+eaUfPjr8
lXHVl7xSnHfThoyJF2KmFsndr24vc/lkvvvkAoG0xjVJD3ad4CfxC6D1EKx5kx1aF9GXwySJMX8a
rQfLfsTzbxwMS+GTBRm4c3TgYFZqf0GmdsTPnyt6LR/1Fzo7W8ofl/hVWDh+UanioGi2Nkr0uF0n
1bIBsItpG4QC2GqgTSzejnMQGos62sNga2FQPfY1Eg3ib9HR+GPEfL8qh1fSgdjApCFCb08swWnZ
GzQ56yyazf6CaRx2ZTUvKw4wlGxg+F8m6KdbkTHwoLQjpHOsi5tJB/Ih82R1BpsxfO4LwJMopZ0D
sQewCaYy2A8pt1TmjW60bmhLi1W25J6S7mOftS24EALZym0rvfKuNVL7KIJ5eK1DHjRo/fndXZNX
Se3qHIZinwIx8uNqS5iG+JQCn8bvz+9jMLV4KULeNOkBalcFkbqKJDEwrQNvc81uiPmC2eUBZEOr
DfZuqNWuFuG4TWuiowyNT6sQvLu54OyEENiuvRYsLEln7ADwQWxdl6cQkRfmEolakT4bmNYR2znu
Qz1X5yZJXRsf9RI46MJg2yckotxlRBsRoRv5VX7vDozL6sZST7VbyAeCCVBheOTAPKnCZsPthkTL
kzIKrWBtWRPHzejaTP4MW+f3zeA7577RFDcMT9vnkI/mPE5rdeV26Zsw+U671JUPTFLfxmYI7wg+
qs7wm/LbNw0RYrlEAaBhD3D5ghaPr1P2N7dI9+0zHiotcm6MF32UE+jsuMwZctmVxySyfIt1a5Rc
RhYO5dSNyjfYHualWaV8iF3ulBtpDBjw3++8HPQAs5SQhb/LR5YlfAhAgxkrE6+7xpEdfUANwVuK
vCR7DmAQ4x4jzSp0YlZ6eHKrGVG0dvN9UkqhLkywywEGdrDbcagQsEuzZ8sEz4P9rytKjZEtmR98
8qI/kEFUvEFrqPAmRzj0Wg5vIfz6YKdmcF9xc3+wyorrx9GCqSDQqT7DpxL3BOKORXDSIwNECPd8
BW04Zg6yXEVaFItkY7H+BvcwNbntbDGTcmbzlJ0n+IYt9323cvJBxfdtaUT9vvPL9IXwLuzdJfeR
y2QnWiVBn+/JOxtvB6Y2jzNZuntHdW2+Gwwtcc8py5mZR/lZvdIU8h3G9Iw1ZqCaz3Lm3rKhJKJt
HpzmY++16ilKbQefKrJaBuX8shqS+9EVNh58Fu4GQHS+CSeOsuc6ksSwLYlxeP3lOtPpG+SIADue
a6GWIjvMjEhUMyAFs+sr3Jjxf7DkG+bBPjX4hjriifiDg3URWW2cmGCltNdwRGM1xl9KFYD8zUAF
TG5Mgoptdo+qmfo9K2OG84BsS+byfnnEvvHWhEvHYrSCiSUkZB19aTuc1nFDDFUtD23Vf+riKTkW
pStBLSgXKbXv3bwn5uEXHbfCzPuLvtXBlhhwtaNfQyWgvOzBN9V8LgJCOGaUidE8qnZdDGh2V1lC
V2q1+TI802xv4wW1VHZpcGVR1+5qg7s+6/Jp0/cqXLHbnraz5nQrBpzvZH8Va2XzvmWRviSN4V/5
ANRe8rHxb6weSSJZwBg/7NA6EkrAq3GgPnfBIoLOsWz3JW/faWZuo8Kvg6u27IbXxtBYh6PFGxrb
mX9jusSv2SJ/gayLQ1tzfrgw4kAVjEuIF3iO0KvZkztW59+EVaZP5tBxkr0Xe10AtTsXRYdLJeUQ
kyTUuOjbNrpCTZGg512jRRleY6dcBnIle55GcAUz5dRJfmUpEkbiwfL5Egp11dRLaV/J6pwUHS6m
AS4CeU4mAFKPTycJCYwu3M7E4MSpi0rmqc1888sC76Cr5xpxUAJg0W+Ty9QZo10/MZ71BooZlj6t
c5lGzq6xmQ33lZZrB+jUnnwlhuJwDTD68QnNHnHDTHJJUsfhsIYqzMmdC4RB8NXLD73CbOC7ZXkk
ooB5dsfZY0ScHgP4uTLrCz7zoOp2SA3g1mF4uLRCKT4FZtee9wYQ1azqwGY2+aFxBdl8cRXsWTgb
F61OrqzE6h/RATfAmWLwzRD+EmEND36GMMgn4YD+3HQOc5DM2zKuiytl6PA6z8BMYcVKrPitisII
8Fjykfv5XvciOki/MrZxROJZKyx1ZU+4bnksErLu2p8MpyJ4zuOhlwU8DY0kzu/rkpNXl5w4Aor1
h0SYqgL7MOA9fj9kXbsB7Md3sKP9Y7bl4p/iuQ0SaAKEdCikY+t9GQckVMS4C9omIIUZFC2HWUqf
if0OmESxNiORQRWrBZ4HhTuizHSh4dLU+FZyZSVgbqK6ZegfDjWspkJ+bApZHIfaKo6V1wrF4qir
j1bedJvOLCaZb8IaoLR7Pg1yLGYePrnm/CtYDdzWiF2HjUBkYextHBUAkNNgMW+iwu79I86PCnkm
OzAgBrQDuoNqTYzOWzOluJB9xklfsLZEKzOJvLPRR1PCzDvQDONrR2zrZuRcnwgKnYAN4UO6Lpmg
r3Rqd2QwNX7ETkbFGsy61Zl9wdnTPKM0yMjNGvO7IbXGfKVMd4nzgO2IXAHu1LEkUGGTKPHJ9ruD
SlOwFBPpAsS0xTvpcn9xcPQ3jpMaF6ZVLrn1HhI3w5bTnvtUWmQmN/Chc7+F+8x2cKzDlyx2sq2H
qmgrBQr7yqvNx6KV4yVLsMrEj6SB16C/MNZBbs2X3K7Ra5R7ZrdCmwSB3BuJT84N4ywZmdLuvKjg
fMOczaEfUZ3QsNlY8O0gd4j5XqS93eKD8yen/4W0y/qpGF0KYlMi6mJ2yOjih3ZJjQngLGC+h7go
7GPXN8VbZS0ciYF9qADLbFNa5WREpas4NdvL3qWyMDM4DcqkrEp08cKDqzz6QFM2k6TVIb0G5WVO
mOa5jVTmVOpUkzzYBNu2RxNOhkboHIh2YONIEHfForAI7ywEby/MOzGhsbXq9wy7vBucNBy34TTm
9yJJ0uf3M7AskemvhzmT8S+6qp9AtnimBaMYIZAPSgsq6vcNTwOEA+OGyA81xQQKoaG/aJH5AErR
1EzvIZwY6SAVSfQi+yzAd8fh55y3VgFkywx+1Tf/qBl4/30Y2Cye4WX28GPfDCmX84DfB87YfSem
c53xfBm85KXMu9uQddbu7zu+nxp1LgZBp27b7x6gHw0Ijd07RTSo/NDXFKRlSG6kWVKalGVcncNy
qs7+/vXMP7v6kEUgimAJYP0koyxZ7mW2mxF94teQXTgxyURpMLtuUi6s1kC3nzVca67jD9fvj2BW
XAjFYok8JzZzA3o1ZuP3WNOxocb5+9/vpz6bzYS7iEMEdwifyzJr+KYDbid3cFViIqmi3947RlSd
4xn91T3408RiUXPjSiJJz0aF8uMt2EE6D92ySg6uTeXqAlxYl8pt17UMKPLdDMnFlFK5o/3oH//+
Dcqf+2HqA2uZ/xD2YNk/9qKTmdm9zof4YDe4khl3V8HJCMPgueioS5sKWdlVgLX3Huj8fRZM9Rvc
l2HbTr0DSh1JG97sSLNmqFl/W9uoVdRydqYPFL/BCadQ85m02rA9MzDrRL+PDf6dV/9qXs2QGdrD
X8+rL7980i9N9vLdqPr3H/pjB+j8xgHHIPobesRXsIQpbHaAnIKu/4eQ6o9JtfWbEJyMPs+KAHPG
cqX+MakW/2QFCED0+7mM8G3mJKbN7Ews1p0fj7rc6gwWKHF/soo5YDUyZ1ouGxPLrtOpPOHxticS
bLD4xAQ/GKgnsyQbPji+ds+auQ3v8sIPicfj17/QKJOupG7c04jSECwvcmFkj0QXr6SloUjOSfdo
E44HlMCr000vg24XtH5yKVE2AOjXETS3fpZbhYdkDULTIm60cJghiHoner+4zjJRXrfD0N0GNDhA
l5Dv3rPQGo422tNuNWJUeyQYB5+/iA3kuX4V3OaxX9xq2d67fjafNb45Qvjyomu3duZb+iF9uxh3
dygs3Ks5bFljDlZ7zBTxhpipszXzk3FrxzbyqoQApw8dBM4XzytqmoOKMFV7RsjJwd1c4yCKH+oi
6yaCa1O1ISpX7oLYw6Xs1PGtM7rpthc2KZqGKMeTjgZ58uvmI9x+xJEgueF82j3KbgrdmRTDLlsL
c/yUjaMGEdln4ESNPjnVSZmSqK6c5hm+BGqWmu/wY56lxSVhmvHOaOP5qItFMxtPFsgA0qgX3SiV
fsr4/FoGTXow8ugKglS6A5mdQYZ24PEwOjuIoRpOY1x2p9IwOfzMAqN3i4X9bmpJm83QNa9bgKVX
Pu3wgcqjvPBqMZzsppwOLK2tF3LVKkLtzfaOMz4fgVgZGYnMClqojuFJF8ruLtCcil1tesYGv2t5
Q0dr3bWT3T5h9crfJtmID7Lvko2bjeVV0TjGpZV4WIBF+8hnpaY14XbBNc1t8WhpwilNX5WbJZSY
RLIMs4NAaGGwk/5cD01zRRwKuu+xHdcUzXTQKRcO2TiEeb0CNu70mpgKQLLGbIEuGGEBbm23jG/K
ZsnIdoMazWBYzGxUKvBZeG1A/tkvvez983fjJ9NpdWlrM1p3pYCfJGfIBU007kaTGe62Z8l6UjNq
5DxS/kFQy31Jyyi9FgrRepJF8xWpnkrRXoTGq19ZfrEKo8YMVvXgApvFfdqdl4nrcX7F8THJiE+A
QJBuFunsY2IW4kGP6Xhyg0xsY7vpLhJPOaSxqbq/0cS1PtW5kg7hFmo8V04SfQiI1LnySY7Tvor2
fe+V1wne8lvim+Q2c6yWwrufYSSZZumtHGi8Mzo8CNYI17xs1cAhHVhgueEZUDt2ylA7z5wpbfIV
lGMgcOFYE21LLEtxzzGirqeSMLAyqsUWkYyzTQwlLrzYJJuDAZVae3XibzWg9KsiKqIrHduSSE7X
es6TnKAR7u3xoQljWpLR76Y7182saE1xbzDxMeOD44bFsZt7otsKg25p3Ru10++QIAqIB+hiQH8y
3Lo0wN/de2ZZMzV0q1Ct7boOOUkSsnLmovqcM772V51bjBfW7JHITKRckjEW6I37qG+opFNMpOQd
G9GIuctMaStTxi67EcwTLZ6vxhuZC/NBN2FJdq2SWtW73K0cMV6YDMVH9EpWVHSY2TV9eBGso2Fy
/QjQOPXvXQggbHI/Rl6h2tvWirsecjUT0fI4KwnufN36wKLJ0O5lNtzpdIz8VzvKwrhkppuLwflY
oI6uva2vMJrujK5r08+Tp5SZMVQ1tebBxcPt3zrgF3UArrelRP/rOuAMSgmFY/NtHfD1h77WAb5H
OAO2auRXxCpQ7PL3/QGYMllZOxQBPkQBuZSI366s2WYjAbIxLCzoJzqXb7RBlAfLesOVNDAQq/6B
bhr32feFAYtq6VkBXrsAwahF2fF9CZ64yO9zs4mPI4c0FkJVOYCiJvccBAlI9mk07Y3NDPAOTgUo
8DZ0yAPjGe2Qd960VX3QZhEyaKpy94jaxA63OcNppino+W86C4zt3kyJ8rzJglQ/1CWpCOteWYih
QUBBbetJszzl6OPqVR46MPu6Qsw2m9LOPfGg9ioOIT2fzebc2kiGaVjmHHPctjfTkUTIoQoRJYXs
lGzfAD+bTt6rTyWyaf0g2kazsMpVDL+9YerhSGdjRoMtT4EE+NcEhXsx2LSfRd/dNjmDaMgnFjCi
vBdgaF0zuWOcMd2MsWgvwVAUtwVzXqCwY2XEa7KfIofoPhHB7U3Vbe4opqDRUG9Nwn4O0QCdQCqd
nJsxkpoEhckqrpJq55SsWWQToxptGXCY4IXCeme3nnzgDFywOTq/M4HxLBEEz1E/QWxErbQhiti6
7qC5nqHTBaVhymumyM3GYYSzNSaCqUdF3pRFhtilVQ63joAq7uQ5zxA1evGrG0pFaCFQVI0R6xxT
Ub5hs1Hf9qDE+dghqV00XWNfDnFp8bt1c3cCsVvLqroMlS7e0t4Ndn1mI89yEp/NndfcsiEmd5BE
aZMmZO0aUEXdhj9iZ37AF2KuNDjKtcqdI04tdmhEcd6lurHAvQfjuYUp8johBeNGZfEnzFrxi1O5
5HBE43kuHGDLiwYfPTXPL1cZN301FndoPYt1meXNpbSyGIwHfNswyG50ngJJApgOxjZpPpLEDLag
YWQ0JU2xUaMDY9LhN2VST5YjwawfZt9jxZbjcumomipGfWWa6q3gHD234locJ9F9zvn/8SLZ+Y3H
BhXnyhgGt17iqBsGChB9SMgIVyqa50sbNPI6Vb1BXtdY7WejK2+F5Ir23K49ycy2l+XSSmlCPE0u
+4sK6uITYCXE3AYrrqMNUIu9SZbXgLN7e1OjJt93aRjtjLo7d4myPYrYvej7pgaD75aLI5IwMx8z
1IF6hpk6ABuC2AWpGV1oEO40t/cGkXJxM98CYxS70Du3e+bhTV0+TgNA1djSV0ab35ssJzdBbt9S
reVY+dVrgxZuifa9nywM4diHngtP57sswXC4LhJ57thkx5XLNzV9NiJIhhXFF74d8cAwkTk1Ia4H
NfTGxYAAZxt2Ktqkwn7iMGyupCrGndHoCthT5JxNIGvubdcY1mOKCrgItVgROMJtZRy9MHZWYSKf
yBCot51XwHn2anmWNse5TU5t0VIWtwCoSqLFQtC3uPpXhraLDYGXxXYYVLLLhnRc21na3PqhlZOR
6URnfcrHPM0ZO93AHW+KMZ/3Jbox5oFK72f4wxe27o8sFwe01HZIbI3ZDDeD3d535sQeu57AwduQ
bLjBqsYexB2GBpKXN7WpZXo9hYNVnDDLXxba/1QR6sdidEaYb0108BIrZExU5/Vk+ckVWfQvpa3s
M4cqgHAw88VVWO5WMZjJ54Zp814UsdqQQyHPo7wsdkI6XNIiIrmxsPNtPsX59cSxu4pHzru8YqOB
gnl6njvSDfqQ87mnRjgl0zg9B9MI2bZIBIpvzTZJEAYa+WUB6ym2g1Uf5J26jkDRnVlqiJu9krZH
LJ3Ti1Uzp5CSsj6sVqiJ8k2lyuC2Tb03UmfhjkpWvkPsE8qIT4fiG70n6Fi3LOCm2gnVULSuOift
VipxDVBkiK2JKyhYlpMfyeGuBsby93E+NaZ9mHpCe4tSMK1lL1C/ZkZaQSW2005sITBL9yrTPjuB
FHQv41s/nU+jrd0b+AzVnQU+3EM9zqV3ptveeWzMRB/juZhAY8+W86nl6k/WZlfDODeN0LNXDKK8
WxzXpGcg/NPHSgr/WE/hQgOmhj+EdXtG+EV0hYQiv/ONFL6z7g1vH2dslwDID/GTwhex7aVdHBi/
xy+4z9kZFD6S/HU0tfYpsrSZrDzkm0zthy486xXg/cFaINXWOBs3iqP9jYkdgjFALcNFSzEKYkzW
YuORh6xXs1kqghGdzhpx88zdgwit+qXWInnimRxBsi26C7wzxRWmp+BtASjN+BJD69bos/7BgK92
WQjvjCFZ/qUoLPezUwYOxKfYAnbdOX2+jQI7OXOq/qzgtGUnYMoJu56mVQlCPsUV4D3/vusn55S7
Tf7ZSAWw9KKTslkxyxtuMJm49zxHgi2G2GjXTZM01pXHUoxdq0lauU7G8TVLksDmMILUF2Rlfz3S
W3JVTrFxTaxao5gkFPopxVh4aeWKHq4PW8SnMmBfEnR19tlu6+xWDeVd58zQvmMuy2OG93jD7Jyb
FeFBfTXXuH7WOHx8kNeERRbbCcLAhcrj4clB/fwl9OP6GexBv0ssGRAzExSg88d6Mo4MOfrr0uG8
YdOpjVfY4iy7dBmx+cS7f+i8CYiTZwzqOYhG4kgmBNRnymytYZMmaT2RQ1ukD4Qd2PaKVq+9ZfWJ
g9nAiXTpEo18xj2X4MhmfT+R3DbWy9QfFYqnxRP0ttDelonIxo3JMm7f5XZyGwZK7GsLgnDZddDL
agJe9hzPqY+ZjG2NlUnvNA1tfTTj1t24rOBZU3XNJkcjQ4K2Ys7ha5DXwqkh38p268QlFh+zUTfI
httNg83vRBgKOVleWAECJneB3CqQ7asiL/UTK/HWIyESqDDQ3KZ6zCapEKTYzC2xrtbzF5cC6iIU
AyMRSRxBFAcfvbjEcxE11c4iEwXXDgFXxWoiJYWo0CDjRHTGSZwlnvAuAgTGz72j84OK1UT8deTM
rOSsyfrkkUJ13oamdU9yOlNRv7CWXGLdA21gC3uI/JF/zWZQkYfUiqdbn9jTfj3K2Hzpg17SRjrq
mW1Le+MEbVCu01GKp26mgNxGgkGTGkTTrfzSMz8HtazTbVi4EdHuVRo+JkFbfpzm1m12VhmP513T
Tfs+JbppM79zOj0rO0uj7FrMXUL6tXcZIXqu4gLmuE8uld/F63JqgxswS+Ky8+yI0GhEyRsnUPLK
zakNfdKY9rVLYYF5trc/BcRQu6ROqWgZDcNdBvlN7opp4Odemw1hWkEeRZdNK+ftgHj/TKZ5v59t
p8X1Y+W7TojuZEJXdjtdfIlTyfAj6Vzvi4vFOF71TRlvMrfVHyN8xZ8Qwoe7vhIWQS92MDdrpZnd
xHLE206Z1SAZdwQZMRo5BSGZNpkdIujLFRoNwt6MOOdosYYLDDXxQx6O+YfEEfFeJI5BfxB2J63G
YMEMENDA9pR2GCF/XABc9ufCaHalrgk7SgJGM6WMskekDKbGXsyQaxVj9Q+35Ba52zqc5/OF23Ec
8EyceIf5SWIYfA3npN0VSdseCkYhuyhYTO15ZG1kNj8oTP9k2OEYeIms2ru26tr4YopE/75s+bdL
/lWXzECZQfVfd8mHl+ElSb7rkX//ka89MnLp3/zFOox0ehFPfwNhxiz3m7T5MnH04mbFXfyfHllK
whJN8ED4fm176YX/0yObeIvZMS72GeGZ/Jd/5J9xvt8f2QsI6H2MT7AovJifNNDCDfKZOEJ51zTY
CVZqLthX9yZD/TV00uCk7EjfxEmuX9HXSBKoM+NWBvW0L3HGq3We+M4a06lbYvbLsZK45rolcWnr
jL16aoTg73ENdpHAHqsELP6oQGEqsLJVPGa7Dokjg3LQydKA2xoH5bBJcLntKzllt3OKiSKIGFnH
ptF9KXE7cuPYg31FxD0A35LJGsK2dnhB6De9eJyMySaK+dhAEOCUXrHyJEotF/WRXAD1CQtc+oIR
bbo2MnRU0k+nJzIY9DpQUeatLQ7BL72OyDBTuc3ZIJbgMffGbI0kWeEEkR8pTeZs88318icq9HcE
1n9lpe9fgYtxiG+VQQVqZy6DbxeFBTNVPD2Ne4fgKDhDNuBslWQJQPD3iLoT4tryYJJFcF15ShK0
vmjnlAspaU3GPOdijFgJx1Z1FkAWuJjR0V3Kzq4+g1sxHsraaW7jyYB+m6TpRee0xAr7MX1Rnof+
PoqRQHaNVV35vv7Y5kieHDWciJGTH2Qs914cfE5rt/7092/6ffTy3Ztm9rBcwJSJYtkkLdflN9tR
5TMxDIUq70hDDJ/M5duPqsp8NKU9XhsAFs+61NI0aUPL2qIEqVoY7bxrFk/52I3ik4IKDmIabMtV
VNrZcagwJIYT/1ZbUn6RqgJlbMjhKu5c84SKBWKHH95HNoSbIEny+wz0x5r1sTgk5VDuY0PT3PaW
u5kqjY1bFFzTViv6czFbn0u3Ow1amod3AcLk66ZdofbaJOOUbUdnkHTWQbxzkqdcBemRDKzhNYlZ
vubUTK9KI6991+np1uyJL4r7NYpBbNEwg7kps0uvZ82UN1lyyKzPmKNSvUKc6sIkwW157tuL9Dz0
x26TgOcgqxndpZjRTskE3apXluPtWPItwXVN0gsyk+rT5OfyYQLH/QUEKYVeObDUIh8yqA/j7Jm7
EkXoAX5MgoupFRfhwsv2F62ik8FHpkRdsMF1PKeHScfpYqiP5C2i0/GqaU0+UJlEuwQP6WFwlnvT
yOaboh+aBztuGFVFWUR2iw7WAtrV5d9fOz+cWYzzQK+jwrYsE08A1gDr+2tHRnR9Ue8Zt3EriA4K
8LAbZoNbfhwQznldsCadlmtHV/PrQB7Oumkb6lB7mOLPqaoWpqsMj8ia6gevtglrinNqT189jqwU
NvX/Z+/MtttGsij7RciFORCvBAeREjXLtvyCJdkW5nkMfH3vUGV228rq9Mr3eqlhZYoEiWAg7r3n
7EPvnNwgXiWfOq/AA+dUh4J7f1VHRM2bA7xa+NCwCMvavl/MDuqBoMUQImpWZxLd0pDtSu0n0m71
hoobnlCYwdp5g2HvUnOk05gt03KNy3W9e1+2HC8JKEp9BRDHs66QekVvZLKbXwKjxEqcWf1nDHDt
ddqn9Iyg1kIZcYCivVZmfmjrztA5D5ByN844+geXyl/s8iBBpWi2tdr989f/cezP1+/w3IEwCScK
BKT40FWdW1RIGHujeyYDZOcO0D5BBbXGQ7bidqe2sM0QxrbxmKmUMw6GFNmcyYJMlkNgkh9C+bfw
zdikTZxIvGhe8smHUCBJiGcgYnXRc+cqPoxJDsgRG7jxG6HKf/sAkEC5LN/muUye96/rpyIKt6NY
E/cFTaTdklnLNaJkQpz8CEVmX7HPRO3MfmH7bDFVwhTOD6rmxYxM79Ka/eiN3x6hR7YC0LQI68qf
l/yU2M0Y7dsiiB5p4sCPSqqYsJl//vLfPUn/b9/Uax+hBaQoC+0/8+eP1z6XXdqt7uzd022A5cBc
MHpjNUcBogkE4taarucMNctNQUvvMLxDI2w418egSafTO2NjlnZ3LDwd/Cha43HwS3mQ9H6QQ7dj
dbMGfXolYLPfziXGUaSDc/828ZjgFqXkeETzeDTXNZhCGMvL7ejOeXUQE1JNghJBd9vIjIZxjD5T
nTChDYzgRNCmvYsC4e+L3okB9iTLM0Pu9dDNU3RMVQLnvxLUmYNtLz+sGN8NmkDXIA2lsa3diup8
D0Dh1cKP0ydORQ8xb5pjAXDpuRL81DkTLLfvP70I6Nf3LsKJufMJEr4lqCCCNtvZ97T51LgtSYsI
Jfz/72bTr/sMK+QzK2/64Ral3kH0V0MRd0KwvJ61zJumW8nO16T07ZRd5o8m5l3m5ZQzkECyb05d
1kdaLcsRRwR2/I6MK1pl9lWyzDSwRbFcZxYNzd8sBA6JrNJfVoJ0XM4MmsX6fhz8cGxgry7HPp/a
+6SwBsSfgC9pfuq9uZiX9oDtNAlFwqh8k6xJvOco1rz49kD2GT38fIdq8JgYLbLrIitObYoxdKNK
M0UqYGToPuO42tOG0D9XPESvCiHnE9v/8GrP7vRjTIVrbKXvlWLbJyTxHiqOY2f6Wh4QCVOxDlzd
aS+cIir2hRVBB5BrSSEUG8uWEHsEnC4pbnMN3F0kPYxsA4+ybH3jDqShAgU80qBuPR4rrK8EHXNb
A49a+4PLr5YYqlQfOfV9beZ0+EzQwgXjQlwnpD2sO+yKn62GYbpTIwLkepJy02f8INDXslgzm4Rk
xlniG6qqcttNU36qrcxE01uQfUUKbntYWzupzzbNOxmS0ZB84jmQfuoJdis2a4NUelOn9EB66MpE
IeatH1+g1jZRCjjsBhjvGnAsOJ5pTs36gIMV52QGC4+qviThdNX4U6ajw27A0WzycXO2PCgLfFEM
hfjf0TDyM1AJ9S9S5951twUdssc4HvpjZLo8dVYrc14TB6hVGFt+k1/SadfHH6nu4gFp5m5lWP1a
gsZGbtVCaVDs7GZowMq6ij24O8Q+5MEmnut3gR7OZ4/Eli9WvTICYT6w3mWVjMiJQ11x33G2vBiM
SsabHrHjGwKb4BhAINmRhAdlhTk6FgezW+edO8HGCXoMJCHTc0KJOtwq4PQ4ZWrB13aQXm5svCYy
UUuvxRse9HumbVAwPY6t0WbORRUWGLuuEagktzbi4ZCHgeSbkWq9e99R/1fZ/q6y1dDvnx4+fwNn
XdUj54mX6uWX4vY/f/XXADj4AzEMxEzXgf/+a8IQOjAXcjOjX98imkvrZf9UgjkowRBxmQyMff0Q
07XBnwNgmxfEVIrRmGMdcrF/V9w6HySY5NvSSYbg4AnkYcL76LtNVTePxG4j66giOEpZZlj3ZtKu
52BKsYe1WTCwDNndekNEj5Q63VGVVUTmVsrkVe/kAt31VW361QFg0RTakwVKJSB79zFoCOMSCUqU
XW3CebKSbLmxKs7CmT4rLklcfAIzOOwazbWKoRaca9NNNPlETFsMnjAGY7ObeUYbq5ZI+A8jGTy/
OSt/EOXyDej2AfWVjTpOC7V/PepkVCpTjTrluHTWcutHoI1ixdHWHgb9ubjun5bIfylmP2hy398P
PzUwNBSAuNg/lHUk9ppLnOcNgQSckEgte41Xyixql98hbvUp86fHn34ngT0cZUGA+gCF7a+fbKWq
w+3sF8eZNNWtzSxbZ/kYh4D98IGgGfeA6SS6/9cfj5QBfJAgdVmm7+7Mn6rWzLT7uaz64ggRS9HI
0CPc3iQCaDsuHmfYf/9uHioJlBKBiyX5w5cZy2BOqzIrjhayGBCRXbnuF7+z5hssjI///F4fza36
+5SCXys0AeQSCD1+/T4JKiqSEgDjsU2WwgmdJOoLknxw0gRgU9HggRwbuxFuBoeOC3QKQ4P9BwjU
P1/H3xeQPuNigjaRa3DQ/XBbUWsIVY5OdmxJY0y2S68gJ8Uw6KTPIO43b/b3NeSZFpZeuAq6+fVe
KPx0O7sWg8VAmDijjXW9q6nqyRbkF0yDPk+Oqk8J0RaV5Bn57z+kwC8hAXKR5fURx0tEzZzGBGtq
582kqVLycXZGjY1Lx+zfvde7RBeuDKovbi/yXL1H/vQZ3dQAdpfI9AhdNSaVVyF9a8xOXcZqdp7+
+XN92G/f3ws/iO4jCtN9l/j+/F5ZOfh0UVhDq1pna1tHojwVKVC+7T+/D93Pn3/7/3kfxw/A2b8v
V/vXzzT6Rd/59ZJyDvKmbLvMhKxvXFXZG/KIvIckTUtom2A6iTsjtjPamWWcnP/5Gj6sHX0N8BjZ
6FAx0Tz9uHYm1O9p6w1cA1Hb28aaWlvn0cbnyFF4o+LAg6PlqN/s5+96/p+2Pf22OugEnDKdW8a0
H27nFPuMwklyOyaM+z+TXlmeQJyr6waOzqFzGmJucD4sVIZqiUVIsaam4+xXy3emoi1d3EmWpzyq
ootYM48iBod46DLjP6eq/29g3X+7ThB6HA2Ig6FM+YhlQn4ZzbCZjQsqcP9VqdHtwqktJLeo8Gcf
oE/WCKwJhkDgU8/5mSglhbCwiqLjmNfuJXOs6LikgXMtDb8Xe58QloyxkxS/s1D8fdUGJE04MKkQ
rMF++ABEMCVIub6Y02MpTViZOdO2PKz6fvhN4+TD1satQ+zGLRNQEfjPj8/G1KATERl9enxHreEe
1M2FvPYuYQx5D/+8Oj9u5+9vptmk7+UhupMPH0oFvde7S8Z2DiZ0GwfRtDULeEEUt/ketRSdlmVW
lxbE3GdSYjEi1t5w+N1FvIPmf12ugUObV5uiuNHveJqfd4Sia8h8bu3oQpAkpY6isNlMB7k4zTEe
m/XOIIPy1dM9szR9L3eaBKBCijoY4VlJu6Wn2XeSICpvh0nSNerbDD5eWwxIHGxo4uciAXua0GC4
XwsnepuWsfgUqGI9r4RWEWbddv6DaOnP2CXe+akz2XD7crbvvTH3H4hFNy8GevJXCZPIcWs2qfGI
/Ha9U3HkQNqskummRKryUkTKfF0NjnFAxahv5VJFb7RXPBjQJaGIG4xH0cWKvKPfZyLRzTjR6TNC
jeRhg8DWfcEzbX2DV+M8zY7TtJsFu70R9pSYb8U0uHhqh8VJdj0EiXPs8Mt2PbYWq5tS/NBs3nUf
e28xljs7rEqOjWEVmQH4iVTG4x71lHtA8cdhCD5B/z0Qo72rslY8447qgnvqW9Ybv/443+e15O3R
AhkIvWBbb5gOi+fVjbztggX1LPTf9l7NZeBfYKieznQHBPiqR1k76sxzBodqq+ab96838mnS2+Ru
3DVOm1BKY75OjpSDeMtt1D0koctyJI06yZqdeN+tkBlddsPKDhXouES8/KzI2oQOTbyzBRo0bfju
lBektFRMM3l0YRR8HjsT15Ydm9Wt1gNU28zldfAfJ2dUB/EW7Vj62plyxkbadbhrJQX9uqGL5j1k
seM8BdXU2RvD5rst6WC/FnFpQ2qu3ReMwlD4+dHQAYzScr3zZuJJwyEHyG1O7XJDpOJEJptrpV8L
f2Br0uxDS5lIlBy9Dkut1iTHe45DlQQDsM/F4gBDptu6ryY8Kpt3bizTJ+jgEaWXorM20TT3DJNA
d9Q72zHRbeqMD9ADn5ip+3sW2M6kl/CSzLF5gRyI1evpvlYXJUt9MSZUDL5XG49+kvOFmbGrzrFR
ZKc8KHZyNfLt0rnLDUCUdo+YyUK6uda7llzBELhlR58gSY9m0FWXcwzHLsXEsfXxLWg363oaW9O/
cIQXPcaD2NU4PV9av8rJ60zykKk5EcWrOIBhAGBXRQsz8cx5RiE+bxq3PJi1GuBsjs7WNJY1tKn5
QgtC3V4uyCURXhR5yLdqf5LpdJPGlTplltwnSevs5xGCA6Y/sJDG2EDum7ERlHysIg+6MIFoifhj
oIfcu6DWPfcZvaZzJj/2pgOxvQH5tmwn7I8hDxxn77Xpkx/5KGRoJ14W2L8hYnhhMyDdz2VphoQi
M4tfTR/AG8L/VCb3faJe0S+8NKPR7zKjdLbKdyvMm5N9hGP7pfWRx2N2b4pQLQFPtbGxv5YO4Avk
0gh/MZ34mJ0xKD5OU3RZVyL+MtA5xNqgllNSlGzArj4jlba69lPHOQ9r395Z9OFOxuRhZln9q1y0
pFLQgEQ5KDHLtHbc/2hNiFUK9Ma4qWCFIPSLHbIVahfvcGTE4mr0Ci6oLiBskZpkr0/eCjd9IbJ2
xEVry0t6hO0NByU32c406oGy0Nujvxs/IdiZH1TtcX6o+yYgnXRa1TknCVErRsTezYfge1am3XEp
/OWYtLLkTTlFn7vYvA+8eb4XcGV3zjqOO/38AaBRN1MSpk1b3mK7WEHNeC1h5AZsyY2do54jtvwi
JgOVZ2Hl96FvipStqJq1e5gGmIilwHlN6QNmLydHXFV7uZruYZwntwm7xi5venP4JMig3VpzOl27
7YpyNC7Qj24x+bjZ3svsEiJwD5w2y71bE33PnnC/+POQxfOlMy7bIY3mUzaPRF8TMy6/OvTQQS1A
KQUdzD55rGSXnJyWc/vGnpFIrRPkpE3G2YESoTDuCtWJXam6L1UdeHuzHKbn0a2CtwEutdr4lcU4
tfTE52Ve5XqAPWIwL5qhN9Qj57FqaS+adZXXC/GgqH17BTC4Jn9gaMUFFbRkUmfZGMussfvR2EGw
a+ZMMcJyzqJ0zbOMOgSrrrSuXA/5Tx5X4jCKQt4VUcvMKnIih+I/S1zaFJ31aKQG3YehkCduqnxY
PIR0PISLAXjz5H5bVrO/E4NB14A8iG1Qt/Y2IFsh8rOq2ago9g4k4hZ7Pxgm9D+p+5Srvr6lMQnf
IrKyY5S1tp5CpFsHlVBLLMJhgmoBp7E6EztthnCR7du4LRg2t8K5knEMLrxZGeASDLstg7kGZrE2
+2Ltg5dRK5rYaEiI7mfw58FQd5CwIy84JEQakRM6Wz0gjQg1kbk416MZ1DfmGnHsl07tbxqattVO
5UbtbtIMBEuRV+LZy32aOHUbXy6GF0CfidziqAypfgyU41eMbUcAnsYSbJg+TH0IMJhnuivJPQcg
411TsYPDhAVJAWDVJ8jotHKhDp3nrCxuG98bboJ+WS4cYo0Y7skARgs0XBgoBvqKKLgk+yY6ZyNM
Sjeeyte8aoW/yxvZfnZjT8csZfmb9EocCY0gxBPFNb2krOg+ib75WvLSu66t3QK//2qT2Bet04vZ
uNnMJtAbx7gZOctC8sMKnFTeFtrGeGlFoBEw9TGxHtNdXpJma8gGgGVDxgEU/H5XxbE6CznWr1iM
JgYnmbENJM/ANnHWg/JUtGVcPdxa5tS/Zh3Juhl9W1ITItnlMTwkV7S59zSYYyX6b75LrbgxSbRJ
3hJDAb8gcinhhz1UlEmD8db6SXVevMa+TmdvfEJqPb26XRo8xwBNIJVX0kBUZ66BVo6pshCMwauy
ujB8l0xfO8MGUfoTY25MfmZetlsjmAprk7UZKt45t0JOUfG1spUgybWlq2G3EfrPYnG4qmG5cKvM
PIPKKQgMnXlmIDtR4AeYomJjyOuE3nfWLhdWNA8nqyubcUswRs12ptb4IXAyW4Vo78cj8cU8Riy6
Q6zLQrL79KvxiO/L3Mu85r7xUDg4ZjOcGvyj3xpqIyqMpNhWRsm30AXp18jWS5mOknlOkHlUUGu7
5cI3neiT8mznxbAbg6b7OF9FgYofvWrNQqvmZRd3kU8W+O2NPXrd16iBsIPJQ4Ztnz5xMI52Q+Sb
wP/be9/5FMdadAjonDosYlGVn4gtNTdmYNyLiblFJipCpEWwh0Hqb7oKQbybg3JYOJxshYBfYJHY
ioAESUzluDURNOlrDq66Cg3qZKwWELAUwxB7Mez96M8/0CQDiaLtG7adLfc54XRhXvonu8cVa6WT
tSm9cR/EMg4J+jS2ImI5k+dsXSqvPIyr9bKij8NfMgYHW7VE4JaqODCuXB5a305Cm6y+c1ZNmMtN
Z4OHrdr402SfUhq7u55u1intVHFB6gsPnGVintV046FBO/CaDxbcE8flqcNB6OSOtbvrZdruof70
V+awZFc5RtvcjznNc+AKKap9OLXLzeybFlKkxb/wOuZsZjkFlCZICcYAwgNHwdvF6k3cwxnY1wE0
aGfUu4ZArIPlpzW8K/mVeOxy3ynoRkND72CNzWM299iKjJfUd/c1igzOKfK6KvtTabTPc7nejAwz
h9p/QlByZsulYYTp9tLv1resjT9ZEveGXR0aTtPYPYoXaaZgclG2QvKXr5Zn9uHaaYwtoMOnukjx
g9T26yItDlaItLZBYh8Lvxu2xFrss7G5XBIB+in2v5WTRLZc0tXeeAYVAXCq8fPqrN+WKT362Wjv
W0Zyc6ikij8zWY1JgoYtfnK7BiSUwoVYp87Bglbfpl8QP6AxHpIrr30yg2l8bAPCr5I+fRBOnFwI
lLOMoqfxi2F3wW6ZpwGmxNxdjWOH5HLJ9M9cmScPM+0XBmPVIS1bP2AOyUg7bX3ao3OmywkhkRzU
s8UROtUqDeAP6xWKeaPbJ+Vyz3hffjd9/Fsnoylo6Gxy2ZNNYE8A7y9JaulJgoDmsdwWKB14PbvN
sxdF05lJaaa5BDHYFrkXc950G7qabjZAZi9gafVghDc556EL4YzCuB7GAUFsb9SagCRpmvr9TMmp
8zi60Y6eAwyQYLHAfW14V0YMXhRQiKDCwJUDO4iyKGbZj9ua7YU+k55pqBpK+0g60y4i82mPUNi7
zNIVLQPPuE9QK9XZcGGc2ZAJYS60vnmdGV467QY9RCtHwbY090DYK0tXJ1a6TD+yFcFU5iv0pyQ8
wATr0DXkzC9jPKneNkaYcG/13rDz0fE29Lsm87WuZ987D8mkS1451CpMvKbHDTdxdCgMn7AHixE9
Z3te2vArOEg1BfrWUzHiPEtQX83+8NUvSnubdhz/Nm7S3HrdSgzVVB3xBECO45F/tHNyPdLeiU5O
4tEUAH99DkZBj0BPat7fb2pcY6dqvztGPqod6oTpgMKy/PL+r0iSue9Nn7L/XUAFiHe9QADcvPQl
jr6QYTJdAmhKN/PKsceg2GTWs1b+g8z5MlEWk21N7DIBRTSKmwIMj70A8Blz/q8OHzeJ9k4A40ou
sUyYryIvqQ5+6fWf63TgA6QZr8g+st71NF5uIf9D/hlN7nqVo3iL5qU7dl613Oagk/arkTCRJvXu
vDRKDYSq87lcDImPjUfZ104QCAEMZO2Boxq1/TgWZFMT7DXnm3SlK0Lzks1gxEEfmVigaggt7TGP
zLJk/SNtuJJ13LzQ/EsPQJnoKAbrpey6nmClQiIH4dmBAamK13pPsvRMKgOaqWvPmr3LOluZkK0e
zatoJb9DrzsDycSe+EqD47+WF3bFepcMPXP6adED4JGAyTeDAAutAHXXu2LU30kxMmXDbn3HvVqu
a8EoHoMQEi5Qbme7sqoDyQN/BgEIjEc3a4HKq4b4t/ddVsDg6jxfSQT9HaAh/yG2pYG7EDQsrG76
+YJ02qUS5he0Des+r1wSUXTeASYKvi3LX1iwliPUGRgaa2cF3LkFJ2N+SZD2Ztt8yOUh7Vn3CcTD
K0bhiBHeG0+WYUdvqwXpZMqQ4zmEkmx1dNcLrcQKdXZlT09Qnawrac3RaUqi+iVKkDlqUgU59Qk/
YdcZmU3OQ3SKGqt+yUU/HGW7GDBb+qkwp01XRNY9xQGfsLJ92l9RHOecgCMEi1i+7Svqlu4zglv+
hdIs8hMErfU89QjT5nzIOGlx4XafJ9/LtWxeMGzw1svYT6diUNFxoOWKnQ6g5MuKIyE26cgNLX8n
uzS/ZPN9Hb1+Qs6WUnoMzbfKDGQoGeZBMeyikzlwd4Yh4sdOejkAZSXpWID6HDryfOIaPZtDC/zc
lOh0OmgwHgSz1bokYdW6qRw/OnmFw5UPVD7etmI7PJhQRXpUBNxi7H6k5zS05jw4APMG8AeSo2Cg
JpzlyCoRq/kamxm6LD8w8IQljTyIuvOiLUAvH5MA+6N0+aZivA6PKwXBm4gaPjC4DtZgZ5III1Ah
ALjUMdAB+t8LQ2g9ZSAo+wI/mX4EPnVySIGxfOnrdPm6EFCKDIEDeUcrtYl3CccKnowo+K6sfqqu
k3kYobXNwfeGVNG3tF7kafLwfSGz4MnkpnO7V55QgBsqVsAk2+g587WUq+9wdm1FTYN7W5B+/Kdu
739Ch98JHTQW/afG9d+EDsfq+99kDv/5m79kDu4fYK4Jota4I5d+1/+1uQfBHyx5TJRkdr371flH
f6ocXOsP2FSQcFBeW6j89aTmL5u7+ANemqn/7E93/L+xuRNu/GEcFliOxVX4NNltP2Ca+WEchuE6
XZPFOEaEFG2dtoAhmSGR3YygV2mh0bPiENYrhLAjaiTaAwgU/KQrz6sfuUsIHyPfRWY6fRcw/MDH
LNVXaWaqhhKZAyfjr8rtUkfYUKq1+lp6qJnBwdk3XcqTG4Fs54BCKRDaQm+JS47QhX9I/eBBdHlx
30HEvDGnl7LuUO/jDf80TGb3DL1V5ylOBTLA3GyWl74YQOcB16S5bjixHW0XWWEFdAYR57vGb/PX
BCMOqqmu1EG9dkfSha3SY760CyaeQo60q5fI4Zcfre7W6yg+d3SBoAkirM8oC4PMObQSOdxmSaLk
ysnEFJDyI1KxMarCB99j5PW3BifEc420GCCfMokAKfpLcJnzt6CcqmcKDxqI+BHVJRVme6eaLH5B
KY+5PSMLA+HwHo9ZE/r00kLmV/P16i31reeoWm7mYGnRdJWzOBRLml8HTrncERS07hs1bDnRH9FC
jfGGrNtwqkZE4K46zJzgbq22p2GWOeW3pafCdZYyuCVmtjlGQzY8OAqtYdr3/Q6Rs3MRrY1FW4SW
xckbSJHMFMU/bdk0OjKgaE8TMZi6Wewh5krpwFwFZmlXYWeo4pNDlfswQuEiXsqayYPOJ+tLKvLo
C6eM5djMXrvTdfnVvNqZ1pv7m3pVbkiO63pFJOb4uchV04aeBAw/R117ybliepOdXHkeqYGWdE/i
+M3kVsWuIfA021azbCsoLWI640jvrI30dadZZRg2+6X1DnEKRXZjUx59zdDfFSGaD/gneevEt1XA
RnrBTCq9Z2rvfLbpAt/J1ePdGEx1D1ZjZ/uxTdxLy87w+SZjnQDqHug4qbrZksTbXszKmu6R6BSh
X2bLs1GR1OSYpfwxd7Po9j7jY5yEDq2u3dy28h52wzqH/cAs5gtzBf82cVNMz1MQGdVG9mv+zSWf
TnLiAfJIiFO5ldguwrZEv8d9zJ9oWCW3Ysn6c2+p5CQ4wMqdVc/tVRJVLi4aFZdblmv9GDiteQNI
nKOM0fLPrTp2z+1Eqcoxumyus0pABMAay6/8y1JZmQsnNWYmy9ezMIdsTnJKTf6rrqx4YCouJ5X5
9z3ZmGZxVZnvwZRwWQaC7GZCcqIJcvO9midHnRKAzBfQe26tAApm49K9dRwaoAph/8PCJHHa9Yzb
nkG+KY6MEQZIMbqyD/PGrhlR9d7DOHq0SVVqMUpxaQAl+D6vXRzyV4PnJwcAXd6mZ/oa5rmKdzKa
8l1AtBb5PI66j/qFaiCdpuJpeXecwxows1uR9itWdLfBj//grihycKkLv/Kubas1Luax++QWyXwH
KYeEsEWb3B3c7lNc+eeaodeh1Fb4Qpvim7FUd20d2LhNsMzTuo2PgeqLu5mH8X3xp7U+3UeOLHYC
c9TWwYFPvArERlLDyozfhzbpm7j1p+yEFJVXcoyW5iuGfomz39cWf/CgpyyDQ9FyeGDY2PMyGgig
0QCJ67jHSOMCLA0OEBohkMISkBoqMNM72ZGzapyz1aJNrndrNZICp3EEkQYT5Op710+XDA+KMBpM
KkCblo0FRGnP3OiJeSKeeUgHgVAgD2AfeNyxHciOexPPwjbioB7DSfDnLLsdICcwA4THqi6FRiqA
inqYUnin5QIcfNbsBXPOJ862GsgwLnCgACDlodK8BvCf+NLXxD+3qdWfOqe/HDTfAUD2dLA188Hq
FWRrMIY4vmWenLpYuKjnZpL3kqXvz3KZ3b0/479iGV363O0rM2ZeZ77TJpa2PoBAAh2LTyscVL1e
q3dABdBUqPuYS+9apeS9s3Y5SX3pUNzlmm/hy+67qBPzlKexdbmWst2BFA4AOnuLpbfZFlBGwPJ7
FGYXb/HwQXXVRI1VszU4O6rrQvM21GR1T2sOY93w3P7alumd1xktPwlIHUiIe2AI0Du6sigfpiKK
7jzN9nC1RMyrTbV1uE3w+ZkJ2bBAiiV6STQdBG71fGtrYkiq2SG+poiMmicyOP6p14SRZWTpZIb5
2dP0Eciz2EuzJQpRX9eUIuLbjDuYhB8pwnVc1J5zrNyPsyje9IzqGkFuP8I7mQcXQXaHe/2aPca4
yoYUNEqblO29hwNm22pyiiNgqHjoAw5y6ZNv7jtiRVKBhSIf71mExbWszeIWyJfHVAM6S6o5LZZl
3gq3d7eaWHIsNc2lCBy5NUZNeJmtr97UYXG1jPyh1BwYTxNhhtpt9/07JobtUCNjJtMPkf1Ve5Vq
pIzn+AdLU2aMyZcnr5/VRRWky9EfeEQu+eofjYL0sv+Ii/53Tv7NOdmD+P9Px+TwpUjf6q5KfxEE
/+ev/jK7Wu4fFlJg+E62tgZ5vOBfYEjb/YP8G9OE0gTe6d3O8NdJmdg4dJw+6hg6lChWOL/+dVK2
//Agu2ohccD5+1+aXS3r14Mycbw6/g6RDxpHlMGuVuj8pIWjEw1NbqR3Us3sq+jyiV6oOQUi+hHz
dOcbHvOMZeI0bMKFfmaBTk+5yxEE4XnVfv7p2/svUlkdU/yzik1fjYtEirQwl+gmogd+vRq3Uk0u
4aNdgx+04O2vwN1HUftJuEwDh8VpdsdnMenWDuGvQxu2DFziTbT2wg0DKarvEufeDa+RjFsb2cQT
wYwMBJTvRT/AuFjL/p+v+F0v/ZOa5/2KwT9C9JL4lZGffbjiVJBSLtVw7SxeHG/9ZS2eJm1w3Q+C
qTHT5sXKtoTekQQhfJVuVG46h3LqcNuiQx6+623eCiHnIY7DoTBthjKhzSE6LwdoVZO+no8MJXup
hw1UUJ/Y8S5zAg8WtKaGr3twZBr/86f6+20QOmuKG+GzNpyPInHav/FM/7e/roZIfkK4R7/MzW2W
RoMe+5aenHxoIqv48s9v+0ENhvVV4H4FT4aPW/+Hvqyf1iI0vdilT15dVwGsfPAY43XVgzEIouTT
P7+TLv9+vmv6naRp0+fUkU3vKLaf36lB2LS2XVJfBw2cbJI2uuJAaqKyN3mT7Mx2LDjXmSogBdnx
5vJ3i+YDhE17fG3TRi/tuD5WgI/2ZiGcNInBgVzryeBLmY3eC9G5XIOH13xH8lG9Ucwkk8NctDMP
pLwWPxhN90dY/u7VQiajGTpzVuchs6nyyWHi72yTQKkfjQHr2SQZUFBt1G53wQNjHX+jn/2ImdbX
j1bXtjjZQQNCe/nrjTL9EaoZTEtySKLyJe2GHsqpkQ+Vu3GUquIT+qP8NQ5kc7WsbUIYMFql0LYm
8YbeYSUAEKth6NbZ9COFRvZ98ppE/CYXyP2bJxbZFHBdAdyUvZVf5wdPo88I0eySwTlnbttEMsBk
k6wHYKGO3A8AksJuac27qVQeYdRJIsKO3l3PXONQuA2BIHiE70GZUYGLYo4/M8SuEUBTMDRe2zz5
fR4A9q+icKwzgjTSwdGD5qyvrufG6G9aoKO7OIZiDn40guAOg7MEaTkU93YW38ZKF/LFKNprIgkf
B7s0nK0/QQWwiKplbyD4ZuVoGWRXReIFz5E5uqeE9FAKykV3Ac3ELUNd4x2NoOMUOqtgRezhGds1
WyjY2+FhNA2RUAcRYBmRiEn0rm0/tok154dIAIHlZJpHr4gPugnAU2t8HUsBZ6rp7WNeV83RQgz+
nfaoz+/eKfOHVEaL2EytG5+6qBtDxfdwsFxb3rQEG1Fnd+3eshZr2hWeAJo6zTGpCpNN/mbZO912
bOQN7rvY5HBUDxc8auw5rMiQ2QSDKL4wL07osMrmwXMGGDgyY1za++X6Evh1t+vNJaOZDutzbyyL
+QKBeH7r46ahhWozXacrb0/xfhnAdzrzPO9UPI3BvmNqSIKOU15U/KvU0S5pNT5pTGKT9dhfSH+f
xUYg8EEVNxRRyBC+Kg+dT5nqjsq8mx2QiGnP6AMWktsOe2eYZX9YHAGZNSdBOrob53Ygqlylhaq6
7/RRbHt97lHL4dWiccxWXn+zVZkNTrcZMYI25vXwf9g7k+W4kSyL/kpb75GG0QEsetERQEycB5GU
NjBSEjGPjsnx9X2gzKqWKJVoWetaZFoOFBFAAI7n7917bt6X+XxisrrsR39APYeNFZp/Zhb1ne5q
1jFTlkV4Ed8BhXZLggtfV+l5cHUj3oc90/kWPycauG1X9EZ0laBMc+tDrtxpxdYxrjiH6mpxR01R
bayJIbwLdzD7sgilk22BD8fgjaDJAPhS7hibdv6mYB/tRyEjTLHVIt/wHcQtemVvaxmRmJD4BH7t
psLFCC8jqgLwhnG5bL3FYcWsgN4N2zLpkA2OUsXyWqZaWYZ1nHqv2gB0Wg+Yrvb7lOgI79LR2K6d
KsvtXSDF1SzbRR2kzuqWhE2cuGUYoQZsd8RZVOlOFcQ5HHRJGMvWoUmfbt3ZYerdpS3CIb5W81Fr
ysXABS7AQvGXrl0VmQ7Ucuir6jErCa1n1+v3RZjDS7pdht6ydplWm8ZZAvnMRV+QmEm/j5jjVXe8
jK1TFi8mSI6GTxDWfYHNHW3mgpOPVPXpovTI/UKqTTw1EDFjYIPnOEWASpaBMhMVvs7UldQnCBOs
5WuRQ8dHOtIX7JlVmbSYWFL7ENNJWqUVtG7Ie0+jYBkigou0qWv86yyaMntrpS3b6rLJFu0Mpgg8
wQbFER/Xd5uQbgmJVklqTHGY+3aC0pCfIz6BbRO3T2y14K5Tbdn0c6p96ipV4+dMeY7MS2Op0gW2
0gjL8F4VkzlcisYnwqMCjXzhDLDu9jFiWP6AX1pcrSgF7vuRLU+VAEsri5nNirOkZ0Yf9/d2ZjrP
zhytgwODm3c3VLNrhcSrp3z4wViTrCzss1tvikJSANqPxTRRWWRxNt5JR0wvTZdYh9GFnB96uaOb
mwpFP2LFos5moEGjcUl8kWXfyN4x7o1e4ycmoRF81RuKBLeRKKKUabhpTkfEhdK8SjXXRwFFVvHK
emzl3i1kIq9nZffeVm8nvptkqvhgNYhe44w3mP9AqgJ3d8kq2QVg/uf62Es/MgG1DHl+a3ogtDDq
Ioy76Od+LT5XTATuTTGzby85NCndxG7MZtmjasvd9eTXjz6xPvG5mtK4tB10IjdD66yW+LzOl62f
07/aNkWcpzdV5/LId/SJnmP+H2uq2VfJVWvY8MiQaiQ6X/dED/mi1JIGeDn8BJDUK3EnJKYGuiX/
LtstZ8QCgpRhrZP7qnyITMs/4fNLSY4hcIX7QsXieapgTmMNydSt1c86jV3K3OwM2F+e3Xm8Lfay
0o3L1o/bj0wDIGokdpKapxp9ynAWEXw6Bqpz24kCV1nwA7msW91t1WdiPZ1rRmt6fYBkPuaPE9Ij
eSgjrXxlQ76uIWm7TvMFuSRhaqpE7hqs948agXMITpq4hZ7HMqe6KblN616e+WWeOYFjdmbMsufY
vI4S03/oMm2Mw8KseEwWjdbU0a5qo/1asiCrk2dwS4XTumKHmQM1ggDhZQx5yUztmYHaQEAUJWSN
N61FO9Tt2uwTpCv/XlOU6afF7zvjSw8HHQ3y2pI9ppPJr5pLI1lAaNAPOTZ8LROCOF/slnoc+wtM
RQVpYJBJmJwd7HIeiUeamFduc92QtNmKvK4vKjHb5zDSbVqXbVWOqwOpSbaeI8vknkpEfsGKwTLC
0inHTZ7AHdj40+i1vAVUe1fErZGu5mTLA01KBaY+NL1FHFyCnLkLE1fL45MWNdNLgrVl3BauFPkx
JZ7jZpYkve67oZVpmEIxQ+Jr9pl1PYMMhGEpGjzdbUP34QLm5dpio7qR4QRbF8imV9Hy7EBps3ag
zQiN2ZoZsxemB0rTa7n70WPTZFcYBOQ2aqRoH5l1EgfGhCXicUj9B+71Ul5XdKpZYE0IMTuvXGUk
8/AxVp0D5F8URoEipSJ+bXLi3r6wo8Ibb1scmx0vd+7osMEs3e7YOKj5PLX6vD53uyaxaB7phTiS
euhzXvOMBSnvtAY3gYxYM6jGhv4C1g+fv2Ocs8OuT39smnUdNil9ftRaAjiyDZr8T4vUfzop73RS
8Nr91ln9v8Xzy3P5Qxvlzz/y//NGHDt4MLEI4q/GSvvPNgoDR0b2FPpsqoTB39ns/cNW7fzBsNGh
QUxvg6/sO1u1pf9hsv9aA22FcP6urfpnv5RYISQGuzoLgMpbW2rGRMWWlq0dkB0wbUiZLh0G35b3
v9+2vtkgs4lZoVhQuzkai/DbqeZiyE6xcmkHudjGfV6Tb2UNundV0g4v39nkcUG/3yKvx1ojbFa3
OH7Mn6gqfBeZ9IkHXXX1/hU6GyLLYCGc7AXBBqs0qYG/Pznr7bby2x6NdpSjY7VFX6K/6f7MuUTq
7HbRAZc6o9qorfvzuhvIZ6u1ErSX509kvyG7Nnf6EI9WAO46U3tRTyj8Woc2tDOOBH0Nc5XuG7iH
hxUXRsvF7/SXak6789bH7f0tQXVaunRfCoVviNku3F+yVIucaMdC6/oP3/JV/REOGCGI6WWkiO2z
44xQTyvGVEg5TnZKLFXY9gSPmpq9fPUR/DwkuY0YuYkvdAKOQvrNVGANOK0FTdUFblvhbZPMGm5M
OZSvaAXrq4V9/AcTlwhZK2BBiBOpUIAiEUe2Mh30GoJ1u7Tm3hv1etPhLwqNZIbP2zNLcI2+vuwa
D/o6teWzXsTaASdhGyydNh1aVRCsgBI2EltPM+vPZGqU52JhvOrXCzpe6h+q/86zGYuY3UfIaP7E
cCjBOMJ7V+F+kR+JWXKUxAnWEChSuVSUU8R9vtWTGj6kbpXVy9C5zccM1d1jRh/71o91P2F7KoGk
ebKBAukDIN/g6agROWXpvOtGD/YrVJ/kJU8KYHlpZRdXOmkmjIjtmDV8mIYzNVQTrrWFOViUdoFp
Ftx72cKM0k4z5yq1kB/NKbr5mcIF14UIpaF3H0uXKI961vudN9K8xGshyi9dWSb7pEo+q470lhj+
H9NrjymcsTgJVQgXJyGu5KItyuWRpgLAFQrjcwTzntzI2ciPohp1LSAxMwJVXWt3NuTOY0QT8zBO
FWl7Ks3P9SwevsRS9C+5sQ5ql3gRVaj1qX/iEsggicTntmdSa0zdZbVqmWa3+KJbCHmwZJxB8J43
eR5/8CXqsxZZzl5rkM5isJtxxE0Vaktb3/oR42W36c8yqNfwBPpYYRDxsmeslhE/7H6yIvxFCVKj
cHZFextNkHcEVS+KIQZJuN1tBqA8PQx0xgsrt80wM8avc+lqO6Y3/UVuVstLv4rA+Gadl2bO8yv2
EmaQL31/i8EXl13v3TL1TUNovE8ItK1LcyFhxFSLvNTo8ISTL6Y7ZuKkZRj+uFOlfVNN5aNrEYl+
SHMPo8qmj8dEfa5EyvQjoh/DtnzI56zYYPBhjr5ApwnyuMwhaZurcl8VLWJVbyrUfERGHiNLT6C5
6Kj7gW895BIKD0MQcyB6iwtRtwFGX5nd213mxX2Bbn32xuneVX0S+pjqGWyBWcrZ5+YpA0m2z6sM
qqr2E6Gb7tOs2TFRgio3HaaEhPcFmP2Ut5MZVStUVJzduziflvh2zB1+0oImFV+KtkP0ScBrNV3H
YB5h7aDTkAlzrhX3uIEV5Xw0m2SdgekVUKaQSt43H7Jh0pxdO9PH+uICvEZK3Se9dkI4EA/dXV5S
tLR7w5f5R/yV+Z0/EpnX6RXLcF26zmHUGVu6kcLFEllmpDbTgNXQmYG8bqZlJDiXKZm/d9jzniYz
Ymo+E0VN14lxMnYcEk0JijLgG9YISWS7/mc3EtEdNuXpszAr+tcID0GZ5xagSpQayQYzjwoIiLWP
jdTJRJ7J/u3LYcGZ0ka4JzQ8K2etbbMVgYWFBFjIOii6Nfd1TXKuJOwfsiMTgnXWhLS5459ami93
i9SJNmWuOTTBOE7lzWzZzddVUHTOBwGyl5uEXjcKOHQwCCANYaem+si+zb8qnFQ8F4SroLwtRoPG
l0syNPgcBhpeyWfToFZDYNN6QpE98GAWmnaSSpEvBMBp67u4TCi4iZ0cyJ2sczHw3Bb/mad9rfq0
V+9UgYyX1pHOv0bHXnVf47r6nq7z1x/55zRN/AHQn2gVEDkIJdcK6LtpmgMCwFvhrczN1kS3f0zT
xB8oQRGDoT1jE2yY1FV/TdOQpNEepodNCJvt2kL3/47uDG3Zj1WT7hAJJVxeihSCK5D2zTgoZ6yc
T1D4r7Pct0BEApdiVNbFubjysaHYNzYLhNzXBRndO+76tcE2rc22PBrrCQWzJQxSjHI8HTSg8t66
BbCvFfOj4xFrD0QQnPKmofGGBa7Sp2ssPPqXUm8mHTMybTKPJnbi6fheUMWwNKC2QWpQ+zauoKTN
TmVWGa9rDVMjymm9F83M0+0svPjk5na7qesYaDjN2FsCIqM9MuclQOfBRC1nNLVFoDoMm9bsynyz
FE3nbBaKgQ+urr14s0iC0tGoY6gnLxGKgtdYlux8zuHLu6MzfJrwRIS23viriUYkt5277rpkPavr
cVgiP6AdXHah1XDGGzBavYdXpWgCX0+SszbKd/GYQu1CNPqSTmP/QY4iyS4dXDUBGanuFTg6ij+V
zkm6LQTKWhJGMedEPgIfkDR9qu5cp++rgG9CPUWKZF0NqvVA6E0U3zERi3yENyDoEW8kbPLRqZwt
0zw/gZw2nL2wZ/0YV9YY+iKXFQluWUnUcC8wgLip1Tyqbu62cdxmdLjcsTxp9E3ISXc8GANltICe
zCd3YFla4e/ZkvKOY6WXS5A5UnaBKFz1sR9wJVxzJijlTEKbZ1I6ACTR4qGRpndiU2pZ8koyh010
cpofZGoPuwm9VYCjl7zhOnFv2oXNN4zGPA5M1dc3uSi7k6qxBetla9yQPjmF1YjdKLKZ9GFKccSX
qfFJpuGhuXRNY0EgqYiHyBGnQefdtZXWnNvoitWFXg2625xo9E5Ua75TSYyXXAhsp+VIlXht521S
H+krGrjcLOLYyOPxUkHfu5Q24re8Yu6QVOziYK4YDMh473D1bgb8IdQ6jIjuyqbCJuxqs9+gmB9d
BB41b1+V+IK2GJUn6Pt5pqASeH9JpKujzj8XdIy/lK0LgDkr3Nwl50WV2vlIKhodCG+uL6XmoUiq
+uRMRNX0bNJtQCskpyFUBOyq4xyrxNmiE686EtWEnhwo4swal5SNupAOI3I13vZaf9C70t1VcZpe
w7o1lm2C7yDb1KSi8WTDdCQyoFFpH3RZPUzbJmrG8XzB5NYG7BSsLcIbCrSGEYSx1SutW1CywJC7
FhUoUMQyTGEu5qWcLgvp6Psud3kFxRZlHvsmmjiZi3y/0Nz0UqvrYtxBfsVACH9AdEFZeNOTmcp6
D1CijU+2Lm8XJiLLjT9on7XFr3imNEGuuEfok3PZ1xbExx7FS7+LB1U/zVAJyS+ANYo63DPrvU0W
EH4D3c7WXL0K5Dorkbqz27UxajLOardpUZgCc2pCe5OQd+uIpKB7nTT7gzMI79xKiXm/G3NzbA5T
nhj1sSOCOPAajdgdia9+iTLzBnfzmnRt+4S4ZDGrmTPoFVKuNtsvs+WdMvxNeeAxU5nPZ4PCwrVk
tRBJ0pGB5kUyLIw40rYp31W9i5slC0ws3jdwKfRxZw2IeYSfmWe1qMhc8DJ6ZFraACMAP2bck+GX
BrpVmHzPOfu8l651s+dM7zVmq8UItHseuxAmgs2zZs9joGUM90pDaP2xi2M89daQMbglG7A74wds
vEP4T4oNfio85BtBZYGXTmqOWZL9gMJe32QKVmcwQ83amlKwIXJEF1srMmMkbKaz6jAinZHkzNoh
O/aCIcNA25Zdyr2Bu/1hnNipcAv3yIMBVSGd182D8Cb3RjipEcR9pFAeMWNgz4bpr1p6Myw0hxD2
ep7mW6Jz7EvsRcNIN84tjYuJofPF0i8i23ttbT21/fwEp3j0N71ImaoYKc237UiZyTxlzNbm89rJ
XpQhicmqCWXC9DTHN8Y8RujTMrtQTHPKv4Y79rdRD9q+ybvELPtXzvJ/umrv1FNoyFZ0+r+up3ao
BtIvP7bV/vwz/+ir6X/wK3RWB+qfv0Lp/iqoiLKjwBJIoJj0YwtfNf7/6KsZ9NUMIEaULxYst5Uy
+FdBhaYJ661YE6iRxWAXdP5OQfVGpwHUCeTCSit0GI1ZpEb/KDSIackuXlMPB9McsFIXoCnAZJiJ
f24P5GNtXKeryEKHTBt88zd9d61+IUd6026jhkODRCdqBRTBmHrbbmvbmOxcls/9NJhjCIRNhEZq
wtlw0/LwbxzK9xzalZDCdLFeiO+kL52VjYZRghuyDfpSLEQkAsE4Yaky2j83H/+SQ/Wrs+JS+pag
VyqY8/54qMWY80bZdo/cfk4ZY8OI6ICkbvvZHY6/P6tVB/KdzObbBbQ4JxuP0loPvzkrNFtDXjhc
QAxSiLeUyWxrEK/zKIK4irItykpCytkrbpHh1O9wF7kHf3FwurLrXUwd/eY8YchGkdX0/R7IgVg3
/0lYGXZ7/vtT/PlqOoQemEACbUHs41s4n2SDL8c2Gvadb4uOe7OCFO/MLULwrCmRffz+cG+UWVxR
Z1UDsruAKYdwcD3p7+4Tpx1Ryhr9ALKSpT/Ju68QIV+9GC+AUZRUNlnzTlv258sIDND0TfIIUCj+
RC2LkjybPKse9pnuYPtiUMaX5dfh78/rzb7p23mZKEV8zwW1CHzox/OyhwjDDRaPvZWudnRNO4/R
0CgDPs6sl8475/Srq/j90d7cGowX4jZ2ioGuKo2WiLYMuAl0PVmO+NH3e1Iy8pffn6C5Nq9/fBYc
vMmecNhp+tyQb5YyleS8nSceOyMR9pUNpuIhxo53FPXiHYY6zoOhhTegPEhetvwiet07EQpyGOKu
3o+DP4bEy04b3BfN53m2tKMSxLeZUd/eLWA2CzeJCdxql3cWJuMX378Ftnble3rQCt7ecZ6MhVn3
PEbphAVmY6+9lA29ozHUNGg6KeaZbePVU2Bx9UJyoe1P+oKDeSC5+dJFX7qNm9i/YsL7V1z9v17I
fvnR1kkBTzhb/7cyxQxPVY7wpEfTlYQmrgLM0hAJWk9gjm1j+WFOrWyLldonu65YqtNcZd05QpYR
aM7cj5txLTHt1dKuAD5YqCqCqGL3TCgRMMjB7C5NsWhHtvR04ce+DyZKN3pUnf8wIKnAteWhOUed
se1szd1B6QYnZmHQH+r5BCcLE4pWDFtCVEkZK5yzxM4/DKByLknVxNBqLfmuswjDnrT+CpPjcmhT
l2hD3E+A0IroXE+U/qjh+9+T8q1tI0e95sq67T0it30sYAc2n/0Vv7na/f5u/fkB8RyGYiiWbd7B
0Pl+fBxnqGoDJly+dJkQr0ycVerpR/zw92zUm3AYYBz9G0dkXs8sznHX9ebHI8JTGT1/yft9B+3Q
kLjUjPizX9nnnYX6iLn60++P9/O67a1zQRfgKDZBGIQ/Hk/GJFnx3fR76nDMqoyNjnE9WaFndir4
/aF+vk09KB0EK9CAIqFDrP//uzU7JmYvm5D67nF9YBPXWgPc4eC+cwF/eRT7m9cRJQ7X8MejlDqq
ih6H814Tnd5tWtfXDqh/vOvfn8xbwTgrNWfjMYWlWqQN9w1v+N3Z5CiJAKuvArjZqAOEZdlOzCXK
Z1nVTMylS0nBjU/UDSpB7xGhxr62CXF552Os4s0fl1Ok9DTDiJZ0SPq233x/LZyfJR1d2Pdz4WJB
84sdUql+Z089TTDLXuyjUc1+2On116Ke3Fu839M+dvTxolwWOuNwtt75Bsxffqa1lYi826dmffNa
iW1N06LEkvsqHqqj3jmhr+MfW6q+vYwkXaDEHZqPBVqhbdFq6mpowNSLVDcD36tqFGPF14L90yXk
L1hn06cBAeS2TfvmTlUD+UbYLA9OnEynShWXmt6/V1z8+gS+TX0p6Xn+3wxgI6PzS8WoY28TqEfg
LzFIkx1/SFjFtg1b4iBixrYtXdHzxurKE8qzZy9170HP+keISdF2Bq6NAbz2b+rFxarHYHRxoupk
eYm/Q9CjgimHn2RlfbFDude8Ux69ZXx+uzvZsDC3/vMM3jwFU1/wgWsl90rLYiiufnXqQbcFeIUA
mpFXYQ2CbL1Mp0mB110C5XvnLrB+eRfQgV6zvoFxv33cPcVagqRY7jMtwZI2MOF8oay6xgyE78zX
v9C0mR9psyWfEbf3wxhvs9oknW/1pY2x3Jk6c5KOdvVmQtRHNqM5NFuauvp+dogWpRNjfFWVYbBU
unckEYaOnjE70/zHxsu6gzE6+rnmGMVhqetnd9TvhOJAsY2zq0G56rxzzX8u3TzBbnCl/jogfr5l
eX23IKxVTx5lLAhtVjxW0d4lajfQFp3u8+JY79SJv1i2AQvT4aeu5xe/BcbKIoeWyKKzb+Lq1ccZ
wFt7zJhyL/47R1r3Jm8WGI60+jrAxTM3ePMwIxIYGjdyuJO6+D4nJ/wxK5aoILOU3YSjcvRRuiDI
JRKAEn+/uP3i7QsA28SSg/qCkcL60b67on2cgofNdIllUn3ElnBNWuqtDjoBwvgLW17xzgvqW+35
07k6Jr1ckw03IPcfD+iPmpyBzco92/DqdrCoexRJXgrS69Yal6/I8e7rtCACXjUUNzbkegjPXaBT
rfz+1H95MzkEALoIelATvlnW06GHDDHy/E4egaR6Q5ApGTbJRktrWFhJ9vr7w/3ipSkQFK+Rgey9
2eT/eOK0BBkwgz7cK5r3+7gh1HwBV/XOHvGX19egk8GdxOX9xj34/gvNpBHXht3IPXvkbuuNcxKM
FdMhEXnacUIav42Rfwbg4Ipwigg2oxuAI3XUzpZFvLdG/rwpx/PCrpBNOSYy+Ag/nvOkmNknMufD
jL3OFMFF/9YtF2pccSeloW0bgCX7xO0BZuakL//+ir8V+awrNOsizCKHuh1f3JvDM/RHhlrp3V4Z
dvLSuB0ijamL+yvJkAUbg6gBzdXDCj3SlI96ZxRAEQOgJsgEaPCDWZ00NV2MiUU2r9n3g7F1Ykd+
+f3n/MVCs7LU0VtBq0BV9ubOSBgWKKcS7V7MUQdnE70og2wG3BHpFn/7UCgubQxJazoEV+fHLyTN
DNm0CGj3/RKVrzbwhZulSmC6AIr6N06LGtSxdfgpFgd8c1pN1Sw9sdXt3jHT7saHV7+rlRudZV1P
F/GfjcbrP1eP/4LMfF2nVS//579/sYhxJNoilIhYhN7uG4noiRl/cKTU0mNM1VVzV8ZkXvF2w9cy
l/iA6+RvxkOsN5e/eimRCQowQ/6b04vBIGPycdo92udxW66MnDQDosU87b1UBkgifC9vVk0qDZgl
6Ao9Ep/e3MlebtdDvBjcInanQ6cESIVZjTBOyKHINSAnwI0KBDV5sW2tcdJ27ByHOVxQxZc3oLd5
uEgYX3y87lAmzGZEC91VuTfAaSoEECDyqp5rLD0XOZIluYuTYhVnMEEDQcUpERMlahwh/oifeDdh
qlNn31Qe6OfcJcT+xVgqZuRyLwaTHj6DR8fcZUY5i9Dym8R88ie0ZkQE0ywBbMsOJoFv11lRAOyo
Sz7IojbUsajoru0xGJR2qOmNcSqXedb2xDNh8HbKavAubOaW0Q1p0EW149+1CfV2J/MZjQhx30GF
uj2+8FzytYPBsWroExBv70a4b9Gpq7T6YHQ5Vk+Ftb3b+En6UEph2WiB8YgdCd6Mm6031HW+Uzkj
xbBs8NmcZyPbyXQrfILk91JOK9lgdBgt1SOelTOChiOdvkPZmEFTEn29GVOwOM8u0miFuKWft4tn
190deTXkuqMuz9T1FLnjXZXaxF0qrfXdW518uDhESBQPR4rYedd6s5/u7Cpmemg38QJBRsK6qjpe
UWERre0/XTNBE7fS8T5kSVts56LEQi7tBLBj1jTOofSGG/q8uwHj22PUmMUTQfT6bV8JHGTgNg7a
qh+zWp9UE7WrWrmDOljdRi5NVDvB5sF8dW/aOcZ5Py+Z3I0na1TT1mzkc5YLm+EZrJghm60dto0v
tqVN4Yh8nc/QuXshJz0k9V3syemqN1TMTCAZQJ5Ju5lf3B69tT0oBvnu+Ly0Am0REa8Ay9QGOtsD
duZQaKK9XmkmoYEC6Zoo6GU76Klx5pVFcoH5qtizW0DslEYP82I5e0czbgDBrXPlOTpGZEpu5ywf
KCqkuy14SwRSuivvbD62vc1Ma1EOf8uvcrpLIBC6Uz7PZrDoeRvOPWyLLIkgX7l5eTZZSZDyzV5H
nn2LIWIOjclLdssCLU9p/RBEpjL3C6XrbRQXzafKk/p5lZB9pPpWBCgFu1ehtQiDeqyTHg1riFm1
c+wKtOMu4tCjpYOwkMr1QpoUJxMPMWAFY5c76qnEevFUpbD8HfsuHdQT9pcqnMCt49+InkoEYB1P
YOkdxwEP/6i12Hsc7T73PVhxkQVZPK69UM+I+i6mFgda5i9Bwr7hNu208bqNwdTLYea9aMlz+GTM
tWccO0qrvsp2ag6e1acHoAy420qQMraEAK5SBF95kI9pvyh0pG2FyXtDpdnhq6nJNkc57CULqGk/
fyyRM8+BC3I452XKIoGIcfrYcO0v24m7LFMwvZnYHVHcKrxOfb0jZQhUb1/X4cwDEUZ/SkS9PwWj
KOpW+agC9ICYdFmFpZph7dBGojXV8IY0e3cVo87uArPbApNKAKHXudCYahzx55omgK3lrgdRtVCA
KU+0Z3VYRnWLtafjSjGirYpggTx0T5rifG0WmXkflVWeHqdMdKGDp+7SmExvV6dMSTdAMqCLp1J/
EXpEPUl/F+T+ohdnhIZ2n3vpxSIsVIzXd3JS63yeyR22YQa++jT30RRXiJ03TTTqwaK8+UMyeuVr
13RA/FQpjU+YnJCnDo1zhUay+YhSkqS+RKp9T8Vy7yk7+zhKfo9CxoOJzGxPC+z5bTpX9hGFunyk
C8cYJJMJk/hx4E5ILL99SvBOfm4bm2gCCNhPbmumh6wDTnK0sB3tYJHIR6fGhIV3cZoCETllHwyL
5OEoTM3BZkJwayyEs80ouI6YjXJQNLMZsiv1u13Ovqk8lEDbgEyk8fjQRtNqb2N47G38eCJ+gqE/
Gawlo8FjU4Fn5x7UplPsZ8kdCQYFkbtYZ3aSy6k9YIriFN3VvX8WmwsfVeTjw2jOw3RBVFF8lXot
iEJoehd173nnNoyX1TST7m09FXdjb5KTSSXSnkSTJFd4TZpPtO7MkMaZs8J+WhFW9UqAHMjInmqS
EvdQBOKromhGF25J4lzxELU8VHy7NOHbU1769hUKoOalG+Puxl6gfMuU6/0tTXvBGLQH7poekNGq
M41b86ZxuuYFCHYFz1osDerTNkv3XNn04Mwlv1bD/G50dnv6ls+9jLJ56VXTPY0J13Vx3fZzDR+0
3SxDwmXF0BOdYroR+8Hv5Rd/ks6VvbTatBlrP76aUwehIZaoUn3BH2gjhkQAZdkkvkxQqc8NXstN
MPmEf2iJ17YbVFtZxQo1RHIDNQfZgqEQQjt19KFBhETowVB/ErHIg35YgV4mvmO4+x5FpDNYZhj3
XovQXY+CGDPmWVdy8gRgzR88gmc+VXGUHqyGP93oWnw1+Ihtke44VOAwDplYAFE7dvnq7uvRicM0
AIJ6QjjCD0SjT2ZiPBV9kC1NPWwWnnPaWJV8VACyX5FDyS9ubDskJCiyuzoo4lCnkjVdHdPgXVom
44Nd94O7nWo+ZOHo+a3Xd82zlSXiTvMXAoKbakqulCgrYwPgtnsq2mW+9oQcHnQkyrfp+nUDQPPO
HUC0t609cqCc0GHfdfH8UGQkV7bkqhEloq71WFNE1hLSqc248QCoeYT3lpl9bPWkOhfWxG+sl/yW
kn3+gARIflkmbJKnpaMlHmplol5dlLkViEcwlhv6LZJAaRBGFeHuNYJ3tOrEkaSaiG7thC3Xphlk
q47liGqNc+dOWpB5sPQKmzuNNSu5QoVaG9uSLNJrzcpo4o4EY9BKlR5yNEFuZ7X1Zf9aexp7plEv
M/BZU/sKQtd4sGPsTeMkja9izPC28+i1N6wWy2ttZsTDIOFFQt1lzvDVRFvn8J253PtNw2URvMnl
HoyRAV2Nkvceerp26/c6q5krkIY3XnvTRxWN/9ZsLvtRNR/nLCKaoffiq0i06Z7EaQ+TtIdtWZIZ
GBI0YR0rLe4f2zSt9JtO8yRrfJ2XzrFWNRfPs9wL9sTRrhkiNI1oCVz6pj3Y3TayvE9Q7vvLqGzi
/VgU48EWJV8Nr81zq7NzxMxunF4LWzY7WA7yQ9eMSMOW5BX+GP9JNk0TRGNjvYBzc3Z2g/+zsfG1
mtZcYRJZITpcrw0TTRucacdziEFc3RKmC2i2YNdQ2Vn0YBartEer73rfvhhdlkQcYil7ma4LJuzp
ly39H31IxlNWNh2HReWpT6hi8C6zblgL43U91S5moTVXlXKiOxGZRNLPKbCenkQVwOEMG1scMUcn
7U+jggGc8mxe6DFs5yp2q1OcVGpDqU8J6DP+o4X67DvIesgDnW/zerS+jIVNVq1u7Hk78TdLAqND
RIqM0z6b58x+pN4mp1ef6xd/WudMdb9L6Cwf26h2mZaR13gYs1o9QsOLb4nMnXbu3BxEXbSBP2k4
/VJyZr1peab/V36E77+sfnkuEmq2mIWeHc7WVcpOtlmey2OuwRwfIw3RKLLAnRwG56yMCJQgAbi8
4R9cmvKRdj+00NStyY9vB8lBBidyrwfsjhsa02rDptR+xsIsHjCxF4c0dR/mTAd+PsYJdSCl3KZM
wTHW6ZRcpB6Nm9owV9qj8ZLo0bQbPU3f92gZAy9FbTd9ixWCcE6SKq3CWClxRnFhP2a2s6+gEe54
nFiA64zdaSxa4p8L338d88F8nBvbuPRLf0G1UNr3TTJn25kads3QWE9NFg+G47o3auRbckbYODuX
unDT9R0El3luvi6MmsxtQwItJGpug7QqYEhqc9WwrDWKDIUS0ejcoKJigEAqcG9uB1dQ0CNGe87U
nJ/iqTr8H3tn0lw3jq7pv3Kj98ggCI4R3b04s2ZLspS2NgxPyXkCZ/76fmCp6ton69pRva5NnpQs
iRMI4Hu/d+jztoAXj1FVvWTz/WphGIXA/sCreEAImbFRc7GFifzhtnTc6AmJKdsMZzzkTIHZpiGC
5yEgjnaXlyq46paU2ctK9olb5JtcafeubNy63iZTKGlaFOvFstRG9UVWBHs0kfPCedVlE88ZwnoF
hRhVulEq64qytEDbg/01zmxEb/TZh9J2vKMrAeCB1mpWrLUB0hhSMb8LI9VeL4DZVHX+mGKbprP8
MpxS68FFnKIzfz5FI8kJQZffFDzlq67Co6FzarQhNHhIt+j6a3BfUkS67CRnEX4gcGVDnfNJ15Wx
IHDXbdt4hixZJSb8ppcfEH0T7237n+XqfYsIT35hx1q8FB22HlnXQWMu8EdQ4xDve38o7xePHQsZ
JpKmd9iv23jGsILt0HxCZz6ml0LVk7MbfavzT34uEbJXjlffiSk2iv/Fr++Ab1Bf2EGGgm3Ao3Fl
jLrZSwkJ+95ug/LeS8GRN+nCBJrhkvu16GyEal2WfG0jsj62NlTNuxYWwKULl/SRYCDonZodD88t
pciB/4cl+ig8dVE0AStKODcfWS3BztZCojWOASQv6ii137M/pjIlP9K5jHOysEoyGL52QweIQAZ4
+VfuGClJt/bRi9VlEmWWUerWJPO860jleLFzTRHuRKkg+3mNuq+oUNAc2usY+vs1d6vHop2ZGLpk
nuqDH/djfXDCCURjwCE/2yRkEsybusLdIkHmgxFHXEcvOMvxO2EzF3rnIx8jlAMSbAOHfOnz3dhx
lii2oUvtKlha2KBD9i43WepU3VW6uj11o1WNEr0ZPoPxgc0rf3kV0H3JPwd+3CVOuIijWMwWoKdD
ip3UXIbXWWI51c7TJZvWIvJ4SmJlqdsW8xC9jHqEihwPKZYb2CygExlwe90MrcKzaXJU+PJ6M91R
xNC5aU+mWyQrMNN8uc71hnqiPqrQjbeqxSUG7rcBBXARqR5d+GPVsUgz4B6YBSkFZk5MdyNBge7s
Fve9Q++u7tWCu+WjO8Go4BHSbzXunkb34rvgIbrBmvyqg8UwHktEfslNOPbjX6MHNroZbLx0bjwh
k/f5MtrHasD7osQD6T73MVbeNk1gvUfG3S2nGRg+unMGLvpkjxbnyK6cs07JUKLKW+ZK0P+rsXbl
mfDugv0nyw5chrs4ip6fXwkD+ppSvaQbTja8xqK7+5Ziq1Icw0FjtzCEZZphgpDa87aweH82E49z
PVXgf5cT/lXWhnHIjs5NHLI/oTADouCQiz3jpk1dzavuUHCzCLN+bfGFR1ZUBYNx01lx2rpLRpJz
WrOFLPyKMKACbuATqeX2vi1q65KetD5NZKfel3EwX8NlSp/XNZmeJhvj7O945384qL/hoCpAV5DP
f0LDf/OSfv6my7rqfxT1vP3OGwfVlwi41RvB0zg203Z+46D66g/on6b7RnfRkpAw/8lBddB2f8+p
tbHCZzdp6KlvHFTH/gN9EFGkDoZ7kgaa/+9wUM96RPi6sUpRJNCMoyWFpPNneD6QiFNSbFBPQcCQ
LxPWkyxu1eaHe/Iv4PKzdqPxIYPn6hlnOKJBUXf/fJRowLhD1XF0GrKK94GwGtjesPFfqp60DTKp
mOLXFmuCGgD/46+PbZ7Xj0j294MDgBEyzm3z/9ayZhUh/gdr2FPshICsvu6oJWbSsUtTiGXSrj8R
V9ggj6lStevWJf02C0x1sCrzFJI+wpCXgVIZPlTBpEcZTl5pckdqYyWQY5Cs1y+62Xck7dwMnR89
lF4x7f4/LsKHQijdED6zfd5GsbSDSVW/hifqQns/O4QMloKqIfWn5alVFoumzPGjESWNf6q65iOe
+Xjq1wQ6bhHpkgVe2fO7uguCjTWydw+xC2MfmRcXCIhy9MSTfF/SoTwssOlx9SqBx359DWdNp+/P
AQopzUj6JlQ8Z93PDgxlwL4pPCEnmmharMUG4cECIPm7xqdphPzQu3g9Eq4INJeNJ+U5M9cdZVc2
kiONihBFkFAenkflrXvV3lsuLchfX9nZS/T9eLSb6AYxxO3wvOloy66qSlFwvJi+EzNKB0gSh79p
tP6L++fQSYP9FJAErM5JQaGGw11MIjhpe0qPAXetUWF6yrvg/a8v5zv1++z+QcSFrf29Sf+3SQEK
hh1OjMETfZXiYvU7e5+EjJll4cEtJaqRDTzPDkFdnz8AYwbXDWRFIseAJpKhWq9K123v9eKxdHqj
26GFShGEj1KtJ1Dq6LIuwKdoei9PI2Ug2Xfk+4kNKdmr3nyv9alK7D0srfTU2V7354TL0unXF4mx
0fkogVQClwYyGcRVrDJMj+8HIkJkRwVIEplbU6bIpGJzTzMm6i4ALvJDnXd4tKj6LzZvYufm7EQZ
vNmpwM/wMMqmP5ABpG+bPJ1oZRH/0SJw+lMiOLx1sTF88aey/NMF19OAtY8yLMF4iOyTW+0hcrGt
nODLFWJ/D7r2hF2ivUNytRyxa5HZGL8wneUnr3dBB9nznMa0rq+QIyRgmpG9V7EHulGFy7Z203Kf
2I48diAo73XkZheZwPKpwq6a4juOvhBr4m1LjLouMNAe75pCTu1mXH3nugza4jhGnrtvRtvBnQAS
lzdQGuM4FeO1pmus+9ECFi1uz4jIxJ0bNstX0p26TVAkJH4g4Ty6kZN1m8xL7C2gt7dDIe/cu4my
3oMJIYqPk/yvRiY18n8rXJZtqHEj2Ew1dXRdJfMHP6jAbksbN8cwLDCGy+brFceDO4/sz10fpFW4
UWVKyFNftZ9JuXI/kXm7R0CXbZMo/yZyEdzg5i92TpzGe+Hry7L0OGtPtvvcDi9gGlS3ddTQT58r
6qtYYzUs/OpoNdm1uZ/QZynWiG4QKCTxIJKl+ugatx5nThBF5hhLIBRbnkSRQxuQJOncykHAllmw
Z9pbrC/brJzU0a7D4GJAmPVJR173LuM+VRc9kV7b1u/U+9w5VEnDiBipSNlvq091q+tDnpCBppo5
KDdGnfdEJ2vY1vk88WhmGqJzHeNXP5CTqu7tiFhd5rbxoi9qYAQSa4ONTuyvSvPMtSeb+0UXN2nk
Jlsx0SYZ4wLdZIS5P1gmnpCWdYn7AP4UseMQZjnHj1VGgnnsvSTzYp0S/GUfIrku+0x7pOzlCAmr
ake3M9uKzAufe3KqDkpree0Dfl9Wbh5ualQkVI4ENQxZK4ypc7SBn5kwRSEQlGVlWF31fCWw1Drm
HRjVIoLoo2iShZOZowMyXoeMVwIwN7SaRwbXOPk7liEaAXHgwW+b0nRHKpl91JSyVy7Ur2tCz/EG
xCTvE3C6dU++ro+If4GrCqCUNXdrjePIRkLgvlogY1wk1VycpEqtk1/zunhiqS14xq1N4NLenmxg
Sz8B3O4TeH5WVn3RdHU/ZJEcvnp+t3xQo54ucSgcL/IRWGuMG9i7lmiObZ9HOGhb48Ugeb/EAs2e
xiYyNrLB/E5eVCnkZ6JKWwJpSysmWk+s85MDPfuA/Ci5sPK42TtF7WyzZYg2IZzpo/Ta6jo1yEJF
tCgSUb7MqiEnu9Gb28uQImnn1cMCHxYTj7azyPjOxuWvsddTfWstcbGLGjYF67hYG13b4N7EYe/S
mJVDYvyxsa2h2VvjBLLfJ/oS0iPdCOKrd3ZiLVdrT/9lDScwZ17U2yW12mGXRxCyN1ZTj99kpie0
u9Q6S5bpL4k/x9iggmIlaV9d0wiX74XF/qKomwR19cTuxIDoiOisjUePhbMrZkD/QVLMzCR0PQBG
th+yTNHZs9Zplwr2hRThC9mdUl1MTpsfINoPzzSyiwuKJxBrk5ZVZA5zj+YiW7rVN15BJvMaOpzX
oppblRBa5XdojpYJh6Ut/KV8lyE23Id65MrzNLkLrXLafe8gtP2Kgtt14rvVb0Cmc2fld+yw6P78
3mnCCIQzwa/YOgK5cEnCkyCdyl/RbWPcBuuAPo1kYtgSJ4ZHT2+vJ/w/Sez0h+iSvQoRxBFxAuwj
9SUFbbCRCqSdPfD4nJJTvVc1/TMo2yNdEtexjxJJ8zGqhHvV61o8LBwg2aHeZXsRYUlnHD7clyly
6Sbimtk/IF7m/3Csf9CWjfAJr/4PFnYwXS4zmIv46XeZvU4b9ovqyp2BEFsmBTzi1O2oWufQJO18
UeY4xo1FlhxqIhD3IE7vZQRVd+p7CuF8cvc4XRJHXaE7z5N4PAJPL8mR2+/nX7QTtMm17soWdGpx
+00/V8OyIcPJ2mlFA+M6jEoXbsG84KpbBbaT3M6TTfrZqzjrPwXrbwpWpCKG+Pw/F6zvvlUVhJvx
05mv+9sv/qNqdf5Ax4N1IBQx9s/83z+r1sD6g5JRSmQ+7DioZ3+oWm2sKLDvsoyCK4SnDzvvrWpV
4R8+Ba1R5UmKYcMS/L//+ycxTHf29Y/0K9v72+aNYhUaNPOD40sc3s/q1qJE2l021nJyAZmWHYYQ
6ILdYsKrxxjj7UM7k2pblqkuD1MP5L2xO00Am4lWPOCOPbF5KCzgvhYA3t0lKOxY/Xl1djr80ox9
ROKnt1yVi7R2TjrMYMZwmtgmCjJ3Mrk4u9UryFoSqiNu0l+XhiDpJKKnqzN8mAVV5bPuFn1JXF9y
KwPH2vtiXZ8iWyi898C19jpkA2JCXdrHmNT56mS1IaCsxOuSjD7FFiaXtZHee4q9CM4S6HqGGeZL
Up1Q0qTfhERFMgG03eAY7H9wFyLCifoMnWuSbfCYkX6HcTCO5B1hHW5s72sxue/CIC6uRhVmd2md
9Dd01cRRRtkK6koi8qamIt9jj5EfMh/r0q3LTdnO8zRshGbiKTCancE0cYoaC1c9BZrbLIUP0juw
dFxWXjzsK4pwRK1tvLdD7ryTOvJyWsPyXS+Ud+hx6bqn+qvfZUOg8UymrgISMNlFvo3BQbBG23xK
/AM6GtKMdVDeVBguW/uFpkGCeg39+7Zy2W37fn891M6HDgPFR9l1RCsHGg0fTgRZ3ODKGuRQlwb1
PBc51LBBBUd6btm8HcmGu3FIpNotygLDNCF6Ls2NB0M5y/YeXfFL6ADWX9gJVHunlA/++K4Mi2qH
DVN7xC3inTMMaW0MFdStFN3wUWJl9ATkOt+NXeZuQ+S0eLf2W7fMBV62fXlU7EAuw8LMgQ0YuWv1
zg3+VH+mk+PtcnYjGDMOhhAVY0wEhYyOvFueJqskwZk4nTzPsodoIB1oEJ2/i2Yj6gGLzTMV7Etn
mrbJYBFrvdaliUeso1MWRu5h8Epipafpi4xCcUDkTz836Qv5wCCP2V3O7UW3yhJIPVRUXC6sK9i1
O9J17mtG21b64RVbqWRDtcDmPuk+rGUKDD1jqJWgBIQtHnCWHe4S8QBnVQ4yvSzGRHxwYDBcNEXS
EjfSNDcLjMZLP+ha5ArJQl00Y9kJie9WjS3jhmGLPSaWdUdaRgDZVZLuMmjhqGe9wcWZ2J1JKepp
DcepU8dHzymXWD4FbCRSaBpyUiRGy9XB0iibkjgJHiaPVMCGzSZmaI+2nbvTo4sXgQuBrIU2+Ex/
Ns72lpulV562/Ps+gIv95+ysbLgGmRXqUIU1FSxkxYXjj+ltiIf+n6FqQNSLTOpxqyOV6L0ja+F+
mENVZRcTYgcM7Oo142oyi1z7I0u3HonVSZ3psc/TgeUvjkWmbnNgm+xjTot2rXaQmioI54nb2dul
8SBKjZ09M7MNaRx/LGUaU2UkEu8Qcs1LhudUL9Z+XlaJEw7aNS4/mBZsv4qswrWkLTEMjcE+Auej
Mdvrv/h5KHPvI/coHEa82fv6ks2aIv2niqjjZvQYpTjFIc4fjBAL0+73VY6eBCdhJMhbu9ew7mxC
Jl4Jwv9ZqX+zUtMSkeCg//NK/VgTifxfu0/0CGAnv1pQXXz9P//r7RffVuoQzyjEy+hXQ/y3kcjx
N/9hGmU5f1gstaidMIHC7ACc7B+mUe4fcJbQRIBM/w1eZifKQk1W4Ssq/W8t1OpsobYgf6MhB2hB
pY7cQ56hLKHVEbMRteIKic14j71VuV8djelcseYkbA3dziKu8EEV3kjB6Kx7OS7hRSADIp3yenq/
YPCDkwrWIrLtg1MOkAS9I8uqLR7IiOy9KtnnffwQN+rk5MheI0cXW4Jwn6chf0crhL4gTv24F1Pi
wTqat5iDhDh+g2l0JJ2TvUfr/hFsIaFbbROppOLy1pnG7j1eTzQN/d7ZLYPGy1DAPgzUE34gf6mm
b2HZDvfkX/cPWe25x3ZyHag22VA+pNk6XNbwSq4WPxnJYGvL/DjCmNhlRTVfL5NHNFc84wWTrf2l
w5J16LtBwTCoTRue23mrPWHzSjpLtBtpskMhmVuVQHSoltNqaWtvNQ79Lrd1ry0dnDCpeWgs6ROe
GMqbMpdXcDtJlJvDYRMH1HZ5ki+btg2iA8SXkvgMTJkDAkmBiHJo5FO7jWmSb3lYJdUfvDzfFT6G
Wpm3jeqI/qCDXm62Y7Ypc4X5KfuCGapusT62btXupiV5DhG0P02l62Eg7o8fK1nbxD+24c5aVB3d
NnqxLeIZE5z4ty1xuNbVWEFpeKy0yqnBU8hRAlftWTIN1sUgVtauLgN3q+qOiHqXcJ6NcChZNj32
Pg+tqoLbMA4J8Z2ClvkL99h2Opbs8062785HorSqapOiTbiby6p/EH5v9fBHoTf1xDx3ijSaOHWv
/ZzAkUwSz7gX+SpyEIywhISLIPxWLIDVYodJ5RyvR/x4Vq1v6qxIBRRBiKaBT5ydGjufvvE4E5Z5
6UdV75F2aUfug15p3AIykCQrMgJoCbXOJnhLeXmsCKGD4EfxiAfgIYyYcNejsza6fwhxa1+8p8nC
W/xRjAv+ZXtBzVwSP230PPjDomGdU07Aq11rviF+mADGA67YsANkYck/66CZ76e5XYltyKrWPtip
JDgiFzFuW7QYoq0Yui7cp8sosHV1U+p+DK8p1LxyvsmBhsFSwvaru8YtNkQIth6qIhGAZL5LDiOd
2+Q5cqu8vBUZYoQtlHXrbh0nbzzg3TSRGoJPFgmPdFHYAMvkRGtc4MSNbHY7BcPyqDGfJthT6PnP
PC3gkwOVqhdCG8npi8v4rk2W9g7qVbCHt4xxKsb805ETwE/J6tw9WgvWPkgcmOliy+V1unrGEmpm
t9sSLb1xlow9L1UMedNZFpF07UUXQePDTnS73sf6q5/dnRSyR60hK59Hvua03onmINjQoHoJHeMH
Qh2qd8RIxEe/dTYJ2sO7EHT2fVQ081VTNLa7aTHnfG1Y/WdBfF0Qv9RD1evl4VucnpshUsT9z8vh
U5X2377+12P/qf/W/bge2kZ987Yaet4fWCcqz/RI6DShBPrHaoiChbrVRkDz3+vk22JIixY45dVx
8Uf7RBn8QS/H9EexQIFEYP9bndYz6axZmXHQxgFaETwV0sE5a4IWgGYVuQvuN/hc/RDu7cbBRWtr
NSPeyq47NPknR2iUMFW7dBSYZIm7GD6IOiL2utIO3cbannP/EphpAY7DsIwkU6aq7oYcn0YsEBBn
13B8+2yuyRT14DFtY+RL8puP4e3wgNmeX3zCY7KJvqgS/sYtjYS2URj/w1Zg1WxcXd4xM/dTtYsL
l1Jrg0IH/Fv6S8spx2Uplyu7ZKf7l+hGw/T+4ZH+i0bxz7oqbC1p0hpzbnwZeHz2eTval7QgEy8J
vkUYpmXtqS+dwjnhJdZp/7R2cMym7Zo2BNdBuEjt6PDrw59pGTk+nXCjHlQ0qj3UT6aX/ENPiLI7
oETw0q+ZzBXmkVjIuSy7pNiJNjtoOIQa57ukjx1Um45Ym+odnJmFPTvTjjepSyDSqstBOlul4dW5
Qcu//fokf+5uwhfAAYGWo/EHcOABnCuzMIAUNjIm8dWjrkBeD/AW++0BoUmPZUmle897IV8k6l8h
tZ9AmB9Bl7NnY47rmH2ksf9k43h+3AYHPb8WKvgak43SeZTshKh9SMhdqkjhydIhvasiOgg49yS1
bXu/4RCAHf3Q1DWXTZ4ZZAgky4D4vEM/P5rYHVNhzYn6KvzCbwmtnJABfuJFwqauht9U3KZC1hLP
53YZHvPOsmCJE5RdcFN+/QB+bsRyJmyPDVqL3Y2JPTxv92IZh1kkiq4vUbhWrj7WbVNGyEdwSAyX
4xLomafy60P+/eIDmpQOu3w21Cp0znrntCYizOAt/dXxJt7ywyK9lWgJV08DbiIoxR3vRQ/cdZIL
cTzxXgggHXW4p3GIfepvBoIEUPz5UUBCoHowLyp2EK+d1R/ekphkZzqBvfjMXs6naMShxrwQ5Vwn
Xb0dCPVZnW1aso9pyB+2FWflplYyPJaNly3bSkhdPYYlApVq17q1th+gHFbd51/fMzOf/ncX28CC
yjKMFmoO5vC/OZOQ5RTQTlrnzzNcVQaBNeQWN8uaJ+UKImHUKB4bm2AiXpp+qs1HCun9371ZVD4+
RET8USi0HKa2n8dt0Npdv3Re/bmCgWkYI8xeYPA0ZvrFvVIRftefunjQOVF5uEIXWw2VVELIEcS+
ILRLmG3NzI8dBcztdC3GKweTM3xCf3275PkYA9LFNY3KLyCQ10Uc/POJzmqqmhA11ecusj1BcdJ3
TTG8a9c+bXDGb5eWkxN+SRrDvl7asl52Qb4u4nFqmuiC2JICMQf2I/SPcOOl6mMLaXlRvx1cSxQP
RN/EK9Q2RdCsDfkzW2R1aa0hBsDbPI0m2kG/uSAw6p8GAOgTKufQ2DYg+2ew/nxBjMyqHbGcfIFY
6ILJNfRCGIpRNISh3sqVHDIMdMFMzOxZDA7/NnyfTlDK49+/madeeS0sQfX7F9o5n8VthPlQeQDS
bTyz/jYsIEZ2JfFCzQuxUKlu96rLA+cG3wxkrqrDKLfdkI5drM8lndnFJ1pcT22yZcKfvAd25ZE4
6RIZxrNmK+/d4kJrNgjwoUtiHvLBNY+n7hTcHtrUvjs+NNCQ1+cVosZEFHxRmEUr5e7zgOoqTPim
WjQ7kYBah2enqLH46FYLZc2ucTvo3x4SK34rn2Nak7v2++GBkxGsb4J6zvgTNZsHzjwVldkb9A3o
5ycUZ1XbHMJRy/HRUVC8rjVSG70pilJT14s4KmfIWSyuHys8QJ3n0Rolg8wPYvYZY1vVbFF+PTbO
p3Du/nfpO9gIpkzqXACvInIcZdgUL0CfHe2z2aZ3hqFVndVI0IZ2YqL49RHPZyPbsOtwtzO7Utbu
8yN2mnTuqVTTR7UOZjDiN2amP7vDzhd59di63ktEkBqDcLKHvotvkO37jNNfn4Z9fuX4EiA2YeEC
lcEB8m8GiVDAW5TJ5XPpVGWvNn09uOJb3SYts1GC9bPc47xSp+9GpIPMOE0Ch2xvMIQR8q/vTwVl
sx23V0UUeI+4IWFFvOkm6Y04dwkr3bYuNOErBhEeKQbAhfDsYCNiXvbEYhzWY8Lu4iLK8t68+SN+
eXd49PkNzni5VvN4/PUVn89rQFwBlCtz1Vwt4NnZ2pnjdF1Nbec/jUMFGWPvam2ziR1XM27R2jvO
KZEUyy1RAaHiI4bebaY6rzFDGvNbIgUeo9kz37TbdC31KW1sZabIFmo0FtLF2NDwXTFO4a2LptLs
qSW4OG+nD2z1Wy+ms5kN6ic9OWMLB8MNf6hzPiXQR7nWWWU/BX2ieLf6JjYnQHsF2PbtPQZFWji3
KJnNK85caaYU3UBu+gT4wjZezq75Vk1oXf6pCDPfOaXT97Y8QSy1dxu1Mz+VYvnEn1ni0usOOewa
dWiwQVLddmG94HJ//bSoqX6atLm0EK6oLXlVgOLZ7/08afdzLv1iqJcnFY9mpup1y9BaC1iqX3pY
UTbC1L5u12ffrsz6WIoaYRN077JAwruWHml9h1CJYXpil6q5HZMPvwuTpnFlNqmg+DPEnKlozOw2
MG2eUruZmNZ6diQcMO0ji6+osSR3p4wdbkWP2bqgl1MMGa9EQnORr17vj5kKc/Dbfxa27173KD/u
tM/eUcw2MdNjp40noSTI93yrKyfaGAg0xPuRwBdmh9ftrZ0E85hvqSzhi/1uWjhbjswhYRZamCAg
NcAi8myXgscSW8hm9t93A24Fn/ql7xlQrP3cHydrnNrdR5Oo547gMuId9akYo4otC5Med4mUj6J/
53tdEGWHqHcIMqMKsccHXdT81FwKXnyoACxUb48tRn/NrZyLoOJd4S0yjwPthnkQaG0kH+GSheMD
FgU1Z+Li0U8KitebOvXXdxt7pfMxB9rtwrWxJZj83ysqtoMdua3z8j5JFg/ND8auqtlGE0Edtx5O
25oopER7DdphzP0yepC6TdtLqxjU7G4w2gbe1nEpnJuoTHy1JXJ5jr9YKdlIUzSY7p5f1cVXB48l
/VCS2aM/TTArpztnhKqLiAuDAmO9yP6xw/B+woT8VrcJjeyNV1qlvFaWluGuqnQot9ncDxrxykwU
HcqTatQE2MVzPvIyjKueFmi1ws2c7BDacnAevaJfnHhrzXKYhmMTTolEKL9EcX/RJz47s62/FtO6
UtYyFJsL8lIiZIqEG3kH5C8xQVSlmNf3k1fb6fPgFHG0U04P6getKoSF5sV9F6LxtFHK4Tsan3A/
6ndoeKf1KgoryzrKSSb2Ac/TILH2DcleztPijnEunsLamuf3JrW4vxFdX4kHVgx/+Opqz9NPqz/G
+O41dS2T7j5EE0G2bwq6QQyhE5SkPOS1spOtr1cT9yDLLKi+JjYMpXnHUFnab+HQT5NF2vHUyeyE
yrN1gx11gFt4x6gUuXcLZVzkoPNeQ+Ru8i0JKgWEvp2lCrRzg7fAyJBepe6a5F55Vu9hN145TeNf
DIQVJQVspzmn0w0u2E/j9YQJeZoeIqecBvchqmzVXngZthbQ5mbKKXIBxtViWS+6IJ3CTSwcr+1J
YdFrtlxMcSeS9EgnjtUGX8jJYYIdG3qGH2oxeG53weCYRLSdFNsWeTs07LrCTb8oEiruCqxq+Ohf
vynStODfELg7HG6tO6f9vA5taCPo9HQT20ZaJnx/u2RuPmBsWGUS2Nt1RrMuWkijuZxYEYikPs3R
4lnhNnPhScR3pDhOjU96q8im4uDnStjNRT6QpjDeeUSKp+GmDUOzq/Z17yb5M7TaSKx0gAqMS/cY
QTFl3zBrt4l7JVREIug1gampLN5l2ZQF0X7KmAhi7BzgkqDuVbY5JbDqArqYFSdL2u6sJs80yqne
Em71wY7tiuOVGbrGJ9K6WkxLqYO5s+iBU1aQrfQS80c4f0NfJt7J7OkdnAxMYQC8DDEBlZq5Y6ro
cz7qjoSix6r0zZTv0CwP/C0S05oBgDKITACMBkp+rnm91ARpE7evzRDu+6wlXcTRCjBj/oZMzeOR
jZPY7p+SDgc/WBEGAJYkBqF5FAJjnMT5RoMmpOIgK5mdFkg5wa8kEBBnOgieoDO0w3MPDTCtuF+C
YNxjAt1UzjdB5ptTTnnSzfroMbI4guKf2s+RmM0A87QwT95dBN8rwtLcmnGEWEN/og/aiXMYIa1x
jW/Xo2G7tZ8B3BK+585N7T3mrhOFauuQ086fb2CXcS/eRk+0dqTqInMT5uKifvl+MzC64vm97XFD
tF/mK9W5+Q22I1o8vt1q8frj/7jJrz8HUmDnNzBCSk5AViIZP+cp8Ub6mCKg46Khbs4cK7ZVnFqP
FOBxHW7c1wdVr2PPUKPyHnR8gcXPErkbmWO+5t2F5VBzl9A5FoahQjYIZwXMAUURivJiNr1xiZ8c
76gfW+3n8PUO1g1vEPPa6zUlNoYoeAPXuNrI04KtGr9mvT7a1+HhRTk5G3sP9hAfLvpL/iIEh4Rx
GkttDpM4icc3l7q1/OQJIo8z9DAhEmVu7+tAWocFn9M9F2n+ikx1x+/BaVeMrq5PzKm/3lCxwrAh
p6BQtePvhUV3JrtYsTmdm2NsEC1rP6UDAtZrPBcM8tFNPF9MRu32s/TiiuGDpU9pLl5DPPbuOrBs
8wft0XwQPhbwURBozo+Uq2vOvyKfCr3ZUMQofskMCfi7SatkrFAlLL7sr1BAm7GCai7s/ePbLaeH
ojmdOVU5f4QVoObgWZPmrPOjbFfPemLnlgXjrmkR4qRbq4sjDu5mSU3J1KMg6C8wlDHIDY8pGS78
Ojav88D6yvfyZfCy4JCzWZyXS0N/mutT79RGxFiETlHSJO5iYEMaRAM/n/RtxwebRre4LduB/y7l
BIjmWpMEKmrB8ovbMe9he7DVyTi6TOJ6fPZoslIFRMT9MjImjLsAiWfV2swwgU6KIdgXJUtsuZ8F
3uLdhRuyVM0fLW+G33WIC0yf8tMbnIxpaKLxjkoK6t0vi4NeRp0ayGSedVTf3xlahgU3jJC1PFqf
VYIvdY/2Z0om74QXgrn0OYzphRk6+ZpzRXmMLcfeWy3JLNdr/KCqnZwbM2rAq8wQf8VPkSJjsLWR
g22ut09Tmw/NAOfnacK5fJUWK7hy6Ng5fHwgC7wqblQjkUfvvAXpUXsY3aFjXL2CLKt0YToRkt3q
yL6Io3blb6yv0FuEXTaoYes6OXgpuiVKX3xC8rra9giJqUPL3DPvU+/QPk3pTAc9U6XyIvTKt93C
TEOervLMzRuISuT+or/NweJpr6N3utILTrMooNieReJyimD+Qd5RmQEp64Hl7gZTT+X19w4w1kIg
fJSR1HbwpsYtuh3QBVK2jQ8I5L04MQTIFofGKeThr2RhclUeYghuaOlG5p5rW0sG3+udzPoaJBqa
eapGOG9YpaFNXYdJPGo206AKa4O24YX5lvElpmblDmTIfswwaiqcpw6UlwalKnDONVhAWNZT8+KF
S9LKz9gBe8Wt57XNEh0cu+568Rc2qtkc7VnRVEEzugD/FtugIGr0GUQSf7b3+MFncWwMtlUyP0w+
e5v2azimiPI+doRAapPDM4z0l4W9dvnz6gxE0MGB8ig4yAaSNXtK33fDQQ6M8jIL7e3INwWeF/5E
Z2revV3J67NsiWjn9riuWsxlfZ9usLkw819IJjcf7P7Ny4u1k/mJ6jt6T06O+Z4rYWUyJxIBwEek
QCfKPZW76W2kRdTwKsfsFqPbtV9ks0d44Zu3EgEf//I2ZNlTMhOh+DH/9IqHm+lUkKo9L1r5G/n/
2DuP5ciRbNt+EdogHGoaQEQwBIOaRXICI5lZ0MoBOMTX34Vk9nudWXarrOe3B61JhgAcR+y9til1
73ZgBz3Wm1HH2v4mZkK6zMPYoknAH60t6ziwY0/EvwjKsv7QsnomG1Nn/3Bhbrm+cqIV+dGff8iW
Po+0lktFe/jq2CqEIG4OfqwZxF3+dWDlX4PG1jPWYbQGKnl9jdKRgrCouGwBNyetM2gPAxwu3nM/
ssVTx9TEvSiDREz8DVcV68saftxwWp3zHNlENpo1ShlzXTOG1Tit16QbLTiS8B93VYlPKCu4G3df
Hwhz4PXQywmc5fcKVKzZKTGtAhDY37dXvzX0zHI4H7iCTQ43x/jLWDnp2SEwrzYfkrp2eNVuHE/c
Dav1GsSIWO+gQjF4SSDYtetr//s/vzau/7EFWP+8sy5O9NXpyt//rbEFSYjqtXMZVX0djRkzYF4F
fQB30t//qd8G6NxNBPDp/C1GVvyzs7b1/7EWGb0cfQ2l5L+vET2fAE60TSRANfnsrDiRnWT9Uoc0
4xuuhRR8ZT8Px79/Lb+OEGwEGkyFjDWOgXU417n562uJlEU6Grfeg89WzXlLbWOtx7vOwyO61JTO
//Q5//UPkm/B4MDxVmH4X+CUEBV0Mjp02ERTxYMiznniH8gX5Zj7eWf//Rv8HYbNO1y901hJTEDU
rKN+m+5PWD/iqi+c+58nxpgs69B+dqzZtneT6Dy1y5pokXfDaM0Z2ulqPc8tydGgdYvgefQPr+jX
K53PnFZqZe0SYQ0Nl1Xdr5/5jBRpdGervS++bqqRuo57fBpyKEK71FMpX0Eihpk704cqyCtAB7W+
kKyx2mEJVEtnv7NLC1nPZuJoAaDeNi3/d+6PyLiks0U/GYxf+6zm65j9+zfx+9fIFydIPSKjhJGs
8ZfEF567bQ+GQl2A6K4n0/KjEGo6u0LrpnmD+O9MrSxASN9eEzjWf0Ck/e0zc9G28QXrw+XnY2+K
CXLc6EizbdxgoHP+q9EaFGT8ByTMcGNY3Kp/OQ6sMWISrdLs8vVYokhevw3k69wXVQco8J9w17+e
P8xnEUByoa6iFNa2/OdfL4pxXqZULnZ+5RKGl9uBW5au9eZIbph/ugX/+qf46tYYEwTzNJm/H3Vl
ZJYzLrn46qsUUaQAcNZMJlrgf1qB/xaUwG9HoeGzjOdTpA/gZP31bVU6PrlsavxPHT7Fv28r08nX
UlFa5dpOjp4CZaGXQpoglWTBpmNTUIp2QY8U3n3KULhpD39/+f6UiPz/A99mhslH4CPc+SEY+Atw
WNfZF7lp0u3lYupJtzXtaVVJDDDJh/rPbqlYtAd1ByGr8zckV9LFIiiMewPapl9iZyFELm+YSJ1N
wUxEvy0jG87d1UzNYteXCJ2gMc1BZLIKe+3atqQ9kzBmq3ZbFsNi9sj1dacrQ0/ajADPFkkSlnPr
f+0ZyclRmnVD3rHRorSLE+Uj5RmUkxrMajIkJDj8HTctCUHMCCcMfxZOrsaPJSBuxvUSpXPweIg5
P47XrxYo//Fpjklp8kihZV3Lk1GZGoV2bXr0L9UKenmg9HMG92J1xVpkal81V8PSlu9NbzwD/Gbe
9VDaNlUn/QqEZ+MW2QCJ6msU0/I4xwT4VWD9qOzY+I18vkvrrcWF2+IkO9Dz5I65JTmHP1kSe00F
o7NFIeG0mMqOPo89Q5EVTxbluG9dnBkIWXPIHOCyDCk6BVs4QHq59of+OHdWGyb5UDIOZjLksv0A
kdp79SpjrGMcEpvWQtVk3uI2adxxG7ccOu2jPRNwVj+yB1k3bdSmuulcMBCy3HhMG6bgcch1jsxh
l8jWQExcGhTDf860xJ13tB2MaW/YDtDQXxjnRc1d5YNUJ1C8Au1Ch86BNuFP6eEXmvAbUSp74TiZ
CwBeXWNiogJKRsP2ghkZ73jOwdvB32JNPqar38GT7GvTBBK+0It+/HD0Mp+TMMJrjG61dKtSvlRM
hJAdo/9eV4E/z8iWPX3snL2S50mGp7hwgCH9rP8YyK/160yGOf/ydWkUP6rUyiVegErfR6nTbJTU
HWJuZBfXLi/DzOGPj7mm/EceLrX30FS+VuxwesT2JgF++GDPqZ2F0FejfSqUdZXq1nKAKKeumLDU
9650CLMC3nZx074AWyOUfIy4qK9EbGNj5e5LPjLZFC+xntbh5Bu4c73CIjGKCWwwmpV98hr9rc65
Hauxcc7OmDahK5KEb1fXJHakSWyzOh1ulqyA7U630G+9mWBLrlin/Eya4cE0RHOSQotPper6rd0x
GkcgE1+pevAxeY3enYvJEb1Bk35LO3i1RYJlchaYnO3Ib4/eYpY7oLBsp6vGxg6Ve3OFfblydyO/
8uDRJ35A/Br26DGib60PUDefjAJEiJ/ZkOf0+qEhS23ZFIyOOuxhdfw0Tov3XmgVWChrKB9HsAZb
3ex1AkyhQW9qoqbOgvHhTuK2/95lbnTHUDNFR9Vb/jeDFRR9ltEY98rMknQHHlrbGl3Z33dKMAjh
KAi7eRqOVoeBd2OXoxcAU44S7yVVpj8fUEYMn50JnmFbDw0Y7xgk5bxRlu1993rbLUMt0nDN+8gk
QmH02d2krJz+raxPyGWBFEdeUr/rWdecJ1fop84x1is0WhGfIlbjcaLMvtbdXB2YymvHlLQPM/Q4
/b4Z42hVG9JWyZHo0Tu+jk07fm81bQrQJC/v4KWRiZNZjKxxWTqu3KSAG4eSSwIKX8Z8OjoDeWYb
3WjSy2y4HMS0eoEarcLCU6sXzVFOrdyZzWCe7KKcNkygn+1x/iR/LLoIg9tHdUMfMvLUiUKbSuVi
nK2trXD76tIkQr7OzUStqLN2j8n/zNFmwPxLY4w62mCJdzbm9cYyC5JiGWBsTBzZdxOJbnddgkU+
yPs+floFyy8Sob65QYaMycCQTbbJeH1sglEf59x4U7IEYvLGW9/sErhTiwJ/VzbLhuVT+VzVaYsD
QRl3PsuNQ2NKLxhgCR5FWon3znOmc8YeQrEOEQN/NOo30aC1dMpDfHY8jZy3wsj9d6lRbIUedSM0
vaxrb53RwcxntiQP+Eiwr3pchbfoh9CcjIl8MvFD7xUOx33WKOcdPvrTSP/+tLTl4u3bRpAo05bx
95kPZJ/07jBsKU/nB3LCbPB4omWTnMdwwRMFx9PPccRTHxub2O38Jx9i/Yc1NdYjdN/6Qy3kbQxc
4JDlavNaIHiAn+WYYTu1/QN1rwZqq1JnDbz626LX1d4qoMUGFWPuC3FhgmfZxImkZymwhh6a7ZXL
wihouirb5/Ygn9CcWbx+ZR6Bd1u7zLG6V+aF7a1fJaTHzIX/UJZyOcVdBmzb5cilPS/TSyX0/igH
Md5WENQfJQibTytXHA5mO6uLmEtuHmZtN4bVD6dJuuMhHSfI0/XgVfsIgGdI247yk3GMf1g0XH5R
lMi7xfSSJ4+Rzmu7eLCp4yS+4mZzrxdD69FWOemuwKZ3ZvOOkbLHYxh60HthB6CR2xHIXN/mrAZu
46lu2gDFir6TY9a+Nv0g8Hrby3Imm3E4IaBC1a6V9WNs4bTkzC6nreXm3pXBLjJQhADfeCq22BhI
7ZsWmWjjzrNNzJQfzOVEDR66A6N275zblnL7rV5DKoM5htXzPGpNfMv0h1wmMVfPRS/f+Rncg31q
PHclFUw2uNkFIgeyUOjh6dGvG/MNRgYAiCIZdfI33OEpNZVq94lZWCLwE8M94UWU3g4HfuUfy8Rr
QvbLqPcVe/iQvLTSJUi8x2ZeWhEEDw0dwgluvctn7ehjL8+tr1hAGROMlUMl2vLGmoR251Z+imVg
kkkNtqaR91mcqnLLKnpOTmWa12moycpGqRlFhoYvvuuW+9nDKJrs19JDD/12qos651Or4R0ec2YF
eIoMl8oFP+cQqWumODAtrcGIH0d3qQGx6IVzRkYYAdFbrSSnngFB/2yndKWSc0Q2vb3SE2KwsdGV
6h33SLa7XmWPizVHJoDwqdX94UgSbKsfPGj6874tCAIIE9XZw4OvxXmGMigufLmRBA4XeaAJf3pI
LdQ8WI9FcVfPhrbsRxpgcgHd1tTP8JXBbZiS/cK1W3Cchgj3MHQwcTtmZk+8gOHmx16bpw7q5axh
O4RuWlYkWITMj8p8VY9hcyhv+l5kXo9DFZ4BLMihq7kfMNG0wWDMZokHciiSc56wNd6UFePnYOmn
Fj9UObOQcocsvyJ4wK638WiP13nK+DbMpnS6smJsciGe8sRlVJdJ45DHsmFNOtjuvDFHtvKwKfoL
we6TG5RZBPDBFatXCcSG82w0mvymfEoTSzaYR+s6MqxtjIVjMANKuESrAzQDSORGXLjO/ayJ2qUw
G7w5LQJOUjgifHlaOqWfzFOMzNtaUfdix61Bvho4WAOndmNOtW1fG5pyhid2zCXe2tYT77FSbxD3
4qc4ad5iv7GzDV1C+TAiOdlGXiT3Os8OnTPCkWzl3OVUzGZxkVYKQyjBBtW0DXH0WPF03MqlXT7I
qnBCKUnxGrxUcLyqvvzs42jZuTWZTC2YzmsWn54eGFM3tuHCs0bc+l1iPRCdJCVhAYyguBy4XjbI
9MZvRt3kd01LlP22w5B77uqqfhjarif3YSKu5sAwOyaNppz8Q1lnpLhXbbHL28h+qHLd2Pp9Up/y
iJgOM5/EyWzYpdZxx07dpysKTTMCNTC4wx4umUlqlMszONR9BaKnMRyC6XNv7A+NHCGbEM0AkjeP
AcI4nWo2vlGSal6j0xwOncOb287M3h+WiNjniHV8u6aMqVByTxI0N+fwlgZYiyp1clDCGeUFLyG6
56FD2oTrO8FQYUzK0th4YyA47dAS+fta98ud27jZrQZ1OlClk7zoVflUZAjUYvq2nUse1Ws9mn29
Ib6jfrX0SB4H04ogZMop88iAH8SRJAvedKwzeE+xLtODWzcZXclRETPymSeW+5ZHsfECr2Q8KxbK
od209cFikv3MTgAEC0fa1OAQ1Ntrh/ReylbOxvUaFJ8CaC0Y46pcH9qT2X3UIH7TLdZj9rPMuGvn
UNnVajiX6dSzAltqZpjumBmBVXCMbEBtZfZ10XTmR0LCAnEHBa9hkwEa8IKc3wv0nbwGIioavJck
prghHbwCa6Xx9D6Cyu//aGjakiBvLEt/47k7ElaieSOB7X3uhH2TaVdpa5tPq5xhZ+BXHoC7wn62
7Sn7GBSBqBxI2rSrhwiRVh3Z1pmNojw1eJSBX8VUNOepG5qP3OynNCCtg7o2VcX02ZP9IPfck7Rp
Q8Nw9ZtimaY2LArVtsqUdWR2jrd8TKeFWh4163dApSralW7SnwSpDLSyVCN9WOA0tbdaWyJFxldq
P4OLKV5dvHlB3lldCPKh1S/D6BoPLP08H7ESJdzG6cek2I/UVEcOv2rcTm0CeaGdfCpPxCVaDUtm
JD1qAO5L/kOp281WNgrjA0IZLqJAJGWSiVztYuWw4SnzFRfdR7DC6WJhxUDBNSmprSpaXqpuqPIb
szbGLqSpiHJONJ+k3CaQxhAXQH0gGFXixhksSD250abWe0GQk1YFCvprFu3Y4+WTfp0ntVP7Ac32
JIAOLUkJOsrleWvPYcJazQPKgMhczGFFaEyZn2aPtAQ96Ab6r+a2UAytCGNFfe4POzk0bfoSxwT/
xOHIrcJ2B5OQVcHgJWXC6XcxpVp1GJJBK//s2m5S9jZBllVWW7tlBfgQ6SYroX2DfquvQjkLTc9g
PDQ534PQUHENGQJrVhMK9T1v/3up+a7O59hl1RwS2TPZL7a0zeTha4asNesepC9IcHvQTCOampNP
CCmNMDKGdT3Dfbi432IR6ZOD3VNbuN9ao/PT16EZE40cISzxi0ZjG2WjwxOC47h/HhLmCd65p56c
Lnrm67MIhrgb2ny/sHTj2+KJh8n3w4LFqkqoIv0wVydr4O0tG0xt8P0CtDhWGT1Yvd2kRMagn02t
oz4M7Vwjj0p7Shxah7jdgaTNOI+1vg5zxFHXJhozKvfG58ScfVJkcOjv0x7z5dwwHFYMeNMApddA
cs02riaRFtuGaOWawBZZ1d55ofLzthEYoIjlnIp8cgYM0fpi686LJfasI8vnxhuKJw3RD1SSGk/c
RgzcO1tEMOU3vYJsxPJIT2S+rZ3OJ69NIp+ZNovZshNdoFD8EP8ffaIzbm1Eu1eMp9MzGAgrgA40
XANAmcttY5VoyBQ8JKvRigdwYqN7aKngsCFXzUzCUTXm8A96HXHl5DUjIUW6yr81EM5zjtYVtQuG
mmy43lrm+y7Vxon6QCu2FKA0iMR92/ZeOqIvw6j0pg8iH6a52Rjx2Br3Xp5CVMb7CqpLZ6++6TKc
4Xq1aDiudYnrFIgZuq2rIbFz9S3WSO/UAgpqswJUl8Q77GOA3HflYHhohszWX4HhguAXMevdldHV
7iskJsG80o1MAlSYJ6Y2Dao7d5fSc/QhxO8+9C8oMlBzbGSD+C9AatIq6iPDRO7EbOsS03iXG9FS
hl9P7AExdVu5u3VzpzhqcVejsB9sPB9I/poSRYk5Y4n3KttnU6b1yR47BV8MgC1tYyH5u2qbos2C
gXnZx4KOgmsj8u8GTa95n0tDfE0z3c582aHwI8/fZkg+vmtoqpgdZk181jiGuzd6yzG5c7NSrkWX
BWaRCsY5SuHa6QdHpDXvLSWyezKDo2vUm/G3WAI4gTCxTKjoooHByLKkIOVTfXzyJnu4HWWR8BZw
17G0dsua09Qt8VDktn+/wnnc0M8gLBrMLIiERrLzx2gJ7I123okrAgmIexil/UAyZb3rzUp/cWRn
kAONPJK4kQXjQLfMG2xZ8wWrp5mG5tARWr0pKnT7fqp8BQ1FIprrqgWVahyNEy/XL1bFBs1w0FTu
jA+a2F13QzZs2oWxshRHL9hshjA9cZjgruMODEAMgu/aGprhHBO05oUQQxt3hz6jeRwnt0cM3Ve8
S0QK7hsAE6J/Survm1ZbC97OE161oaSeYV/mkY9KJm/ThNguL0MQxrTkdikZAGwWpwEGmCt0f6Gl
l+l2aSd+JrZR+aFmKZtQWc2fgFUq0r+7Cf6WPb+6nBbqNPWVbMKiVcQngZEe+HO23dIPpAyBSrO+
torIPHlJkbuolyJSdCT0F2JgEvNjLtL8OGlNd4uEMAuQppnvmHWGivWHC1EStBqgfncUKeyRcQbt
WEivj7ZDknoF56+0ilNmmLMNx2e0nyH6N9OFwVVuMQuosZAXTWmsOUHxvAHCKiEv+h3wo9Ge6Ql8
E7MF+HcbFJ6RQfG2JzkGPDep6ijPw8SSrbd+bs7NaI1MoS0TdIAH7umlRfwRb9RQvFpA7V8kEU2b
JK0YPSL0RL8VKy75Qr7GcHtiaqtJCzQqj2s54DrqGLsQAjNoB5lxU4ckwLk3/cpA6e0WC4p08zNj
AfdKi3TvmYFx6nIZxM5HYy4WuF29u1fwCw55R8ZRkClvXKs1vUTRUzHhcVmsXnVE3Drh4msUTiXE
XZIXTFXcY+JNQ8lsK5Rc6oKwPHvYUr6AaJhrKPfZaLwk0Ty9ECxgbJpu0HF02vm29IoI/lABf8oW
/ZNHub83RGR81AjjX3R+xCZkgQ8OJ8ILViDvekJ7sAfrw13nDe/opvvbZtDnaOP1tW5wHyy3fqzB
75eGKPc8D2RFm9FZIRSDE0M07Ty2pvwjY9YRehONSks6IhFTiVE/a14hHrIEPHpAMKB2aJrKYEOH
ADS3rM95YPgvtyBRRSs/eEDlJakvHjYb94WGti6beym6Wtg3PZlxnPJgiFfJlGyxZaNdmOasbFk1
sAetbwTcTFQxUOFWTZdV61MPJHFIymw5oC+f+6conUb7064gOF1ltVf2IoD6ofda6ClbjJLDK0dk
w6oN2UbmG6mjh+gBjYWy0dPnNJC5I/XpMMwTQ8yNY07EqIhq9N6cquo5VNoGDkXBOWYnuh1S5yGf
CLXZiWN0NkQwK1TSlPGIvWYs2tw0qOuFjUI1aervOunXbheyZ0U/uO2acc4h7i8pkK8+bOJo1bZz
DbZsQeIsXvT2TlkeYCBSLiZHyufaGyOVheyHPfo+nEzplF2yrO6GGvyUA2sb+Ic1dO3HkC/KmOHm
xmvW9lgLSrLN0iScDFcR7k1CWBlYr+9EOLHuF/sknpTb/jEALYBdkEZezv+GRN91wHP2Hf3yKZu7
qHBAYPqkV+z+fjv363KZpaHLmh7rLNQ4dnSsZH5dGqb2jDMpTt1ved2s+wwg/6vuo8yJI6HqrdlK
/cNO/teV/PoXcXGzq1ytw2x8V1LAf0oymM15vY5d4nv59RfVl6jGsivJZr5zEzGggVP6BOAwSTN2
gl9v+f9gDv9ANzL4mtnl/z/Xy1/A+SeARsNnPv8nyeHnD/1kOXgGLAcgAKtuyEZS8m+Sg+b5/0L2
IUBto5oBuvcfXCMwg8ZKSWcrzZWGLgSNDivbPgGbBCjJR8bL7Pknbv+/ARsZf1m2m7rhmNDFISg5
hvk7zZzGKZGQ6uKjguaQBBYRqncjSRc7bLT9PmUGflT6R0ZJe2haAduMg8q/V7Xqr/BMq73Vkq2q
96mu/4OdxTZ/1SHZbOX5SGzdY50J+Zl9+K8X/dTZs52bnnNwSeCsb3w/1288qnpegxbZOTLP+iE1
hIZxHCNJH1v+RmtUFzACGqJvHoT+u461ZUtxObul+8fSaPEF/eHY0+Z2xispASButpjeSKxTjkaQ
DGFB+k1Ju9+BYXZ6IOWrRjUUUP36JMTqInKSSwWonaeEtNGrGt1sNga+XbT3HhlDcyiQo5UbDXXp
0ZMDw0VzzraT9B9bD+vrsGV3Z90uBgM4ZssczbJFxusXpFhtBgbiHyVN+T27zzrbKMHuhaxaPPAb
jwrD2JHKnBTH3qoLkMJqZpIGDFDckT0aAocad5UkyjOKtT0GWHls48zYD4PVfWJal+jF7Sl0su4E
FPuIDr57dKuUqDx/gl3PZunEoF9RUiktBMvY4mv1M+eCmWcm5CrZMZgBo5FAqLxnPvKqW5RUWtrV
dbjkRfJiRuy+8KYzFdXiWrtbhtyfaOLnDr22ms6xuzyQTlncSKr6zbT40Gp4Chjxzss18SG7MgPH
mHTohZjm03SSOHiPT665x1IPATPyylubNnkNOyft59qqig6GVSypEgwtvVmWloYnMnetX4yPs67D
g0us6jA5jb3HoVvtGrcnltqQzhCgGHRwP7jG1WRFDdhLn66EJxgM34ZQmqWH99zGzh2fenvynHzd
2hb6MUY7cIQ25h0RCxTkJVd68dL0RvcIUSL7sx1x8Af5oDUPPBSXi0VSwdlSOq09NeFORD3SChpQ
lLbkJpGbKbdmWvfOhs9dAPPEu7lpQBK951z2VIxyCmD8yA28kPFed9V4ATqiTvbYDdtCpP5etEmx
7bWlYr6coodDXHqfwKjdDfpion/H80DuQ+lGOxja3RwsrXBebH5JoE2FtqGvGrY26cLvZpwlzKTn
+Tuwy+i6JYCIymmSV6IRagx68FmvnTkvCFlxSxyQ0mdkXCBHSxiPA77fK5AN2ca1qR9ZNJUuM2uf
cBc6FH+GhFTQVzodcWL21OkEBGlFT8CaNE7MmnHkTXyOB+UusoPgwvg9Zj5DxPHIpyeGiGWjyrZZ
p5IdY2dm0xWYiM9yFKODknaUj8vYVGcevbSaDekbEDAZLVk1dCjTS9e7C2GDQGsiIoU/qrDgahKO
yH5FT+29mzOTBF34hHV8+XBhgGMQ7MTBd0i3SZ3ZL8PGYG7GSTi+qgQqxqbxHEDNZbxURpinMvcD
cr9GsDXAXd4qVtZDaBMaCPEUZZq6WGUjDpOxINEtKUbgmVLalmcoJFDY/ZltYw3/kpAkDhFC5SOv
uCHgy2FclcbmTVeI8c6RyqDTqhI1Ua53xY3gxqCy9BjujTUu3x1NJgGFcL2cCy71DnKBX6SbISrK
Z1K923vi1XqiYAvTuo4QAJ21tq+7kCZXv0m9rH5kjakVoTGkItRr/neHa9Tf0iwnR7XY8hqweHK7
WuOeaIuqR8/ujSAmkiosmzHfcjxz+IJYzT+zuNeglbHszVENSOe2S+dCe2mI0B4DzMn+vWmNXrpl
ZRnzpTQohndCL/3vciEOlJJ9fI3p+AI1G+re6FV7xcYwXDQgMaQ91ckVM0WFnBjG1inxVbZzRyUf
mHdjIoyYC90Z6GL/qFWZ3ruUxcZVhzbkVgisbrAq+hzrs5t0b0AnUd8IA3XEXq45zhF5V+8J5FpI
oMakrnuvxCgeG+M6KrHIF8GO0Sc3kOq1PLRVx58rYgKdON/9e18jj6/FN/rmaEgpAmhuy1lwNu+y
2SILCgPHth1BoXI2TAdMTtELuVAG/8RFxznPTU77wY6KVTGzziXRAraJDHgyu3XPRkxA4oa2n+Qo
vTPApk9jGh3oBIZTj2r4x9d2pXlsBXXJtHCweJPKcLdd4nxmlj6GoyeaIG8n6zk1evRJjeveUrEa
/NXyE5WQz4Vo59YN/fSZnDqOHLs4x0xZP6eOKER3KDcEzGHPNEp6Ex3weNOI7DLbtbsXtdbwA6xN
bipudMF02xsv9sCWwWR5FSLRMDcDTecm9XTtDSt6eydNazoJG2JhgB+xesVMrT6VVXSnHE9QSFTR
tF/rko9Cy+tPrlIbu9bs0syKzFXeFs1KwgZIKaYiniVPltcyK4FwhGnV6MiEIAtcAz01ltK3drMk
9TuclkF/drK+r7at0+YfonfjfDv7Fci9WMRAQbOORnvTFz3iCy9xx3eWTcWyJxtDMTFXunwlVTRH
4CD5upJ3TWTqRiPA937WMZVNkb3PMqTvW0sQ7B5ULLOuu3R0enCNhnkT5UQJU2LVb4xW+13P9Dms
cf3RNoLhIZzUyqo3iy6e35mqbybCjC3YEZQ/Lilv1wCYjHPHccZd1DGCiKFNMjdl0AumlcEGF4hr
5u+4gl87fB9IQ5BzBuR9NUemZhqjzNHTxMYi2jsJhiIaK3Ki2/J+TPT+UmfZfCccI32YCqVbIRnx
xCBIIop38PXuY38N9iOi5hqIQhKyRDTNc2o6hh0CQWGZzJQFdYxdinjLpEqFdLfuJxK39oP2uFGs
HjSYuaIb1wLTNuW2zGBbzwaERtJEJP1w5rjYYFkwnntyKQQDuWIwMQAvLvPDLFNnul50LCPnSBZI
jA42FqhM/mFm7qzReIpS7Ace+nfctYjtdK6BaOvXhXNUmeRJIAg4ba9YB2LymMaIcITeJXEUQKPl
PUyTIaADulrH9UXmpCcZ5GCPtxpQntDHrmUy51PA0V5eoNJOzxIe9D37MfetjbxsXzsxIWjMcbVP
wtq0o4fZvdq3nZxWKgiREjD3Fh4ZrZsM+5Rp0q2Zxkl59JrUJxjFbf7EXixSwtdi/cCcHd1ZVSs4
3qtZLpyAEFr9yQHaWztfRfb/tXX/0NZZ9g+O0v/e1j2nMk5/Q8v//KF/o+Xtf5lcZhYdnfhBlsea
8BNY61n/wpQr1n4duhatFZ3LT0YfjZ2ggP1fGjt+G4Mbd0UX4bx1/pvGzjV+pQHwovjzq2UCRIy9
Gil+mxl4yqnrGrY0kWhzVax51l7AhsEm1WFuEeowD6yit7nybB45Xpw8EaURB0iza2AZ8XCxagcA
t1TWznYjvPbStb3bZI5RJjpV8VhXM/k3gC+IqO0fWUFMCESH9l23mlwyKeQDfuqkVj2bvTPdNghP
iw06XvnNjqr6VCfkSpFbab9XekvmJrti+51ga/5PQMsIaIFS8j2f3OmJPJVy+k6H7bvZMe3EeElq
wmnLLvDIOD3pdCXe3oHi8MggPibyK9YGcRkw9huEgNTaoyZsoPYLhAGEvGTGuKBDNl2ZtiJkuDNd
DKAP4dgO2geIgVKdOgLS+FioaHGWj/E5a4whGHKHibpO+huCiHG0d0arC+yXPEfKpTqRRwK221tE
aJN8/CKzjmWiEYlQYyZAeKU1PlMgz0ATMLAcoCOk+7opm9tojQHdcySLgz4p7ZU1Lwkx0Myf0NMm
VJdZIQhlVa37DBiFroEJl+ZvF1KUQZJlkd7uIj8uUtgHojdv2LAu7U7DE/HI/Fm8D1i1qbyLsXkV
sfDOQH2MR7R/66dMlgZr9No3Hkn0JHhzNkfjMU4pCxl92/z63ip0ju66x6sI54ONLCCtbmM1VVFu
PVuRpeolPtJ4TbYVce/VUJ8MnhlW8OPfwonke40a0uc2LfmWZTAnJT+Dmy53z02FsdFEGwXDty+j
54yKNg3swWGhSYI3GsAkXowwnmz/2atzEkABcfnPxqBBe5ce8wcuTWE8MkLgbZSDgjbg1rBnp963
DlbS2+/NxGxyL3pP0nFN3XLyK8i+LL0NMqhiI18C+G68IWY3/J4WD9Opz5ciOWrezAsYjRYyMNkB
fLqliprXYixZ9MWRytmlYr/LaJHcgkbJxQ92QYMw4kkDuhIf+hWFScpu1n9j3km+eL7wn8kK4dcm
hCUV+yLL+jaotUp1Cs0Duh1WQuhxIMevb94jum5hjQmXOJDjxH+zYOk4/MjXnghzUvSEffNKRoEW
COLBOySUpn7rpco5//iLKJWg6/3InEWQx7XZKgx0QTbG0fMo894LQLzFbihG+EF7ySD9XWdc7QUC
gd7J0WXz2ppoI/CX0QXGaDLEXZwBHcotiLiH1MLAvZbMFpAQM+X3x1bB25pX4R2IP+cP0Wez9vzj
VVJDDfHV/7B3ZstxG9kW/ZX7A3AgMSZeCzUPnEVSfEHQlIh5nhL4+rtA27dltq8U/d4djpYsiywW
Csg8ec7ea2cTRwIf4jI/rF053GWaYUKWbDIOChmiBkZOzsjnTMu9nu+7MS1JL8uWjxQC0HJNcLi0
V93klSfPaUvSV0v+3UPOmayYmqDY03Ar7tKSzIQVOWXxzh0zVig3qTnH5rqYtjBCs/eZ44xDzheM
IaacBofU0NZkviv7YSxPrshV70cV271y025cdx7pNy1MzDt9lOpmSIhVN7nTTOwRTFy5T7FArDzL
q86dJPCqsuFI2WA2h1VrgCbu8yI0/alp3StHd4NT4k3eIx+mE62XXJA7cu6B92ZwOb52Vt/iPEgM
dT9wF++SUebbGd+urw+hfdvHXfuWaKYwKfh4LDIvU/cSwp3vGg03tkElxZvhApwd3dJ4dwTzwqQp
7QKrCnNNlDwe3iAMCeEw7xG5u/uRevENnyuuIcFQHjExdBwWhza1DmGYWAezWK7vpKIABJTLCoKG
eOAF8/EaT7m1wU9vgMLoTILG6wDvR95ggDDxxO/KTEaRT+kU3haiKu6yoXSYnKdLbKxLWhgNsNnd
MmWavltubh6Dpov3jKTEt8x24beFhJBvSaVNznXjxN/NWo0PvW1PhyovcngNGWnisfalSbTmkeg4
DM91ivQp82S8Q0GIWkFpADkY3vNnqtjqMp82RajP3+MpTHkCRs4bBEVwIh+oIi1oAIH5dUrpkKF/
BFhB31aQg9akFzAK9toemY8z4+lIEYiD2T0jroNv3uTfbduLcESDk4JZM9XTsUAmcEXG4R3nJY5+
ui3Q+aVyoITPmHXUt7NlRodB93bd4ECBYYK7buu0uoxAwlep1gc38HBYTQDmQXqq+juE6s9mSGN2
QXLMIULn2DxXaaEbXwKGTY/ofpp72pM3kT3UdxAnQJmGrSAETbj3BZ0vkhJUJ69r2t2krmSEZoWR
/hwaIwexQD7MoeE89aiO0YZDstwhX0aRw+eWVfuhWSSE5rjHJ5X7fWXctNgtVk4OU22TQUM7j+Wc
+VNQdzpacpQHykAPkyFbQMxgNpTSdDyqTYZDWQcRE40v+J9zlKgWCDky3fs+x5YEutDXhIVqwqxL
Xyq9ezDAiXyN4Q/S34xNEkMSq1/lpJUdBsfkrh7N5EWxvZ/GrO+vOkN/WYbkl4oRO6euUVWO7xZB
d26dOVkPNOLvJ0+zTpNKxC0Gje59wIf8MpFyXb+qTs+G29hpgpCYqjk9IE0tUDY2zzS+gtsI3BAw
npT0PSnUeeiQOWfMeQbXQWTXmtp103TOpoXiQaCdm3/HCqPO9RyjoGRedIuWaPgK3TAgnj7CRlV5
9rXqRySLaRHlNaAat7pytSC96EFtFGtCULRbK6Uv5Fo9Qq48c2kUOOpYtXnxEvfMCu2y+hL0lX5M
9eYR1tuAM5r7tE30r8IIDyBo2rOGbOp5HEN60m46QYsMWoHoJopOLYfeaxNn06V3m73sSRRMXdKZ
I12Q3uaWlbLOY8QBbXAl8WGRRd8M0QUOBFRLV47FraLH0RmXRrk3MvEUJBaz5sxhSG+QAUdUB9Fu
KqOpVA3cB0ZlbSJFahhtejrqoVXjj8EtLrYEPNCsNYzKvJWh5dzA5+juy8bq2eiLgVkhHik/ndUW
8P1wQc4NqqoPvzh6zeiZo/1aIMz3ETvYW6/L8/s4KQcUg5QfWwNkzZoJcIKIk9kYKjLHRvbW0svK
AaduU1OfHvSmGU54s/QnreELB/grgKjdYR+rFnkFWvZbs9PRgxUortadgTXHzOf6LrLzbPBpx40b
kknIZY/GUhx72j638TKpJTzxILtEnss0nL7oLRHmHJH7x6iPyOPLCduzhaSgUEP4ZagWnUyrOnbc
1jw6FSRJpYfGyqJ5uXV6h8+hA7qPKDnXvdmXLlLcLQNZmychx7xRKbtG0NmzO2YR3SLU5dmuGi35
WHm88aFSzX2QlO62VXWQkN8nxr1M2nhdL9T6JMQ7hbf+Lgqcol0R/UQu1BS2p9KaLDT80bR4Baxy
OxqGMuEEeuri5gpJpst68y2pe+edJM1xE6eOPe8jr8ve6DHVe4+z9yZbSqsK0NMqGyaiCS2Rlz4B
pM4m1mrQB/hYfdnL/jLioV0HU9b501AP0MZc45Qm+XA1t7Iyv7C/pZcOnQIzANKb8puki02/Te3y
rkfG79xlnmbOvg13YTXQs17JYrR+T4WhQ9JjIs4DpFMLpo5Ir0M22RDN5rlICcKaPoYVCdi325Yy
4GIQ9MPKO5nhMzOughHHMu1gFP01XOYfczAmCJ0ZitRpP53t1rav6iKib+bVtbbuSxv9Spl1JyXq
aSc/pix21z5EY36k+Xqq5KzWEKxqRk1l+wbxkSi+rm6OYrCDXRPKRwq1ceu2Df6SxrpNPkY99pCm
GGBUHmbHFqyI2MZYjabV+DEmIoqWkVFOYP0ds5Pqd5UCEuT2MeBcVgXsGrPAf1eYwXxOsU7kb9Og
2hvNm+ZrCExNvGH2bve/y656gJBdpO6qiXuY2LtcY3E7QNLZ0YZw70qRPVVodaNTkdVucDYL/bUb
veqiIPXQ4uNeOKS0J/mcgUtvZJpE7h0jB1t/inN+14wkXxXBDRiiemsT/tBAbrOr8WmOrNLH1i5D
9yY0qvqG3e+AgzPXxv0PA9p/wBJ+HnkScQynlkO7hOfAOf3TXDGlWAqcFqWZTb4kh444oUzEFULl
/vMXWr7RDxZe6+OFMIazI8C3ND6TiCWSP63OeKEsIu2VcyrwCprx1Gp8DHihIGJROZeKenRmwf36
n766xEYNzACewzIu/mRtBqQvXER30ESSynhwxpHczDqeKCWyZhlc8qpO51IPamNOBf/zFxd/R3va
vHeJF1KHoiBcE5TCp4s8JrZG4EpT7hlM8N2HMewtcDW18VAkLScoZtu8+cGaylMXVpQrelP0nAGK
0M0WiK54+PkPtLzbv38Wpi1RI0GstYRFisHfh8m0MPuJ2Jdm7zaNdUC4550xtRgPMxqXb14jfpkS
/neRyHIBLFNI27Ag9FrUh7SHfpRs0AadGG635R7/q4dKl/Ma/WVuA63Lo7VR9m8E91nWVTjI3jzg
lUBl5LdCi/JLYicZ2x2r+Yb8VKu5zpn/XOWaM2MSNIT3OEQdTPS05E6yZkjDhxCq6Te6h6ZHF8fq
5nvD0RBt1yqF8dr3nC2qxH4t7WHs7lvhEc4ww8MZ20VNb1ovM4fIFHek4pQeInjngBdyAE3ZJh6w
+YMgArP8jXWieJfzUNybXsgxDuU5f98x9Oor7njFjJcDsbZsmDqnagJEb2cS5dotTt2m3cmwbPbT
YqO/tkosFbsGxzoKKiHLrx8NkNypxR8kk/+2N3/R3jQwbfxUtXIdxeWPipU/v+AvxYr+G+IST9cN
VkruBpOH+6/WpvWbFK4Q9g/BJH9lcS06F9tYoNCuwy82Dcm/NCvyNxMJvIAcz1QAdoX8T1qb4vOj
Ra9PSMNGPGNKAfz5U2eTIyrGqMKm9mFeT5hbMqd32G2DIzgT5AGT3ZJul8zbChnElmNAcJQZjx/6
TfXFLiTNMGQQTzoniKeFt7b5+UrzedXnpzOgjvHI2wbinY9sjh/wOR72j0Dg+zgkg1W+2pGlbmo9
WuKEl0ZOHWOMIPd4YPJVptYvll04KZ/WOTDRNtsNSiN9SVpYWs8/LjtBRO3igIo8BGHwnNco3cGl
xt4l9ZrSQZpou2dW7cLhMjnuSVle/AXSUvyi5mL+5vYtdVc1T+aRUV67SZ0+23VZ06ebBuvELSac
avJV79qHYMy7s6jMiultZa3mhkMDtQnIUUJOCF8xJr3yXTEIX5d1TZUiXHfdo2FFy9JHWr0yaQtz
8HYM5r1UDiVlPl0tSQsG5f2mITnrjgiSYlviaicwq2MGuw3hcUY+lvDEN2NrKdgbjRLDfegRgZL7
wvSf/q5TFVeNRfNOiwgPp4NpDnswEqRxatgCsWL2E/vtOEDIJm4YamaB+AHE3nORyBwxauuJsz0m
wdpppu4JFaPbrmKd0ytm1gjTBx+As5dmOm05dTs75RkxmmWDxHUdMNSd12vJrd7GBLkmmCC/ZqXu
YFV09WYtI07S4NyaeDuggp9I9XKdOxXQyV4Fde1kFMdR94CwKdoUnTv2B5RgCE0Kg9wvFUNn9Jk6
tQHCBOJfc5Hiq+F8C+V3ZTvIFDZWOJunQi0+szBkXM+ckuS0pJktPtZEs/b2YBjaKrOQF4y2/ewm
k9xEtlPcpEWjtm2IcBZLBU1jq4HQuQp1VEc62djbpiNzdWIiuMMKHH6rI2PYpnrMkWsY1jyp3oEy
Nr+bjWn4gLEnxzmRtEjtzn2N3K7az8z1mA5W3X6Km3LedkaHKoRu1+T4NefwzoeQzzbRJeIUYA86
euQLPZqJ0e8R+Y9MOVGxfrdGfbgmHgVecVxwygZXn5YrY65NWpUxI31PhHWMgnW2zZXjNk6y5tm7
jz6CKvs/Uis5fDnjvWjyWNEYBWmMr8kM6hAkcVCIlay69FuRREEslzMX7cdy/JamA20+5vU5M+eq
qAb90tZeE78OcUaLxCsGC61G2xDb3c/mIUMeNTw7KqbMmGyjfJ01/NZ+4PUKUbqote6tCHrywxsP
JYPvdKUVb7q+gYhQBnK6oH4oqAZ0VPqbftDm+J7suWnacy6iEa+BXYGcXDR5uMbtG1Yvlkd/j8YR
5jokJahCkaSk+n6uw4itgCzzJlowFDXDnVcMIeZBNBOUPU3p5WGCm36HcmlZDCPeP83q4jqZoasA
mqkXmJ7HqzXLe2PubpN5NotxU9st2eIIl9qnLsZKx3Fh4KdX6Lz2dalINIP3B5bPLr+Cb/HwNtgD
CpVo5EHetHq/nMZ11f+uJ02vX6gQbP3KC5YGcAX4+LVpMw/FspbNQNBZytHJcJ04WxsbjtSso5RR
w5WKjfkRHRjzfaJ2zTltmaUYQTav2QnE9Gr3faNXR4hVOr+koQedZZVNIrQWcc48Ds9FqLKYXjTw
3dd+6nJunWbm3LsIaZi48xPTV0FfM/ZdnCBcasACSCO7nj60OGTF44AAyazoziLWwXXDg4UeGZnb
h5oH6T0dHLmIfNSH3kf/0P7kCPVR7nxogoxFHlR8KIUQnaMamk076Ndga9wXbVh0RVwcNEZoqNAb
lR/ao/5DhxQtkqRyESdFHzoluUiWAsryA6dbohLHtvy9Fd0XU43OYYD5Yu/EInzqPzRQWrrooeSH
Nkp86KRwWDEoX8RTotfTS2QOnOI0bSrO0SKzMtJeOZiPeyTrQ+HQNTUF4erIfxKj1GY/E7Y6W3R3
T+jZonP/oefqapkdVC0rom8XwZf5If0yDLxV3EAaIIFFGzYvMjHrQzEmPtRjjr0oyZYgIJrPHwqz
4kNtJj6UZ6zjoQ/RxdoqUuKZ5Znt08ce/t/C8ReFoySG4Ydq59/Uzuvv2ev42nz/sXb842v+NRXX
SdcyGTe7ApiPg6j3z9LRtX9zJePOj+gQdkKqun8NxfHJG7brMXVycS1xVvpX5ciTKmzdcWyDM7Ru
/keV4ydE/nIqW4BwnIgxw4E0+8xpS5MhSkgOrvcTBOPnLumKiqLIHHskqXSllNvk3baqp5usNBCs
cYrzdZ1UzCLQq22CFHV5PmfxHMQ9rrCiSJkFePr4XXXO4tqgMJEBQi6kYTeF1Bb4bPbCqiHXZh9X
oIW9djeZOqQt5WGO5yLG+yC37fuEqLqzUt18lSV2Rw4NEs69SxQmlhDsbUf2+5TGElZusJ0gaBar
MILu5qTqJqEVDz1IU3ayYxFc2gtA/g9EqweHUmu6u8ILrSMQupfErbXnOMu1h7AunJWFP3XXewxw
yN0w0TW21TWmM7nOVXs7sMvbWsqbxA+4EpFxaxlTukWFHa0n2wT2B7Zwp4fpewUIAMmNhzW00Gdw
RRVlNxbMalvPvHo0GLcO0UOr2O0uHfCRVW8Yt7GQiAb6C4auYhWp4n6sZ3FWI7QZ+u4DXXZKN0Pm
53LKz5asnoMcx9IsOnVMp/DFIwjTYRS1ykzzNp3Sl9oeEKCW5b1KtPlrCuB5XZkRI3RZ9ehhp8FH
AeRzCz4g+d0ELnwH3FnLjwB/zOZbA8swd+7s6tdmqmnbjuP1fdh62SOJg9ajUCYQlyIj3SAMTOyJ
En1xR3hupGMinqsb3bFmzCrasQPG+1paonmoqI2wdmFV9s0q24zSqG6y0d4HcpYrCqP6GqNN82yl
8sFp45LJSxPvRDuBwQmwVs4Mpvde7UiQH/JLhnodgqs5fsEnHB4t0iRc3w3b/Nbwgv5N02Ec+6CB
zNsOMMkV8oYIhIcRKUmYUT1vmFPem0vqtdkUzdJ/MO/arPO29DzhLJsR+bg8Oew1Q7yOMm0AMKBq
b9fUyDkOYSUA4cSo1BIE9YDW0ZZcGUL1JxLAO6IeGs3+4kI5Plm5o1ONdMyzJrgceZxgcaRzWZZb
wbmowfw56adxqm3S7hLdXiHW7aZ3CpdZ28kG7MX75LnjJTMaHDVhYaWbzI3NZiWy0K/yRNz/d6Ev
uribfrHQ05WTLM3/vwDqUhbdawGVEn8L324J7P7za/5c6WGV/obeZeGkurq+dAn+b6UnKu43dgEd
74q+2JYM1vO/mgTeb3haltaCs+B0ncU79edSb1m/IcrCJcMqb9v4q8R/stTTbPv7SZiFXieklH84
jxm4VT91CSrwsJgSpujarWDj+xkIQWouogt8u3bSae8iKym2PSijJF4Rj3wJjUzzM5R536BJzwyp
w9yofIgutTpEc50DgwDA+zaj/tvkRSytlZVX05ngoSZ7imerPhPwrH9LzFB5mFNSYnyZ/LrTOteG
wdzFmlN+cbvONQ4cHQasFqgoxktTOcUG0oUiEMjIJmTGTnoBbW75zOG6FcO2s95PFRqWSoa+SIoZ
zNTUvAw9OkoDP8jBog0yEX8hxXc6jj3+PWA0W0/SC0DLXtjUzU4UX5i/j4c+6zGHNn1zGMqcIUYT
F+p2qLWdQWm9Lg3vaSxYByPKtNzP6U3zU01z8qTsltTk3qzWmA3PEV7EZp/MokFkNaY4h9ibsgQN
rms2NqPXwgA4VaJq8GdGmrNY8clzlfW5F6jIY/tI4lt7g6cwcU6La+KNKzKdYO0mAXp+p5oPHUZL
RrVuQyTMYoBfVej9yQBoJL7ADfXtSH61lcVWtnep6KFkbZ1Z5vQbRlh7nblPYoXWRjEfqobePc29
InZm9kUrBCP5EeJJEiEiChtlDAdB1Lg3nIjNSGIEu0qQgsiyJ8kVqdZgFKyvg2mIuxY+3U1WQwf5
5hVulbx7iWjfJ4ARo3llFK2di3s3D8TW6WIXiQtmbPe5YjiNiAvq4xkKU3p0ip7mqUt0XORP8JcO
sYUImUU+vRXg4jZ6nDdYQtLxup0Y3uhxnHBbqrRcT/TJOY4JcZRErG9CtAzbGbIKopfoGpWPuuuc
Hls6UAVjHZMoUPhZ3YVHKRG7MlvhavsGauA9c/ih2xCABENF6c129ub2tTSq7M3oamFuPUiE9grS
O5WG5DRDlFjSmKuCzsixNSlPLJMhVMLqLvZW0b+ADEGbRrKHzUQpie1VaVXhS9jA2ENEkm9zZWs7
RLrF2uXlLpmDslbMQt0WqMt20ZjK5BrlrLvKa0kplhp6ejI4yI+r0WgH4hnhdQzgQK5iWNDIgrvM
AhWXzEcwJDqDJn2CPRq98jMC1NdzsSXK4cqJ2p6ayXLODIEIeFVp8BI1kbct85lpbmJam7ROi2Mv
3OpL0s5XduHat8udfY23VV9TqBb038VlRh3CPl51vjQreytjCDBcgUp/LwV54aWdhs9Mz+YTNuDx
XKJw2beZUxHR7oRIwocl7IeeTVBX7TccFO0OTZx3H1oall1SsM40sB5hvF4XZlL7SACcMxoR+1zF
tbZPknZ8sutyJISOVKkzwhrja25PSq36aS5RedBquMM/1yPgac13zZVR7ndcjW06J92hZxLLgMjz
mzigsNPIQvBW6eBY9xS9KsIMMZRvlpzCB6KWQhBPaWP/3uVlvCu8lqA0qo5DJjPDN2FjoOMbsgN5
teUxVXhVZJKgbhjIMTIJzdiTCwTbpioGTm4kQ2w7O8S14nJyPgkv6h8oWlM/4/o8MIRmRp6Ud9KY
ziQ5aeATAm+vuRHZVNKsXbxzGvE7hFzIb8opohsvk/F+CMrimxvrHvwbJC6rKtfxcU2lhYldF4fA
Se5wP8nDZC7BSdzd9xyOqxwlyGTsPSg0wAfmL1JPxBrlKdILRtTxFUZ6VvZeN1/KLCQTJOo1JOLC
StaKZN6vNvSFtSmq+a5UXuxbbjM+pYDoETIm5TIphr0wuOpNUwhMwZ5072E6aj7OsXlTZvB7Fc36
Z6OY8+tZoPcelJxvpsKmIFpOCUbTVPS7Rv3eFahO/BZ1KklpgH03LdztV8rXZm2pvrxLYM8wGR8j
04/ArmNe6cJ3QEL6vhgK96tpdLO2nrm1yGYYMz/qpsFZoesdSYJg5ZcUaSuXyu1i1ByfeSLNrRUK
4wtN1eok8bkcS2J3bmqBgL+r9YEr60UTYinkGKRcQeuojSBat/qUUfaKNvcDhYhDiME4zM009T4s
m+95jhNNKCJsEPqXF5VgYdTMujnPRTneZq6GNSP1LvVg2DGeljgKDqaj0W3QRb0moiJ5ydrBeCD3
vrq4lZzu9VG0nHqcyLuDE9ftB9mpQ6mC2ILNZI3+EMX6dTNU6VPulfUTzeTmpsDg8FilQXzqVY38
aJTzF9FY0ybSy2Q3NcNE2AnFu47aIVpbvFuOfsiHukORzQC9Qih/lgVwFyNTW6y12C4g5Vjlhka+
flO3bmhuXBmUx2LUrM7P03E6kTMKLSlmuLyRpWVyHbvx2VIuJe4QOTu8SEPkJ3UwH0UsnDeD7w8z
LCjim7ADn+Ukuvc0zXa7162ZjV6S8Zit2rCNtw6qirMbV9VD4A5I0DQEjEASA8hqa4nICEkeWrHK
6v9M0/tvF+RXxTHZolSL/39xfBeV377/z6HNXotvf6uQ//jCv3oh4je0JYZwQKZjsabb8H8Vsit+
kx6fsCdokYCl+Fd9bFBUC+QCjmRQ/UeX5K/6mG+HTGKptDGT/ye1sakvOPofp+FoHxaMAAncC9jd
/JyBXjcENeeeV7LkspIlU1Tee+DMUIFIL98Qm/M85sNwyTTqTshXzxka2YM+0hIue4iN+Ryl66q1
8lsPyuJN1uuPNsLneLVAfbalhdRg7jWm2mRgYtzSoM5MiqYGItiKkIyVocRNosbm1TPzizNmF1Mb
d0HHLK9rbI+JFWOYbOjlamji917v46t8weLVbgXpoyh5cDUJ0MNmwBHr8wky1I0jWhNJ+PgK21at
7BRimQVFGE3pe5sl6TpHl7dxS3nlmopgOheSTli8e2lxGTEaBtBNVsintuQCXdhYb/ABnfSQv4W8
FHJI/DpVtDfI63yzu/QIk+6tdJ3nemrRKAdkXeeR+RTUZHA20lmNOsLfsg2Aj2vySnTmczpkr64+
M0sJxzsdGdNyBbq8l2srzd4TEnP8lhpra2ZTuTZzGKg9nmFUEwMc1PFOFsrxpeGEhybz3sYg9XYi
svZhSM3cG+VhztCxaGPLhcGHb9nx0YjgRqpUPTjRdDdW1nNkpkd63a9NnbyWs33lgqhBAGK1G4s3
hIHrveymGyvjs5rMDhd1Re/XSo8zDlwKLujV1PRoaksulBHhtw8g9qyYhEaIvjzCsbUBJQf8jk2o
Ldcyyl8hatIWmmaS2UbQostrVeB4wNrNN2Or33TGuAP2dBIyxEQw6KfKRSzPjOXdzPhrtogvMIxP
Bh/OXpbQQZOYd4gk7XEOSNnMOgd6omdqa7zN2FvQHoHGtgDJ2smxnMistWpCaGz1AOZuraZi9GHn
duugjF+LYfQ2maHeZDmfBiNEGh+RrZTW7nOs9N9lbV57EHB9B5XVZHT72e6bfa2Gh7m29+jdQRc2
5j6E27fSdEn8bzd0K6abJwc462Yc+TwZk5tHz+VOUPOCYjFyOmyt/khg85tnorZEgQhgiTpauMND
3fQPpCK953gBfQosDlS5eiAsA95VTCctozm/mR2NAaCIY6TJXHdROFdMNJ7Luki2nKyvKttyt7gX
H/BOIuRULrei6TzHbjPtHcXtSP/nqjK06oXMQ8930Z6vYbAOt6bDbZepMPCn2rL9if7Nvnan4Vgj
GTm0uSMPatC06zSask09V/l1oVXTVo+yAeBt3fqYh803jPAvmNqds8CdDOZQQYK2oAUBU10jyDeJ
p5jHV0KZKURQkjI6Tay6eEQN9pgrzenXswXzDg1b7KM3v7KK9KUxadwBd9koRhz+bMbrqpvQtVjA
fNYNORwJ8LyGE06J8cdx66tMi26Kkp2ajfkRCGfot2jGCV6yX1UxNW9FYfQ8lUkEk7JeSXdK8Ix7
zjaPczhoODNvRMcBNiy4/efEeCvhjq7aOod8MOjAeA2xRf3P5zbxCPQztyGqdzx6qBSuEZv1O4UM
foXD5dnVnKveqMdDMDTvqNxPlpMef9h0/kHI9lnTBFzIcD2m/Dz6LjPWTwqvOHFAs2GU2FuDtgQ8
14T5SnUV2/Vlxgv9C20Bm9KnPcODSEIHHtUcLNvPrXPPQpzuTG6xD3nU14VIjzQaI44wLOg/f1+f
FRS8r6VpQySOrhvoRj6FqYyuq8wkqNAVd+krQ8F0sWVC6xon32TcVh74nb79+WvS/Pr87kwOWzBq
pfCWX/nvP6g2QpPseNkGxX4i6nNjt8NDqXiwNdPaj+Tp+cv7zTLOeC2r289f2vw3zcbyfkkf4RwK
mvffBImc6kfEkrLYt3ljrpMylzcTyoRluTgBcEz3uqfeRkCV23Skb5QMLc8tPQPy66a3iENXWMyn
HiEZOlV773m55ic9zSE5nkaH5Vs69LEY963qMrkgut7m9nCHjvRRt6MckTZ2OUnri5Qnb2ejKv8a
0p/zLcny8PN3+g+3kLmQXMhZETom4U8frJHFxMCBqt1HRrslyPAGLfNNPjPL+MXr/NMVtWj+UVqh
OSJl/O+fJkwLkkrlcq96mXXAT3czidja6ADYUJ17ybqVSImxs98iSb5xOz2/jRYtqDWH7/XAuryU
KglzhRXNohOJv1B/x/4BRPUVwUu7SLLcM+ZALRdS29fKUM+hbUw7AmMqAiEnDh56095BN31UDdt+
b8TWsYslWSbM+k9WEb8HsY0CPoW61ihZ7pSWvAflh+1lO3egtYDN76PJ3kcRyZEh3hScd+qUushl
jX6+cScGKcxR0c9L7aWx0wldATXWzy/kP6wwpkWn2BU6pCt7QSH9+FTMLh5xSzOLPXLjj3JCsbLZ
lYHZajT3P3+tpR/795rUI7mbfUoSCot8avnvPzyBjTHhS4HLvgdzeWe18TEvf7Vgfkh7P72GiyLL
spb/9+gK//014giLUKbrxb70hmrbxsrwrWB+W1b6eIYW2SFySA1r72nGFUDKaOMW4C1V8NQmye/S
oVFg5END4Edi7oeETZwsDvoQEzHAInzHJca5MIjTfWY68yqxcUUxx2vPGWxVwMJfZMcfO63EAjpB
Osts6hYhzM6HO1FtjcaIGOrVxq5XOFZ1I363C27BOk4vg1r47eHkM+SnQBVEjtuiArAaxf6gd3fQ
XCNofPPpF5/JPzyxfBYeriDWYdhvxt8vWGFUnWICV+xFxkFhiPLYj4kVXxlayntGzbFCuZGss0le
5UiQ/KBtaMgJQOsJ9zLMg41Gv3M7BjMxmI4o132kP6OeB9anuyhMB+cq6F2I14F9FZFHj3+Wlagq
x5IM3umRxurb3C6jQ9AExCowpeMNN5rapZH+OFGIrSrIjcQrjIjqxruQiBDkTtyfVsXC1zoDwTuA
GtZ5kHk7w54fAekPl59fpH94SNgzlv/B/+H09ukajWHtYvYZiv0oizUljlq5Iz+OpffwccNffCLi
35TV7I6SXZhljU61/LdncgEymfT7in1j4DIWeCHX4ASPATsVIPKYNiy35DxxQIIQ0a1g9zzHYXbB
ugQtt8SEUhZe5UOSqDeeM+cwdKDrFpP8vU3FWRvkNbHKrY+JJAF8W5prs2rfYBbeqWw65e6yGXOb
hWb6GoxLlTrCkZz1CxZfQPilQSZNt8F9IbcdH+nH8XK2lLmObf6i19D+1hbyZDUO2yro4Z7OUBEV
zsqPQ1BQqHKNc4jOSj8+xB0HSZmGPeQijnr2PD40HU3KyaI1aA4oUsQNrMgjvcl6Jdx+HRfptF5+
o+X8STAsN2TVD1thYVddHqNW2VelOz6Q9c4Bwk5JGHUquus11ZIeJKAnUwIkKv42E83nOiHNHt9x
ffZs9dZ0ZOP2XGAcwRcE0rnvKUpxK7OemSTc4T5HVFnae9LCjtqA/i0Hsd2EPMBdlx05FO/ygJ0F
8yU3Jk+HM3YXNDMvUTsWx1TYV3iB11CfJn85GCFoxNJcN+VJUtlnnfVsNKBMf3Hn/sPjTa2DP5Fp
GXeU/mmfzKDT1Hgz8n3rTm9FO9whObuivuDiMZhdL/XXx1G7JEt+S4QF++HyzBdRt53GdlzVCV9G
Lts67Ypk46UeGojGdNdZF4IANmSx8VQ/7TPR4kGKU3xuIUK3usjCt1rLvEvVQG2eQ/bFbo68c8Fa
7s8usxSNNYbB8ONgUm7pjUkQhh73vgqhnBNLeNWHHAzZDyOz5ANhUnBwEzrM/8veme3GjaVb+lUK
fc/E5kw2TjdwIhijQiGFJku+ISTZ4jxvcpN8+v6ozOx0upBVp+4TSCRs2HJIEeTmP6z1rYETtDXk
XevRkvp9fj30/Z1lL3b7HLE5QiozaNQMHkk9IANE6UDUxMqupneHJf62reUd+XbpnoTu88BDhCaz
fzDhFyzVvHR/f77+PWH7dxM2y1ikOX89YbvJ8te4Kv68f/71i36brvnWL+x82Q1iE1/aBZ9n+W9K
I12YbJmdpSda5m+fq9/fpUbu8ifUNL+hGH+XGUHs0G1gHWxKPnup/0igjlHvz7UMvEbTpVvy0ckb
WE5+rj/bIVtGNqCaLKmNgWnlW4kHdmsW0rvY6I0rgLsRnCyJkcveZK3Ta48wC9JvOdJ6Foe4c+q5
XBeFn4Q7jVFa+8DmJr/yIj9Jb6VTsv9tE/fFnp0SGF2UY1lOSePUsjYgHiopjgbSuK2T+czyh7QE
YtFo1UsJ1xVtaV/Pu2LSd7QdAyCh2Ki3cIVa/2UgmdPbs/HGeimbyXke1NjTjCDdCtwKtydKP2lt
TAqhco0HxEP/KrX4uScVsdhXLU7HLeRfxtUSLLuMthpRqhDkcXHH46qADGWqcx4jC3C3HtiP+lx1
OOAYVaB2xKo7pVa4l52DZ3hTsP3QimNpUzCSGGKQamyz5WO9evaMmUSeVZjzfkLPn4peke3FIaeC
fhhcfa3HNOXvCoO3mjdZzLOHhGDWszNxaGkVMsDs21mbVk5fmiU8OeIFmf/7FlyM2JsbSw/stIZC
mDkDk4D1kvkQuxkIgh7M2Lc5BJVgZ6QcEdIdDFHFKsKFzBftiBYJ27NbyGVYyh5CsGxdARc0VwqY
4yoFgn2INW3Ykcll3GfMPJKV2Qme1HqpLuAl7a3j19Mrq+Vsw9oYU/USpZdUeOUGr8hObMUw1jN4
PVSV7HcIpRpGS2XFQTXk/cEDo+z2cbYtCkyLMAaiG7CbxC3EOehHK8rYdaCLTrG4wjTww0tbqOJL
WGqyRg2Ve6tZG+qbPHUes6qILmbUdLcqHtwLW67hJYZdH0Qk3h3bOh4vXA/VdhqqBAXuGN4yoZpY
jNUQaFXfI6kmjoQMocRlRpWFT3E9mnumOBoINTz0K9Aw/hZ3o3kKgb7stFRLZh7dbTY91Y1nr1wo
Eo+No5f37NwznZQ2oL9rO23Mkdqldcc1I775UFLrOStfdsWGSAZ5IKOu3QFzjp5MmHRXPsBIQPu1
rR4sH2kV4u42TIMexcaHriwE96Y72wDAqrLcZEZF/h2z91t8I+6hVfZD2rj4j3s8sJY5QmKb6ihi
DDnnJdz/frjpo8i40kdMdpaF0F4CvUDelnftBWdA+dR2COyG0K3fUGJ90Zt2IBne84580hAMagBd
U1d71zNs4wuWxPhY4kd/iHRzfu5N2ChbX43Ge1q14grKI5LhpjHdo8pHf2ul9ffBb8K9bsOtZLlN
MY2qjTG+1z8LJ82/TAi5vzBoTBbBi5d9abTSR6zBHUYJRqQP45cNUiu5TWpEGBXagMJL8h1L9Omm
9Ev7qMbOB/sOEYHgJ3IUb/Q0obK0Z5waiG+S25Lo1IXBjqa9igCnDzo1Y2x7wJgTqXUB7sdpU6m+
XquQBTbvi2TlmsekF4h1bXfqSKgN6rPJNp4slzhRqbWPydzep7XmfoNDAAZT+IMgDFABOVob9Zw+
uG1qAbqbwpOQqLlx8oQBIXcH3+rc60m1DbdG393PbK1pJkT17vTkRtRqrm5NcDtvjaqYN+haPkIJ
UTUChcgi+Iixp9PkBvi6opmCefaja8vQ+xdpa+xPEZ+FuOEIXNB1uDEjlv+kjl5BpSffc4Ukvxua
k9GHamM7aiTrqmfli4Ngb2qu4a1GpaaTMdbLuN/BJyIlQ9hVZsXiDGUGeiMq7niFpbK6gJ/AkllL
nfl0P+oUhQnu1DxMBFrCQqXj3ojlSKKBBa2FwZEJKyT03jJVwO3okx6xoYeMZQPMdbqztBD7+VDa
r71NJYlokpn/JJfMSvbd422klyGBKx7YVUNZ4voThQM7ozu7kY9LJupNhb3eJl6nS+IDg6mBHc+k
eydNN8hESjoEocommkqM75TO5Z2unOkQaSF0priL1lEadgc7qwFdMLM9Ufozu/Zq792qWvuj0qxv
Sd0YJybgHavtBnMQVLcNklagOQVbYSQK3rVvZtmJzS3D3nR+j4VBZJCA24Ll8LES7f1IPOna01tS
K7DVr5LeibcJmmL4BLN/afS2ogk1WJsDoOuYXsbnPBuiLVEiYYAYUv+SNLa1SyNbbLnf39O59O4a
o1PrGITpQ0RkJVVvWx9VmhG/1oZ2fm1XTJbtroRHUIpoDx15iUkoHLlDzFxduHILtLC+ukUz2X4D
TqiJlVHrOWUPlvwIrN+R73AKDOQS68qubWwJmV2Q0avZzPonRpwlbZLAsRZMnUhIEkSugIe92sl+
7AMLmMcL0oE4yD2m0YObfZWd/pYCfF/PPB5PgyqinlGDim8tr2F501VZMBYxcbTm2H3oDG037Gf6
+xSNw2awVLupIhxWllehVWYpcJ+AHF2QNXKnfHJrpw5dzBClpr5JZ58ttGUUHuinWDuo/qpNrHht
l+qtFVb+FVJLv43Ikf9WMOTdTDOLdI69r7GXf2+zpDuY+B+IdsuyoLH5VYgsd0XaubMfEikOAuhV
MCQ6MRcE852QoKTvfurZnJ2xtpN2ifYBuPuFJAvzaHQpUaIybQ49Bcmmh02wN62q27ojlZemKnuX
GfFwlRQs6lb5WDeB1DUtYC8lmbEBzTBZgb5LWyVrvveHpI/0dT/Fzl7BISFG4nq2VE2yBwmLovaN
baXb742oLz1QduAsJSFg6bzjiNbQ3WnPjBkRC8XkIUJ9osLIUahkojrTVF5cMnL9rtnNqkAaiGpg
8SbdeeRSHdNqjrakYXirhhHDyklKrL1xfOzmPNqGFhvSQtPu/G5Uu9zpSaOd0ohpb3GBNH07Qfpl
70Ms6AxSau3kE3vZfoHTEusKKKoK5FyXAcB/b2VDcN6VA5yESHPNG02OxOD5mvsgLeJT5jSsoFnr
35vQ0TY2cQYrFiPFykjgpA4huNJVafYXhQn5PSHmZcOAcJFFauyXhvLiMD7gYYxsbLB7nH9k+hxG
7M/7tCT3JUpm71jI6UKQ71crdB8/G4S/e6l/00vh1PXIC/jrXupQqT/1Ub99we99lPiFLgUOPYPy
RYjwWw/lO78ALnBgw+Pdcw3apT80CuYvzGl1jxQED7qBt6QR/K5REGh4GRh6AmXvZ5P1n+gU0CP8
uY+ijWLbhDXERE1suObn5uSHmfBUSIm2KfGOoimIdiC5lwrGyO5G0+ZwKYf5oEJp0TrkZJsjnQ2z
s2kW7QtDr65eYdzUbvXIJUclrqfh1jJl+JTNRmhdNck4vsd4uqIDjoQmXIdlb2rrBj3VtseTsAnH
3H2asGJc+rZm69RORR4e49TLvw3DZJ+Gpvee4rFKYd+SLFMglCRNhlIB5qc01YFNdHIY7CHfkDbS
cBSXPoKnsjCdbyg/8u+lcCEM5fOZuKkBC11j3WWh1s90MHX4Ian+btizLQGdMRLcMklfoFM1r2j/
hy9jhPjOAGPzoTH6gnYW2cuoaXRva2cAWD1OZneb2tF4Pbsto2If6dMHuWLapSpTbBXuUETnQTOw
UFg1Q46o83SAd5VpnYw4zUjdRNrrU7WgqZyRSezJ6Oo29hDGLzra4nFteoW361ybDCK/cPL7SY/j
m97uD3ZFkPk+UXm0i2bfOzLlH3aiYpcRUM469wVUv2QHyBqa0TTFxogNj23GKs5KHZsr6WDfJl2A
84Gz7Yo1++X+yvFbuTbCrDn2YbaAwHWG6AZOO8Z2o3/VkuC3QnzllNSKtUfEbeUn23Bw+7vBLZp9
hLhln2mie4uphpgKJUUOaASR8X2TK8n23UOHBSvsUvk5SbEafMMbHeGuQDw3pzcJu/F+Hdnu8IzO
ZekZLeld6UAoIf7MixAzjAhJMGH1SthOKt0wKW9vSgJq16RxYn02HR46FqUMPPSkk0eZFsveNB6j
W3ArH4wApn4v5NwQ6OqZ1QcqYaiPppqBdibA6N/LFoncPkSI+xT2Y3oYzLLZzP6Umoe6dIZX1OLe
raPaIajqEgoS4wIiZ83G3OqVD8h3THR1w1IpSp8akYXjAJjBS6p8o8+alDtc2smdmlygSMRs6/k3
Pl3KwXVc4OnMVqNVxlp3Emj8quQsnKUDj9BrMzsj8lq34FopG4ehR+v0GHm8Rtg1AfDHe6vDhK1K
oH9riUyw3GOvrbdaFVKPcIeuB9bbx0la2bYrsoLbe0lDrVqUOZlauaWOytZnld+Julg3VK1bcion
DFDS2CQj7VYL1irIM/3KYDx5TTaQi+bAusOasMetbVM5kKk8iVbA9S8XCUTD+96PI5JQwCNhUHot
V6BVEqWoMQN0gq6D62e2ob9NsIkfjaJFDAXL+GCOvjrRkhH51RTZrsFYKlfoiJsrp2tIu0374g7L
rsV4t3LsnZPi19b87jLH3JgZ2QCzZz4uEd5OTlWEz8UKUocNb5Wk3YPWk1GUE8m17kogowmbnXso
opxaXgEO3O8Yd9PRESRHJUNUUeStB8OSZEhlt2iqn3wL7zt4dVzyFbp3Gd05SGYZoOjpOmyY1KQ0
D/Zq7HJvj6+VUUfmLO92pR4Ezp9ADJN/cCtc92gysIQaqXHn1MS3cTxByLZa++DaVrFxbMbgDHC7
/tomiwO6SDqepsKev5i5ZT27BRPjmM56NdZULuh+3QfXtfurWjlLswWOzsehxdmxSuxQexczZHfu
/Gi+WQIZ8XNH6S05HPn3jMnSvpota98jJz8pXfMJ1OuicRsac7+WBFatVWfTXiRZc/6Ef+Lb866y
1niFzEDobJQMeEMLRrvEM22KbukhTd6Ui8rjbBPOOLnWTpTzbhsmq3LihXwKGriAvOfmkCyRjHJc
x6FWnsjK625AQ6lvg7C1zVBmDM/Qim6ER00F9IzIyc4rnpvKA48Ly2ai6ynlMwXr1rB77Wxj7bjR
AfYFUx6JB9aS+Uc3WfLFxYd87+LBuzRNHG0mvRHbHBnn9TBL75AKixjuPNPA6+M45tCNk/4+sczq
SGtlvpodl7RpNmjCjaa89vS624+ard90y2xqlE3PXaWme5bcjrcqND05y8GXJ+GHA4GmOS6A2E7X
AzSeoLI8jsw8utH9Lt0noZbcaozaCO0cPBfOvxkFZioNYwW/fD6KvCbvCzDXOTHy8DEuZ5r7gn7+
64S3gwmBNiQng8SJfWeEDbkF+vhWsDREv1PPDyZOinUdpiQdolqD5orL8bGJlHGa41CdiEkYolXu
iJTrrYnvWOjp90Y0GNu5SutgUo1ESgaK/0uNnv7WnBnOx10F/5yDqdnzRB9f46zJ0UBZbocQHcub
Uma2FgYDvZSr8ohw7SL7iajoqDV1KZ9FQ/QuZFjUXpl4nrQoZ0GMFTT5wkI0LOVaVk7PkygT+BTm
CkPjUgUzcdIdGiNzGMmQFOP8zZOIpsNsKtdtm3AEEzOmw59oyQyOQKjtlCge1Dg2u4S0lg0XaXjg
o8wD6Lj5xawn0Hqle+wjDae+0ybrv+vj/4nVDTEBa62/Lo/XzPa+v8vkvZc/anl//bI/pLyoIEhK
cg142vC82PH+bms2f0EZgUjJdD1rkfNSw/5udkPMu8QYLRwWvgl+8WOhjP/YAUm1YGwQB/9nZrfP
ALA/CRsojhH9ITNjI4Jq6iehBtoTNMhVMuwr9IVwr0lbhdbkA1eWzxjK3jyBPbaucOeW/eivM+rj
1ThO2dHTs3otpPfgDV52xPaVXY99fho8C+sGSy/AyPBmBbsKNx18CN8kf5InO28tsxBBs/iGQQj4
29rXGO3Qmq5ZjFzqcBA0tyHaYsDOG71xeXCwql5pEeSblNiNtRCNCNKsex5y/6G3k4q0OtbHjp2+
OVotghyk1SqDQbyuGBMf6qF91uGlrWcbwEg6cxQXofuEceKOmcTbwGScr0WpXKFkjSRxwJULFtsx
Ljq6rpVR8vM49Sg3om2eHT31YXu45Uppi6+JcNP1SGJyMGjMfXGQYG2WG+jeNTVKuIlkAUc3zT6M
TBtXjsNbWXltF4iGf5T4KKbDWfTIj8DbILxDkXRdELb8rUHwPQy1pW1icsBXfWxU+xRcH6LhKA+c
xuFPM+uivF5ygnDmg2JdJT75wrPBEzGaeAvq3MRSLfX5ElX5xccSRoHJS8JNsK9sCxUQaASDwQff
EAD1LBBz9IiTjrrURV/sV+XHVDbVvjFbUnnCKaODmrDnwZV5D3NN533wHzBsys2nvbmD9kLlB3KD
MhfvsBgMNNB+90AOfHZqGCGuP6kc9YxBXXm8e2bHiyrbPXi69vB5kVD0esFkkUpVu1wH9AzEMnjo
NoT/oDx9WLO4B+Eo7MuQ8E1FKbRhRkL+Vk+pOqqoGI+uT5E3gFkJhOTvok45J53OvKjqjI27+Oyd
EH7QbHBh9XlRrzHRn7meP0afQTSbZ8jMKnljEchnP/O7NKR2GXStRF7gEYU7VHwNFMkVkA8vMNx6
vhZNh0+qa58/P+8CJ8lqyLmspIJCgkuU6sXHbF/xtOa54uVHgeaHm5yr2uHvQjvGLepyqVTLvRDx
oHrMY36LU+0NZhaf/+gjaSdP5NzzdrmW+zDNfPKq4T5xXRUeAT7P17HL3YFw+BlIMmtvl0/Y67mY
PO7GzzejrLkplMZfrbPirSDxfRMKtznmRmcDcOaihacNrKX09TuyUWvm5grna4uU1pR1vZ0Lw9i0
WSUCYM28pYsXUEUxMOQOYU1EHN2Jjjih5J6hiJAMhOnIJDAAHhCMd66ykj8cVZld42gXAaGvgrU/
rkyM+fkGIP8HJN3kMsT2+fP2gt8y74UOumXEz4VT1KPt62GVQP5lSRD7KNNjUe5GYWYbNmHchplX
rT8/Ww3d8ArezQnC/3KEcAkgzfWBN/PefF7lM6ribYWQYAfRlnK1yP0toXYg/TXc+p8XwHKFc4tf
aKYw8U8cY/7A/W1he9x/fsyyV0CLWi6jMTOQr6R6+AoOU9vbzPCxsPJaRCHTgqE6IZMneWNPykeg
Z3i9+P58k7tHaNzNhSn9NdTZ8CjavsS0I8azPdo7T6VvGgZ6mhc4D9Txi62dO6KfhbaPbO5TNPn6
iR7M3wIUJuOqMMsTJCpeveT4IuKYNBoOB52wr2S0dn6cg5vCc3aCNTYw2TZBHUthBm1rd2xLu/ag
EJoFLm68YEwKsReVbW60HKm7G+kcboqPTnNxEoCOv8Sm7+1mmEO7WnKY1NYwsDTixw4HvgXV4+Pj
Fqn2NIb8z0W0+Hk2GT6cmc+bdkicgawTwBK6jG/tlkuita0L4XfTzgHntLIlPOksRQQ0NSPSOyfh
86tIhY0bAfnCscZz72YfvkVkbD5xB3y+12DWsiAr+Cfhc7L0Kp1sY42yo1G2OQItaL5uroW3sOoR
slZNvvPC5qNZQmOKnllByGA9SjhPiBxLtnrbvntCszflIgwn8OWpWKTiGZpxTfVndxGRm8qLjlMy
ssnS4DvrgdNPYmNkqhKr8leVej5/zeycYDGHisDZwKlC3TLPbfpmpNUY6HVKyEYijAebRh6lqarT
a2C6/TFRgo/QFKDZGBpAv96khK8SCZDI2xj08VLEYgp0aSjGIWX3K+lcJx81EliwGjdC02hHVFOv
GqHB3zoyk6wECj1I5TH7wLOgzRj+tHnu1hz/ak+6crX1i2z08Xlrjbmu05Z7Hq+uFkQ8igID/vC1
D7xb2+Zmqboz/aXnHkpWacVeMiDXnqcIol6Mtjg/hQTiSKrZXMeJM2U4J+3BMfB7GGWo3ZU95UPs
Og8/lGK3v1Yw/yj74pYIXtn9n/+1CJB+qmssx4QO47iMFH3zJ20dRF9jZlfU791kmnbEXnwkGQ8X
s/QeesBuXFbcdVbClf6vX/efNH0uci1U7gunQLim+Kme8idgJ76s+72uPg877kEzAQumENqPdfbx
r1/tn2RYy6shSUV9ovsk0v70arOKyLyey56UBC6QpRJgZa7hpMGG/PlKfw/J/92QnKXFD5/JP4GN
/rvNOEBfux87AJx2fM1vHQBhrUiTQUrgqPnJzIcSiY/Od/j0kNIRvWD9/w6AsFZG5Yyxlvk1Artl
wP6H5EhAIrJpA35vDv7vf72P/zv6Xv12X3Q//f7H+4SW/893CoQD/jPBxLPZRBOzGBh/lE83CUI+
8OzWwWbVtu5tbTi3pRx2cxiPxzzCtzRrFeaiil30NxuSxcnOrIZ5BxzYO1bmYtV3tfaau7m4zgAp
nQHLmg9OmiacSjAqgqiz3DMT2e5uAoT0QEpqvssIXjkUkaN/rerQA/lPRg9mlY2ciHUeEE0zkvBg
biepGtkhIzx6FzWqyySkzMA/nBn3cImyo1/m5VXomvmOuFIYMbK8ruxlV5yHBFanRQwau1OHMikK
sBSaYwaGFrlH0jTJ8Arz8aaqPXjnuQdur4sollysOpdR6/2zm2TiWp8ScT2ZkzYQg2Q2W5Ye+Y7x
ZfSs+4l/1rXsVh+d/jo09Ae2lVWgOyE+ocYiGFQ0tflhMq1GGgCrkPq1pCQuWnnLsNRa6Ut4hmmR
bElgWtLv7FzU35g4NFuzhQTVJOSiUDZlj42VYjkacyvdgXdP9363CEotVQTCnXQmpEb/pfKSkDz3
WF1klczv/qSgUra9eSGwgmnPlLZnx4Q2Zzu8OcIwkm0TMmETo0NyrNmPwQA/eVsP+cBUF2KEHjGf
trIyR5WqjFWTWf03zTcX0TZeGnzfRokWPdTGTZ/kaKTIHww6O7wusro4aB7e/8zNApLP5y/W0Da7
phnsj8induuAr19JB1Wrw0TpYBRxcavP7mwwfk55EhC/rW3MOWX8x67yKZoS/8VtnGIDYKM+Eguk
7utBNQ9+aCXXM6CuayyBwDV7YFJf2Ol0p7QX+b0FSWJHKLzhr1RTib3NWiZd4ZowL5Cbk+sosubt
hKgE/lXtuXdlUjNyKWUD7Lozh5OjEnHLuto90hTSu6Szlb8vI+Bz6Dj5fhp788qRdb4raid56T03
eW7qWD+XUW1fiK4nJyWexrPQBvPKQOmwb1lw3EgWzA8p1Dq6xi4/FFrPID5kzINsxqNlro0Xim/n
uqEiPSQ6gMiUnXZBQniXb+GT2Dd5ra6MWJGuQB7QXqN+hOMoX+OeXHfiVjJ9Y9Sh+9qY6rvdjMUh
muphRTawzboqtLYuGooAL5bxZFrZO+U5yV1aZBkvrlc+VGx3n7qunnYzoI9LFTMOxsNKMJ3NAwWd
iemJczxgRaKLcJrXLmzTW8IQG/LVmTK8wy+MWREvDeic5I9ewrh1oD/bCKKPrtKID1GZZnIADusE
npUX967ZyTeWhVgjZKY/yKoEQaicI0miu7L0nPXMcI7CFSPuxdT1/M4O870zsX1xwrk8WFlBzEON
5LfnsHyhUkyYOBfhdkpQHridpJctx/Su7oT1fR5JBzHByq9nUvlWaW1nzy6V8CNtk3apDShufKBs
b9o4g5Tj6PWtBtpU4fe7QoDlpWvf39rsYHZhp8Q1avt81+SXIQyHZy3Ed5A5pn5JRWTuS+qDbs0q
YTgDTGnfTTnxnVgiUGJ0d5Wuxs2QE0m1IXfSe5ZYcmoe3jPBq8qdqk1JhMLNjPBiR2roDFlyst11
O4zOEmdPGmwUThsmKR0T0go1QeD7w2M0T7Ap88yvSe6NGo65DkZ+3he4nLWxuSZzTWx0XXtOjaz1
gLzO5ibJfRYfTiPQ1wP2pWX9knlKACHtxKYSabMywMW85Q5e27CK/YtdEKrNmHgsVjP8rgtirSxw
XfBoZd29Oqk77kBzebeiI1tiXRemOA9ehcaGiTrhQF7ubArydZ98nhpnStP4S+tZyQmsyld/ls6e
J+IMj6gbzrRkkEQGlZ661CnXctL8U9Fb7a0kZvQ6Fap50sIkP0OErzeV3kVb3a8QNhjExdhdY35B
12TsHclP2YZetY3H1Pg+uxFZEbZfv1qAJXi49DP+5iJPHqWhE8EDL8Hfmqkf7UhSzTZk4CmCZcL4
FusshzgtxgqcxUgcNW99GdtzME2y3nSj4V2BSmGLMeYAdUw3VVxoOvHe2tJo1IIsqiky+x2BDvKQ
+XP9mPfhLqHgp/UN59sMxM2mHgYB+0WKOcUUXVor9rDbBVV31slKIj46yr6qxmBkQunJRILHLYbN
8aoLjXrv4lsjAKhBi5s5ThIUpRLPediGe06mmPhQI5jY1d/Ofaq915YrjrX0tG0RuR0AoDI/2Ei+
8AJH3SWflPeICAeaJ5O2+xgGKi/nhtp6mjRnS1Zqe26n5q0kLIddTM/x37dyZqA1WtFuNJWOvsRj
ltJpVzY5Q1hJyjYhorqvlF1oMJ56BCdFlogLqAFi1IHBRAzyKERABjQI+UvTl5cmavJ9FXNLUzej
+IHx3CrGHaHXfIAbyQ5DHiN1GZVGoiiiSK8sbgeWLHtp9y92ayM0Qv0aMwJR/VsmnReo/a8i7D/c
fH7xqvGupPVba2RA83pNcWhLdwJWnTwYzCaPdey6D0xcjCdaz/IdE+b4BX7tiwfAVONSTyaJJYV9
YyL6Y910zSB3GAWa2bmm1ILeuoSwCRsiQoXumQFrzLYFMXT/qYtuPjXSnRN+9J/C6fxTRK2x12bL
OTCkCSux63+VWy/Ka7RuiLBrDlBqL5TZ+qLRbpiaEAW6KLe7RcNNkZcR0T4BJvpUeE9285XgMHZj
4RjnVwSugBbENh+HO9ZzOSrxEZVz1cFoQj8OYbrTHu0Gz/wGkAuDpUpLsurQANELSk3QQzER3A5O
9wWKCVkcI4NIMfFJysj6MmqG2tOZu2uUF/2ZvzlufQYVBMbGx6S1TsAiPaIatMpeZRFPGc0dkP4Y
yWM5M/+JEZNgxvG1+1hLohPpeIREl/p0HuKIqCw+zSPR6sArE/VqZf50bH2HlFNL63d6OU5Ml5Zy
y5yxaAPBaK+S5JCF28x1Jii8odx7OYrZrCHfq8NMS+CUdYFE0QVpo0WHmfDHQx+GqJNxkB+lAKOo
5zkyM70mk86RwRS5zdfedHLCpexplzRDsk0lBn2G0sRbJjmu8dCqGU6xxVzJsO7WNvL3fS9qYyVz
o9jZIhQfABEoowlqZ7u/8gGqfmP653hfgBqXbvfeW26T2Y/AIKg41kmTozdY/d3E/U82Ofjr6Iz/
epNDSSfb5F3+o/r4xxpAfPGW/En49OvX/77ScX6h1YbjBmvlc6Pzh/bJdX/BWILrlfU3kZhgWP5o
6LxfaAD9pWnD1YHCiT/6vaHzfsElaeL68BxsH+jO/xPt06dr8MfJByN3e4kQQSJjs3NafvIf+znU
BJlO6Sn22VhB4vvII+1mnMJD6nlBqcp9kYhjx3UL/fNZz8Cxmt2/mYH4Pw9Blm9hSTDglvXx3ug/
ucMqII215wGYqtpJ4BG/T+iWVjN9ImF/mC1STVAy5uF1XUfpDgtEuVHGi8XGYI4Z02rRtZg1FBF4
AX1csq5+bha3umUPK56ZgTZEeLvqd4s6JKmYqZfQNLKvKRP+5ZeTBWAxmR67uSI0Gd+/tplslI8V
xHRiDp0Tg+sSkr+QjMC0tjPNQGQ9+tbyafIgv3A17DGBryC/IFY1r6JeuTSi88WS/AAebofE066x
uTGSk2a36bITJ9EFeni9wXOIxZXHl+O/6Ka26SL3lUKNnVNK2KODlNhx1wUoNRHHpH/lATvgNTEJ
d6MWYhpATZvhSBhk/ZUTU+ySvL+NOheEQfk2Y2eUabZu4N7sHGTqK4U/kHim8r0YLbHLUnIBJqHe
SysKIqfvTiSMgcMhTqF2Ol5sRllq3kRFGv29IP4VXvpvZ0MW9/5fHyv/jd2j+jMKFfwmX/LbSYLb
C9wpt8oSuEy20J9IqBZ5KZazjGU+CVBMbX50ovFVgJiW1bJj/DAa0n/hRFos18Ao7OW++2kS9K8m
Q4bxTyJKz+b7WvbPjIgs5JR/PkmKxu06JD/qBCIyX5BtnpIFDhbPdipxVdWDZxSQyVw54ygyCixb
XyQTWX2TlXXRPRgFgUIAeKnyDLLc0pZtEvuzsqk5EBw6Bgf6T1ompCTXCrEYm2FFLlBZ+tM+1ZSC
WVPaBr75AzBspDi0OxKrTn1d5lNaBgPgHtIBENOc7MVPUmnFIA5MCabryQq5m8ymPpaa86x11bBD
HeJGazH6AXV6fUqLLtkV6djrgIQz4wHdNQVREvdKW9wdwOEJ5SRyw2waRUM1L7GV1Hd3czbYrzzW
w4xZQTdcJ+yqAWbEEvpki1RnpkmOBIObcch34wCAObD9ipa3wOyNoQlP3bqjato1mlbxb6Ld2FFJ
DhxEOYCGuLCyfR22apvOLTZ3Vyv5h0srDcclS3i4MQjBfpFq0u+UE5fDjs2DDOKuQ/qCgMiAWhpN
84quqA1SuxmeJQrOp3CGOYUZralH0gS8McODZPODWqHojecwT5uTsplrdYbTbiw9GzZOVDdkL+ot
CZ2VXhMl6aoN9kg8UUhQ7AOyTvfJh811MqQCTZ4A5JHbGA8/wZZc6gEhuZO4NGxdDKmVxc6UpK46
lT1iWUslxykjPuCNQzG4K1QQbRUQP0U+ozMUpEBACxyjofe2hlJqo2S6PMgMrBcglTDHY6ur7bXe
/T/2zmM5b+Zs06cyNXu4EBoNYDGbNzNTTAobFMWAnGPj6OdqUl9ZfOWhxvt/YbtkUUTqfvoJd8in
V0QTzEcmYNEuc7VpD9J9tBtKoR4LmPf0lNrC3Q/gSG8t1KvPMtnn36hs5So0Rwo0jpr+kJNlmhu7
9a6KQrWbAf7NtgWmCZsmzpn3mNZsjYim5g2stWimaG+Dq9ltcHSAy7UeGhGdxkE4e6vKKbJbTBIY
HgGXz5/N1KhOtPIofnQecyb80H/omodGU2oFP0NUZ6nu8Q3P9lHf2HchfcCTqS28nZ2PwESDMuxu
fTE+mRNsohFq/ib0ARSv2AHJSeXVDubY+EAG6whZuHMQteIUa0f/u85c9mOnD023W9DaddGqwkuz
MJxNFzZ3rsjby8Y3l5/I9YaboYnUA8Sk4hAuWISsDcMMQH3gesMo3eiuFHK+l42bpuTgFY3dlT0m
2FB2cN5hTFb3kpk1iIigZASURF/7Ji8Ae/RhfpPRWl53S1bvx77Y97hQrFsvFMPKFZkJo7Xh3O1n
B23VUsDU910M489q7NYxk+nrq7YAUtlJE9izlamTJujQW4wZfY2Mt7SDzVNqImboqGlau8gaHtI8
CNaVsB/nSX2FfuSuS9w75k0w2lAEN40D3Bt0bM2IcpCIiRkh/aZV5jKsa/8n2f7/OxU50j49FfPH
LvuQXqMIzr/451C0A+zAbJ8Em/EZjF6Sx3fElOXZ/0L6kFMTUzxI0r8BppBFdHBKNAUaSC76Fpp0
8Cu7dvkr10SIBBKAJ/Qw5b85FI/EwfXtWFjDC3SIfO6a0+zjmeh7oyqKgXZibC7oOOfa+5m+3oRx
N9puPa5EDymz8n7XKScv1l0HPelpDnNOKatyq8be1YaAbEY1alQcIkFohjQp8iye71sTpXG1bkUt
GcgmITEQWTtnbLQ5WY66IGoYAF1sUOZeDQwyMmtjgv49cATl6RD10ARVkEBzWwbyh73TRTDUQHGn
btDSjmSkEu5KgJt1An8UkJXxngh+GC79PkyydG3x79pDSAoj5Kylz3+gXwB5+/h2qg6llr5b3Je6
m8YgX9FfinNSatrD2QVsg4BLzvSbileNU1R3wqMqajEJHlqep7SmaL7/bW39mnf9fktvALYPtwQe
D54KZG+UKoDLHd2SdkXH8qCNnmmYuQikiyR6EydsSABioBfokhS0yCyGA3HtoyGdMqYFBW/isoYm
ZKcAYntMxdLT3Bzpgm+XMFqQnMtnPsW2h7O0PMQtUIV5K5eskZcLXE9+rGAYTvPPZH4PSe3zh9Ij
ud+eifJSr0HqRWTgUQgNSA5/L/HQ+J4TA6uKF3MylLx1sfqubqCZVMv15xf6mAHSBmTT4HgE3pAs
DfkY/b1/p9HklCoAZcNnRpToFWzrPMwQTbZNdvhMn1Nc4RXkAo5X0s0NWr6QZsabDNnb9PXzOyGp
PXpkh9GlY2IT4XjMTI+mlBYqnIiZpfJ57LBHvXRrlSKO2HKgeXjO4dONKNbnV9QL4+NLJpgwVgfp
Y2MAeix1atMVpVXj2s+zhZiueLFV7sW0UuuBtYDxt37sXMkBs83PL2z9+ayUmLZJN8Dm1VNMf3zr
KSkXem128dwBVCm8QxKE5X0Op7GBD+FFYVRfzcESmnicJDTuTRg2cbY8pB2GBc6KfnY4hysTmZLg
C2wJIATrmNFjfg55tWUaOExCFO3h85v+Y0lS8PsEXgfFL481c3TP4GIMr8o95ykHUFipTaNqAw7I
6CN68DdxsT+vxcKnNJKm7bucFEftBQfRiDYAAfo0m8GAXFHq5T5SrLaRsCQ+f6w/FgGeiMzlPVo2
zMkR5P34KSxY8VgGmOVTScOXl4v4QJa+jpZC5aeqConMEVlchSjQ59e1/nxGLa2jQSSWLRD2Pbpw
aGg2U+saPwGsWvYCrs9NBuCHuBi05tpywOzlB7ZJ5j2qOI9QP2ratkWfqTBme7xLimVCMyj20RD9
SSs1ZbBRAro5cwsl/g568Y+XLDcIfFh/eDSmfOt4ybrRVLdoY1Q/Yz+x2Yr0IvrlupNzy/dZlBmp
EQYrJd+l4YQJ66MrheAwQBhSESyDTETqiW9ZpK+yo7ukjz+BJBZzDgEL5j0Ai7AmutBajeS3Dk+2
EOu/wsv46GNOawZAa9tLjmGIQ3DbYb2HOkQbuLZzQVvNuf8Fza9+/r4onUKsIO1pbXs7pVRs8JhI
JCLEtmi0ulqD790MLU6kxYsEx5ZYNHvCbrlmQQfuN/i77LgWagH3qIFbmGQz2LC+ZV1Vp+V2wMF+
eVh6B4lW5t8SgaSU/2daxWXKntBE34pvZsfzxKWhdYFOWqdObRBUQp/fARgUQG1MyROXsnRXusXP
T0orCfmRRHpdIffuOMf9l37ydDULPC4lBHetSFEsTqOASxsJHGzsMZ1JX81gGIwOYZAlzXea4e6I
79DYYPAhSl/ttVx6eRY3hhpOoYoD/lrPPkbMaoO1j6XOfOoJDksz7PWZ2fghLKdD7Tc9GOhKlHWW
HX49AM482IyvcK4MtI2iGRq8UNcsWX4Qu3TAzAsmr8UWmyrJ/yCqrArq4jpLMQd5fwkNI4926yQh
YxsUjP0KdTQHzRveweCg3NIeIAsRiLE35Jmi97cqsmzizblo3/MD09TH2Smm1QOVtRUH+orIKpC1
qTqklkWQwGt4PEKXXi5VgBTVq5NVJYsmxROguCl7t/LQoHbotspV7aY2e2osg4BVE9kYb4CFmE1+
oeN7uFDselSmfOfUECg5PkE8HXmHFYg8ru8S763w1ofWzTtZQFjnKLzKcsxA/C6lzt1Sa3b4O4Ws
iX6INKjlfNE4IdCMLXZc+rt7FF7cXbs4Iw9TYVPDnbQOUosFCtwQ98bToBtxqd1UuBuwFYbUQfiP
L997ROOWaRS3hEaovtA0QCVLNyKAbiLBC3tsQeU3tI03sGOkOIwSs1JUsorE13kb0HwQyB3C4O63
ZBD8Aa1i5XFbKRomPGODpnf6OkD/5HUuvqfXXE4KSFnWz/C2dxFsNJaoTq3Hu9ov+e/GwmIXdQ/m
KQhldctCloEfFPtctWrRwSPOSMRSUOh6S4tA/1LEAiy+hNuRN6KFVFvOeAdcBzWeLXV73akDzjZd
WlyMObIKzhaIu3aLX8jF9Kp2kgQ555pBrOUeZj93Z7ol5l0Qu4kertG915EpzmPA7NI0dszcoCvs
egZuzPBZ23m8iRjWLteuUjPL3+/ALoktjSMQqBx9UyUvpYt7VYvNV58zYJdh6iRXlYWrF4PSdNBf
uExG3Cd2yEp1o3GSdCbi1au5bfqqW885TePpLKPPwj2GBm2dpwayVeWCRrNKHgYNFRWhvo5VryiR
Q6qC2ddaZ2LKtwRiws22d6JUNeuoHqogWEE68sHJhLbs40MIe00zn/2MMIs1Ef0FEetgq7RnZooq
DBPvNp7jODrHJGawvMt+Djq9eJJUhxSPJhTSk4yv9brElrNjDYVOgpHuWbVUC3/X2OPQWpcYqhIq
uwY4MrJp6KCgnDSbhjU0l92E7226S8tm4CuVltDq1KhGIrCDYKOpo+CgB55EnaQO+3Fn9vXET1LC
gK0CeB3quJSZWI59CfpUZ4SxGHAwxfRnlry/PjaIDiNvkb1g2X3HghohpqCTwddvlHuGgwkr3c/p
UURnMcAvLi0sup1MYiOi0uuoUBd3NgWIYHYeqBV9yPb90LAcZwl3w+BQbhXxQfmxIa6wVGqhVhOi
XHGoGziHMb4ObQXdu7B1tmIa8CieCr+hGkEkXdchRH39ciYY5SjpZi1RNdhCHJgc42QABN8ydvDh
0jXhVIZb9CHD5jZsZh6e8UdOtB/V5HHHAA9wN8WnBjxtukkBibN4fOzgeYO/lnWRTPrvlKgcFu6S
zDpxlkBEeKrOALf0YBmsSpBpdLnaaUXWG5nsT0Do7FzhI7lhYYZlefWlnRB2N12QtT0GIYul5A/a
lXl7axZzfhfQb0bvp2Wk3pzS7R1RFavGoX6qEf42ztqoMMQFDoGeA88Ky5ofCTGXBh62uvmzgAXc
3hSVLNrHaUH16AoxLIAGQPNRwa0dF/kTVLWgxuOrJxyYpbtpcn2Qi00cAoSQBWY+507OsbqFu425
U8M3QnkbbeZmATldjq2Y11hEjTpJXdpJMZDysCkOVnVrqP57gIaPoJfXK4G/byMyfGcDBFbCalVj
PGOFrNOQwXEfc5Llaw/O9bJsgiRfsEWCbTpVZzObA+IuxKjJNK16NwZe5GyAQMzLXZTaccXBJ3vv
tMMChVGSAISyBhgYVHDFo74LNkZle3DqPc/GltfNowMksx4mi4kQIe6Hprm3JvwVd2E9o/qy6kE2
JHBPHde4rtHhEvdDhyJOtTdrT9WIdlbmPN/BT3X6C6PrSwOZH9EtD33Jql65rZTt/eIhXFahXii9
tt4z7o6WeWWOXi03wbzk2pGox7ZngfhZVKsgqxw7Xns43zb+T6tI/fIZDEOlXXRkr5qXACnbgRYp
FAAPxmzn9ua+D8vGhc0BPAIl9xC1HtToLc/Isj26m6S18Uvsl/AhrHXlZ7gUbCwXTLncSqZtRnTZ
2jxMev0r+8ZUJpR0w6MC6xukCCCeJxp5BK30flJuXYtNHU5tOJJP4TmZ4YTsIWLdhUCI0G3EVJD1
XxptyjZsHTr2HCsBgYTN3SDbxlnLAc52QHtOR7gC1C6hJDEUjUrMKfIpAtjkdPXkn2GabJCS0tQc
OXpQyE45ZfrSjWzgP57H79wNbqWzP9llunLwUmvhbpUY4Z7sh6ZI5DcX63JuxULICooFICt6DfXQ
uIRJt+vI7H3U32p7L2yXLHgyyd0Qt1VTTSxL/UQfGpgCaTiaA9DW1LQYuTgHxrQ5KVFpU/EbJyiz
mDwoeYlPv8l1Cxj6J1mR25zRk4/q4HQygWLnBdWlp09Ov5lm7rSNYo9r49DrVcvtCLiJv6vCQBsS
mOjjsZc6twKYu8eQTcfJTMCyQHeabjd3hGYUI4XHoEUnNtlDJyba2P3Qyp/ThBbdTtqpV55HVTpy
LEI40rlUWXs6ZYkDJk+IQVWl7K3XwegUkqFTDjsarxurpG+w8uoQhyTEsNAVLi6I4Vi3b7HHpt0j
u0KfUr9OMAF+d7yDxqQ7FhKlNO7ecqBsox+MwXNQ7RWiP/T2IJGTuPqcK9zB0Bkxy+efN7E0bKHV
UDsLGalXxvzGquhlITYZbBiEB0mI9FJMsCykZinm0P2Wt2C4Tt8/IwemZT1Q/g39nQ/qhid20tLi
Gw3d6FktQNJsRIRpmVIzRGAx89w0O8S1RCniRJCOYinh2TqLtZZaN59aZOVAetUIFvC7zB6xOe2C
pnRN7MuGxVLQr7MQwZvM1us3AtU6Emc71Nk8pDb4PwezjrrRv0ZZ164SzEQ9k/tRC+7Z3dZxWpNH
HTOSzLu8E3qLNCjV0vAq04YfCEehEzUrpzROGksvMCccQJfvG9vLybOj99M1HlE+NNagwUhU1+iQ
kAUi3KjzzR7Gm1ozkEJBfW3yBpA2Xzy0eXEMU/qnyUra5XrKfY/j0sLNijMsZh7DvWRyiHQy79T6
bt+3R9a7fJd8mCo+KtwYpy/OndkZox+jP0U4EbqWB0qIgTxrIV8nipwg3YlW6LWblyggXhSTFY3o
c+Sdbw2n/AIAjJscWxK+LdYlENGAa7Y8glmPie7BWDq1DsaKkg95j6R9HNshcQpmckPdE1zUJJxz
MVl9hhQgTlfpa4FYNW8WQCoVG8Mm/UGQbiC9pPDkO/fKXdSZM9nUT2joqHncz7bTZI9jbM28lPA9
8+kicyTX6GCY8rToXGQkBr8qYh9KL4nBjPMf1VcZNQ5/iqhZcLsxDGN+csYBcxXQytjAMOWLKUew
mI3QZ0Ln2BnuwBs4g4FVDF5j1wbMO52zS19nYe1s6SIfiqNO5CPUE8e7sAsjvlpf0NCtNjPcogCH
qxGY6A4RINTqees64i5WQ7kHyKyGRaTrB5YTZNyYXwTaTofKmpgsD7XnYiWzLb2ZpX+wfAAuTyrz
yaPet1455jq1wqozKIuVaqocJZF+RByOhVFOui1mhI7SS9Iz/am8MtGAKxteyKIrbjcwel4khpJ6
i1MtR/WFlJkgeVVTGu3DuJyHL3L2lu7ER1wvP/idTU3BwWYI8gN4B4g17mSeVfyaQPS47ezTptSZ
qI39DXFmeq8a5wzIYHzSpKNFkCLhH+S6oyFn59sgGnUV+F5Y5OGib7pamGNFa3YZkuUoBS1UvAIo
MgudIslk9U9xCfptyxBd37okhDrIs8TE/H4Ly09kF15Nc4QfXBQrCvc7HbB6PiPj9TnrMDdeSSPp
FiYDsVNmj0416wpdvUeOYO50oltYmV6Vn/e4/kPPyDdBCDkMdDwXtNTH3hqAVR+p/Hz6OYe9rjNH
zENjd2Pgg5wHcD5anvcvlzzuqtGmApftCt3Os3ELsD9eUtWAys1e9j9dCbnuNX9fGjmG2xxdnz/d
n5cCc0uOCxLDpnl+rJBtx1G9jHQnfiYi1PGpksLB6WgmWBO7Pr/WWzfw9161RZvasxwXvhDWuX9M
pTpTD8PzzPk5OwXGtGdDXNisRLcXCN+s4xa16gIXIBxnH4dSAJBeYcjYYFNS9zZ1N10IPdmAG6o7
PN17ZP41+yhb+OKkSJ7bcSZ4spn40+e3/8ercuh2k9iCUKUct039979NGeYWi+5o8txHVPtm7oMD
SpeFHK6UUJ9f6o81h8oYlFQXSiB9Vf+4dUwaldhgQurHIPaBKBxC5afTA/wTvUXgUWL495eHOx6h
WHwYT9q2yzVBq2gph98frm06x4+YFTzWApLGQhLCZrtGcFMfEHagz6wwIN8nmVD8+SXHNbm90sZZ
7snnz378mpmaIjitSYnQzSyMOT7eyVT2M+5VkfODngSlo4pjulR+6ely/vMrHb9l20W1ikGs6XE1
mmNHzeuMxBB4a2r9wHPNyy6gyejSHJAIVgNjbOus8fMLIlv3YVZju4zBwEuhisGEj/bRx0fDNWAh
mGBu3JbMieJt64Q6zBEUFd81bJt8tnBiRdILmYnMjTkZP7+BIx0NRkQgLW0c8VDE8z0e3f54B1SJ
YEVqr/zRxKaKyi2zLDSQ6HrEQbp/T1vGNtapsRRCx+9fTXHD7XXLq5B9ybmAy7R+OUXq6hYPrX/F
Lq5E4FAtgPgrORI6GMV+t/Gd3vCR+bKynmjtTa4+LFHorrBYikMUbuOVQ3QiF+m9geaRNbXzlJC+
0aLbAgFK7P4kYbQMpKTKDJ1bAbDSaZfR2h5VTAcAmW8m64TcxuscfcTXdVtzW957g74jtSdqZpmt
k6bU798yPtvSyXKYFvhLrcwumnj/fpS2dCbtcR51k6XMaMt+/vr/WHCesEHbugDibHhAx0t7oLKI
DXNR37GsR8bvENW9LoEglegM4FfL+vNL6t3ye8jVoTZ4m9H4WtJQIw5+39fMnDAChaP9PYDFyBcc
kkBmF67vofVxCYGGOwDiGgwUUbMV6qQQTXN9N5/fxvGTAzQWuEHCjOGxGbwfHaKlbMqJbxl/zyra
n6coXPfFPaxzuz23u/7y84sdRxD4phoR6GtmNbPRY1MXaWHVGNdd92Ns6nR5cNFiYlmkaa0zq88v
ZR9taX6776ERiSwckzdQzEcPFk2zmeflaN+XXW/6m5D2Jbrw6MgmVLrQQjkdVgy8C/7Ho2HDupxd
J3igWHPhN9W0dWnBUPLo+X09OTl5qIUyGBl2gtHgt9gjCDzFVRrrttZs6DYALjsQNU5GX+o2cVYw
HbkbDcvh4YzM5SyKIkNPiqyx0PGaggA34xPDII7mu7IyI/EXg5ij9807CIgr0DGZQAIoP34Hrhv1
yCQO8/1QpPpkDitGFRkWShWV8+fv2zlaz/qbErzQKQokx6JzvJ6nqqanaonwzhfV27UGl9ZpNmJ8
xNFEqCcEvc/e0WzTlWA5l7pL+utPgB91h8CYkEn45gpP9zOpBWsinV0gujudGFk6GMt5x1ZFwA6w
WTbtlTNQMIEXDSmPUXnVZcmvwR/TIj1EMvLUZu8sYNX4O7zn9Qdf3JSrGG+TeO+9NQGaT/d4sZDU
XzK1yFqQAhwJ/IjYtoluLP8aobEjWbu4eOviOQzpcjiIt6N4Vv3lvPU/fj7Pg7ztIa0EYMnlLERd
6WOIaHiC0Tfr8CkfHe9b2oJm3dmMRw8y82tBjx83lEggRanQTw83tcBFrrCz/GGMtGp3iVwSQ9MI
nRBDAXWVcd/ch9Sv3XU+d5gC4yZmH5Ig/VIwantCLgh4umyNWK2Z5cir0Q2rsxjlyAtOpHihWo/H
bGN0qfN1YY48noIzTcFc5oEpNnQNswdjMfBF6PMZX+EuaK8FpxLSzrnhXHgKlci+RrmXmXj+gPqY
wNbOZkqQ1j3tvArCXQoXOf8BDsA9U3NkJPgcNqa1cerWu7M5nx/rGBFkwKcypoURdd3eTsvybvKc
4SFxnBgclGng9W7Qt/ueDUH3jI9se4v/Z0daFA4H8LrpjjGB0u46DJcRkwkSYzWIYjzNy2oLFnWk
YROn6dfBh4Ow8kOc3Pupre4gFNMSE1ouvTQMsYY4/EX0yvxpq777YXmLuI8RIl3HMxKHmdclWygE
yV88mP5YEKRfGp1GpsI86I80fXC7oMpEWzwjrkg95+COMO8KxwIP9pfdrE+ff59OLD3qKdtmHo+V
COfUcW0120VmgyCNny30R0ZSAaLoqqIOSDaQwaA720V4g7k8avJm7kIadcYaDf8xcSUkxh40FBg2
edXKNjgtjca75xjqSB+GvH8oCs50uy/xtrR7S3xBIax8LQbHP4e64X0ZbWV/DVLKt5VVWbAPoiy6
coqAz2t4haSpkTGisqaAflMbqOdU053SZmh3VuSaj+bcO0j4BM5/lSK8vZG3t0+aJmyStKPNiO56
5jVuVD6zV+brAHm+bCtzrdwiW1Pef/7+PwbT94thMAMYDhtKtIiPssFwEaTVbVA+S9MrwGfN5h3S
ZXa3Kgos2YQzUHtHVfGF8ayX/SUXPgLhcXGdBpAGsQCQD7CPUwIL76xZ+Gp5xuuLVRYnTrx3qjQ/
zMv8WFpB/t1BFxOcc8TQo2kNeRClcsvN56/A1S/0wxL0NFhT40GgEHCMHyVIVhYWjA9i7zkaGBzQ
TmtRQIFxEGxgJi/9ZhTFfMDyZB5WiVEXTHsqrGDoW12MwMAx+PIgLi1IXR6cRdE4Q131R5HQT1+3
mXGRqNI7R5hhXzqFc0cPNL+qDFbnSjIYwwuqnxm7pHgpr7068G5IG8cKBn3yqmSaXDpenewzOsWH
JKrqq8Lt835Thd3wU+XxcI8FZfbFKH0OCDlb084B5T6snDaJ7qY8QEMM7SEeIJ4RJh17EMXMrxuI
5R5n4q1wDf88iZX4atHVRsExy1AQ+/zl/rG9ebdoF5CDSqpZCFIfT5aBljDf3Qufm0S4l0j0pA91
gtTEJmtKrCEmaom/XPHIPY5VBcZfo27BI8HeBRr38ZKYc+ZtwdH5ktapOKVtZhSrcFDGGY3KdMcg
oifSu1H7XDtm/pBEc3+eJIH5xRgDZ/f50/+5wrmX4M1c8E1m/Di6OTaztmyeshcf9R+kpKcg/QmO
QDGXQrKRrN17XroBlerS+KmwW0QIW46I9/7lNhB1OV7hvga5ssH9QFB9fnwlYHG6olu8/CUspBo2
sovVtVyGOD9PctnvzGUM7poWF0MloRTUUAS+x9BK6kMMJv/uLzfzH5aEFmI3gcbZAOOOMaELXkZj
NWfpC7Ll8hb5gu7GzvErgASbnHHEDJdD3vSntSiLk3x2rIse0ilN3LyfrxMv9oG8ltN4nhiD8wo2
u3FXPsZ3t5/fpfwzKFAkEHxt3OPAUB/DOFsM2nGx5CNFM6MhOi5V+KNCnWnc4OHhYs9hZ/Smigqj
kd6ly7tJY4mVKUDmDR2uIIBDYhTxpq0khts93kU07Rl+lEYXX2Qy6Q6N48yXEk2ME5S3I7GqUJWc
Vh0S03D/aoTjVq2FRhx6eW69RySu3qVZb1wE0hr5gckzzt8+o5onEhEU22r8KMi71pWVZOdYSwFe
MJxCK802eQkYaEqZvjOufnBHmgpkkd1tb8+4NRW5065aD6ATMYRB31rSr712ggQXCg+IJ2zhmYkg
XuR4xHSgVi6mOkBXoEpqCSIavTTrBFjRhOGOjOyvfVsl34Zy6l/Fm1ZuN6ZwkD7/Om+8zI8hW4Lg
dNniYKYpKo8W9FiEqggaMbzQ9W6ie043t1vTSUQYuUPLwpYj+tpTt0jcFVu3eo0XvDhWCwIE0x53
6+7BRRzy3MTr8d5usUlZD5wCO5hfOZshSr21aBj3vt/1/yhT3an65f/878fnIin/ISj/rjLFCa/z
iv83/fDyZfpfFy9z8lT9h3/2D9vizfFOSEpjWna0Eggrv/Rp39iJoHpNWuVuoH3vPlIQoVPos52D
wdHdsH/IzJqCqHtwEAc9ah+C4n/BQXT1QfbvFemaxGomOr4r6Fyi2Xcc6ZtUAJoEZnLe2kglPKLq
g0phKTxEFcw4wFwK3T2qGHVInKorjJMKARC3xYkEC+eKCcketQb13DrRAKvJhDU2M0hczuZSei9N
m3sbkJSyXZpD2Ucy6yQKQZMSt4STxR8i8l3brilDvBJ1cqoo+kDbbFnSOLgywcOQ7FaDRgfUEnSw
unXKltaZnMbe/J47k8ZzLcLA5Qk6mYm7J7zhCVClZ0CgKly1ZAjloPIdI1L5xoqMbQ8TViAfzBPQ
R3znT6ZvZMqOasLa+rRQcxPfoTfOJaAazcDsTBRozxIC1LBdzOYJ0f125zW1unbtvPTWeobFP5XK
WH7U2Eck712K/9mAf9uApvjcP+XisVX5Y/n8Yfu9/6N/tARcCMAeBzK7zGQW9tv284J/of3GvnTB
VTNDovH3DwE4QDgami85B/uW0Ynz793n/cv36dCxW0mRaL87/83u+5hSAOXG8dI3ySig9dCIeut5
/zaXKc0hbQuYBQeEP90FW1wBOmOO1H1hzfg/Yvb+l9LlaLfrC3qQmslguHM6UkfnT09u3aNFqQ7z
nLZfmEaPa4kQ1/63KHj9Hj1+pwR9nMi8PRYSDdRGWuzO+qM+6l3OssaN5wMNXKxy7bn5klU47CWe
qFFjnfKVhdTMRjSpcdNN3t8YSUwkPgY1HtPSGRpAGh+CB9PPj3njMNDvGZXXH/CWzefdPMXLDm6J
eQBR46MTE7enOCS03V6FXmFhVO0AGm3rBHHgjv7CbQURI1pVoa8u8OmixEMSNF/5y5RBkAUyugJt
gdydkxvLiHgOAkorN4SItu59pV6bXmU3TupnmwW8zCFGVQHPRdmcFtJtvoVoMO/DsaB7U0cWVFNS
Hpp9CLQgxQvk8E46dn3ZTqh12fM4X/fOgPyw7OpHv0BZgkxmVK8x4XM3lvn4kA9Iw4JF1XKztGjb
MPERD6vsEmUVs/pB57T+bkUm/3Cak+C8a7QurJThTTBSGtJwrM3qhFcFKTUiX7HWIa5Czh5dfx7T
9LSm85LYd6pC29ObEV9ym6U8Z2JCvM4jO0c8Imm/VDTgCObeRKOhx52gQ9HqYnHm5ACJZtrASGhP
QZo1X7qiD0+XwZv3srHykzchY4um5ENqFuNDky7ylq9jb5eO+Fzabr4eEP15UkxM18ApWENTqWDk
hdV3/Nv5Mg0B9yAn9ILJ5ELwI2WAuoyRHNCCVq80sdU9YxN1r8y2+ypxgjiH9SdOmqi37oZ86b6m
Pbq/c1Uhf1X4vJEgRQ5wJQpknFcSgCcHVo4EVR3mQAxGewvDMLupZazxvpFc47vaPomQP0YaeYtk
tr1EB2OmnViCPX2aARbf+0aP2G4y5CeVz8dVXj1t6LSBcu440cqtKdGqqzvEsHuOK8jgqD2ji5Xd
RCgZ76QfN5fCxGYxB8LwkpkKwdu+x0s0N02ChlX9QP1pfAiDarkImpFf5cToBRdalXjmiYPJQFUP
JOZaGo179ab0LiDsbiFfoLYexKjIZRlLcQS2+QISQQHQssVVJPgS6Az7OLHUagMVTODqUg+8V4xA
Hr0cNd15ClNGYLNBjlXFYXgjzbB5wvF1uSinWN3bU4HOGDhDSP5NtsMUrYe1La27RCTTJo4Q8LYM
3m0X8R01bJuRHks0h9//olqefnnTRG8WvoSQldoLi/UPob/+jh5veJp32ffJQMI3TlqMmfxX8Df0
4xKjoAfehYV9EnfuD9NWzTfA/MNDxDgebxEjS/a2iaOewBUP5Pz4gllVfVmnLosSfg8kaD6U9Ix+
h15QfQXgUVwF/eReDQAT78qkq78PqDT8ANfCatVK160dVj8cso6z1DHc29lXPu6cqY+mXDlVj6Q2
HQIIKF3i+hRkm7eH82M2AT67xs0MdKLfwCRdLiZfdV/rzshuVNVbSINFvB8Ll53TOU8Lsh8zOfQg
Vy0YA3Oyd+ekfarx5eAzFXiDrFXsN7jdZcF5asIe2GLi1Vz20o58+6ufBVYmv48Vhc5T0g7ie2KV
RRYdUCYsxSHpF6PcMiuahgvVTCFWo5EziBsnU2rViFndW/CO1phu4H1laVh/gyLXjnXomqueXh2q
Vijq7cahvAQTjzgTKwyJ5+y6Nzt8nMz8xnCHS1HUxc6PPffL0rrETm92EKGKbkM3vCxotqC7ySYC
1hmf0K6/76ALb4c8HLaDUD8Tvxi2Yhyes9hGCrOMntQg4pN4kREE16E+r7BM3uZQd9aApPpnmgjN
Nkq6s7lvwl0+tdbpvAButBQGh7nnouVSR8mlWIS6MIJ6hB+8hKcy9U+NDHuoJG9KJrNB2JyAns/R
/ZvFujEjd1Uk2VjBBsxfQaL0AIzxCNkPnVAAlMob2mfJFj2A4AySUX3RyXTayZgN26SFdZaoEGXP
wEcdS/EhbWvEXbE0RiS8KySsesffVhOGvbU25Rmhl+1j00Mv3ijMswkWxQEzxFtHk/el8LpzqwxA
Jdm8+yeQshPAlCbAPh0bJO1wkvfjwa4T8FPW9KOswvYcWB8EB9scTqIpsDbkBRKrrlCbpoTdk4Mz
LEbIEWceB7i/G2OOOSzB+m3KOPSG0Za1Al7X7ZCQiGeMgowUmZD5h++i74qjy3xWwqzWnOvse2CE
lbeWs1T7AJrThPEDApn41NHMo09Lhug0X8jOfFw/4T6e1MRXc6MIIjGiqLqjixZIdSFwVjiblnCB
k2PaJ/Zco3Yfx+yqDuEIWhplxQrEQNU9pbqf75fJSXFHKEaoI+Vhymm/G9Wp1crlsYamfGKrYrmr
07qK1lYX0Lh1A0C7obpGwWfZjOHQnCJ8KNYSVC/LPRsxLYiAGwCw+OJ1IiM5UBb63vRbVmbt7xqQ
ilsjyJfV5DpgxwIn/ebJKGHgoqadCBX6qcFo7JoYe9QhKr7kFk67XWJOJ0nCxGklxnETGVHwkPuR
tc8TVrx0qlgbR6MkhfrZBRBLkayyybihpetjT7uoU8zYkFVkyhmLbSPb4kVEzWUMpPP/cndmvW0j
aRf+K8HcS+AqkhczwGfLi7zEsZNOYt8Iiq2QFCnu+6+fp0g6kWRnazYGxEc00EjslFTFqrfe7Zxz
ZVWZAtCiLBEE9elbmW/pVLqOyIstImcL9YbrzJJLH3D9fb4xau3I0Ev4W5XSTy+dGlJbtEA20jqC
1tefg9eZVXNpIxULuj4s2r8nyRm87/o9UtiuO6fJenOlZXb6uFU3M0h9U61oYKMzvY1+rzhczqVD
J9wRJLYp7O0VNS/Y8oov4UZGodYvhV8QxbdVlQntjYJCk1ls3ctJ5YNtX9bGBsUeeGwXNDkkV1ac
htpxUqWpTzu67p5XgYmq7Qbozk1Nt+154wTRFyUyJ+kxMSM8fjRdwoqLiwQOkXvIl5vzDRKxV9Qo
dIxzlD1B7gtNoV0qoXcqeSlUHvSb118DH3qZqJ4s70CsizPg4SYYSyqO81YawHBc9M8IiG8a153c
TcIourcKygGnOQqftBpKaKNucfKcuTaroi9VlENh5ei8JLnhdqY5Mb7onK/YheB4I9fpUwRVM5hJ
xK3wk7dLtFGrulZOcENn7ysPCbcj4TAGJ0qBRMTGUfwFeO7gCg6d5lyT0nKO7gTGONlAlL+NlHg5
d/SUy93ahpDBox780VVUG5oqPI1An0Vv7ab9Flb8WZ3QqXi0jGNhlJtt/ZW+H8i4kLzwF1Ycy+8w
g8GTGoEzAfE2K7i1C0wlYm90MArFilpw2zrIqX10XIl3J8cTMzimybk+s0nhXlLJYv55Uc5t+rLO
Qpyt+yi1CbFr4f4ilHNvZJW/QONXOlJtTf5gbqv6q1lTTQBLCnPrxrWOZLdMYeLSl+ixAmHyF55i
xbc/j2EOUnUiiBGaQnRXUelToTgQsdtObJaHariNNnF2rrl428eknfUbY4b2iZ2hB1JrOGF0HkUn
mU21y6DWhP6hrp43WfhgQ/xwN4H08iJVi/qSHsj4c55r2k3hKtVfJV7u6S++LAHpbhan/bIm2SoB
EQfQfvhlaZjyjGKipueo0EtHRRrM3gPB1I8leePcTIB4zTH/vFS5YJd5oLTmEnfDhRdU4WoT4asa
SOX+orfigBhCrCD9DvQAii9FOeUw2LTzmPfi2uk5Ld1oHNCnupynZh6jJDYpzmind+aYw+akVlWM
/TLHa9lEBIyGI46GVnh3m1KLL1R/1pznSz18ooBq3JpQJ50AnWgA7SUhgtNCB/wXy/la/Ni9feqY
or90/90nCrgbWlEyJKmV+GJpcRESCkHDG2/i5NYX3myjQmRdcCgf0jppef84aHmm/zKYPagLiWU0
VMUkeSFBbUi55SBmR6hOjaCMBY9LFeoYam1IbeOtVZ+GdYV1coNyDsDU+EpZuDh3QbGdgmdfmZvo
UxnYcBDruEsTvbTnebQNr4tE0e6LKAqu3QY6U0naqg+KBjnKdWRHQXGZOI4JbBY1Fwnhg1O34kBD
aLc5ty1Xv5Fk6H+Taou/6m+tKxzI5jSo1PpSgzl0nsR5iUgQFkbR8skdZAiz9xPdqL9uoSrUadTW
tMmRCu0yTssMv5cum0WOxOICiiN8doJl9FJsj19qaLAMoKHaYolbX70Kmvg2oCSATbGE2+7h0FvU
Oo40yZ2911QvOlGqZfTWo7sKgvIYH1Qm5WAXTvGRHnT4DC2SdQ+Jmnuzi8wHhnUF2M9mkVxo9CdV
mlUnqII40jF9T6gvIeC3yVG91KHXSrU5E4LSO1xqkHbFKuS4Bg379sLDpZkjWshfLHHol3MJFAOA
AZeOtgJ+YVO5JP+aPqHLUkXcxvj0ieTArYYIPDO2Ays8qTDCEF1UuPJGJUtHE7SdIaWB3JHoGxNr
auknCW5voV6jH6f6BB3OLTXB6yohcDMdLfpSb3LvNHEz9ywv8K4kr+R0NBkBBdj2/GPm+g9GQvzY
VHJ0b5a+6s6T2i0IKlk7yytN96JpWHwuncldslHUhczFceshuHiGtDQb36SAu6ANJVxV9SRcaYiR
4u/7CA9iQrxTNTOTd0Si5lUN0uMoLwn6Z36Qfgq2xDJVJasL2g7Ch0zEdnRsCiK2rCgRe/VBzALy
yk/lxoYjON0QtQQG0ky2a9xu1ST/KMnoE9HkH670NHHPJI0IK5KJnpGIb7gBMtipPykbEkpx7Edv
M4NiG1zgWDaAcAiS0Ddp8mctM45DcB7FuaCDlY9A9JlzuKDjR7h0WRVBoJ0SHR7piBGdBw53IhB5
snJKyZUDNJcrtFXf0msEo/ytEn9GmdW8kkvSLGnkWFe2HCUXLtzvVzObhUu4QM+gZ9ZB2QXFR5NC
/hGYXvfMFBkgis7R261HfghuHDIEZdB8NTmlzYlrNjTnzCBbrozoS5ZnhNuSjgJkgKbZtnRmxzQm
QLtFp9xt+60rzSKJBXSZjRH64h2QGV/I4qhW4q6RAO3PI5IlD7BZ56dVst3QwCUhTgWgicyICF7d
SiKAdyotvpWChDcTbnBF2rs4CmyK7OR66ksPrDtFvKQkr6POWCqRlICUpL5sbFgBq4LsWrsNlYoU
DNs7ls6rfFJfazYZDxWqn9s24wN/BNRFpahPQhtA3xRRsB/I7rmv4VD5tM9d5cuZftymB9AuYhm0
mMiWhCNLLxJ5jWvWpx6KAuAznK80SdbXDccNymU4m5dHMDGBqbPJXklR5d3FkWAyxQG2iFNwyfLQ
qN7FeUFyDgaChrKk5C+qhhnRBqqQxGk4gqFVkoJbzqDks4FSHtMMF56AuiOdQeKuPAlgVQfgutVv
FG+mv8fhkRDSmBXpp2yTkBFsNC/+3KgaiTLEquNHe0PGJZXQHkPkiLwN9AYLavcibtQwa0T0y4s2
UzMx8S1MrpvkOIAyIzjaKiR7YjjeTlSZj2/zN+2FXXnkboPQ0RYTabKWILjHXTYmvD5/i7MUpxIC
vu3WBFxyCg7MXwShvLyTZD+4ikKozmOgHFdmlsafQxk3HZ53cmq58JVLODNuCo1I69iWMoz7REmf
Qt8KHypIbmAIiK0rOgJR+Cohaj9y9Dh5lAIhvuV5uQxnK7zxkEGTqthwpsV+jhNhhtNlmF6i30RG
0nINfF4v4Z9zoYO1pn3sgyOy3vhI4hYgQHuQTbaE1uTpUx4vwxXAYPvGQK7kVE7E/vE0AgAsEcKk
TGcpsl+te2taZEhtL/DutiXIaPqFsEhQgX5o7waksJKL3LSdG6TcRN6JJGox0bUbWmJ0rorSMlHU
wyWKa7grSyHQZm0hCZuFeMIa4fCxM9vIH6KZmkJyz4ukScxf1L4UXDUq8mK6ghO7Fe8ADEB0n6Yl
0oKQmeCclzLWTLOLj3WJmwwE07ySQl/5MNkGGFvs2OcwNaN7Z4aoOfmL2XGbEqQJRluYKE9c2IED
v2+FC5JiTdC1m6TeqU3D+WkcVjhKGcFOK7yboQQB1SNN7ce1VIQPvjIhQV2SM4b0g1Ahw3FWQZvM
FZLLNOOJzdOa2cpgNcgc1ZeoIdufiOpraPOVrYgn0oosVKJW7xKSNn9FBl47DO+kLAr6JW8MCfPm
FJwjz1K5tegJIcZT2WsTaXlXleTL0MvdugsgMvFFGfkkEYWpBF0qdO9U76YxFaR1Z64QApiAiYwt
7gf4CMlONwnZ6SAz6mtq6/IHNTbytREsq7OMr44ijMfBdS2CkMgPoy/pNsHliNPGX4BiJ4iJXOdG
AT5QFDqr1hgTdaGYDkcFwGVJBkQiGkL25DNeyUZDELCGNc6XQgu/Jddd9PIAvB+VMe5EGC7xZusC
7vOcFw6lcXPtKaTU2z+2BxNeA64YKBiSR73kTo24VBYBPVPvKmVSn26djXsW0hEM/woerm3oGBm6
Se0bLTIanfZbt7mGo46IrDTq0yr1vuZaE85OnJQAtk0UG2n0oClEpqXwAmqkN4p5hAbzGYkEZlwu
DH9Tnuemdt8AKp43ohKTkVA5QeCQD/PC3LzIlln4/6xXoK+5CpWpk5bY/DZfJ/XdOqVz7Rt3r/hp
K3v2gYAyc7P6T3/puSD/+kBvfovlka4n0bK/133Qfqn2y/xsDB8YV5Y/0dqgKXCiA9yh6YT/8xA7
+OjM9j/mmjGm1P25NiUKkOJpP3BnkX60DD+fYbeeP/+dn82gW6DF07//pc6g7Rm4CqqJQBjaD8Rx
3SRZ1t1VMCVUwmCxI+KX2ofommUf0yrowCkHroJmTMH+EZGbxqurACyQvSAAIVq3DN0HjmgVFMrJ
g1dBnQIYBYDB8eqe/b3QrYLJQo1v+mBQSUINMwiQnovWTs5CN/sDg2DqUwO0MDuk/3n3gWPaBFgE
uhqGrQJHgb5eqtkAzNrnYBNI0hSqVbrv+lUYnVmE4U/prFRHHfvtovmTy0GaIoFsSID5v5m9XbOI
1ga5Lxo5jP5u6OzwiPYCvW+DLwdNmoJTlml/+z7L3VVAXZKPmcGN2l+h49sL9KUNNYuqPhUNigYo
qu5AHFyR9EohiInhpI+qfUZoF+h2HmoXcJdUS4ErWXn9ROhT3BHgbYAu2meMq/CiZfVPnUZVm8KH
CqgecYz2wdDsnghQsFM6gXCXzPHdkWCTBzvNWAQmZ+lqbxfJ/u/O30BUFgA6hArdJhCisiNzF4Em
0c046I5UZa5AAUKW+1XgXe+ugmVNIR4AfAVmpX1GdzugjyQAo4NWQeNd4yOIJu3+Ze+vArcDxRk6
SGnufj4rI9sLMu78wFVQcZrpnRUsyd9mubsXCKBolcUc4KG2zwjtIk7twFXQ1CmFzBlEMETL4jmw
i0gkwE0BWTzdvO2D3RjXXui0kQYdCC6HFnQJwLZ71QeOAltgCsqBIjTk4eIZ3RVBKX9oQkETbxqU
MXj+do5ikrvnARkN9KGUrqd8XFsAgn918NWA6SdRAJ1Qb/QOpg8H1BTyXdFY39mL0e0BQDVm58cP
CJ+MKawZOiAcgAXiOTAHAt3DQZDhlxidg6BIiIcMNYfKFL0YcKokDNrnYBdgDlEQYIl6CMeY4ka0
UIdOX5WmlgiciYr2D78lcxkKYjJQHe0zvrcv61J3N/393a9i4sjM4gd3kxSZ410TiGPEDQDTGOiP
9hmdSwBNpADcDboNZWZJKASWhpF2py/rBNSAx5l8Zx3GZwJfwVb9caSI5CqzhANjf/bGbEpaCT9B
6LGKpzts/3sL8BjmQSbKO7YbBnsgMQG1+p1XfzDC99KKak0xbrpBNmB/8gRGpNSoVEv90ej8zv/9
5H+IayVRonT7ccD5N6fwUxH7kR18zfpb5lQ1WQeWqNsCo1sF6IeUoeefTUDPJXi6nXe9ZwaEN2xw
FyhCjXhcniCcIQLs+zuH4GAnfT8Emo4qnHD3d97y7vxn1hShMohHIWpqn9HdhYI+ZXBgqEyZoACE
vu4JWiqmAqSn3N8FAoM6rr2goLI8eC9QM+HaU6Hk6izCgV9k4jEgXofG2HPebGyrIOKZgQeCUjP9
nFTXhM+/exIoptBPDvUbRCbjPAkI3ok+50H2gOnToax/KyELN3N3FSz0JWEzENWUbhVGdxIgTBHE
VcNWgaYKvCL4f19WVwUnskTxcaSbgFKXOXgTIC/KETfIg/XP/iYwZ1NSIxBWWX32ZHSXgkF3wNA9
gCGABVknAHrVP8I7nAqSRs5C+0kjcg+5DHqHfYB7yOzwgbkUu9kfZsgsjojg2EBa5dseGdeVqJLz
/80Y4YfukcosCYPAbbzuGBg0JuFAA6jvN0mXmRvRXoAWVvBiDDOH+tRkS7EM+MniObgUsAdC3BTq
mbHmzZF+GhwvERWSKKBr4zlhsm8UDZ1ymznTQKd0B2J0WwGmocH+gSZedcuX2W+Fg5yhpU0JS0hR
K90lNKaTQM5s6M1INRFAhGCJP/CNKRggHIHoLlX19hnd2yfT2V1UA+4EAgBiRbjz+nN+sAjYASJS
0XvRV5RH12lDmXdo1YArAUs3g0y8X4SDE0AFlZQiuFNOW7cVxuYeUAMe3GKimFNdVIcU9SBzSJAI
5ZOqkZ/v7orReUeyhgzIwBsRO0AYKIGN7d/xQZwgy7Qd0FJApDA6O0hdYzb0EIj6KTscVHXfYXTg
EZBCpbQiGkv6a2J85lAk9gfuAkooBJvQjD130ByU0k2VLlUIR2msGOtZIKE1cBFm3PjMEiLD79Wy
3YyBrCtTuDJRgOg7mkbkEsiWPtgtpB9b7HLkjTtrf2AJRMJEtUirkVNpnz84Cb+xUt8QL8eO6z+1
WBd3nb6GdvnRLzxjPF7+vMd3CBCHQrVl7xcF71/32d+hMP/ZC6Na9MXOD5/RGO3n9P+8n+DLj977
rOdZPf/lubtOVsmjgzSbgPb0X/Ptagte5v/81ZfVdrVbKeocn+/f5AVf6LfY6BcDp97BuOLsDB43
cWFc3h/YEidl+MAeOser9Hkk8Rq7/T505OOV734Nk8Dd+9adazV47NAPk9XTHh1rl8wZPjKUyY+Z
+5hnu0vSNRMNHXy+9lflKlnvjtzFnINHdlO0Nx6zN+HXNwCx8+2X/WXvUt5DP+WUVXef9t5n7yUO
HflsHSb2/lcGoSOu3qEjn7Pirvs8Tru9u4aAoQMvnlbO3gbsPcbB4/q+G4Tu/onsABCDhw6e3NWB
FekSwYNHDsv9bdGV24YOe/nSNnU17cEDM0D+6NV7+6IrCQwd+irM3fTFMnedSEPHvl65wZ716Iu7
w8f9Mb9ue3uKm/jv3YjXqzRdPTp5us6yvT3d96YN/uruI3Jzq/2ujw5BN3xo7oI0zPZ2dp8eGz52
mrr8F0V7toninEib/hOjh3lyOLTI6w0eOgyyAxvSd1kOHfnt+kuyOvCe+ih0+NDFav/e6vtjhw9c
vjlfbaMU1tG9g8n4ohH9nxj/Yp2k6z1LBWG9QL/8E4P/mNZ+4LkXnPn3YeI9f802PkDAUn7+i79v
Ut6GSea8OV4lITfl/uHsIHKDF6b9gPnKOzz7HSZ16PA3jrvnOPRdGYOH9Xw8kv2opq/xDR46WduH
jXUtRnvowO/WQZDWfrE6CBN63OvQ4e+c8Gn9ZpG+4I4XCerhG/F9mP9gIwLMEmicod+/+4CXG1EM
TwZh6PAfWP01km97lqsvBQ4fu9qPKlGv/ScC1r+ylfM8c2FT+va+oV/34zrZcrPtjdxVggaP7BLZ
HGzvvug8dOhPK+6dwM72jyZNN4JEYvDg6zR78/G1L99RdQwe301hXEvdPc+tx/INHrsO0Xqxnxeh
3ScdzcrPR34t0/SNIORl/umZ/uS1f7afXBO/8eivV8l//gsAAP//</cx:binary>
              </cx:geoCache>
            </cx:geography>
          </cx:layoutPr>
        </cx:series>
      </cx:plotAreaRegion>
    </cx:plotArea>
    <cx:legend pos="l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Aptos" panose="02110004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745BAE-5513-6C4E-A579-02EF9626713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4E9231-9088-9C4E-BD41-0DE8BB8B67B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Total Revenue</a:t>
          </a:r>
        </a:p>
      </dgm:t>
    </dgm:pt>
    <dgm:pt modelId="{61C6907E-FFF4-0A4D-B358-1E6576BA4B12}" type="parTrans" cxnId="{0E284B1D-EA16-4246-88E2-B418208B21C5}">
      <dgm:prSet/>
      <dgm:spPr/>
      <dgm:t>
        <a:bodyPr/>
        <a:lstStyle/>
        <a:p>
          <a:endParaRPr lang="en-US"/>
        </a:p>
      </dgm:t>
    </dgm:pt>
    <dgm:pt modelId="{D6E16DDE-82CE-F246-86AD-35F8C2738146}" type="sibTrans" cxnId="{0E284B1D-EA16-4246-88E2-B418208B21C5}">
      <dgm:prSet/>
      <dgm:spPr/>
      <dgm:t>
        <a:bodyPr/>
        <a:lstStyle/>
        <a:p>
          <a:endParaRPr lang="en-US"/>
        </a:p>
      </dgm:t>
    </dgm:pt>
    <dgm:pt modelId="{1DA6F2E5-7BFD-6D41-AF08-FBA451EDB7F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124.71 M</a:t>
          </a:r>
        </a:p>
      </dgm:t>
    </dgm:pt>
    <dgm:pt modelId="{425C6117-2DE7-804F-B929-D141C366182A}" type="parTrans" cxnId="{CA5D7BBD-04D5-1D4C-AEBB-B979831A036F}">
      <dgm:prSet/>
      <dgm:spPr/>
      <dgm:t>
        <a:bodyPr/>
        <a:lstStyle/>
        <a:p>
          <a:endParaRPr lang="en-US"/>
        </a:p>
      </dgm:t>
    </dgm:pt>
    <dgm:pt modelId="{4397460A-5EB2-CD4D-8E09-4799A98D2BC0}" type="sibTrans" cxnId="{CA5D7BBD-04D5-1D4C-AEBB-B979831A036F}">
      <dgm:prSet/>
      <dgm:spPr/>
      <dgm:t>
        <a:bodyPr/>
        <a:lstStyle/>
        <a:p>
          <a:endParaRPr lang="en-US"/>
        </a:p>
      </dgm:t>
    </dgm:pt>
    <dgm:pt modelId="{7B996C0C-795E-6C4A-9E42-E3C796F1B8A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Total Orders</a:t>
          </a:r>
        </a:p>
      </dgm:t>
    </dgm:pt>
    <dgm:pt modelId="{5EBB46F8-ADFA-FB4E-B2D3-0D4F987AD829}" type="parTrans" cxnId="{CBAA1B8F-B893-FE40-8025-6D6620D7FEC2}">
      <dgm:prSet/>
      <dgm:spPr/>
      <dgm:t>
        <a:bodyPr/>
        <a:lstStyle/>
        <a:p>
          <a:endParaRPr lang="en-US"/>
        </a:p>
      </dgm:t>
    </dgm:pt>
    <dgm:pt modelId="{E77C9CFD-FDDC-F647-BB71-040EE8C2F507}" type="sibTrans" cxnId="{CBAA1B8F-B893-FE40-8025-6D6620D7FEC2}">
      <dgm:prSet/>
      <dgm:spPr/>
      <dgm:t>
        <a:bodyPr/>
        <a:lstStyle/>
        <a:p>
          <a:endParaRPr lang="en-US"/>
        </a:p>
      </dgm:t>
    </dgm:pt>
    <dgm:pt modelId="{5390350B-9CB9-C747-8243-67F68CB4518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1000</a:t>
          </a:r>
        </a:p>
      </dgm:t>
    </dgm:pt>
    <dgm:pt modelId="{336FD4BA-3CE9-9547-B7F2-B18D62924DDB}" type="parTrans" cxnId="{9214B623-57E3-A342-B56D-6CF4F8B1161A}">
      <dgm:prSet/>
      <dgm:spPr/>
      <dgm:t>
        <a:bodyPr/>
        <a:lstStyle/>
        <a:p>
          <a:endParaRPr lang="en-US"/>
        </a:p>
      </dgm:t>
    </dgm:pt>
    <dgm:pt modelId="{731471B2-8AB3-2F40-A4AB-64E77BAFFABE}" type="sibTrans" cxnId="{9214B623-57E3-A342-B56D-6CF4F8B1161A}">
      <dgm:prSet/>
      <dgm:spPr/>
      <dgm:t>
        <a:bodyPr/>
        <a:lstStyle/>
        <a:p>
          <a:endParaRPr lang="en-US"/>
        </a:p>
      </dgm:t>
    </dgm:pt>
    <dgm:pt modelId="{765BD8DC-3C06-F24E-A7B6-14890A06FA9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Total Customers</a:t>
          </a:r>
        </a:p>
      </dgm:t>
    </dgm:pt>
    <dgm:pt modelId="{A87DB42E-33F4-5940-AAEF-D46760C5962C}" type="parTrans" cxnId="{7C42936D-7217-2648-BCCD-F039C8204D66}">
      <dgm:prSet/>
      <dgm:spPr/>
      <dgm:t>
        <a:bodyPr/>
        <a:lstStyle/>
        <a:p>
          <a:endParaRPr lang="en-US"/>
        </a:p>
      </dgm:t>
    </dgm:pt>
    <dgm:pt modelId="{B86F8685-788C-5043-92D2-A388F6F30F5D}" type="sibTrans" cxnId="{7C42936D-7217-2648-BCCD-F039C8204D66}">
      <dgm:prSet/>
      <dgm:spPr/>
      <dgm:t>
        <a:bodyPr/>
        <a:lstStyle/>
        <a:p>
          <a:endParaRPr lang="en-US"/>
        </a:p>
      </dgm:t>
    </dgm:pt>
    <dgm:pt modelId="{13A3D466-6DF1-2943-A69A-D2C87C7DE09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994</a:t>
          </a:r>
        </a:p>
      </dgm:t>
    </dgm:pt>
    <dgm:pt modelId="{63E93244-52BE-9149-8E1D-C9B40BADBFCF}" type="parTrans" cxnId="{8AAB74A0-0AF9-D24A-B14F-F6A40C710ABC}">
      <dgm:prSet/>
      <dgm:spPr/>
      <dgm:t>
        <a:bodyPr/>
        <a:lstStyle/>
        <a:p>
          <a:endParaRPr lang="en-US"/>
        </a:p>
      </dgm:t>
    </dgm:pt>
    <dgm:pt modelId="{33FEB3C5-BE5B-CA4F-B766-996191B34F4C}" type="sibTrans" cxnId="{8AAB74A0-0AF9-D24A-B14F-F6A40C710ABC}">
      <dgm:prSet/>
      <dgm:spPr/>
      <dgm:t>
        <a:bodyPr/>
        <a:lstStyle/>
        <a:p>
          <a:endParaRPr lang="en-US"/>
        </a:p>
      </dgm:t>
    </dgm:pt>
    <dgm:pt modelId="{9D9F5363-6C53-7A4F-94E4-625E21054C0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Average Rating</a:t>
          </a:r>
        </a:p>
      </dgm:t>
    </dgm:pt>
    <dgm:pt modelId="{95E254F1-7BB0-5F49-92C8-4CC3F8D4416E}" type="parTrans" cxnId="{074CCED2-D9F0-294A-BC01-E84C7B3238C9}">
      <dgm:prSet/>
      <dgm:spPr/>
      <dgm:t>
        <a:bodyPr/>
        <a:lstStyle/>
        <a:p>
          <a:endParaRPr lang="en-US"/>
        </a:p>
      </dgm:t>
    </dgm:pt>
    <dgm:pt modelId="{7E05507B-FFF1-EA44-9C9D-400BF3B1739F}" type="sibTrans" cxnId="{074CCED2-D9F0-294A-BC01-E84C7B3238C9}">
      <dgm:prSet/>
      <dgm:spPr/>
      <dgm:t>
        <a:bodyPr/>
        <a:lstStyle/>
        <a:p>
          <a:endParaRPr lang="en-US"/>
        </a:p>
      </dgm:t>
    </dgm:pt>
    <dgm:pt modelId="{732E6DD5-18B5-BB4C-9DBF-072A67ADD3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3.135</a:t>
          </a:r>
        </a:p>
      </dgm:t>
    </dgm:pt>
    <dgm:pt modelId="{C2EF8A13-44CE-5143-915D-FEF920A03AEB}" type="parTrans" cxnId="{8497D026-504A-5A47-A66D-FA622A9EDB2D}">
      <dgm:prSet/>
      <dgm:spPr/>
      <dgm:t>
        <a:bodyPr/>
        <a:lstStyle/>
        <a:p>
          <a:endParaRPr lang="en-US"/>
        </a:p>
      </dgm:t>
    </dgm:pt>
    <dgm:pt modelId="{9A07CD46-1933-CF4F-9052-534A5AFB0B9E}" type="sibTrans" cxnId="{8497D026-504A-5A47-A66D-FA622A9EDB2D}">
      <dgm:prSet/>
      <dgm:spPr/>
      <dgm:t>
        <a:bodyPr/>
        <a:lstStyle/>
        <a:p>
          <a:endParaRPr lang="en-US"/>
        </a:p>
      </dgm:t>
    </dgm:pt>
    <dgm:pt modelId="{B3558F7A-B296-4A5B-ACCA-A041C36AED4B}" type="pres">
      <dgm:prSet presAssocID="{F3745BAE-5513-6C4E-A579-02EF96267130}" presName="root" presStyleCnt="0">
        <dgm:presLayoutVars>
          <dgm:dir/>
          <dgm:resizeHandles val="exact"/>
        </dgm:presLayoutVars>
      </dgm:prSet>
      <dgm:spPr/>
    </dgm:pt>
    <dgm:pt modelId="{42F20F08-7F7D-46C1-AC6C-01682FF18FB4}" type="pres">
      <dgm:prSet presAssocID="{8F4E9231-9088-9C4E-BD41-0DE8BB8B67BF}" presName="compNode" presStyleCnt="0"/>
      <dgm:spPr/>
    </dgm:pt>
    <dgm:pt modelId="{236447DA-90D4-46AC-A3FE-9F02A98EC881}" type="pres">
      <dgm:prSet presAssocID="{8F4E9231-9088-9C4E-BD41-0DE8BB8B67BF}" presName="iconRect" presStyleLbl="node1" presStyleIdx="0" presStyleCnt="4"/>
      <dgm:spPr>
        <a:blipFill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6DC3EF2-A9B0-48F6-A865-81A9AF7ED033}" type="pres">
      <dgm:prSet presAssocID="{8F4E9231-9088-9C4E-BD41-0DE8BB8B67BF}" presName="iconSpace" presStyleCnt="0"/>
      <dgm:spPr/>
    </dgm:pt>
    <dgm:pt modelId="{7190D301-3DE8-4E25-BB2F-492AF7C2DB87}" type="pres">
      <dgm:prSet presAssocID="{8F4E9231-9088-9C4E-BD41-0DE8BB8B67BF}" presName="parTx" presStyleLbl="revTx" presStyleIdx="0" presStyleCnt="8">
        <dgm:presLayoutVars>
          <dgm:chMax val="0"/>
          <dgm:chPref val="0"/>
        </dgm:presLayoutVars>
      </dgm:prSet>
      <dgm:spPr/>
    </dgm:pt>
    <dgm:pt modelId="{814EE300-6D48-4119-84E0-FBFC4A05C550}" type="pres">
      <dgm:prSet presAssocID="{8F4E9231-9088-9C4E-BD41-0DE8BB8B67BF}" presName="txSpace" presStyleCnt="0"/>
      <dgm:spPr/>
    </dgm:pt>
    <dgm:pt modelId="{F5FA7274-5D94-409C-BD3F-5BA67C91FBBF}" type="pres">
      <dgm:prSet presAssocID="{8F4E9231-9088-9C4E-BD41-0DE8BB8B67BF}" presName="desTx" presStyleLbl="revTx" presStyleIdx="1" presStyleCnt="8">
        <dgm:presLayoutVars/>
      </dgm:prSet>
      <dgm:spPr/>
    </dgm:pt>
    <dgm:pt modelId="{72E6FC24-4BE7-447A-B9F4-8567763A2D88}" type="pres">
      <dgm:prSet presAssocID="{D6E16DDE-82CE-F246-86AD-35F8C2738146}" presName="sibTrans" presStyleCnt="0"/>
      <dgm:spPr/>
    </dgm:pt>
    <dgm:pt modelId="{282DF9B2-56E1-4B98-8D08-68CB9389AB8D}" type="pres">
      <dgm:prSet presAssocID="{7B996C0C-795E-6C4A-9E42-E3C796F1B8A2}" presName="compNode" presStyleCnt="0"/>
      <dgm:spPr/>
    </dgm:pt>
    <dgm:pt modelId="{03A8922E-3BA0-4A2C-8ECB-5373BE595C03}" type="pres">
      <dgm:prSet presAssocID="{7B996C0C-795E-6C4A-9E42-E3C796F1B8A2}" presName="iconRect" presStyleLbl="node1" presStyleIdx="1" presStyleCnt="4"/>
      <dgm:spPr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81BE922D-E683-42F8-970F-E4280F49DD95}" type="pres">
      <dgm:prSet presAssocID="{7B996C0C-795E-6C4A-9E42-E3C796F1B8A2}" presName="iconSpace" presStyleCnt="0"/>
      <dgm:spPr/>
    </dgm:pt>
    <dgm:pt modelId="{CF8C16C5-C3E9-4C20-AEDD-0AC35975C7D1}" type="pres">
      <dgm:prSet presAssocID="{7B996C0C-795E-6C4A-9E42-E3C796F1B8A2}" presName="parTx" presStyleLbl="revTx" presStyleIdx="2" presStyleCnt="8">
        <dgm:presLayoutVars>
          <dgm:chMax val="0"/>
          <dgm:chPref val="0"/>
        </dgm:presLayoutVars>
      </dgm:prSet>
      <dgm:spPr/>
    </dgm:pt>
    <dgm:pt modelId="{7C07F090-22EB-4BB9-A287-7E2E3E72A6B4}" type="pres">
      <dgm:prSet presAssocID="{7B996C0C-795E-6C4A-9E42-E3C796F1B8A2}" presName="txSpace" presStyleCnt="0"/>
      <dgm:spPr/>
    </dgm:pt>
    <dgm:pt modelId="{8A39F6AF-B1F9-4B0F-93A2-67543AD7389C}" type="pres">
      <dgm:prSet presAssocID="{7B996C0C-795E-6C4A-9E42-E3C796F1B8A2}" presName="desTx" presStyleLbl="revTx" presStyleIdx="3" presStyleCnt="8">
        <dgm:presLayoutVars/>
      </dgm:prSet>
      <dgm:spPr/>
    </dgm:pt>
    <dgm:pt modelId="{CB415E9F-343A-48A3-9149-D68BBE01C4C0}" type="pres">
      <dgm:prSet presAssocID="{E77C9CFD-FDDC-F647-BB71-040EE8C2F507}" presName="sibTrans" presStyleCnt="0"/>
      <dgm:spPr/>
    </dgm:pt>
    <dgm:pt modelId="{835C341E-1E36-42F1-BC45-9C20DDCD8F25}" type="pres">
      <dgm:prSet presAssocID="{765BD8DC-3C06-F24E-A7B6-14890A06FA9D}" presName="compNode" presStyleCnt="0"/>
      <dgm:spPr/>
    </dgm:pt>
    <dgm:pt modelId="{DD60E91E-8962-497C-BFB4-C38710BBA14A}" type="pres">
      <dgm:prSet presAssocID="{765BD8DC-3C06-F24E-A7B6-14890A06FA9D}" presName="iconRect" presStyleLbl="node1" presStyleIdx="2" presStyleCnt="4"/>
      <dgm:spPr>
        <a:blipFill>
          <a:blip xmlns:r="http://schemas.openxmlformats.org/officeDocument/2006/relationships"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EB673ED-9CB0-4871-BEAF-B0CBA9B3C415}" type="pres">
      <dgm:prSet presAssocID="{765BD8DC-3C06-F24E-A7B6-14890A06FA9D}" presName="iconSpace" presStyleCnt="0"/>
      <dgm:spPr/>
    </dgm:pt>
    <dgm:pt modelId="{2DB70D0F-1CD4-4D0A-A586-C06E246746E0}" type="pres">
      <dgm:prSet presAssocID="{765BD8DC-3C06-F24E-A7B6-14890A06FA9D}" presName="parTx" presStyleLbl="revTx" presStyleIdx="4" presStyleCnt="8">
        <dgm:presLayoutVars>
          <dgm:chMax val="0"/>
          <dgm:chPref val="0"/>
        </dgm:presLayoutVars>
      </dgm:prSet>
      <dgm:spPr/>
    </dgm:pt>
    <dgm:pt modelId="{ECA8FCBD-4865-4744-9F2A-DB64E71585BC}" type="pres">
      <dgm:prSet presAssocID="{765BD8DC-3C06-F24E-A7B6-14890A06FA9D}" presName="txSpace" presStyleCnt="0"/>
      <dgm:spPr/>
    </dgm:pt>
    <dgm:pt modelId="{FAE0725C-41FA-4F2F-ADB1-0D053254D4E3}" type="pres">
      <dgm:prSet presAssocID="{765BD8DC-3C06-F24E-A7B6-14890A06FA9D}" presName="desTx" presStyleLbl="revTx" presStyleIdx="5" presStyleCnt="8">
        <dgm:presLayoutVars/>
      </dgm:prSet>
      <dgm:spPr/>
    </dgm:pt>
    <dgm:pt modelId="{22393F33-11F7-43A3-855A-C9536903EACB}" type="pres">
      <dgm:prSet presAssocID="{B86F8685-788C-5043-92D2-A388F6F30F5D}" presName="sibTrans" presStyleCnt="0"/>
      <dgm:spPr/>
    </dgm:pt>
    <dgm:pt modelId="{DC5F03C7-AB45-4D2B-9ED2-9601A453048E}" type="pres">
      <dgm:prSet presAssocID="{9D9F5363-6C53-7A4F-94E4-625E21054C0A}" presName="compNode" presStyleCnt="0"/>
      <dgm:spPr/>
    </dgm:pt>
    <dgm:pt modelId="{3CDC2058-2735-4582-97F9-8B0CC0970980}" type="pres">
      <dgm:prSet presAssocID="{9D9F5363-6C53-7A4F-94E4-625E21054C0A}" presName="iconRect" presStyleLbl="node1" presStyleIdx="3" presStyleCnt="4"/>
      <dgm:spPr>
        <a:blipFill>
          <a:blip xmlns:r="http://schemas.openxmlformats.org/officeDocument/2006/relationships"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DD3A213-4FEE-4688-ACD2-E39FA93ACB71}" type="pres">
      <dgm:prSet presAssocID="{9D9F5363-6C53-7A4F-94E4-625E21054C0A}" presName="iconSpace" presStyleCnt="0"/>
      <dgm:spPr/>
    </dgm:pt>
    <dgm:pt modelId="{47912856-CB1F-4FA0-B0F5-025280383DA6}" type="pres">
      <dgm:prSet presAssocID="{9D9F5363-6C53-7A4F-94E4-625E21054C0A}" presName="parTx" presStyleLbl="revTx" presStyleIdx="6" presStyleCnt="8">
        <dgm:presLayoutVars>
          <dgm:chMax val="0"/>
          <dgm:chPref val="0"/>
        </dgm:presLayoutVars>
      </dgm:prSet>
      <dgm:spPr/>
    </dgm:pt>
    <dgm:pt modelId="{DF60EDE7-EB3A-4FC1-8F8A-2C0885CE9BF4}" type="pres">
      <dgm:prSet presAssocID="{9D9F5363-6C53-7A4F-94E4-625E21054C0A}" presName="txSpace" presStyleCnt="0"/>
      <dgm:spPr/>
    </dgm:pt>
    <dgm:pt modelId="{C2F162F3-F87B-4F2A-A0C8-0469C885B4FF}" type="pres">
      <dgm:prSet presAssocID="{9D9F5363-6C53-7A4F-94E4-625E21054C0A}" presName="desTx" presStyleLbl="revTx" presStyleIdx="7" presStyleCnt="8">
        <dgm:presLayoutVars/>
      </dgm:prSet>
      <dgm:spPr/>
    </dgm:pt>
  </dgm:ptLst>
  <dgm:cxnLst>
    <dgm:cxn modelId="{0E284B1D-EA16-4246-88E2-B418208B21C5}" srcId="{F3745BAE-5513-6C4E-A579-02EF96267130}" destId="{8F4E9231-9088-9C4E-BD41-0DE8BB8B67BF}" srcOrd="0" destOrd="0" parTransId="{61C6907E-FFF4-0A4D-B358-1E6576BA4B12}" sibTransId="{D6E16DDE-82CE-F246-86AD-35F8C2738146}"/>
    <dgm:cxn modelId="{9214B623-57E3-A342-B56D-6CF4F8B1161A}" srcId="{7B996C0C-795E-6C4A-9E42-E3C796F1B8A2}" destId="{5390350B-9CB9-C747-8243-67F68CB4518A}" srcOrd="0" destOrd="0" parTransId="{336FD4BA-3CE9-9547-B7F2-B18D62924DDB}" sibTransId="{731471B2-8AB3-2F40-A4AB-64E77BAFFABE}"/>
    <dgm:cxn modelId="{8497D026-504A-5A47-A66D-FA622A9EDB2D}" srcId="{9D9F5363-6C53-7A4F-94E4-625E21054C0A}" destId="{732E6DD5-18B5-BB4C-9DBF-072A67ADD3EA}" srcOrd="0" destOrd="0" parTransId="{C2EF8A13-44CE-5143-915D-FEF920A03AEB}" sibTransId="{9A07CD46-1933-CF4F-9052-534A5AFB0B9E}"/>
    <dgm:cxn modelId="{C8769237-C563-0845-A7CA-2EDD31631CC6}" type="presOf" srcId="{5390350B-9CB9-C747-8243-67F68CB4518A}" destId="{8A39F6AF-B1F9-4B0F-93A2-67543AD7389C}" srcOrd="0" destOrd="0" presId="urn:microsoft.com/office/officeart/2018/5/layout/CenteredIconLabelDescriptionList"/>
    <dgm:cxn modelId="{6D441C4E-1AC4-2347-9B56-AFE3D79DBA47}" type="presOf" srcId="{7B996C0C-795E-6C4A-9E42-E3C796F1B8A2}" destId="{CF8C16C5-C3E9-4C20-AEDD-0AC35975C7D1}" srcOrd="0" destOrd="0" presId="urn:microsoft.com/office/officeart/2018/5/layout/CenteredIconLabelDescriptionList"/>
    <dgm:cxn modelId="{05BDC06A-4319-0B49-8A75-28D9B1820CDB}" type="presOf" srcId="{1DA6F2E5-7BFD-6D41-AF08-FBA451EDB7FB}" destId="{F5FA7274-5D94-409C-BD3F-5BA67C91FBBF}" srcOrd="0" destOrd="0" presId="urn:microsoft.com/office/officeart/2018/5/layout/CenteredIconLabelDescriptionList"/>
    <dgm:cxn modelId="{7C42936D-7217-2648-BCCD-F039C8204D66}" srcId="{F3745BAE-5513-6C4E-A579-02EF96267130}" destId="{765BD8DC-3C06-F24E-A7B6-14890A06FA9D}" srcOrd="2" destOrd="0" parTransId="{A87DB42E-33F4-5940-AAEF-D46760C5962C}" sibTransId="{B86F8685-788C-5043-92D2-A388F6F30F5D}"/>
    <dgm:cxn modelId="{79927E8D-990F-6247-A48B-3AB6D8A7A05D}" type="presOf" srcId="{13A3D466-6DF1-2943-A69A-D2C87C7DE09C}" destId="{FAE0725C-41FA-4F2F-ADB1-0D053254D4E3}" srcOrd="0" destOrd="0" presId="urn:microsoft.com/office/officeart/2018/5/layout/CenteredIconLabelDescriptionList"/>
    <dgm:cxn modelId="{CBAA1B8F-B893-FE40-8025-6D6620D7FEC2}" srcId="{F3745BAE-5513-6C4E-A579-02EF96267130}" destId="{7B996C0C-795E-6C4A-9E42-E3C796F1B8A2}" srcOrd="1" destOrd="0" parTransId="{5EBB46F8-ADFA-FB4E-B2D3-0D4F987AD829}" sibTransId="{E77C9CFD-FDDC-F647-BB71-040EE8C2F507}"/>
    <dgm:cxn modelId="{BBDB9094-189A-8F46-9BBC-1645A90FCDF7}" type="presOf" srcId="{9D9F5363-6C53-7A4F-94E4-625E21054C0A}" destId="{47912856-CB1F-4FA0-B0F5-025280383DA6}" srcOrd="0" destOrd="0" presId="urn:microsoft.com/office/officeart/2018/5/layout/CenteredIconLabelDescriptionList"/>
    <dgm:cxn modelId="{8AAB74A0-0AF9-D24A-B14F-F6A40C710ABC}" srcId="{765BD8DC-3C06-F24E-A7B6-14890A06FA9D}" destId="{13A3D466-6DF1-2943-A69A-D2C87C7DE09C}" srcOrd="0" destOrd="0" parTransId="{63E93244-52BE-9149-8E1D-C9B40BADBFCF}" sibTransId="{33FEB3C5-BE5B-CA4F-B766-996191B34F4C}"/>
    <dgm:cxn modelId="{4DB1DCA7-DBF9-5944-9304-2B4F3B86774F}" type="presOf" srcId="{8F4E9231-9088-9C4E-BD41-0DE8BB8B67BF}" destId="{7190D301-3DE8-4E25-BB2F-492AF7C2DB87}" srcOrd="0" destOrd="0" presId="urn:microsoft.com/office/officeart/2018/5/layout/CenteredIconLabelDescriptionList"/>
    <dgm:cxn modelId="{CA5D7BBD-04D5-1D4C-AEBB-B979831A036F}" srcId="{8F4E9231-9088-9C4E-BD41-0DE8BB8B67BF}" destId="{1DA6F2E5-7BFD-6D41-AF08-FBA451EDB7FB}" srcOrd="0" destOrd="0" parTransId="{425C6117-2DE7-804F-B929-D141C366182A}" sibTransId="{4397460A-5EB2-CD4D-8E09-4799A98D2BC0}"/>
    <dgm:cxn modelId="{C3F50AD0-EE3F-D04D-9A88-6B145E3C9814}" type="presOf" srcId="{765BD8DC-3C06-F24E-A7B6-14890A06FA9D}" destId="{2DB70D0F-1CD4-4D0A-A586-C06E246746E0}" srcOrd="0" destOrd="0" presId="urn:microsoft.com/office/officeart/2018/5/layout/CenteredIconLabelDescriptionList"/>
    <dgm:cxn modelId="{074CCED2-D9F0-294A-BC01-E84C7B3238C9}" srcId="{F3745BAE-5513-6C4E-A579-02EF96267130}" destId="{9D9F5363-6C53-7A4F-94E4-625E21054C0A}" srcOrd="3" destOrd="0" parTransId="{95E254F1-7BB0-5F49-92C8-4CC3F8D4416E}" sibTransId="{7E05507B-FFF1-EA44-9C9D-400BF3B1739F}"/>
    <dgm:cxn modelId="{EEA189D7-49A1-5946-8E88-0F5F62657C11}" type="presOf" srcId="{F3745BAE-5513-6C4E-A579-02EF96267130}" destId="{B3558F7A-B296-4A5B-ACCA-A041C36AED4B}" srcOrd="0" destOrd="0" presId="urn:microsoft.com/office/officeart/2018/5/layout/CenteredIconLabelDescriptionList"/>
    <dgm:cxn modelId="{91C520FA-D564-B347-8902-2287BA399704}" type="presOf" srcId="{732E6DD5-18B5-BB4C-9DBF-072A67ADD3EA}" destId="{C2F162F3-F87B-4F2A-A0C8-0469C885B4FF}" srcOrd="0" destOrd="0" presId="urn:microsoft.com/office/officeart/2018/5/layout/CenteredIconLabelDescriptionList"/>
    <dgm:cxn modelId="{3E3B04C5-2030-CF42-8068-AAB4E287980F}" type="presParOf" srcId="{B3558F7A-B296-4A5B-ACCA-A041C36AED4B}" destId="{42F20F08-7F7D-46C1-AC6C-01682FF18FB4}" srcOrd="0" destOrd="0" presId="urn:microsoft.com/office/officeart/2018/5/layout/CenteredIconLabelDescriptionList"/>
    <dgm:cxn modelId="{D49BC4E6-EFF8-EF4B-9A97-7EE6DB2D6986}" type="presParOf" srcId="{42F20F08-7F7D-46C1-AC6C-01682FF18FB4}" destId="{236447DA-90D4-46AC-A3FE-9F02A98EC881}" srcOrd="0" destOrd="0" presId="urn:microsoft.com/office/officeart/2018/5/layout/CenteredIconLabelDescriptionList"/>
    <dgm:cxn modelId="{B0362AC4-4DE5-4246-917D-88ADDEB5C35E}" type="presParOf" srcId="{42F20F08-7F7D-46C1-AC6C-01682FF18FB4}" destId="{C6DC3EF2-A9B0-48F6-A865-81A9AF7ED033}" srcOrd="1" destOrd="0" presId="urn:microsoft.com/office/officeart/2018/5/layout/CenteredIconLabelDescriptionList"/>
    <dgm:cxn modelId="{8216C8BE-3A5A-954E-ACE1-1049E6D08F6E}" type="presParOf" srcId="{42F20F08-7F7D-46C1-AC6C-01682FF18FB4}" destId="{7190D301-3DE8-4E25-BB2F-492AF7C2DB87}" srcOrd="2" destOrd="0" presId="urn:microsoft.com/office/officeart/2018/5/layout/CenteredIconLabelDescriptionList"/>
    <dgm:cxn modelId="{92CCED1B-A36B-FD43-889B-88BBD50C119B}" type="presParOf" srcId="{42F20F08-7F7D-46C1-AC6C-01682FF18FB4}" destId="{814EE300-6D48-4119-84E0-FBFC4A05C550}" srcOrd="3" destOrd="0" presId="urn:microsoft.com/office/officeart/2018/5/layout/CenteredIconLabelDescriptionList"/>
    <dgm:cxn modelId="{2B52914F-FF3C-8A46-B876-9DDA2343E10C}" type="presParOf" srcId="{42F20F08-7F7D-46C1-AC6C-01682FF18FB4}" destId="{F5FA7274-5D94-409C-BD3F-5BA67C91FBBF}" srcOrd="4" destOrd="0" presId="urn:microsoft.com/office/officeart/2018/5/layout/CenteredIconLabelDescriptionList"/>
    <dgm:cxn modelId="{51F08641-E73C-1442-B96B-284D53D719A1}" type="presParOf" srcId="{B3558F7A-B296-4A5B-ACCA-A041C36AED4B}" destId="{72E6FC24-4BE7-447A-B9F4-8567763A2D88}" srcOrd="1" destOrd="0" presId="urn:microsoft.com/office/officeart/2018/5/layout/CenteredIconLabelDescriptionList"/>
    <dgm:cxn modelId="{3691A01A-DDD6-9B41-8EE2-E22BCCD2B16A}" type="presParOf" srcId="{B3558F7A-B296-4A5B-ACCA-A041C36AED4B}" destId="{282DF9B2-56E1-4B98-8D08-68CB9389AB8D}" srcOrd="2" destOrd="0" presId="urn:microsoft.com/office/officeart/2018/5/layout/CenteredIconLabelDescriptionList"/>
    <dgm:cxn modelId="{F198B983-C0DD-9E46-805A-059E85C47B61}" type="presParOf" srcId="{282DF9B2-56E1-4B98-8D08-68CB9389AB8D}" destId="{03A8922E-3BA0-4A2C-8ECB-5373BE595C03}" srcOrd="0" destOrd="0" presId="urn:microsoft.com/office/officeart/2018/5/layout/CenteredIconLabelDescriptionList"/>
    <dgm:cxn modelId="{CB0C3631-AFA1-AB48-B3C8-4E34CDF6DF59}" type="presParOf" srcId="{282DF9B2-56E1-4B98-8D08-68CB9389AB8D}" destId="{81BE922D-E683-42F8-970F-E4280F49DD95}" srcOrd="1" destOrd="0" presId="urn:microsoft.com/office/officeart/2018/5/layout/CenteredIconLabelDescriptionList"/>
    <dgm:cxn modelId="{95652BE7-D266-6446-AE2A-10F2CE3ED34D}" type="presParOf" srcId="{282DF9B2-56E1-4B98-8D08-68CB9389AB8D}" destId="{CF8C16C5-C3E9-4C20-AEDD-0AC35975C7D1}" srcOrd="2" destOrd="0" presId="urn:microsoft.com/office/officeart/2018/5/layout/CenteredIconLabelDescriptionList"/>
    <dgm:cxn modelId="{1536FE05-D1F2-EE4D-8AD7-AC61FFB1FFC5}" type="presParOf" srcId="{282DF9B2-56E1-4B98-8D08-68CB9389AB8D}" destId="{7C07F090-22EB-4BB9-A287-7E2E3E72A6B4}" srcOrd="3" destOrd="0" presId="urn:microsoft.com/office/officeart/2018/5/layout/CenteredIconLabelDescriptionList"/>
    <dgm:cxn modelId="{81A5D57C-E958-9A4F-B361-D2859520FAB5}" type="presParOf" srcId="{282DF9B2-56E1-4B98-8D08-68CB9389AB8D}" destId="{8A39F6AF-B1F9-4B0F-93A2-67543AD7389C}" srcOrd="4" destOrd="0" presId="urn:microsoft.com/office/officeart/2018/5/layout/CenteredIconLabelDescriptionList"/>
    <dgm:cxn modelId="{CCA5465E-4F02-4642-B411-0350A97871AF}" type="presParOf" srcId="{B3558F7A-B296-4A5B-ACCA-A041C36AED4B}" destId="{CB415E9F-343A-48A3-9149-D68BBE01C4C0}" srcOrd="3" destOrd="0" presId="urn:microsoft.com/office/officeart/2018/5/layout/CenteredIconLabelDescriptionList"/>
    <dgm:cxn modelId="{456D64F9-391E-0240-BCD3-2D3593DE1F70}" type="presParOf" srcId="{B3558F7A-B296-4A5B-ACCA-A041C36AED4B}" destId="{835C341E-1E36-42F1-BC45-9C20DDCD8F25}" srcOrd="4" destOrd="0" presId="urn:microsoft.com/office/officeart/2018/5/layout/CenteredIconLabelDescriptionList"/>
    <dgm:cxn modelId="{BDFC8929-1917-3F4D-AE22-94365CBD7A4E}" type="presParOf" srcId="{835C341E-1E36-42F1-BC45-9C20DDCD8F25}" destId="{DD60E91E-8962-497C-BFB4-C38710BBA14A}" srcOrd="0" destOrd="0" presId="urn:microsoft.com/office/officeart/2018/5/layout/CenteredIconLabelDescriptionList"/>
    <dgm:cxn modelId="{6D08C037-6FD4-6147-9C59-6EC76F639C3F}" type="presParOf" srcId="{835C341E-1E36-42F1-BC45-9C20DDCD8F25}" destId="{EEB673ED-9CB0-4871-BEAF-B0CBA9B3C415}" srcOrd="1" destOrd="0" presId="urn:microsoft.com/office/officeart/2018/5/layout/CenteredIconLabelDescriptionList"/>
    <dgm:cxn modelId="{09BA0063-7B19-ED49-8D27-2634C0A4C8C2}" type="presParOf" srcId="{835C341E-1E36-42F1-BC45-9C20DDCD8F25}" destId="{2DB70D0F-1CD4-4D0A-A586-C06E246746E0}" srcOrd="2" destOrd="0" presId="urn:microsoft.com/office/officeart/2018/5/layout/CenteredIconLabelDescriptionList"/>
    <dgm:cxn modelId="{3CE04A88-770C-0343-B618-929E11EA5E33}" type="presParOf" srcId="{835C341E-1E36-42F1-BC45-9C20DDCD8F25}" destId="{ECA8FCBD-4865-4744-9F2A-DB64E71585BC}" srcOrd="3" destOrd="0" presId="urn:microsoft.com/office/officeart/2018/5/layout/CenteredIconLabelDescriptionList"/>
    <dgm:cxn modelId="{0015FA75-4883-9F47-8EC2-16D39BAD09FB}" type="presParOf" srcId="{835C341E-1E36-42F1-BC45-9C20DDCD8F25}" destId="{FAE0725C-41FA-4F2F-ADB1-0D053254D4E3}" srcOrd="4" destOrd="0" presId="urn:microsoft.com/office/officeart/2018/5/layout/CenteredIconLabelDescriptionList"/>
    <dgm:cxn modelId="{7723CC09-32CF-1F4C-B114-092E8F834C18}" type="presParOf" srcId="{B3558F7A-B296-4A5B-ACCA-A041C36AED4B}" destId="{22393F33-11F7-43A3-855A-C9536903EACB}" srcOrd="5" destOrd="0" presId="urn:microsoft.com/office/officeart/2018/5/layout/CenteredIconLabelDescriptionList"/>
    <dgm:cxn modelId="{351DC1D6-1F8D-5842-A57F-172B1C082EA6}" type="presParOf" srcId="{B3558F7A-B296-4A5B-ACCA-A041C36AED4B}" destId="{DC5F03C7-AB45-4D2B-9ED2-9601A453048E}" srcOrd="6" destOrd="0" presId="urn:microsoft.com/office/officeart/2018/5/layout/CenteredIconLabelDescriptionList"/>
    <dgm:cxn modelId="{72AB9718-040F-B940-9288-5950A4AF65CB}" type="presParOf" srcId="{DC5F03C7-AB45-4D2B-9ED2-9601A453048E}" destId="{3CDC2058-2735-4582-97F9-8B0CC0970980}" srcOrd="0" destOrd="0" presId="urn:microsoft.com/office/officeart/2018/5/layout/CenteredIconLabelDescriptionList"/>
    <dgm:cxn modelId="{F78932C7-E9C2-3C4D-886B-CB7B63335E2E}" type="presParOf" srcId="{DC5F03C7-AB45-4D2B-9ED2-9601A453048E}" destId="{DDD3A213-4FEE-4688-ACD2-E39FA93ACB71}" srcOrd="1" destOrd="0" presId="urn:microsoft.com/office/officeart/2018/5/layout/CenteredIconLabelDescriptionList"/>
    <dgm:cxn modelId="{BBB31225-12C9-1C41-92F0-EE776FD4E51A}" type="presParOf" srcId="{DC5F03C7-AB45-4D2B-9ED2-9601A453048E}" destId="{47912856-CB1F-4FA0-B0F5-025280383DA6}" srcOrd="2" destOrd="0" presId="urn:microsoft.com/office/officeart/2018/5/layout/CenteredIconLabelDescriptionList"/>
    <dgm:cxn modelId="{14CFECFC-2EA4-1D44-B569-68E372312B94}" type="presParOf" srcId="{DC5F03C7-AB45-4D2B-9ED2-9601A453048E}" destId="{DF60EDE7-EB3A-4FC1-8F8A-2C0885CE9BF4}" srcOrd="3" destOrd="0" presId="urn:microsoft.com/office/officeart/2018/5/layout/CenteredIconLabelDescriptionList"/>
    <dgm:cxn modelId="{238F5875-EC5F-7D42-8655-A560089CB9A5}" type="presParOf" srcId="{DC5F03C7-AB45-4D2B-9ED2-9601A453048E}" destId="{C2F162F3-F87B-4F2A-A0C8-0469C885B4F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E8435C-15C6-0044-9254-E4F9F1AB1D0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77F3A0E-3C23-5C47-9B0A-8618F38A23E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Last Quarter Revenue</a:t>
          </a:r>
        </a:p>
      </dgm:t>
    </dgm:pt>
    <dgm:pt modelId="{A7B42B36-D7AE-B04E-AEE4-787A81BBC056}" type="parTrans" cxnId="{841E43AC-F456-7742-AB34-9477F2BF1BFE}">
      <dgm:prSet/>
      <dgm:spPr/>
      <dgm:t>
        <a:bodyPr/>
        <a:lstStyle/>
        <a:p>
          <a:endParaRPr lang="en-US"/>
        </a:p>
      </dgm:t>
    </dgm:pt>
    <dgm:pt modelId="{CBCFB397-3B0B-D243-BC1A-DD3D0E95DB25}" type="sibTrans" cxnId="{841E43AC-F456-7742-AB34-9477F2BF1BFE}">
      <dgm:prSet/>
      <dgm:spPr/>
      <dgm:t>
        <a:bodyPr/>
        <a:lstStyle/>
        <a:p>
          <a:endParaRPr lang="en-US"/>
        </a:p>
      </dgm:t>
    </dgm:pt>
    <dgm:pt modelId="{1FFAA82C-FBA7-6042-9CD2-2750A8B5B31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23.347 M</a:t>
          </a:r>
        </a:p>
      </dgm:t>
    </dgm:pt>
    <dgm:pt modelId="{9286D0AA-1330-D244-9647-B3B0A6F868E1}" type="parTrans" cxnId="{8A97C4F1-959C-3043-A690-48C0ECDF68E0}">
      <dgm:prSet/>
      <dgm:spPr/>
      <dgm:t>
        <a:bodyPr/>
        <a:lstStyle/>
        <a:p>
          <a:endParaRPr lang="en-US"/>
        </a:p>
      </dgm:t>
    </dgm:pt>
    <dgm:pt modelId="{698323D1-DCC2-7E44-BE98-D67A586F3DB6}" type="sibTrans" cxnId="{8A97C4F1-959C-3043-A690-48C0ECDF68E0}">
      <dgm:prSet/>
      <dgm:spPr/>
      <dgm:t>
        <a:bodyPr/>
        <a:lstStyle/>
        <a:p>
          <a:endParaRPr lang="en-US"/>
        </a:p>
      </dgm:t>
    </dgm:pt>
    <dgm:pt modelId="{808F1002-A365-984A-ADAE-76D4C5079FC7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Last Quarter Orders</a:t>
          </a:r>
        </a:p>
      </dgm:t>
    </dgm:pt>
    <dgm:pt modelId="{792AE467-C1CD-B64A-B710-A97569D7FFE3}" type="parTrans" cxnId="{A09AE972-50B7-A349-8C74-671B68C0427F}">
      <dgm:prSet/>
      <dgm:spPr/>
      <dgm:t>
        <a:bodyPr/>
        <a:lstStyle/>
        <a:p>
          <a:endParaRPr lang="en-US"/>
        </a:p>
      </dgm:t>
    </dgm:pt>
    <dgm:pt modelId="{A31A0D81-0E65-1343-8208-91EA0136206F}" type="sibTrans" cxnId="{A09AE972-50B7-A349-8C74-671B68C0427F}">
      <dgm:prSet/>
      <dgm:spPr/>
      <dgm:t>
        <a:bodyPr/>
        <a:lstStyle/>
        <a:p>
          <a:endParaRPr lang="en-US"/>
        </a:p>
      </dgm:t>
    </dgm:pt>
    <dgm:pt modelId="{90652FD3-CF05-304B-B7E4-48DA8D85A3C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199</a:t>
          </a:r>
        </a:p>
      </dgm:t>
    </dgm:pt>
    <dgm:pt modelId="{4F71D0BA-555B-F64A-ADC7-79667D2D72F9}" type="parTrans" cxnId="{10E318ED-0508-3A49-A915-E5775192961A}">
      <dgm:prSet/>
      <dgm:spPr/>
      <dgm:t>
        <a:bodyPr/>
        <a:lstStyle/>
        <a:p>
          <a:endParaRPr lang="en-US"/>
        </a:p>
      </dgm:t>
    </dgm:pt>
    <dgm:pt modelId="{E7405B7F-5FD3-AA4E-AA67-321DCD997563}" type="sibTrans" cxnId="{10E318ED-0508-3A49-A915-E5775192961A}">
      <dgm:prSet/>
      <dgm:spPr/>
      <dgm:t>
        <a:bodyPr/>
        <a:lstStyle/>
        <a:p>
          <a:endParaRPr lang="en-US"/>
        </a:p>
      </dgm:t>
    </dgm:pt>
    <dgm:pt modelId="{BF7391E7-DAD6-744F-942A-93E19A54EAB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Average Days to Ship</a:t>
          </a:r>
        </a:p>
      </dgm:t>
    </dgm:pt>
    <dgm:pt modelId="{49D35D7E-1DBF-4B4C-B5D4-1E0FF23F1183}" type="parTrans" cxnId="{6C18B35A-22F7-EC41-8853-75D17024BBBB}">
      <dgm:prSet/>
      <dgm:spPr/>
      <dgm:t>
        <a:bodyPr/>
        <a:lstStyle/>
        <a:p>
          <a:endParaRPr lang="en-US"/>
        </a:p>
      </dgm:t>
    </dgm:pt>
    <dgm:pt modelId="{C7C32594-7C8B-F149-8684-4F667015267A}" type="sibTrans" cxnId="{6C18B35A-22F7-EC41-8853-75D17024BBBB}">
      <dgm:prSet/>
      <dgm:spPr/>
      <dgm:t>
        <a:bodyPr/>
        <a:lstStyle/>
        <a:p>
          <a:endParaRPr lang="en-US"/>
        </a:p>
      </dgm:t>
    </dgm:pt>
    <dgm:pt modelId="{F79D3FE5-69A7-D745-8951-014ECFEE7D4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97.964</a:t>
          </a:r>
        </a:p>
      </dgm:t>
    </dgm:pt>
    <dgm:pt modelId="{496E1426-B255-7B49-B48F-CD6A2BED61A6}" type="parTrans" cxnId="{D27F857E-0DA2-874B-A9BB-9E8B6C280C86}">
      <dgm:prSet/>
      <dgm:spPr/>
      <dgm:t>
        <a:bodyPr/>
        <a:lstStyle/>
        <a:p>
          <a:endParaRPr lang="en-US"/>
        </a:p>
      </dgm:t>
    </dgm:pt>
    <dgm:pt modelId="{9A884ABB-C394-6440-8C31-4E603CE47EBA}" type="sibTrans" cxnId="{D27F857E-0DA2-874B-A9BB-9E8B6C280C86}">
      <dgm:prSet/>
      <dgm:spPr/>
      <dgm:t>
        <a:bodyPr/>
        <a:lstStyle/>
        <a:p>
          <a:endParaRPr lang="en-US"/>
        </a:p>
      </dgm:t>
    </dgm:pt>
    <dgm:pt modelId="{F5269E70-446B-6645-A552-3BD6777324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% Good Feedback</a:t>
          </a:r>
        </a:p>
      </dgm:t>
    </dgm:pt>
    <dgm:pt modelId="{779FC835-19FA-614D-AF80-CA09EA9C3C0B}" type="parTrans" cxnId="{779AE696-F915-384C-9206-2C496308037D}">
      <dgm:prSet/>
      <dgm:spPr/>
      <dgm:t>
        <a:bodyPr/>
        <a:lstStyle/>
        <a:p>
          <a:endParaRPr lang="en-US"/>
        </a:p>
      </dgm:t>
    </dgm:pt>
    <dgm:pt modelId="{DCF96806-6808-CA4E-8973-1FE097B12E1B}" type="sibTrans" cxnId="{779AE696-F915-384C-9206-2C496308037D}">
      <dgm:prSet/>
      <dgm:spPr/>
      <dgm:t>
        <a:bodyPr/>
        <a:lstStyle/>
        <a:p>
          <a:endParaRPr lang="en-US"/>
        </a:p>
      </dgm:t>
    </dgm:pt>
    <dgm:pt modelId="{75CEC453-6284-1C44-9E2C-46E27AC9B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44.1%</a:t>
          </a:r>
        </a:p>
      </dgm:t>
    </dgm:pt>
    <dgm:pt modelId="{9A0FB5F5-5C31-354C-AD98-FDC841A947B6}" type="parTrans" cxnId="{C21DE002-A2A5-4440-B09A-C900C50FCF7D}">
      <dgm:prSet/>
      <dgm:spPr/>
      <dgm:t>
        <a:bodyPr/>
        <a:lstStyle/>
        <a:p>
          <a:endParaRPr lang="en-US"/>
        </a:p>
      </dgm:t>
    </dgm:pt>
    <dgm:pt modelId="{6878455F-4183-CA46-88D7-6EA00ECB66B0}" type="sibTrans" cxnId="{C21DE002-A2A5-4440-B09A-C900C50FCF7D}">
      <dgm:prSet/>
      <dgm:spPr/>
      <dgm:t>
        <a:bodyPr/>
        <a:lstStyle/>
        <a:p>
          <a:endParaRPr lang="en-US"/>
        </a:p>
      </dgm:t>
    </dgm:pt>
    <dgm:pt modelId="{AC63D199-E589-4913-94CC-741EA452857D}" type="pres">
      <dgm:prSet presAssocID="{5BE8435C-15C6-0044-9254-E4F9F1AB1D0C}" presName="root" presStyleCnt="0">
        <dgm:presLayoutVars>
          <dgm:dir/>
          <dgm:resizeHandles val="exact"/>
        </dgm:presLayoutVars>
      </dgm:prSet>
      <dgm:spPr/>
    </dgm:pt>
    <dgm:pt modelId="{96999A3D-81C4-4B91-B623-AADAF95AEAAE}" type="pres">
      <dgm:prSet presAssocID="{F77F3A0E-3C23-5C47-9B0A-8618F38A23E2}" presName="compNode" presStyleCnt="0"/>
      <dgm:spPr/>
    </dgm:pt>
    <dgm:pt modelId="{2257968A-687E-482C-8FF6-F9726CE60068}" type="pres">
      <dgm:prSet presAssocID="{F77F3A0E-3C23-5C47-9B0A-8618F38A23E2}" presName="iconRect" presStyleLbl="node1" presStyleIdx="0" presStyleCnt="4"/>
      <dgm:spPr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F96B2322-DB71-4442-ABDE-B998D992AFF4}" type="pres">
      <dgm:prSet presAssocID="{F77F3A0E-3C23-5C47-9B0A-8618F38A23E2}" presName="iconSpace" presStyleCnt="0"/>
      <dgm:spPr/>
    </dgm:pt>
    <dgm:pt modelId="{3369A3B9-FE86-426E-BA03-D1EBAD0521A8}" type="pres">
      <dgm:prSet presAssocID="{F77F3A0E-3C23-5C47-9B0A-8618F38A23E2}" presName="parTx" presStyleLbl="revTx" presStyleIdx="0" presStyleCnt="8">
        <dgm:presLayoutVars>
          <dgm:chMax val="0"/>
          <dgm:chPref val="0"/>
        </dgm:presLayoutVars>
      </dgm:prSet>
      <dgm:spPr/>
    </dgm:pt>
    <dgm:pt modelId="{4B2102A0-EEE5-406C-81CA-DC2E756C3E5D}" type="pres">
      <dgm:prSet presAssocID="{F77F3A0E-3C23-5C47-9B0A-8618F38A23E2}" presName="txSpace" presStyleCnt="0"/>
      <dgm:spPr/>
    </dgm:pt>
    <dgm:pt modelId="{47074E66-2DEC-44B0-A724-025DE65B493D}" type="pres">
      <dgm:prSet presAssocID="{F77F3A0E-3C23-5C47-9B0A-8618F38A23E2}" presName="desTx" presStyleLbl="revTx" presStyleIdx="1" presStyleCnt="8">
        <dgm:presLayoutVars/>
      </dgm:prSet>
      <dgm:spPr/>
    </dgm:pt>
    <dgm:pt modelId="{B1E9CD4B-D0C0-48F9-9EF4-4BEF2527EC31}" type="pres">
      <dgm:prSet presAssocID="{CBCFB397-3B0B-D243-BC1A-DD3D0E95DB25}" presName="sibTrans" presStyleCnt="0"/>
      <dgm:spPr/>
    </dgm:pt>
    <dgm:pt modelId="{08255743-3D16-45CC-9151-322FE31503D9}" type="pres">
      <dgm:prSet presAssocID="{808F1002-A365-984A-ADAE-76D4C5079FC7}" presName="compNode" presStyleCnt="0"/>
      <dgm:spPr/>
    </dgm:pt>
    <dgm:pt modelId="{85DAAEB8-2891-41E8-8FF8-646AAF1C07CD}" type="pres">
      <dgm:prSet presAssocID="{808F1002-A365-984A-ADAE-76D4C5079FC7}" presName="iconRect" presStyleLbl="node1" presStyleIdx="1" presStyleCnt="4"/>
      <dgm:spPr>
        <a:blipFill>
          <a:blip xmlns:r="http://schemas.openxmlformats.org/officeDocument/2006/relationships"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56F5AFB-5FB2-4342-A6FA-EEB3F897FA97}" type="pres">
      <dgm:prSet presAssocID="{808F1002-A365-984A-ADAE-76D4C5079FC7}" presName="iconSpace" presStyleCnt="0"/>
      <dgm:spPr/>
    </dgm:pt>
    <dgm:pt modelId="{09AAC90B-5791-4005-8B7F-34B3029D2C99}" type="pres">
      <dgm:prSet presAssocID="{808F1002-A365-984A-ADAE-76D4C5079FC7}" presName="parTx" presStyleLbl="revTx" presStyleIdx="2" presStyleCnt="8">
        <dgm:presLayoutVars>
          <dgm:chMax val="0"/>
          <dgm:chPref val="0"/>
        </dgm:presLayoutVars>
      </dgm:prSet>
      <dgm:spPr/>
    </dgm:pt>
    <dgm:pt modelId="{FA72F8EC-9ED0-4177-AC70-D88BBD20BB64}" type="pres">
      <dgm:prSet presAssocID="{808F1002-A365-984A-ADAE-76D4C5079FC7}" presName="txSpace" presStyleCnt="0"/>
      <dgm:spPr/>
    </dgm:pt>
    <dgm:pt modelId="{82C1EEC4-C9BA-4020-BC84-D63B34FFB4E6}" type="pres">
      <dgm:prSet presAssocID="{808F1002-A365-984A-ADAE-76D4C5079FC7}" presName="desTx" presStyleLbl="revTx" presStyleIdx="3" presStyleCnt="8">
        <dgm:presLayoutVars/>
      </dgm:prSet>
      <dgm:spPr/>
    </dgm:pt>
    <dgm:pt modelId="{48AFE38A-6ED3-458B-9EBD-0BE67F211B9D}" type="pres">
      <dgm:prSet presAssocID="{A31A0D81-0E65-1343-8208-91EA0136206F}" presName="sibTrans" presStyleCnt="0"/>
      <dgm:spPr/>
    </dgm:pt>
    <dgm:pt modelId="{68490A97-7789-4F19-9365-777D400EEEB5}" type="pres">
      <dgm:prSet presAssocID="{BF7391E7-DAD6-744F-942A-93E19A54EAB3}" presName="compNode" presStyleCnt="0"/>
      <dgm:spPr/>
    </dgm:pt>
    <dgm:pt modelId="{781EC120-52C1-4336-93C8-5594C89EFCFE}" type="pres">
      <dgm:prSet presAssocID="{BF7391E7-DAD6-744F-942A-93E19A54EAB3}" presName="iconRect" presStyleLbl="node1" presStyleIdx="2" presStyleCnt="4"/>
      <dgm:spPr>
        <a:blipFill>
          <a:blip xmlns:r="http://schemas.openxmlformats.org/officeDocument/2006/relationships"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DB58311-6156-41BF-A0E7-DE5501C73DE3}" type="pres">
      <dgm:prSet presAssocID="{BF7391E7-DAD6-744F-942A-93E19A54EAB3}" presName="iconSpace" presStyleCnt="0"/>
      <dgm:spPr/>
    </dgm:pt>
    <dgm:pt modelId="{7E234C75-EA27-43B2-95BA-AF75D5D63003}" type="pres">
      <dgm:prSet presAssocID="{BF7391E7-DAD6-744F-942A-93E19A54EAB3}" presName="parTx" presStyleLbl="revTx" presStyleIdx="4" presStyleCnt="8">
        <dgm:presLayoutVars>
          <dgm:chMax val="0"/>
          <dgm:chPref val="0"/>
        </dgm:presLayoutVars>
      </dgm:prSet>
      <dgm:spPr/>
    </dgm:pt>
    <dgm:pt modelId="{7B192B2E-9C55-4008-9661-C5EB56B1DE4B}" type="pres">
      <dgm:prSet presAssocID="{BF7391E7-DAD6-744F-942A-93E19A54EAB3}" presName="txSpace" presStyleCnt="0"/>
      <dgm:spPr/>
    </dgm:pt>
    <dgm:pt modelId="{ED5CB521-2860-4CA0-A907-6243D4DBC0D9}" type="pres">
      <dgm:prSet presAssocID="{BF7391E7-DAD6-744F-942A-93E19A54EAB3}" presName="desTx" presStyleLbl="revTx" presStyleIdx="5" presStyleCnt="8">
        <dgm:presLayoutVars/>
      </dgm:prSet>
      <dgm:spPr/>
    </dgm:pt>
    <dgm:pt modelId="{FB7BB31E-4414-4333-AE2A-A3B3A099A760}" type="pres">
      <dgm:prSet presAssocID="{C7C32594-7C8B-F149-8684-4F667015267A}" presName="sibTrans" presStyleCnt="0"/>
      <dgm:spPr/>
    </dgm:pt>
    <dgm:pt modelId="{F2ADBFC0-6FAE-4905-BF26-76F6C72E6044}" type="pres">
      <dgm:prSet presAssocID="{F5269E70-446B-6645-A552-3BD6777324E4}" presName="compNode" presStyleCnt="0"/>
      <dgm:spPr/>
    </dgm:pt>
    <dgm:pt modelId="{C84673BC-2E46-4642-BF84-CDB3176613C7}" type="pres">
      <dgm:prSet presAssocID="{F5269E70-446B-6645-A552-3BD6777324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 Love Face Outline"/>
        </a:ext>
      </dgm:extLst>
    </dgm:pt>
    <dgm:pt modelId="{4A31E9F6-3C8C-47B1-AF45-6B16A07D6467}" type="pres">
      <dgm:prSet presAssocID="{F5269E70-446B-6645-A552-3BD6777324E4}" presName="iconSpace" presStyleCnt="0"/>
      <dgm:spPr/>
    </dgm:pt>
    <dgm:pt modelId="{29E80677-0A28-4E2E-AB60-AF4A27A772D0}" type="pres">
      <dgm:prSet presAssocID="{F5269E70-446B-6645-A552-3BD6777324E4}" presName="parTx" presStyleLbl="revTx" presStyleIdx="6" presStyleCnt="8">
        <dgm:presLayoutVars>
          <dgm:chMax val="0"/>
          <dgm:chPref val="0"/>
        </dgm:presLayoutVars>
      </dgm:prSet>
      <dgm:spPr/>
    </dgm:pt>
    <dgm:pt modelId="{BCF29294-7996-41C2-A426-0C9BD2CBB8B2}" type="pres">
      <dgm:prSet presAssocID="{F5269E70-446B-6645-A552-3BD6777324E4}" presName="txSpace" presStyleCnt="0"/>
      <dgm:spPr/>
    </dgm:pt>
    <dgm:pt modelId="{24C49C49-F1CE-4919-BF62-9E8768C7DE45}" type="pres">
      <dgm:prSet presAssocID="{F5269E70-446B-6645-A552-3BD6777324E4}" presName="desTx" presStyleLbl="revTx" presStyleIdx="7" presStyleCnt="8">
        <dgm:presLayoutVars/>
      </dgm:prSet>
      <dgm:spPr/>
    </dgm:pt>
  </dgm:ptLst>
  <dgm:cxnLst>
    <dgm:cxn modelId="{C21DE002-A2A5-4440-B09A-C900C50FCF7D}" srcId="{F5269E70-446B-6645-A552-3BD6777324E4}" destId="{75CEC453-6284-1C44-9E2C-46E27AC9BD3F}" srcOrd="0" destOrd="0" parTransId="{9A0FB5F5-5C31-354C-AD98-FDC841A947B6}" sibTransId="{6878455F-4183-CA46-88D7-6EA00ECB66B0}"/>
    <dgm:cxn modelId="{4ECF4C24-FFB7-984D-BF55-ADFD65A8FFC6}" type="presOf" srcId="{F79D3FE5-69A7-D745-8951-014ECFEE7D47}" destId="{ED5CB521-2860-4CA0-A907-6243D4DBC0D9}" srcOrd="0" destOrd="0" presId="urn:microsoft.com/office/officeart/2018/5/layout/CenteredIconLabelDescriptionList"/>
    <dgm:cxn modelId="{E8F4B532-4D4A-3D48-A1D2-2A03AD97BDC6}" type="presOf" srcId="{F5269E70-446B-6645-A552-3BD6777324E4}" destId="{29E80677-0A28-4E2E-AB60-AF4A27A772D0}" srcOrd="0" destOrd="0" presId="urn:microsoft.com/office/officeart/2018/5/layout/CenteredIconLabelDescriptionList"/>
    <dgm:cxn modelId="{71289F57-C292-AC4D-ABB7-40EE9DBED50A}" type="presOf" srcId="{808F1002-A365-984A-ADAE-76D4C5079FC7}" destId="{09AAC90B-5791-4005-8B7F-34B3029D2C99}" srcOrd="0" destOrd="0" presId="urn:microsoft.com/office/officeart/2018/5/layout/CenteredIconLabelDescriptionList"/>
    <dgm:cxn modelId="{6C18B35A-22F7-EC41-8853-75D17024BBBB}" srcId="{5BE8435C-15C6-0044-9254-E4F9F1AB1D0C}" destId="{BF7391E7-DAD6-744F-942A-93E19A54EAB3}" srcOrd="2" destOrd="0" parTransId="{49D35D7E-1DBF-4B4C-B5D4-1E0FF23F1183}" sibTransId="{C7C32594-7C8B-F149-8684-4F667015267A}"/>
    <dgm:cxn modelId="{0D16A75C-4E66-5141-B177-04CA752B50CC}" type="presOf" srcId="{75CEC453-6284-1C44-9E2C-46E27AC9BD3F}" destId="{24C49C49-F1CE-4919-BF62-9E8768C7DE45}" srcOrd="0" destOrd="0" presId="urn:microsoft.com/office/officeart/2018/5/layout/CenteredIconLabelDescriptionList"/>
    <dgm:cxn modelId="{E998E76A-75D8-964E-978C-CF52E7D81650}" type="presOf" srcId="{F77F3A0E-3C23-5C47-9B0A-8618F38A23E2}" destId="{3369A3B9-FE86-426E-BA03-D1EBAD0521A8}" srcOrd="0" destOrd="0" presId="urn:microsoft.com/office/officeart/2018/5/layout/CenteredIconLabelDescriptionList"/>
    <dgm:cxn modelId="{A09AE972-50B7-A349-8C74-671B68C0427F}" srcId="{5BE8435C-15C6-0044-9254-E4F9F1AB1D0C}" destId="{808F1002-A365-984A-ADAE-76D4C5079FC7}" srcOrd="1" destOrd="0" parTransId="{792AE467-C1CD-B64A-B710-A97569D7FFE3}" sibTransId="{A31A0D81-0E65-1343-8208-91EA0136206F}"/>
    <dgm:cxn modelId="{D27F857E-0DA2-874B-A9BB-9E8B6C280C86}" srcId="{BF7391E7-DAD6-744F-942A-93E19A54EAB3}" destId="{F79D3FE5-69A7-D745-8951-014ECFEE7D47}" srcOrd="0" destOrd="0" parTransId="{496E1426-B255-7B49-B48F-CD6A2BED61A6}" sibTransId="{9A884ABB-C394-6440-8C31-4E603CE47EBA}"/>
    <dgm:cxn modelId="{8AFBFC91-13EC-BE4A-BDDC-CB264F878BE7}" type="presOf" srcId="{90652FD3-CF05-304B-B7E4-48DA8D85A3C0}" destId="{82C1EEC4-C9BA-4020-BC84-D63B34FFB4E6}" srcOrd="0" destOrd="0" presId="urn:microsoft.com/office/officeart/2018/5/layout/CenteredIconLabelDescriptionList"/>
    <dgm:cxn modelId="{779AE696-F915-384C-9206-2C496308037D}" srcId="{5BE8435C-15C6-0044-9254-E4F9F1AB1D0C}" destId="{F5269E70-446B-6645-A552-3BD6777324E4}" srcOrd="3" destOrd="0" parTransId="{779FC835-19FA-614D-AF80-CA09EA9C3C0B}" sibTransId="{DCF96806-6808-CA4E-8973-1FE097B12E1B}"/>
    <dgm:cxn modelId="{92B2D39B-8A38-9D4E-A743-018673771DC5}" type="presOf" srcId="{1FFAA82C-FBA7-6042-9CD2-2750A8B5B312}" destId="{47074E66-2DEC-44B0-A724-025DE65B493D}" srcOrd="0" destOrd="0" presId="urn:microsoft.com/office/officeart/2018/5/layout/CenteredIconLabelDescriptionList"/>
    <dgm:cxn modelId="{841E43AC-F456-7742-AB34-9477F2BF1BFE}" srcId="{5BE8435C-15C6-0044-9254-E4F9F1AB1D0C}" destId="{F77F3A0E-3C23-5C47-9B0A-8618F38A23E2}" srcOrd="0" destOrd="0" parTransId="{A7B42B36-D7AE-B04E-AEE4-787A81BBC056}" sibTransId="{CBCFB397-3B0B-D243-BC1A-DD3D0E95DB25}"/>
    <dgm:cxn modelId="{ABC26BC8-B0DF-1040-A91B-1E09BC6F58B9}" type="presOf" srcId="{BF7391E7-DAD6-744F-942A-93E19A54EAB3}" destId="{7E234C75-EA27-43B2-95BA-AF75D5D63003}" srcOrd="0" destOrd="0" presId="urn:microsoft.com/office/officeart/2018/5/layout/CenteredIconLabelDescriptionList"/>
    <dgm:cxn modelId="{F72A34E6-5461-504B-BEF4-6B1FCB6BA84D}" type="presOf" srcId="{5BE8435C-15C6-0044-9254-E4F9F1AB1D0C}" destId="{AC63D199-E589-4913-94CC-741EA452857D}" srcOrd="0" destOrd="0" presId="urn:microsoft.com/office/officeart/2018/5/layout/CenteredIconLabelDescriptionList"/>
    <dgm:cxn modelId="{10E318ED-0508-3A49-A915-E5775192961A}" srcId="{808F1002-A365-984A-ADAE-76D4C5079FC7}" destId="{90652FD3-CF05-304B-B7E4-48DA8D85A3C0}" srcOrd="0" destOrd="0" parTransId="{4F71D0BA-555B-F64A-ADC7-79667D2D72F9}" sibTransId="{E7405B7F-5FD3-AA4E-AA67-321DCD997563}"/>
    <dgm:cxn modelId="{8A97C4F1-959C-3043-A690-48C0ECDF68E0}" srcId="{F77F3A0E-3C23-5C47-9B0A-8618F38A23E2}" destId="{1FFAA82C-FBA7-6042-9CD2-2750A8B5B312}" srcOrd="0" destOrd="0" parTransId="{9286D0AA-1330-D244-9647-B3B0A6F868E1}" sibTransId="{698323D1-DCC2-7E44-BE98-D67A586F3DB6}"/>
    <dgm:cxn modelId="{60125976-509B-7047-9483-22BC95D3A670}" type="presParOf" srcId="{AC63D199-E589-4913-94CC-741EA452857D}" destId="{96999A3D-81C4-4B91-B623-AADAF95AEAAE}" srcOrd="0" destOrd="0" presId="urn:microsoft.com/office/officeart/2018/5/layout/CenteredIconLabelDescriptionList"/>
    <dgm:cxn modelId="{4C2EBA53-8D60-DB45-8BF6-25E5A417D5F7}" type="presParOf" srcId="{96999A3D-81C4-4B91-B623-AADAF95AEAAE}" destId="{2257968A-687E-482C-8FF6-F9726CE60068}" srcOrd="0" destOrd="0" presId="urn:microsoft.com/office/officeart/2018/5/layout/CenteredIconLabelDescriptionList"/>
    <dgm:cxn modelId="{226F99F8-ED73-DD42-91D7-53FC9A7FC640}" type="presParOf" srcId="{96999A3D-81C4-4B91-B623-AADAF95AEAAE}" destId="{F96B2322-DB71-4442-ABDE-B998D992AFF4}" srcOrd="1" destOrd="0" presId="urn:microsoft.com/office/officeart/2018/5/layout/CenteredIconLabelDescriptionList"/>
    <dgm:cxn modelId="{C14CC4D5-BAA2-774E-9255-01E9247D6555}" type="presParOf" srcId="{96999A3D-81C4-4B91-B623-AADAF95AEAAE}" destId="{3369A3B9-FE86-426E-BA03-D1EBAD0521A8}" srcOrd="2" destOrd="0" presId="urn:microsoft.com/office/officeart/2018/5/layout/CenteredIconLabelDescriptionList"/>
    <dgm:cxn modelId="{02930FB0-CDAB-C841-A10B-3D691B4DFB9F}" type="presParOf" srcId="{96999A3D-81C4-4B91-B623-AADAF95AEAAE}" destId="{4B2102A0-EEE5-406C-81CA-DC2E756C3E5D}" srcOrd="3" destOrd="0" presId="urn:microsoft.com/office/officeart/2018/5/layout/CenteredIconLabelDescriptionList"/>
    <dgm:cxn modelId="{D491A833-EB11-0A45-9787-6745CA4C8028}" type="presParOf" srcId="{96999A3D-81C4-4B91-B623-AADAF95AEAAE}" destId="{47074E66-2DEC-44B0-A724-025DE65B493D}" srcOrd="4" destOrd="0" presId="urn:microsoft.com/office/officeart/2018/5/layout/CenteredIconLabelDescriptionList"/>
    <dgm:cxn modelId="{3EDAEEF8-C2E0-0040-8ABE-417B1ECA345E}" type="presParOf" srcId="{AC63D199-E589-4913-94CC-741EA452857D}" destId="{B1E9CD4B-D0C0-48F9-9EF4-4BEF2527EC31}" srcOrd="1" destOrd="0" presId="urn:microsoft.com/office/officeart/2018/5/layout/CenteredIconLabelDescriptionList"/>
    <dgm:cxn modelId="{E63F8A15-6346-5948-BF8D-5CCE8763D1E1}" type="presParOf" srcId="{AC63D199-E589-4913-94CC-741EA452857D}" destId="{08255743-3D16-45CC-9151-322FE31503D9}" srcOrd="2" destOrd="0" presId="urn:microsoft.com/office/officeart/2018/5/layout/CenteredIconLabelDescriptionList"/>
    <dgm:cxn modelId="{D8228449-2255-B94B-B7A9-8502E9DE5E28}" type="presParOf" srcId="{08255743-3D16-45CC-9151-322FE31503D9}" destId="{85DAAEB8-2891-41E8-8FF8-646AAF1C07CD}" srcOrd="0" destOrd="0" presId="urn:microsoft.com/office/officeart/2018/5/layout/CenteredIconLabelDescriptionList"/>
    <dgm:cxn modelId="{F0637803-C5A8-AD4A-AFDD-25D7EAD27235}" type="presParOf" srcId="{08255743-3D16-45CC-9151-322FE31503D9}" destId="{A56F5AFB-5FB2-4342-A6FA-EEB3F897FA97}" srcOrd="1" destOrd="0" presId="urn:microsoft.com/office/officeart/2018/5/layout/CenteredIconLabelDescriptionList"/>
    <dgm:cxn modelId="{8D85C45E-1A8E-0245-BFA2-364B9BCE783B}" type="presParOf" srcId="{08255743-3D16-45CC-9151-322FE31503D9}" destId="{09AAC90B-5791-4005-8B7F-34B3029D2C99}" srcOrd="2" destOrd="0" presId="urn:microsoft.com/office/officeart/2018/5/layout/CenteredIconLabelDescriptionList"/>
    <dgm:cxn modelId="{6763A679-7D7B-DA42-8B04-7784B933FF95}" type="presParOf" srcId="{08255743-3D16-45CC-9151-322FE31503D9}" destId="{FA72F8EC-9ED0-4177-AC70-D88BBD20BB64}" srcOrd="3" destOrd="0" presId="urn:microsoft.com/office/officeart/2018/5/layout/CenteredIconLabelDescriptionList"/>
    <dgm:cxn modelId="{485A6A08-710C-294E-8CCC-4E27CCE1D7AA}" type="presParOf" srcId="{08255743-3D16-45CC-9151-322FE31503D9}" destId="{82C1EEC4-C9BA-4020-BC84-D63B34FFB4E6}" srcOrd="4" destOrd="0" presId="urn:microsoft.com/office/officeart/2018/5/layout/CenteredIconLabelDescriptionList"/>
    <dgm:cxn modelId="{78E4F184-5B14-654A-A128-266999389066}" type="presParOf" srcId="{AC63D199-E589-4913-94CC-741EA452857D}" destId="{48AFE38A-6ED3-458B-9EBD-0BE67F211B9D}" srcOrd="3" destOrd="0" presId="urn:microsoft.com/office/officeart/2018/5/layout/CenteredIconLabelDescriptionList"/>
    <dgm:cxn modelId="{1553CB2A-7321-F84A-A18F-382807B2835A}" type="presParOf" srcId="{AC63D199-E589-4913-94CC-741EA452857D}" destId="{68490A97-7789-4F19-9365-777D400EEEB5}" srcOrd="4" destOrd="0" presId="urn:microsoft.com/office/officeart/2018/5/layout/CenteredIconLabelDescriptionList"/>
    <dgm:cxn modelId="{A78F98DA-1F7D-E443-89C3-7B18CC8FEFD0}" type="presParOf" srcId="{68490A97-7789-4F19-9365-777D400EEEB5}" destId="{781EC120-52C1-4336-93C8-5594C89EFCFE}" srcOrd="0" destOrd="0" presId="urn:microsoft.com/office/officeart/2018/5/layout/CenteredIconLabelDescriptionList"/>
    <dgm:cxn modelId="{1BC4E11F-CDD1-1B40-98BD-3E447A29A412}" type="presParOf" srcId="{68490A97-7789-4F19-9365-777D400EEEB5}" destId="{1DB58311-6156-41BF-A0E7-DE5501C73DE3}" srcOrd="1" destOrd="0" presId="urn:microsoft.com/office/officeart/2018/5/layout/CenteredIconLabelDescriptionList"/>
    <dgm:cxn modelId="{EC64F931-3461-1241-BC98-975B6B320E97}" type="presParOf" srcId="{68490A97-7789-4F19-9365-777D400EEEB5}" destId="{7E234C75-EA27-43B2-95BA-AF75D5D63003}" srcOrd="2" destOrd="0" presId="urn:microsoft.com/office/officeart/2018/5/layout/CenteredIconLabelDescriptionList"/>
    <dgm:cxn modelId="{E1ED8F5E-67C8-D94C-9C7A-8DAC608C57F8}" type="presParOf" srcId="{68490A97-7789-4F19-9365-777D400EEEB5}" destId="{7B192B2E-9C55-4008-9661-C5EB56B1DE4B}" srcOrd="3" destOrd="0" presId="urn:microsoft.com/office/officeart/2018/5/layout/CenteredIconLabelDescriptionList"/>
    <dgm:cxn modelId="{4B738DD7-D433-854A-980D-81D56958B999}" type="presParOf" srcId="{68490A97-7789-4F19-9365-777D400EEEB5}" destId="{ED5CB521-2860-4CA0-A907-6243D4DBC0D9}" srcOrd="4" destOrd="0" presId="urn:microsoft.com/office/officeart/2018/5/layout/CenteredIconLabelDescriptionList"/>
    <dgm:cxn modelId="{6C70A194-25C3-8C41-AA59-81E9FF7C8C18}" type="presParOf" srcId="{AC63D199-E589-4913-94CC-741EA452857D}" destId="{FB7BB31E-4414-4333-AE2A-A3B3A099A760}" srcOrd="5" destOrd="0" presId="urn:microsoft.com/office/officeart/2018/5/layout/CenteredIconLabelDescriptionList"/>
    <dgm:cxn modelId="{A627A26B-2B35-EC44-807B-E906B686C6F6}" type="presParOf" srcId="{AC63D199-E589-4913-94CC-741EA452857D}" destId="{F2ADBFC0-6FAE-4905-BF26-76F6C72E6044}" srcOrd="6" destOrd="0" presId="urn:microsoft.com/office/officeart/2018/5/layout/CenteredIconLabelDescriptionList"/>
    <dgm:cxn modelId="{D3AF081D-233D-5341-AA09-599F577EE1A2}" type="presParOf" srcId="{F2ADBFC0-6FAE-4905-BF26-76F6C72E6044}" destId="{C84673BC-2E46-4642-BF84-CDB3176613C7}" srcOrd="0" destOrd="0" presId="urn:microsoft.com/office/officeart/2018/5/layout/CenteredIconLabelDescriptionList"/>
    <dgm:cxn modelId="{C6ACC2A6-ECC7-5248-8ECC-56A4FE50A052}" type="presParOf" srcId="{F2ADBFC0-6FAE-4905-BF26-76F6C72E6044}" destId="{4A31E9F6-3C8C-47B1-AF45-6B16A07D6467}" srcOrd="1" destOrd="0" presId="urn:microsoft.com/office/officeart/2018/5/layout/CenteredIconLabelDescriptionList"/>
    <dgm:cxn modelId="{FB50D5C8-3C78-734B-9362-F31069C5D2FC}" type="presParOf" srcId="{F2ADBFC0-6FAE-4905-BF26-76F6C72E6044}" destId="{29E80677-0A28-4E2E-AB60-AF4A27A772D0}" srcOrd="2" destOrd="0" presId="urn:microsoft.com/office/officeart/2018/5/layout/CenteredIconLabelDescriptionList"/>
    <dgm:cxn modelId="{FC915FFA-1F03-8D4D-B20B-1A799C8572F4}" type="presParOf" srcId="{F2ADBFC0-6FAE-4905-BF26-76F6C72E6044}" destId="{BCF29294-7996-41C2-A426-0C9BD2CBB8B2}" srcOrd="3" destOrd="0" presId="urn:microsoft.com/office/officeart/2018/5/layout/CenteredIconLabelDescriptionList"/>
    <dgm:cxn modelId="{1168536E-BF44-8348-A507-0C56453D3418}" type="presParOf" srcId="{F2ADBFC0-6FAE-4905-BF26-76F6C72E6044}" destId="{24C49C49-F1CE-4919-BF62-9E8768C7DE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E9F211-B727-4463-9997-C7FD331958C2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5C628B-8D3A-4CC1-9C9B-6421B6D12C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u="sng" dirty="0"/>
            <a:t>Revenue Decline:</a:t>
          </a:r>
          <a:r>
            <a:rPr lang="en-US" sz="2000" dirty="0"/>
            <a:t> Orders have consistently decreased each quarter, resulting in reduced revenues.</a:t>
          </a:r>
        </a:p>
      </dgm:t>
    </dgm:pt>
    <dgm:pt modelId="{BF708023-ED57-4BE3-B960-F9475674D17F}" type="parTrans" cxnId="{D02E3F3D-100F-4E73-9CDC-6E4396A661BC}">
      <dgm:prSet/>
      <dgm:spPr/>
      <dgm:t>
        <a:bodyPr/>
        <a:lstStyle/>
        <a:p>
          <a:endParaRPr lang="en-US"/>
        </a:p>
      </dgm:t>
    </dgm:pt>
    <dgm:pt modelId="{297FE564-8050-483E-9CF7-20B9FDAD6D19}" type="sibTrans" cxnId="{D02E3F3D-100F-4E73-9CDC-6E4396A661BC}">
      <dgm:prSet/>
      <dgm:spPr/>
      <dgm:t>
        <a:bodyPr/>
        <a:lstStyle/>
        <a:p>
          <a:endParaRPr lang="en-US"/>
        </a:p>
      </dgm:t>
    </dgm:pt>
    <dgm:pt modelId="{D89B3010-1082-43D4-B169-24659DFEC6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u="sng" dirty="0"/>
            <a:t>Customer Satisfaction:</a:t>
          </a:r>
          <a:r>
            <a:rPr lang="en-US" sz="2000" dirty="0"/>
            <a:t> Customer satisfaction has declined every quarter, leading to a drop in orders.</a:t>
          </a:r>
        </a:p>
      </dgm:t>
    </dgm:pt>
    <dgm:pt modelId="{DE54CA8C-5182-4DE7-962E-399C2529B834}" type="parTrans" cxnId="{FFFE6BBC-E5C8-4ADD-88F7-A618BA7466FA}">
      <dgm:prSet/>
      <dgm:spPr/>
      <dgm:t>
        <a:bodyPr/>
        <a:lstStyle/>
        <a:p>
          <a:endParaRPr lang="en-US"/>
        </a:p>
      </dgm:t>
    </dgm:pt>
    <dgm:pt modelId="{FCD2529B-EEEC-4944-95F4-FFA963BBFA48}" type="sibTrans" cxnId="{FFFE6BBC-E5C8-4ADD-88F7-A618BA7466FA}">
      <dgm:prSet/>
      <dgm:spPr/>
      <dgm:t>
        <a:bodyPr/>
        <a:lstStyle/>
        <a:p>
          <a:endParaRPr lang="en-US"/>
        </a:p>
      </dgm:t>
    </dgm:pt>
    <dgm:pt modelId="{8215AADD-5025-44D1-A60E-B49D43DEDA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u="sng" dirty="0"/>
            <a:t>Shipping Delays Impact:</a:t>
          </a:r>
          <a:r>
            <a:rPr lang="en-US" sz="2000" dirty="0"/>
            <a:t> Significant shipping delays have contributed to customer dissatisfaction.</a:t>
          </a:r>
        </a:p>
      </dgm:t>
    </dgm:pt>
    <dgm:pt modelId="{D95ACA9D-9A47-4AC6-B99E-E452E349E281}" type="parTrans" cxnId="{F6D553AE-535B-467D-BEEB-F7891D879972}">
      <dgm:prSet/>
      <dgm:spPr/>
      <dgm:t>
        <a:bodyPr/>
        <a:lstStyle/>
        <a:p>
          <a:endParaRPr lang="en-US"/>
        </a:p>
      </dgm:t>
    </dgm:pt>
    <dgm:pt modelId="{3371B547-4E8B-4311-A910-A6A0D9447FE6}" type="sibTrans" cxnId="{F6D553AE-535B-467D-BEEB-F7891D879972}">
      <dgm:prSet/>
      <dgm:spPr/>
      <dgm:t>
        <a:bodyPr/>
        <a:lstStyle/>
        <a:p>
          <a:endParaRPr lang="en-US"/>
        </a:p>
      </dgm:t>
    </dgm:pt>
    <dgm:pt modelId="{9703D4C9-0A2C-4BF4-A8CF-71D62EDD5268}" type="pres">
      <dgm:prSet presAssocID="{5EE9F211-B727-4463-9997-C7FD331958C2}" presName="root" presStyleCnt="0">
        <dgm:presLayoutVars>
          <dgm:dir/>
          <dgm:resizeHandles val="exact"/>
        </dgm:presLayoutVars>
      </dgm:prSet>
      <dgm:spPr/>
    </dgm:pt>
    <dgm:pt modelId="{86314F51-8F40-4F46-B151-D3321E3E6CE9}" type="pres">
      <dgm:prSet presAssocID="{D85C628B-8D3A-4CC1-9C9B-6421B6D12C8A}" presName="compNode" presStyleCnt="0"/>
      <dgm:spPr/>
    </dgm:pt>
    <dgm:pt modelId="{3DA3901E-08A6-417A-9A81-9793014B7109}" type="pres">
      <dgm:prSet presAssocID="{D85C628B-8D3A-4CC1-9C9B-6421B6D12C8A}" presName="bgRect" presStyleLbl="bgShp" presStyleIdx="0" presStyleCnt="3"/>
      <dgm:spPr>
        <a:solidFill>
          <a:schemeClr val="bg1"/>
        </a:solidFill>
      </dgm:spPr>
    </dgm:pt>
    <dgm:pt modelId="{091B898B-E2CE-4D00-A9CC-E5AB37D98A94}" type="pres">
      <dgm:prSet presAssocID="{D85C628B-8D3A-4CC1-9C9B-6421B6D12C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0F0AED95-68FE-4797-9093-30D204AC52D4}" type="pres">
      <dgm:prSet presAssocID="{D85C628B-8D3A-4CC1-9C9B-6421B6D12C8A}" presName="spaceRect" presStyleCnt="0"/>
      <dgm:spPr/>
    </dgm:pt>
    <dgm:pt modelId="{66262283-E3AD-47C5-B444-EE4AE6899F3F}" type="pres">
      <dgm:prSet presAssocID="{D85C628B-8D3A-4CC1-9C9B-6421B6D12C8A}" presName="parTx" presStyleLbl="revTx" presStyleIdx="0" presStyleCnt="3">
        <dgm:presLayoutVars>
          <dgm:chMax val="0"/>
          <dgm:chPref val="0"/>
        </dgm:presLayoutVars>
      </dgm:prSet>
      <dgm:spPr/>
    </dgm:pt>
    <dgm:pt modelId="{092DD487-9DCF-4DA1-B750-FD21314FFF10}" type="pres">
      <dgm:prSet presAssocID="{297FE564-8050-483E-9CF7-20B9FDAD6D19}" presName="sibTrans" presStyleCnt="0"/>
      <dgm:spPr/>
    </dgm:pt>
    <dgm:pt modelId="{CE983143-2BE9-485B-B011-186DC1F7CDAD}" type="pres">
      <dgm:prSet presAssocID="{D89B3010-1082-43D4-B169-24659DFEC685}" presName="compNode" presStyleCnt="0"/>
      <dgm:spPr/>
    </dgm:pt>
    <dgm:pt modelId="{E9C14D0D-D150-42D0-A3A8-ADC08EB9C110}" type="pres">
      <dgm:prSet presAssocID="{D89B3010-1082-43D4-B169-24659DFEC685}" presName="bgRect" presStyleLbl="bgShp" presStyleIdx="1" presStyleCnt="3"/>
      <dgm:spPr>
        <a:solidFill>
          <a:schemeClr val="bg1"/>
        </a:solidFill>
      </dgm:spPr>
    </dgm:pt>
    <dgm:pt modelId="{D1EB01C6-A0F7-4183-90E0-A0DB1E01E994}" type="pres">
      <dgm:prSet presAssocID="{D89B3010-1082-43D4-B169-24659DFEC6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925D7E75-2740-407E-AFAE-AF9A8E28A113}" type="pres">
      <dgm:prSet presAssocID="{D89B3010-1082-43D4-B169-24659DFEC685}" presName="spaceRect" presStyleCnt="0"/>
      <dgm:spPr/>
    </dgm:pt>
    <dgm:pt modelId="{6AFA040B-4A25-4245-A9C0-21E9F380D229}" type="pres">
      <dgm:prSet presAssocID="{D89B3010-1082-43D4-B169-24659DFEC685}" presName="parTx" presStyleLbl="revTx" presStyleIdx="1" presStyleCnt="3">
        <dgm:presLayoutVars>
          <dgm:chMax val="0"/>
          <dgm:chPref val="0"/>
        </dgm:presLayoutVars>
      </dgm:prSet>
      <dgm:spPr/>
    </dgm:pt>
    <dgm:pt modelId="{40F1A2CA-9F39-4209-8A64-BC44DD110EED}" type="pres">
      <dgm:prSet presAssocID="{FCD2529B-EEEC-4944-95F4-FFA963BBFA48}" presName="sibTrans" presStyleCnt="0"/>
      <dgm:spPr/>
    </dgm:pt>
    <dgm:pt modelId="{88EE9BF8-A7BC-49A1-9B97-30D179DDC920}" type="pres">
      <dgm:prSet presAssocID="{8215AADD-5025-44D1-A60E-B49D43DEDAC8}" presName="compNode" presStyleCnt="0"/>
      <dgm:spPr/>
    </dgm:pt>
    <dgm:pt modelId="{B1167BD0-0010-4DEC-824D-A6F282CBFC11}" type="pres">
      <dgm:prSet presAssocID="{8215AADD-5025-44D1-A60E-B49D43DEDAC8}" presName="bgRect" presStyleLbl="bgShp" presStyleIdx="2" presStyleCnt="3"/>
      <dgm:spPr>
        <a:solidFill>
          <a:schemeClr val="bg1"/>
        </a:solidFill>
      </dgm:spPr>
    </dgm:pt>
    <dgm:pt modelId="{C859E459-8BAE-41FA-A716-C997E3E7771A}" type="pres">
      <dgm:prSet presAssocID="{8215AADD-5025-44D1-A60E-B49D43DEDA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01F1685A-0E37-436A-8CEC-C304D013F3E2}" type="pres">
      <dgm:prSet presAssocID="{8215AADD-5025-44D1-A60E-B49D43DEDAC8}" presName="spaceRect" presStyleCnt="0"/>
      <dgm:spPr/>
    </dgm:pt>
    <dgm:pt modelId="{5A8205C6-81BA-4322-9AE6-ACD9107FF17F}" type="pres">
      <dgm:prSet presAssocID="{8215AADD-5025-44D1-A60E-B49D43DEDA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2E3F3D-100F-4E73-9CDC-6E4396A661BC}" srcId="{5EE9F211-B727-4463-9997-C7FD331958C2}" destId="{D85C628B-8D3A-4CC1-9C9B-6421B6D12C8A}" srcOrd="0" destOrd="0" parTransId="{BF708023-ED57-4BE3-B960-F9475674D17F}" sibTransId="{297FE564-8050-483E-9CF7-20B9FDAD6D19}"/>
    <dgm:cxn modelId="{8E6D9B3F-2A25-2344-8C45-06292A33F4DB}" type="presOf" srcId="{5EE9F211-B727-4463-9997-C7FD331958C2}" destId="{9703D4C9-0A2C-4BF4-A8CF-71D62EDD5268}" srcOrd="0" destOrd="0" presId="urn:microsoft.com/office/officeart/2018/2/layout/IconVerticalSolidList"/>
    <dgm:cxn modelId="{2E82684A-E04E-A447-8066-849A0840988A}" type="presOf" srcId="{D85C628B-8D3A-4CC1-9C9B-6421B6D12C8A}" destId="{66262283-E3AD-47C5-B444-EE4AE6899F3F}" srcOrd="0" destOrd="0" presId="urn:microsoft.com/office/officeart/2018/2/layout/IconVerticalSolidList"/>
    <dgm:cxn modelId="{627040AC-65B6-F14B-BEA6-1EC31F2112A6}" type="presOf" srcId="{D89B3010-1082-43D4-B169-24659DFEC685}" destId="{6AFA040B-4A25-4245-A9C0-21E9F380D229}" srcOrd="0" destOrd="0" presId="urn:microsoft.com/office/officeart/2018/2/layout/IconVerticalSolidList"/>
    <dgm:cxn modelId="{F6D553AE-535B-467D-BEEB-F7891D879972}" srcId="{5EE9F211-B727-4463-9997-C7FD331958C2}" destId="{8215AADD-5025-44D1-A60E-B49D43DEDAC8}" srcOrd="2" destOrd="0" parTransId="{D95ACA9D-9A47-4AC6-B99E-E452E349E281}" sibTransId="{3371B547-4E8B-4311-A910-A6A0D9447FE6}"/>
    <dgm:cxn modelId="{FFFE6BBC-E5C8-4ADD-88F7-A618BA7466FA}" srcId="{5EE9F211-B727-4463-9997-C7FD331958C2}" destId="{D89B3010-1082-43D4-B169-24659DFEC685}" srcOrd="1" destOrd="0" parTransId="{DE54CA8C-5182-4DE7-962E-399C2529B834}" sibTransId="{FCD2529B-EEEC-4944-95F4-FFA963BBFA48}"/>
    <dgm:cxn modelId="{D7ABAFE1-6937-F743-808A-B1079E8A13A4}" type="presOf" srcId="{8215AADD-5025-44D1-A60E-B49D43DEDAC8}" destId="{5A8205C6-81BA-4322-9AE6-ACD9107FF17F}" srcOrd="0" destOrd="0" presId="urn:microsoft.com/office/officeart/2018/2/layout/IconVerticalSolidList"/>
    <dgm:cxn modelId="{C40FB9DF-DB90-2142-979B-C1DB93527A70}" type="presParOf" srcId="{9703D4C9-0A2C-4BF4-A8CF-71D62EDD5268}" destId="{86314F51-8F40-4F46-B151-D3321E3E6CE9}" srcOrd="0" destOrd="0" presId="urn:microsoft.com/office/officeart/2018/2/layout/IconVerticalSolidList"/>
    <dgm:cxn modelId="{40BA6BD4-2D57-3B4F-BF61-93CC7C326EBF}" type="presParOf" srcId="{86314F51-8F40-4F46-B151-D3321E3E6CE9}" destId="{3DA3901E-08A6-417A-9A81-9793014B7109}" srcOrd="0" destOrd="0" presId="urn:microsoft.com/office/officeart/2018/2/layout/IconVerticalSolidList"/>
    <dgm:cxn modelId="{58EAA734-ED2B-3740-AB4D-968AFD259919}" type="presParOf" srcId="{86314F51-8F40-4F46-B151-D3321E3E6CE9}" destId="{091B898B-E2CE-4D00-A9CC-E5AB37D98A94}" srcOrd="1" destOrd="0" presId="urn:microsoft.com/office/officeart/2018/2/layout/IconVerticalSolidList"/>
    <dgm:cxn modelId="{7929A8DD-0567-D14A-951B-0A6FC82A16FD}" type="presParOf" srcId="{86314F51-8F40-4F46-B151-D3321E3E6CE9}" destId="{0F0AED95-68FE-4797-9093-30D204AC52D4}" srcOrd="2" destOrd="0" presId="urn:microsoft.com/office/officeart/2018/2/layout/IconVerticalSolidList"/>
    <dgm:cxn modelId="{8D8053F4-9596-9849-BFE8-A77222EE5956}" type="presParOf" srcId="{86314F51-8F40-4F46-B151-D3321E3E6CE9}" destId="{66262283-E3AD-47C5-B444-EE4AE6899F3F}" srcOrd="3" destOrd="0" presId="urn:microsoft.com/office/officeart/2018/2/layout/IconVerticalSolidList"/>
    <dgm:cxn modelId="{0D396A97-34C5-CA45-9561-77AF0DAF1BA7}" type="presParOf" srcId="{9703D4C9-0A2C-4BF4-A8CF-71D62EDD5268}" destId="{092DD487-9DCF-4DA1-B750-FD21314FFF10}" srcOrd="1" destOrd="0" presId="urn:microsoft.com/office/officeart/2018/2/layout/IconVerticalSolidList"/>
    <dgm:cxn modelId="{F1BB37EB-D3FA-8742-94EF-AA499E2C9388}" type="presParOf" srcId="{9703D4C9-0A2C-4BF4-A8CF-71D62EDD5268}" destId="{CE983143-2BE9-485B-B011-186DC1F7CDAD}" srcOrd="2" destOrd="0" presId="urn:microsoft.com/office/officeart/2018/2/layout/IconVerticalSolidList"/>
    <dgm:cxn modelId="{491F1508-50B9-2F48-8B1B-D725F4DBF019}" type="presParOf" srcId="{CE983143-2BE9-485B-B011-186DC1F7CDAD}" destId="{E9C14D0D-D150-42D0-A3A8-ADC08EB9C110}" srcOrd="0" destOrd="0" presId="urn:microsoft.com/office/officeart/2018/2/layout/IconVerticalSolidList"/>
    <dgm:cxn modelId="{E8EB41E3-1C14-424E-AE66-5AF1F92B58E9}" type="presParOf" srcId="{CE983143-2BE9-485B-B011-186DC1F7CDAD}" destId="{D1EB01C6-A0F7-4183-90E0-A0DB1E01E994}" srcOrd="1" destOrd="0" presId="urn:microsoft.com/office/officeart/2018/2/layout/IconVerticalSolidList"/>
    <dgm:cxn modelId="{88B94978-5920-5045-BF67-886D44793D42}" type="presParOf" srcId="{CE983143-2BE9-485B-B011-186DC1F7CDAD}" destId="{925D7E75-2740-407E-AFAE-AF9A8E28A113}" srcOrd="2" destOrd="0" presId="urn:microsoft.com/office/officeart/2018/2/layout/IconVerticalSolidList"/>
    <dgm:cxn modelId="{8AF03899-065B-2847-9D13-845A5F7B731C}" type="presParOf" srcId="{CE983143-2BE9-485B-B011-186DC1F7CDAD}" destId="{6AFA040B-4A25-4245-A9C0-21E9F380D229}" srcOrd="3" destOrd="0" presId="urn:microsoft.com/office/officeart/2018/2/layout/IconVerticalSolidList"/>
    <dgm:cxn modelId="{8F7AF1F0-02C2-6749-967D-5B185DBCD580}" type="presParOf" srcId="{9703D4C9-0A2C-4BF4-A8CF-71D62EDD5268}" destId="{40F1A2CA-9F39-4209-8A64-BC44DD110EED}" srcOrd="3" destOrd="0" presId="urn:microsoft.com/office/officeart/2018/2/layout/IconVerticalSolidList"/>
    <dgm:cxn modelId="{5F3F9D0A-CF2F-834D-AB31-1BE467B29FA5}" type="presParOf" srcId="{9703D4C9-0A2C-4BF4-A8CF-71D62EDD5268}" destId="{88EE9BF8-A7BC-49A1-9B97-30D179DDC920}" srcOrd="4" destOrd="0" presId="urn:microsoft.com/office/officeart/2018/2/layout/IconVerticalSolidList"/>
    <dgm:cxn modelId="{E437FA23-AB65-F346-B32A-BBCD442033B8}" type="presParOf" srcId="{88EE9BF8-A7BC-49A1-9B97-30D179DDC920}" destId="{B1167BD0-0010-4DEC-824D-A6F282CBFC11}" srcOrd="0" destOrd="0" presId="urn:microsoft.com/office/officeart/2018/2/layout/IconVerticalSolidList"/>
    <dgm:cxn modelId="{F4D8AD03-0645-6848-A130-7AD2D69E876B}" type="presParOf" srcId="{88EE9BF8-A7BC-49A1-9B97-30D179DDC920}" destId="{C859E459-8BAE-41FA-A716-C997E3E7771A}" srcOrd="1" destOrd="0" presId="urn:microsoft.com/office/officeart/2018/2/layout/IconVerticalSolidList"/>
    <dgm:cxn modelId="{BC3AE7C9-F05E-1A4A-B898-E4722F617E0F}" type="presParOf" srcId="{88EE9BF8-A7BC-49A1-9B97-30D179DDC920}" destId="{01F1685A-0E37-436A-8CEC-C304D013F3E2}" srcOrd="2" destOrd="0" presId="urn:microsoft.com/office/officeart/2018/2/layout/IconVerticalSolidList"/>
    <dgm:cxn modelId="{8E84E92A-40C1-3541-9D43-2C4F322A27E6}" type="presParOf" srcId="{88EE9BF8-A7BC-49A1-9B97-30D179DDC920}" destId="{5A8205C6-81BA-4322-9AE6-ACD9107FF1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E9F211-B727-4463-9997-C7FD331958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85C628B-8D3A-4CC1-9C9B-6421B6D12C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u="sng" dirty="0"/>
            <a:t>Address Delays:</a:t>
          </a:r>
          <a:r>
            <a:rPr lang="en-US" sz="2000" dirty="0"/>
            <a:t> The Shipping department needs immediate attention to reduce significant delays.</a:t>
          </a:r>
        </a:p>
      </dgm:t>
    </dgm:pt>
    <dgm:pt modelId="{BF708023-ED57-4BE3-B960-F9475674D17F}" type="parTrans" cxnId="{D02E3F3D-100F-4E73-9CDC-6E4396A661BC}">
      <dgm:prSet/>
      <dgm:spPr/>
      <dgm:t>
        <a:bodyPr/>
        <a:lstStyle/>
        <a:p>
          <a:endParaRPr lang="en-US"/>
        </a:p>
      </dgm:t>
    </dgm:pt>
    <dgm:pt modelId="{297FE564-8050-483E-9CF7-20B9FDAD6D19}" type="sibTrans" cxnId="{D02E3F3D-100F-4E73-9CDC-6E4396A661BC}">
      <dgm:prSet/>
      <dgm:spPr/>
      <dgm:t>
        <a:bodyPr/>
        <a:lstStyle/>
        <a:p>
          <a:endParaRPr lang="en-US"/>
        </a:p>
      </dgm:t>
    </dgm:pt>
    <dgm:pt modelId="{D89B3010-1082-43D4-B169-24659DFEC6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u="sng" dirty="0"/>
            <a:t>Increase Fleet:</a:t>
          </a:r>
          <a:r>
            <a:rPr lang="en-US" sz="2000" dirty="0"/>
            <a:t> Consider adding more trucks or expanding the fleet to decrease average shipping time.</a:t>
          </a:r>
        </a:p>
      </dgm:t>
    </dgm:pt>
    <dgm:pt modelId="{DE54CA8C-5182-4DE7-962E-399C2529B834}" type="parTrans" cxnId="{FFFE6BBC-E5C8-4ADD-88F7-A618BA7466FA}">
      <dgm:prSet/>
      <dgm:spPr/>
      <dgm:t>
        <a:bodyPr/>
        <a:lstStyle/>
        <a:p>
          <a:endParaRPr lang="en-US"/>
        </a:p>
      </dgm:t>
    </dgm:pt>
    <dgm:pt modelId="{FCD2529B-EEEC-4944-95F4-FFA963BBFA48}" type="sibTrans" cxnId="{FFFE6BBC-E5C8-4ADD-88F7-A618BA7466FA}">
      <dgm:prSet/>
      <dgm:spPr/>
      <dgm:t>
        <a:bodyPr/>
        <a:lstStyle/>
        <a:p>
          <a:endParaRPr lang="en-US"/>
        </a:p>
      </dgm:t>
    </dgm:pt>
    <dgm:pt modelId="{8215AADD-5025-44D1-A60E-B49D43DEDA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u="sng" dirty="0"/>
            <a:t>Strategic Distribution:</a:t>
          </a:r>
          <a:r>
            <a:rPr lang="en-US" sz="2000" dirty="0"/>
            <a:t> Allocate trucks based on customer demand, prioritizing states with the highest number of customers.</a:t>
          </a:r>
        </a:p>
      </dgm:t>
    </dgm:pt>
    <dgm:pt modelId="{D95ACA9D-9A47-4AC6-B99E-E452E349E281}" type="parTrans" cxnId="{F6D553AE-535B-467D-BEEB-F7891D879972}">
      <dgm:prSet/>
      <dgm:spPr/>
      <dgm:t>
        <a:bodyPr/>
        <a:lstStyle/>
        <a:p>
          <a:endParaRPr lang="en-US"/>
        </a:p>
      </dgm:t>
    </dgm:pt>
    <dgm:pt modelId="{3371B547-4E8B-4311-A910-A6A0D9447FE6}" type="sibTrans" cxnId="{F6D553AE-535B-467D-BEEB-F7891D879972}">
      <dgm:prSet/>
      <dgm:spPr/>
      <dgm:t>
        <a:bodyPr/>
        <a:lstStyle/>
        <a:p>
          <a:endParaRPr lang="en-US"/>
        </a:p>
      </dgm:t>
    </dgm:pt>
    <dgm:pt modelId="{44904FFC-7405-45BC-A009-0543FB267DDA}" type="pres">
      <dgm:prSet presAssocID="{5EE9F211-B727-4463-9997-C7FD331958C2}" presName="root" presStyleCnt="0">
        <dgm:presLayoutVars>
          <dgm:dir/>
          <dgm:resizeHandles val="exact"/>
        </dgm:presLayoutVars>
      </dgm:prSet>
      <dgm:spPr/>
    </dgm:pt>
    <dgm:pt modelId="{DBCC8621-BE62-4C7A-8702-E27D367737CC}" type="pres">
      <dgm:prSet presAssocID="{D85C628B-8D3A-4CC1-9C9B-6421B6D12C8A}" presName="compNode" presStyleCnt="0"/>
      <dgm:spPr/>
    </dgm:pt>
    <dgm:pt modelId="{26920940-8248-489F-89F2-C9BD5AFDE2E0}" type="pres">
      <dgm:prSet presAssocID="{D85C628B-8D3A-4CC1-9C9B-6421B6D12C8A}" presName="bgRect" presStyleLbl="bgShp" presStyleIdx="0" presStyleCnt="3"/>
      <dgm:spPr>
        <a:solidFill>
          <a:schemeClr val="bg1"/>
        </a:solidFill>
      </dgm:spPr>
    </dgm:pt>
    <dgm:pt modelId="{2F9926F9-9686-4964-9309-0220B12393E4}" type="pres">
      <dgm:prSet presAssocID="{D85C628B-8D3A-4CC1-9C9B-6421B6D12C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CAFB2346-F13F-4F79-AE1E-7618ADAA5032}" type="pres">
      <dgm:prSet presAssocID="{D85C628B-8D3A-4CC1-9C9B-6421B6D12C8A}" presName="spaceRect" presStyleCnt="0"/>
      <dgm:spPr/>
    </dgm:pt>
    <dgm:pt modelId="{3185188A-2073-44BD-8B98-108A49AABF5B}" type="pres">
      <dgm:prSet presAssocID="{D85C628B-8D3A-4CC1-9C9B-6421B6D12C8A}" presName="parTx" presStyleLbl="revTx" presStyleIdx="0" presStyleCnt="3">
        <dgm:presLayoutVars>
          <dgm:chMax val="0"/>
          <dgm:chPref val="0"/>
        </dgm:presLayoutVars>
      </dgm:prSet>
      <dgm:spPr/>
    </dgm:pt>
    <dgm:pt modelId="{A7D666BC-B6BF-43A2-A597-86E40095BC1D}" type="pres">
      <dgm:prSet presAssocID="{297FE564-8050-483E-9CF7-20B9FDAD6D19}" presName="sibTrans" presStyleCnt="0"/>
      <dgm:spPr/>
    </dgm:pt>
    <dgm:pt modelId="{E869DC49-31DE-4B50-B156-0F6E172ACB4B}" type="pres">
      <dgm:prSet presAssocID="{D89B3010-1082-43D4-B169-24659DFEC685}" presName="compNode" presStyleCnt="0"/>
      <dgm:spPr/>
    </dgm:pt>
    <dgm:pt modelId="{6CEA3633-964D-4F92-AC59-128CDBD7B1FC}" type="pres">
      <dgm:prSet presAssocID="{D89B3010-1082-43D4-B169-24659DFEC685}" presName="bgRect" presStyleLbl="bgShp" presStyleIdx="1" presStyleCnt="3"/>
      <dgm:spPr>
        <a:solidFill>
          <a:schemeClr val="bg1"/>
        </a:solidFill>
      </dgm:spPr>
    </dgm:pt>
    <dgm:pt modelId="{728FCDF9-3106-426B-A537-2FC1089CA17A}" type="pres">
      <dgm:prSet presAssocID="{D89B3010-1082-43D4-B169-24659DFEC6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2431BCC3-6C73-4CEB-9F21-29B7B5E6EE58}" type="pres">
      <dgm:prSet presAssocID="{D89B3010-1082-43D4-B169-24659DFEC685}" presName="spaceRect" presStyleCnt="0"/>
      <dgm:spPr/>
    </dgm:pt>
    <dgm:pt modelId="{C6437A34-8C30-4D95-8FA7-DDDF3D2B07CB}" type="pres">
      <dgm:prSet presAssocID="{D89B3010-1082-43D4-B169-24659DFEC685}" presName="parTx" presStyleLbl="revTx" presStyleIdx="1" presStyleCnt="3">
        <dgm:presLayoutVars>
          <dgm:chMax val="0"/>
          <dgm:chPref val="0"/>
        </dgm:presLayoutVars>
      </dgm:prSet>
      <dgm:spPr/>
    </dgm:pt>
    <dgm:pt modelId="{A437C7A7-C301-45D0-B08C-19A16A479025}" type="pres">
      <dgm:prSet presAssocID="{FCD2529B-EEEC-4944-95F4-FFA963BBFA48}" presName="sibTrans" presStyleCnt="0"/>
      <dgm:spPr/>
    </dgm:pt>
    <dgm:pt modelId="{3D37CA83-43C7-4BFD-A5E8-EF4E782FDA5D}" type="pres">
      <dgm:prSet presAssocID="{8215AADD-5025-44D1-A60E-B49D43DEDAC8}" presName="compNode" presStyleCnt="0"/>
      <dgm:spPr/>
    </dgm:pt>
    <dgm:pt modelId="{323B397C-DC51-43AF-994E-143AE44C0940}" type="pres">
      <dgm:prSet presAssocID="{8215AADD-5025-44D1-A60E-B49D43DEDAC8}" presName="bgRect" presStyleLbl="bgShp" presStyleIdx="2" presStyleCnt="3"/>
      <dgm:spPr>
        <a:solidFill>
          <a:schemeClr val="bg1"/>
        </a:solidFill>
      </dgm:spPr>
    </dgm:pt>
    <dgm:pt modelId="{79E524D1-A8B3-4B0B-B127-2FE395C924A6}" type="pres">
      <dgm:prSet presAssocID="{8215AADD-5025-44D1-A60E-B49D43DEDA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3158BDF-F69A-425A-BB2D-C64609069E65}" type="pres">
      <dgm:prSet presAssocID="{8215AADD-5025-44D1-A60E-B49D43DEDAC8}" presName="spaceRect" presStyleCnt="0"/>
      <dgm:spPr/>
    </dgm:pt>
    <dgm:pt modelId="{453A2B86-0C5E-44AA-90E6-ECA8F482436C}" type="pres">
      <dgm:prSet presAssocID="{8215AADD-5025-44D1-A60E-B49D43DEDA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2E3F3D-100F-4E73-9CDC-6E4396A661BC}" srcId="{5EE9F211-B727-4463-9997-C7FD331958C2}" destId="{D85C628B-8D3A-4CC1-9C9B-6421B6D12C8A}" srcOrd="0" destOrd="0" parTransId="{BF708023-ED57-4BE3-B960-F9475674D17F}" sibTransId="{297FE564-8050-483E-9CF7-20B9FDAD6D19}"/>
    <dgm:cxn modelId="{4CB6707F-7CD8-C246-86C5-6321D1D43DB0}" type="presOf" srcId="{D89B3010-1082-43D4-B169-24659DFEC685}" destId="{C6437A34-8C30-4D95-8FA7-DDDF3D2B07CB}" srcOrd="0" destOrd="0" presId="urn:microsoft.com/office/officeart/2018/2/layout/IconVerticalSolidList"/>
    <dgm:cxn modelId="{EE65EBA1-0648-9540-A1BA-38CC0BDD4167}" type="presOf" srcId="{5EE9F211-B727-4463-9997-C7FD331958C2}" destId="{44904FFC-7405-45BC-A009-0543FB267DDA}" srcOrd="0" destOrd="0" presId="urn:microsoft.com/office/officeart/2018/2/layout/IconVerticalSolidList"/>
    <dgm:cxn modelId="{F6D553AE-535B-467D-BEEB-F7891D879972}" srcId="{5EE9F211-B727-4463-9997-C7FD331958C2}" destId="{8215AADD-5025-44D1-A60E-B49D43DEDAC8}" srcOrd="2" destOrd="0" parTransId="{D95ACA9D-9A47-4AC6-B99E-E452E349E281}" sibTransId="{3371B547-4E8B-4311-A910-A6A0D9447FE6}"/>
    <dgm:cxn modelId="{FFFE6BBC-E5C8-4ADD-88F7-A618BA7466FA}" srcId="{5EE9F211-B727-4463-9997-C7FD331958C2}" destId="{D89B3010-1082-43D4-B169-24659DFEC685}" srcOrd="1" destOrd="0" parTransId="{DE54CA8C-5182-4DE7-962E-399C2529B834}" sibTransId="{FCD2529B-EEEC-4944-95F4-FFA963BBFA48}"/>
    <dgm:cxn modelId="{D7B113F4-3E35-8849-8616-995FEA5F48C7}" type="presOf" srcId="{8215AADD-5025-44D1-A60E-B49D43DEDAC8}" destId="{453A2B86-0C5E-44AA-90E6-ECA8F482436C}" srcOrd="0" destOrd="0" presId="urn:microsoft.com/office/officeart/2018/2/layout/IconVerticalSolidList"/>
    <dgm:cxn modelId="{76D5E3FC-FFD0-8C40-8CEE-BB3662A53C71}" type="presOf" srcId="{D85C628B-8D3A-4CC1-9C9B-6421B6D12C8A}" destId="{3185188A-2073-44BD-8B98-108A49AABF5B}" srcOrd="0" destOrd="0" presId="urn:microsoft.com/office/officeart/2018/2/layout/IconVerticalSolidList"/>
    <dgm:cxn modelId="{09A65977-B3B5-C34E-B9E8-B9C3872B3646}" type="presParOf" srcId="{44904FFC-7405-45BC-A009-0543FB267DDA}" destId="{DBCC8621-BE62-4C7A-8702-E27D367737CC}" srcOrd="0" destOrd="0" presId="urn:microsoft.com/office/officeart/2018/2/layout/IconVerticalSolidList"/>
    <dgm:cxn modelId="{1080ACAE-B602-5D47-A1DA-FEF07BAB5DD4}" type="presParOf" srcId="{DBCC8621-BE62-4C7A-8702-E27D367737CC}" destId="{26920940-8248-489F-89F2-C9BD5AFDE2E0}" srcOrd="0" destOrd="0" presId="urn:microsoft.com/office/officeart/2018/2/layout/IconVerticalSolidList"/>
    <dgm:cxn modelId="{A0DD6316-7F9D-D147-BBA3-CF06751707CA}" type="presParOf" srcId="{DBCC8621-BE62-4C7A-8702-E27D367737CC}" destId="{2F9926F9-9686-4964-9309-0220B12393E4}" srcOrd="1" destOrd="0" presId="urn:microsoft.com/office/officeart/2018/2/layout/IconVerticalSolidList"/>
    <dgm:cxn modelId="{24A31280-A5C5-2947-9889-963108A377E7}" type="presParOf" srcId="{DBCC8621-BE62-4C7A-8702-E27D367737CC}" destId="{CAFB2346-F13F-4F79-AE1E-7618ADAA5032}" srcOrd="2" destOrd="0" presId="urn:microsoft.com/office/officeart/2018/2/layout/IconVerticalSolidList"/>
    <dgm:cxn modelId="{A0BADC6A-4D61-8F4A-91CD-4F641BD9781D}" type="presParOf" srcId="{DBCC8621-BE62-4C7A-8702-E27D367737CC}" destId="{3185188A-2073-44BD-8B98-108A49AABF5B}" srcOrd="3" destOrd="0" presId="urn:microsoft.com/office/officeart/2018/2/layout/IconVerticalSolidList"/>
    <dgm:cxn modelId="{869A8C2E-E625-8648-9AFE-0982E5281093}" type="presParOf" srcId="{44904FFC-7405-45BC-A009-0543FB267DDA}" destId="{A7D666BC-B6BF-43A2-A597-86E40095BC1D}" srcOrd="1" destOrd="0" presId="urn:microsoft.com/office/officeart/2018/2/layout/IconVerticalSolidList"/>
    <dgm:cxn modelId="{30257181-CB42-7640-ABBA-FC9C98535D9C}" type="presParOf" srcId="{44904FFC-7405-45BC-A009-0543FB267DDA}" destId="{E869DC49-31DE-4B50-B156-0F6E172ACB4B}" srcOrd="2" destOrd="0" presId="urn:microsoft.com/office/officeart/2018/2/layout/IconVerticalSolidList"/>
    <dgm:cxn modelId="{364D3417-10EF-004C-9F5F-89963817F2E4}" type="presParOf" srcId="{E869DC49-31DE-4B50-B156-0F6E172ACB4B}" destId="{6CEA3633-964D-4F92-AC59-128CDBD7B1FC}" srcOrd="0" destOrd="0" presId="urn:microsoft.com/office/officeart/2018/2/layout/IconVerticalSolidList"/>
    <dgm:cxn modelId="{CF7173B4-E88A-0141-A669-A1D293D4B0DD}" type="presParOf" srcId="{E869DC49-31DE-4B50-B156-0F6E172ACB4B}" destId="{728FCDF9-3106-426B-A537-2FC1089CA17A}" srcOrd="1" destOrd="0" presId="urn:microsoft.com/office/officeart/2018/2/layout/IconVerticalSolidList"/>
    <dgm:cxn modelId="{4C133167-4236-C34A-998D-F3AACA07B1EE}" type="presParOf" srcId="{E869DC49-31DE-4B50-B156-0F6E172ACB4B}" destId="{2431BCC3-6C73-4CEB-9F21-29B7B5E6EE58}" srcOrd="2" destOrd="0" presId="urn:microsoft.com/office/officeart/2018/2/layout/IconVerticalSolidList"/>
    <dgm:cxn modelId="{495E464F-AB45-B948-8F71-EE66F4C6482E}" type="presParOf" srcId="{E869DC49-31DE-4B50-B156-0F6E172ACB4B}" destId="{C6437A34-8C30-4D95-8FA7-DDDF3D2B07CB}" srcOrd="3" destOrd="0" presId="urn:microsoft.com/office/officeart/2018/2/layout/IconVerticalSolidList"/>
    <dgm:cxn modelId="{767A72F5-B054-144B-902A-6C23D6AEA631}" type="presParOf" srcId="{44904FFC-7405-45BC-A009-0543FB267DDA}" destId="{A437C7A7-C301-45D0-B08C-19A16A479025}" srcOrd="3" destOrd="0" presId="urn:microsoft.com/office/officeart/2018/2/layout/IconVerticalSolidList"/>
    <dgm:cxn modelId="{34D6F0EF-B728-884B-9190-AA0420A59145}" type="presParOf" srcId="{44904FFC-7405-45BC-A009-0543FB267DDA}" destId="{3D37CA83-43C7-4BFD-A5E8-EF4E782FDA5D}" srcOrd="4" destOrd="0" presId="urn:microsoft.com/office/officeart/2018/2/layout/IconVerticalSolidList"/>
    <dgm:cxn modelId="{7688E5C2-FA98-5443-855E-0A1E5962E420}" type="presParOf" srcId="{3D37CA83-43C7-4BFD-A5E8-EF4E782FDA5D}" destId="{323B397C-DC51-43AF-994E-143AE44C0940}" srcOrd="0" destOrd="0" presId="urn:microsoft.com/office/officeart/2018/2/layout/IconVerticalSolidList"/>
    <dgm:cxn modelId="{34247BE0-8CD1-F343-B0C0-673C76DCAF93}" type="presParOf" srcId="{3D37CA83-43C7-4BFD-A5E8-EF4E782FDA5D}" destId="{79E524D1-A8B3-4B0B-B127-2FE395C924A6}" srcOrd="1" destOrd="0" presId="urn:microsoft.com/office/officeart/2018/2/layout/IconVerticalSolidList"/>
    <dgm:cxn modelId="{6AC1BEC5-A6B6-E14C-A870-A5523E0C017A}" type="presParOf" srcId="{3D37CA83-43C7-4BFD-A5E8-EF4E782FDA5D}" destId="{E3158BDF-F69A-425A-BB2D-C64609069E65}" srcOrd="2" destOrd="0" presId="urn:microsoft.com/office/officeart/2018/2/layout/IconVerticalSolidList"/>
    <dgm:cxn modelId="{601E7EAC-5A55-2348-B5A8-1DDE51890FA7}" type="presParOf" srcId="{3D37CA83-43C7-4BFD-A5E8-EF4E782FDA5D}" destId="{453A2B86-0C5E-44AA-90E6-ECA8F48243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447DA-90D4-46AC-A3FE-9F02A98EC881}">
      <dsp:nvSpPr>
        <dsp:cNvPr id="0" name=""/>
        <dsp:cNvSpPr/>
      </dsp:nvSpPr>
      <dsp:spPr>
        <a:xfrm>
          <a:off x="747555" y="581401"/>
          <a:ext cx="792139" cy="792139"/>
        </a:xfrm>
        <a:prstGeom prst="rect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0D301-3DE8-4E25-BB2F-492AF7C2DB87}">
      <dsp:nvSpPr>
        <dsp:cNvPr id="0" name=""/>
        <dsp:cNvSpPr/>
      </dsp:nvSpPr>
      <dsp:spPr>
        <a:xfrm>
          <a:off x="11996" y="143691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Total Revenue</a:t>
          </a:r>
        </a:p>
      </dsp:txBody>
      <dsp:txXfrm>
        <a:off x="11996" y="1436916"/>
        <a:ext cx="2263256" cy="339488"/>
      </dsp:txXfrm>
    </dsp:sp>
    <dsp:sp modelId="{F5FA7274-5D94-409C-BD3F-5BA67C91FBBF}">
      <dsp:nvSpPr>
        <dsp:cNvPr id="0" name=""/>
        <dsp:cNvSpPr/>
      </dsp:nvSpPr>
      <dsp:spPr>
        <a:xfrm>
          <a:off x="11996" y="1805881"/>
          <a:ext cx="2263256" cy="24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124.71 M</a:t>
          </a:r>
        </a:p>
      </dsp:txBody>
      <dsp:txXfrm>
        <a:off x="11996" y="1805881"/>
        <a:ext cx="2263256" cy="249364"/>
      </dsp:txXfrm>
    </dsp:sp>
    <dsp:sp modelId="{03A8922E-3BA0-4A2C-8ECB-5373BE595C03}">
      <dsp:nvSpPr>
        <dsp:cNvPr id="0" name=""/>
        <dsp:cNvSpPr/>
      </dsp:nvSpPr>
      <dsp:spPr>
        <a:xfrm>
          <a:off x="3406881" y="581401"/>
          <a:ext cx="792139" cy="792139"/>
        </a:xfrm>
        <a:prstGeom prst="rect">
          <a:avLst/>
        </a:prstGeom>
        <a:blipFill>
          <a:blip xmlns:r="http://schemas.openxmlformats.org/officeDocument/2006/relationships"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C16C5-C3E9-4C20-AEDD-0AC35975C7D1}">
      <dsp:nvSpPr>
        <dsp:cNvPr id="0" name=""/>
        <dsp:cNvSpPr/>
      </dsp:nvSpPr>
      <dsp:spPr>
        <a:xfrm>
          <a:off x="2671323" y="143691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Total Orders</a:t>
          </a:r>
        </a:p>
      </dsp:txBody>
      <dsp:txXfrm>
        <a:off x="2671323" y="1436916"/>
        <a:ext cx="2263256" cy="339488"/>
      </dsp:txXfrm>
    </dsp:sp>
    <dsp:sp modelId="{8A39F6AF-B1F9-4B0F-93A2-67543AD7389C}">
      <dsp:nvSpPr>
        <dsp:cNvPr id="0" name=""/>
        <dsp:cNvSpPr/>
      </dsp:nvSpPr>
      <dsp:spPr>
        <a:xfrm>
          <a:off x="2671323" y="1805881"/>
          <a:ext cx="2263256" cy="24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1000</a:t>
          </a:r>
        </a:p>
      </dsp:txBody>
      <dsp:txXfrm>
        <a:off x="2671323" y="1805881"/>
        <a:ext cx="2263256" cy="249364"/>
      </dsp:txXfrm>
    </dsp:sp>
    <dsp:sp modelId="{DD60E91E-8962-497C-BFB4-C38710BBA14A}">
      <dsp:nvSpPr>
        <dsp:cNvPr id="0" name=""/>
        <dsp:cNvSpPr/>
      </dsp:nvSpPr>
      <dsp:spPr>
        <a:xfrm>
          <a:off x="6066207" y="581401"/>
          <a:ext cx="792139" cy="792139"/>
        </a:xfrm>
        <a:prstGeom prst="rect">
          <a:avLst/>
        </a:prstGeom>
        <a:blipFill>
          <a:blip xmlns:r="http://schemas.openxmlformats.org/officeDocument/2006/relationships"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70D0F-1CD4-4D0A-A586-C06E246746E0}">
      <dsp:nvSpPr>
        <dsp:cNvPr id="0" name=""/>
        <dsp:cNvSpPr/>
      </dsp:nvSpPr>
      <dsp:spPr>
        <a:xfrm>
          <a:off x="5330649" y="143691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dirty="0"/>
            <a:t>Total Customers</a:t>
          </a:r>
        </a:p>
      </dsp:txBody>
      <dsp:txXfrm>
        <a:off x="5330649" y="1436916"/>
        <a:ext cx="2263256" cy="339488"/>
      </dsp:txXfrm>
    </dsp:sp>
    <dsp:sp modelId="{FAE0725C-41FA-4F2F-ADB1-0D053254D4E3}">
      <dsp:nvSpPr>
        <dsp:cNvPr id="0" name=""/>
        <dsp:cNvSpPr/>
      </dsp:nvSpPr>
      <dsp:spPr>
        <a:xfrm>
          <a:off x="5330649" y="1805881"/>
          <a:ext cx="2263256" cy="24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994</a:t>
          </a:r>
        </a:p>
      </dsp:txBody>
      <dsp:txXfrm>
        <a:off x="5330649" y="1805881"/>
        <a:ext cx="2263256" cy="249364"/>
      </dsp:txXfrm>
    </dsp:sp>
    <dsp:sp modelId="{3CDC2058-2735-4582-97F9-8B0CC0970980}">
      <dsp:nvSpPr>
        <dsp:cNvPr id="0" name=""/>
        <dsp:cNvSpPr/>
      </dsp:nvSpPr>
      <dsp:spPr>
        <a:xfrm>
          <a:off x="8725534" y="581401"/>
          <a:ext cx="792139" cy="792139"/>
        </a:xfrm>
        <a:prstGeom prst="rect">
          <a:avLst/>
        </a:prstGeom>
        <a:blipFill>
          <a:blip xmlns:r="http://schemas.openxmlformats.org/officeDocument/2006/relationships" r:embed="rId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12856-CB1F-4FA0-B0F5-025280383DA6}">
      <dsp:nvSpPr>
        <dsp:cNvPr id="0" name=""/>
        <dsp:cNvSpPr/>
      </dsp:nvSpPr>
      <dsp:spPr>
        <a:xfrm>
          <a:off x="7989975" y="143691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Average Rating</a:t>
          </a:r>
        </a:p>
      </dsp:txBody>
      <dsp:txXfrm>
        <a:off x="7989975" y="1436916"/>
        <a:ext cx="2263256" cy="339488"/>
      </dsp:txXfrm>
    </dsp:sp>
    <dsp:sp modelId="{C2F162F3-F87B-4F2A-A0C8-0469C885B4FF}">
      <dsp:nvSpPr>
        <dsp:cNvPr id="0" name=""/>
        <dsp:cNvSpPr/>
      </dsp:nvSpPr>
      <dsp:spPr>
        <a:xfrm>
          <a:off x="7989975" y="1805881"/>
          <a:ext cx="2263256" cy="24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3.135</a:t>
          </a:r>
        </a:p>
      </dsp:txBody>
      <dsp:txXfrm>
        <a:off x="7989975" y="1805881"/>
        <a:ext cx="2263256" cy="249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7968A-687E-482C-8FF6-F9726CE60068}">
      <dsp:nvSpPr>
        <dsp:cNvPr id="0" name=""/>
        <dsp:cNvSpPr/>
      </dsp:nvSpPr>
      <dsp:spPr>
        <a:xfrm>
          <a:off x="747555" y="271487"/>
          <a:ext cx="792139" cy="79213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9A3B9-FE86-426E-BA03-D1EBAD0521A8}">
      <dsp:nvSpPr>
        <dsp:cNvPr id="0" name=""/>
        <dsp:cNvSpPr/>
      </dsp:nvSpPr>
      <dsp:spPr>
        <a:xfrm>
          <a:off x="11996" y="112801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Last Quarter Revenue</a:t>
          </a:r>
        </a:p>
      </dsp:txBody>
      <dsp:txXfrm>
        <a:off x="11996" y="1128016"/>
        <a:ext cx="2263256" cy="339488"/>
      </dsp:txXfrm>
    </dsp:sp>
    <dsp:sp modelId="{47074E66-2DEC-44B0-A724-025DE65B493D}">
      <dsp:nvSpPr>
        <dsp:cNvPr id="0" name=""/>
        <dsp:cNvSpPr/>
      </dsp:nvSpPr>
      <dsp:spPr>
        <a:xfrm>
          <a:off x="11996" y="1497453"/>
          <a:ext cx="2263256" cy="27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23.347 M</a:t>
          </a:r>
        </a:p>
      </dsp:txBody>
      <dsp:txXfrm>
        <a:off x="11996" y="1497453"/>
        <a:ext cx="2263256" cy="271451"/>
      </dsp:txXfrm>
    </dsp:sp>
    <dsp:sp modelId="{85DAAEB8-2891-41E8-8FF8-646AAF1C07CD}">
      <dsp:nvSpPr>
        <dsp:cNvPr id="0" name=""/>
        <dsp:cNvSpPr/>
      </dsp:nvSpPr>
      <dsp:spPr>
        <a:xfrm>
          <a:off x="3406881" y="271487"/>
          <a:ext cx="792139" cy="792139"/>
        </a:xfrm>
        <a:prstGeom prst="rect">
          <a:avLst/>
        </a:prstGeom>
        <a:blipFill>
          <a:blip xmlns:r="http://schemas.openxmlformats.org/officeDocument/2006/relationships"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AC90B-5791-4005-8B7F-34B3029D2C99}">
      <dsp:nvSpPr>
        <dsp:cNvPr id="0" name=""/>
        <dsp:cNvSpPr/>
      </dsp:nvSpPr>
      <dsp:spPr>
        <a:xfrm>
          <a:off x="2671323" y="112801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Last Quarter Orders</a:t>
          </a:r>
        </a:p>
      </dsp:txBody>
      <dsp:txXfrm>
        <a:off x="2671323" y="1128016"/>
        <a:ext cx="2263256" cy="339488"/>
      </dsp:txXfrm>
    </dsp:sp>
    <dsp:sp modelId="{82C1EEC4-C9BA-4020-BC84-D63B34FFB4E6}">
      <dsp:nvSpPr>
        <dsp:cNvPr id="0" name=""/>
        <dsp:cNvSpPr/>
      </dsp:nvSpPr>
      <dsp:spPr>
        <a:xfrm>
          <a:off x="2671323" y="1497453"/>
          <a:ext cx="2263256" cy="27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199</a:t>
          </a:r>
        </a:p>
      </dsp:txBody>
      <dsp:txXfrm>
        <a:off x="2671323" y="1497453"/>
        <a:ext cx="2263256" cy="271451"/>
      </dsp:txXfrm>
    </dsp:sp>
    <dsp:sp modelId="{781EC120-52C1-4336-93C8-5594C89EFCFE}">
      <dsp:nvSpPr>
        <dsp:cNvPr id="0" name=""/>
        <dsp:cNvSpPr/>
      </dsp:nvSpPr>
      <dsp:spPr>
        <a:xfrm>
          <a:off x="6066207" y="271487"/>
          <a:ext cx="792139" cy="792139"/>
        </a:xfrm>
        <a:prstGeom prst="rect">
          <a:avLst/>
        </a:prstGeom>
        <a:blipFill>
          <a:blip xmlns:r="http://schemas.openxmlformats.org/officeDocument/2006/relationships"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34C75-EA27-43B2-95BA-AF75D5D63003}">
      <dsp:nvSpPr>
        <dsp:cNvPr id="0" name=""/>
        <dsp:cNvSpPr/>
      </dsp:nvSpPr>
      <dsp:spPr>
        <a:xfrm>
          <a:off x="5330649" y="112801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Average Days to Ship</a:t>
          </a:r>
        </a:p>
      </dsp:txBody>
      <dsp:txXfrm>
        <a:off x="5330649" y="1128016"/>
        <a:ext cx="2263256" cy="339488"/>
      </dsp:txXfrm>
    </dsp:sp>
    <dsp:sp modelId="{ED5CB521-2860-4CA0-A907-6243D4DBC0D9}">
      <dsp:nvSpPr>
        <dsp:cNvPr id="0" name=""/>
        <dsp:cNvSpPr/>
      </dsp:nvSpPr>
      <dsp:spPr>
        <a:xfrm>
          <a:off x="5330649" y="1497453"/>
          <a:ext cx="2263256" cy="27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97.964</a:t>
          </a:r>
        </a:p>
      </dsp:txBody>
      <dsp:txXfrm>
        <a:off x="5330649" y="1497453"/>
        <a:ext cx="2263256" cy="271451"/>
      </dsp:txXfrm>
    </dsp:sp>
    <dsp:sp modelId="{C84673BC-2E46-4642-BF84-CDB3176613C7}">
      <dsp:nvSpPr>
        <dsp:cNvPr id="0" name=""/>
        <dsp:cNvSpPr/>
      </dsp:nvSpPr>
      <dsp:spPr>
        <a:xfrm>
          <a:off x="8725534" y="271487"/>
          <a:ext cx="792139" cy="792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80677-0A28-4E2E-AB60-AF4A27A772D0}">
      <dsp:nvSpPr>
        <dsp:cNvPr id="0" name=""/>
        <dsp:cNvSpPr/>
      </dsp:nvSpPr>
      <dsp:spPr>
        <a:xfrm>
          <a:off x="7989975" y="1128016"/>
          <a:ext cx="2263256" cy="339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% Good Feedback</a:t>
          </a:r>
        </a:p>
      </dsp:txBody>
      <dsp:txXfrm>
        <a:off x="7989975" y="1128016"/>
        <a:ext cx="2263256" cy="339488"/>
      </dsp:txXfrm>
    </dsp:sp>
    <dsp:sp modelId="{24C49C49-F1CE-4919-BF62-9E8768C7DE45}">
      <dsp:nvSpPr>
        <dsp:cNvPr id="0" name=""/>
        <dsp:cNvSpPr/>
      </dsp:nvSpPr>
      <dsp:spPr>
        <a:xfrm>
          <a:off x="7989975" y="1497453"/>
          <a:ext cx="2263256" cy="271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44.1%</a:t>
          </a:r>
        </a:p>
      </dsp:txBody>
      <dsp:txXfrm>
        <a:off x="7989975" y="1497453"/>
        <a:ext cx="2263256" cy="271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3901E-08A6-417A-9A81-9793014B7109}">
      <dsp:nvSpPr>
        <dsp:cNvPr id="0" name=""/>
        <dsp:cNvSpPr/>
      </dsp:nvSpPr>
      <dsp:spPr>
        <a:xfrm>
          <a:off x="0" y="566"/>
          <a:ext cx="7307536" cy="13251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91B898B-E2CE-4D00-A9CC-E5AB37D98A94}">
      <dsp:nvSpPr>
        <dsp:cNvPr id="0" name=""/>
        <dsp:cNvSpPr/>
      </dsp:nvSpPr>
      <dsp:spPr>
        <a:xfrm>
          <a:off x="400853" y="298722"/>
          <a:ext cx="728825" cy="728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62283-E3AD-47C5-B444-EE4AE6899F3F}">
      <dsp:nvSpPr>
        <dsp:cNvPr id="0" name=""/>
        <dsp:cNvSpPr/>
      </dsp:nvSpPr>
      <dsp:spPr>
        <a:xfrm>
          <a:off x="1530533" y="566"/>
          <a:ext cx="5777002" cy="1325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44" tIns="140244" rIns="140244" bIns="1402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Revenue Decline:</a:t>
          </a:r>
          <a:r>
            <a:rPr lang="en-US" sz="2000" kern="1200" dirty="0"/>
            <a:t> Orders have consistently decreased each quarter, resulting in reduced revenues.</a:t>
          </a:r>
        </a:p>
      </dsp:txBody>
      <dsp:txXfrm>
        <a:off x="1530533" y="566"/>
        <a:ext cx="5777002" cy="1325136"/>
      </dsp:txXfrm>
    </dsp:sp>
    <dsp:sp modelId="{E9C14D0D-D150-42D0-A3A8-ADC08EB9C110}">
      <dsp:nvSpPr>
        <dsp:cNvPr id="0" name=""/>
        <dsp:cNvSpPr/>
      </dsp:nvSpPr>
      <dsp:spPr>
        <a:xfrm>
          <a:off x="0" y="1656987"/>
          <a:ext cx="7307536" cy="13251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EB01C6-A0F7-4183-90E0-A0DB1E01E994}">
      <dsp:nvSpPr>
        <dsp:cNvPr id="0" name=""/>
        <dsp:cNvSpPr/>
      </dsp:nvSpPr>
      <dsp:spPr>
        <a:xfrm>
          <a:off x="400853" y="1955143"/>
          <a:ext cx="728825" cy="728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FA040B-4A25-4245-A9C0-21E9F380D229}">
      <dsp:nvSpPr>
        <dsp:cNvPr id="0" name=""/>
        <dsp:cNvSpPr/>
      </dsp:nvSpPr>
      <dsp:spPr>
        <a:xfrm>
          <a:off x="1530533" y="1656987"/>
          <a:ext cx="5777002" cy="1325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44" tIns="140244" rIns="140244" bIns="1402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Customer Satisfaction:</a:t>
          </a:r>
          <a:r>
            <a:rPr lang="en-US" sz="2000" kern="1200" dirty="0"/>
            <a:t> Customer satisfaction has declined every quarter, leading to a drop in orders.</a:t>
          </a:r>
        </a:p>
      </dsp:txBody>
      <dsp:txXfrm>
        <a:off x="1530533" y="1656987"/>
        <a:ext cx="5777002" cy="1325136"/>
      </dsp:txXfrm>
    </dsp:sp>
    <dsp:sp modelId="{B1167BD0-0010-4DEC-824D-A6F282CBFC11}">
      <dsp:nvSpPr>
        <dsp:cNvPr id="0" name=""/>
        <dsp:cNvSpPr/>
      </dsp:nvSpPr>
      <dsp:spPr>
        <a:xfrm>
          <a:off x="0" y="3313408"/>
          <a:ext cx="7307536" cy="1325136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59E459-8BAE-41FA-A716-C997E3E7771A}">
      <dsp:nvSpPr>
        <dsp:cNvPr id="0" name=""/>
        <dsp:cNvSpPr/>
      </dsp:nvSpPr>
      <dsp:spPr>
        <a:xfrm>
          <a:off x="400853" y="3611564"/>
          <a:ext cx="728825" cy="728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8205C6-81BA-4322-9AE6-ACD9107FF17F}">
      <dsp:nvSpPr>
        <dsp:cNvPr id="0" name=""/>
        <dsp:cNvSpPr/>
      </dsp:nvSpPr>
      <dsp:spPr>
        <a:xfrm>
          <a:off x="1530533" y="3313408"/>
          <a:ext cx="5777002" cy="1325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244" tIns="140244" rIns="140244" bIns="1402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Shipping Delays Impact:</a:t>
          </a:r>
          <a:r>
            <a:rPr lang="en-US" sz="2000" kern="1200" dirty="0"/>
            <a:t> Significant shipping delays have contributed to customer dissatisfaction.</a:t>
          </a:r>
        </a:p>
      </dsp:txBody>
      <dsp:txXfrm>
        <a:off x="1530533" y="3313408"/>
        <a:ext cx="5777002" cy="1325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20940-8248-489F-89F2-C9BD5AFDE2E0}">
      <dsp:nvSpPr>
        <dsp:cNvPr id="0" name=""/>
        <dsp:cNvSpPr/>
      </dsp:nvSpPr>
      <dsp:spPr>
        <a:xfrm>
          <a:off x="0" y="2360"/>
          <a:ext cx="6670638" cy="132306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926F9-9686-4964-9309-0220B12393E4}">
      <dsp:nvSpPr>
        <dsp:cNvPr id="0" name=""/>
        <dsp:cNvSpPr/>
      </dsp:nvSpPr>
      <dsp:spPr>
        <a:xfrm>
          <a:off x="400226" y="300049"/>
          <a:ext cx="728396" cy="7276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5188A-2073-44BD-8B98-108A49AABF5B}">
      <dsp:nvSpPr>
        <dsp:cNvPr id="0" name=""/>
        <dsp:cNvSpPr/>
      </dsp:nvSpPr>
      <dsp:spPr>
        <a:xfrm>
          <a:off x="1528849" y="2360"/>
          <a:ext cx="5000471" cy="132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61" tIns="140161" rIns="140161" bIns="1401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Address Delays:</a:t>
          </a:r>
          <a:r>
            <a:rPr lang="en-US" sz="2000" kern="1200" dirty="0"/>
            <a:t> The Shipping department needs immediate attention to reduce significant delays.</a:t>
          </a:r>
        </a:p>
      </dsp:txBody>
      <dsp:txXfrm>
        <a:off x="1528849" y="2360"/>
        <a:ext cx="5000471" cy="1324356"/>
      </dsp:txXfrm>
    </dsp:sp>
    <dsp:sp modelId="{6CEA3633-964D-4F92-AC59-128CDBD7B1FC}">
      <dsp:nvSpPr>
        <dsp:cNvPr id="0" name=""/>
        <dsp:cNvSpPr/>
      </dsp:nvSpPr>
      <dsp:spPr>
        <a:xfrm>
          <a:off x="0" y="1613064"/>
          <a:ext cx="6670638" cy="132306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8FCDF9-3106-426B-A537-2FC1089CA17A}">
      <dsp:nvSpPr>
        <dsp:cNvPr id="0" name=""/>
        <dsp:cNvSpPr/>
      </dsp:nvSpPr>
      <dsp:spPr>
        <a:xfrm>
          <a:off x="400226" y="1910753"/>
          <a:ext cx="728396" cy="7276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37A34-8C30-4D95-8FA7-DDDF3D2B07CB}">
      <dsp:nvSpPr>
        <dsp:cNvPr id="0" name=""/>
        <dsp:cNvSpPr/>
      </dsp:nvSpPr>
      <dsp:spPr>
        <a:xfrm>
          <a:off x="1528849" y="1613064"/>
          <a:ext cx="5000471" cy="132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61" tIns="140161" rIns="140161" bIns="1401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Increase Fleet:</a:t>
          </a:r>
          <a:r>
            <a:rPr lang="en-US" sz="2000" kern="1200" dirty="0"/>
            <a:t> Consider adding more trucks or expanding the fleet to decrease average shipping time.</a:t>
          </a:r>
        </a:p>
      </dsp:txBody>
      <dsp:txXfrm>
        <a:off x="1528849" y="1613064"/>
        <a:ext cx="5000471" cy="1324356"/>
      </dsp:txXfrm>
    </dsp:sp>
    <dsp:sp modelId="{323B397C-DC51-43AF-994E-143AE44C0940}">
      <dsp:nvSpPr>
        <dsp:cNvPr id="0" name=""/>
        <dsp:cNvSpPr/>
      </dsp:nvSpPr>
      <dsp:spPr>
        <a:xfrm>
          <a:off x="0" y="3223768"/>
          <a:ext cx="6670638" cy="132306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524D1-A8B3-4B0B-B127-2FE395C924A6}">
      <dsp:nvSpPr>
        <dsp:cNvPr id="0" name=""/>
        <dsp:cNvSpPr/>
      </dsp:nvSpPr>
      <dsp:spPr>
        <a:xfrm>
          <a:off x="400617" y="3521457"/>
          <a:ext cx="728396" cy="7276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A2B86-0C5E-44AA-90E6-ECA8F482436C}">
      <dsp:nvSpPr>
        <dsp:cNvPr id="0" name=""/>
        <dsp:cNvSpPr/>
      </dsp:nvSpPr>
      <dsp:spPr>
        <a:xfrm>
          <a:off x="1529631" y="3223768"/>
          <a:ext cx="5000471" cy="1324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61" tIns="140161" rIns="140161" bIns="14016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/>
            <a:t>Strategic Distribution:</a:t>
          </a:r>
          <a:r>
            <a:rPr lang="en-US" sz="2000" kern="1200" dirty="0"/>
            <a:t> Allocate trucks based on customer demand, prioritizing states with the highest number of customers.</a:t>
          </a:r>
        </a:p>
      </dsp:txBody>
      <dsp:txXfrm>
        <a:off x="1529631" y="3223768"/>
        <a:ext cx="5000471" cy="13243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A818-D565-ED23-92FA-38B7205E8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BE6A8-E313-1E32-A931-5AEA28CC6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DBAA-48B5-E58F-E1D2-F50ABC9D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8FCB1-F1BB-B30A-7F88-3DE38F97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5122D-EC1A-FCB9-F155-4F90F072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36C4-8AC9-4135-5A82-57D68AF2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DDA63-133E-0590-E35D-F907F6E81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9E703-3E08-1693-D5CA-6595D1F5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8D92-1FB7-9EDA-2C5E-9CC2FB98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DF31-7B2A-954E-118F-E2C72477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94085-E2B1-3DC5-F0EA-989D0E925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C0381-8E6B-C22B-70F6-C1AC1259D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C83CD-15D4-F0C0-8312-2A6C4DC5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39FF-1A5B-791E-DD78-B42558D4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72BBB-138E-6B3C-B3CE-E3BF22C9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0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74C5-4CF9-273E-0BF7-3B7023F7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10A3-ED76-8E01-1C6A-44A2A7AB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CDB82-C3FB-3341-BBE3-834866BB2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AD6F-E8A7-36DA-E2EB-9F3A1BB6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09520-5A7E-B0CA-B2DE-FA16E7E7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84F3-0B94-EF1D-9613-8858435BF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64C2-D521-3501-7901-8C0705932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C41E-1A54-E97C-AC60-00E3B474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BDF99-D4D3-A858-7F4D-B7DD85B8C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FE6FA-054C-3DC7-F25C-01F059C6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DBE2-D223-D527-AAF0-901569B4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B931-5604-8E77-4638-145B31E8F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10A48-C114-5861-1869-484906D7B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F2A8D-651E-8BD8-6739-968ED777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C51F7-0289-1C0A-A4EA-82AF4085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171F3-6EFE-1290-B164-0AE11D82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B279-66A7-85FC-AD62-28F2B43F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9373B-F55D-141A-AAD3-E47B2436C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DE3BD-01D0-58B7-A0E4-F4285BA5D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7DE88-8B6A-6DB8-940D-D631AF3FA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09682-45AD-BCB3-707B-AB82CE17C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92B60-EE7D-D34F-4FAC-AA54540E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B227E-CA38-6D93-E622-A0A380D8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2AC9B-B89E-48A1-0A03-92B5839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C35D-149C-CB63-08FD-528C0249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F367D-6383-51B2-8836-841CAB05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B9A44-44F5-9D38-EED3-7DF6D6B8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6ED31-A44E-C5DE-03B5-393A14DB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55DF1-A8C8-AAA1-51A4-F77A774B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A9F4C5-283B-D481-D5B1-D593A09E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70FE1-8029-2AB7-5656-B66B0EFD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7CDB-8AE9-9E30-8BC7-F454E040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5002-E4EE-4B42-A774-0B31310C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8434-FD6D-1D07-9D1F-93A7A0C8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540A4-B6FC-BD83-2DA1-2A7B4378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11EA5-FA7F-6AF0-4EAD-4095C2DA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3FE2-C68F-8ABE-83A4-D855A189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3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2A46-5385-A4C8-75EC-4FB1FC95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BE555-559F-E385-8A01-45375CD9F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DC14B-75E3-0E07-74F4-110314E31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E1A55-0DDD-535D-74EF-AEA3E574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5136F-64EB-4176-DE6E-8D1D4117B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3FAFB-77DC-FFB1-FCFE-8BF0C3A4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7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F2F7CB-A2F6-64C0-3172-488038B0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4ABA3-8364-2046-1BC4-E9A1FBE5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1937-30D6-2ECB-A13C-F85DB1C8E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E5F3F-2FA4-F042-BBAF-08DD4014EB47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7D9CC-2EE7-4141-C874-140E9D22F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C93B1-EE49-46FC-2313-1E160B420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B0ECF-FEAE-BF4E-A259-3B6C585AE8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5C009-8052-C60E-8771-39118026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dirty="0"/>
              <a:t>SQL and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E49B-7BE8-CD6D-90F4-A87AB2C10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5410200" cy="5046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Project Report</a:t>
            </a:r>
          </a:p>
        </p:txBody>
      </p:sp>
      <p:sp>
        <p:nvSpPr>
          <p:cNvPr id="3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811A1-A24F-9781-201F-E3B8F5D07FE3}"/>
              </a:ext>
            </a:extLst>
          </p:cNvPr>
          <p:cNvSpPr txBox="1"/>
          <p:nvPr/>
        </p:nvSpPr>
        <p:spPr>
          <a:xfrm>
            <a:off x="8100392" y="5760288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By: Harshavardhana Shridhar Bhat</a:t>
            </a:r>
          </a:p>
          <a:p>
            <a:r>
              <a:rPr lang="en-US" dirty="0"/>
              <a:t>Batch – AIML Online December 2023 A</a:t>
            </a:r>
          </a:p>
        </p:txBody>
      </p:sp>
    </p:spTree>
    <p:extLst>
      <p:ext uri="{BB962C8B-B14F-4D97-AF65-F5344CB8AC3E}">
        <p14:creationId xmlns:p14="http://schemas.microsoft.com/office/powerpoint/2010/main" val="3281891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2909-DF19-2F0C-BB5B-1F8C6FA8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Trend of Purchases by Quarter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952B8-C207-7D90-F4FF-7C9A64BA6888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ighlight>
                  <a:srgbClr val="FFFFFF"/>
                </a:highlight>
                <a:latin typeface="+mj-lt"/>
              </a:rPr>
              <a:t>Key </a:t>
            </a:r>
            <a:r>
              <a:rPr lang="en-US" sz="2000" dirty="0">
                <a:effectLst/>
                <a:highlight>
                  <a:srgbClr val="FFFFFF"/>
                </a:highlight>
                <a:latin typeface="+mj-lt"/>
              </a:rPr>
              <a:t>Findings </a:t>
            </a:r>
            <a:endParaRPr lang="en-US" sz="20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order volume has exhibited a consistent decline over successive quarters.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highest number of orders was recorded in Q1, with 310 orders.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Q2, the number of orders decreased to 262.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number of orders further decreased to 229 in Q3.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Q4 had the lowest number of orders, with only 199 orders.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43E790E-600C-100D-47D2-579C37346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482119"/>
              </p:ext>
            </p:extLst>
          </p:nvPr>
        </p:nvGraphicFramePr>
        <p:xfrm>
          <a:off x="5156842" y="633619"/>
          <a:ext cx="6436444" cy="549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008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2909-DF19-2F0C-BB5B-1F8C6FA8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Quarter on Quarter change in Revenue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952B8-C207-7D90-F4FF-7C9A64BA6888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ighlight>
                  <a:srgbClr val="FFFFFF"/>
                </a:highlight>
                <a:latin typeface="+mj-lt"/>
              </a:rPr>
              <a:t>Key </a:t>
            </a:r>
            <a:r>
              <a:rPr lang="en-US" sz="2000" dirty="0">
                <a:effectLst/>
                <a:highlight>
                  <a:srgbClr val="FFFFFF"/>
                </a:highlight>
                <a:latin typeface="+mj-lt"/>
              </a:rPr>
              <a:t>Findings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Overall, there is a gradual decline in revenue from Q1 to Q4: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Q1 had the highest revenue of $39 million.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Q2, there was a 17% decrease from Q1 to $33 million.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Q3, there was a further 11% decrease from Q2 to $29 million.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Finally, in Q4, there was a strong 20% decline from Q3 to $23 million.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43E790E-600C-100D-47D2-579C37346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500225"/>
              </p:ext>
            </p:extLst>
          </p:nvPr>
        </p:nvGraphicFramePr>
        <p:xfrm>
          <a:off x="5156842" y="633619"/>
          <a:ext cx="6436444" cy="549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6191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2909-DF19-2F0C-BB5B-1F8C6FA8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Trend of Revenue and Orders by Quarter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952B8-C207-7D90-F4FF-7C9A64BA6888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ighlight>
                  <a:srgbClr val="FFFFFF"/>
                </a:highlight>
                <a:latin typeface="+mj-lt"/>
              </a:rPr>
              <a:t>Key </a:t>
            </a:r>
            <a:r>
              <a:rPr lang="en-US" sz="2000" dirty="0">
                <a:effectLst/>
                <a:highlight>
                  <a:srgbClr val="FFFFFF"/>
                </a:highlight>
                <a:latin typeface="+mj-lt"/>
              </a:rPr>
              <a:t>Findings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Overall, there is a gradual decline in both revenue and orders from Q1 to Q4: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Q1 had the highest revenue of $39 million with 310 orders.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Q2, there was a decrease from Q1 to $33 million with 262 orders.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Q3, there was a further decrease from Q2 to $29 million with 229 orders.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Finally, in Q4, there was a strong decline in revenue from Q3 to $23 million with 199 orders.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43E790E-600C-100D-47D2-579C37346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810871"/>
              </p:ext>
            </p:extLst>
          </p:nvPr>
        </p:nvGraphicFramePr>
        <p:xfrm>
          <a:off x="5156842" y="633619"/>
          <a:ext cx="6436444" cy="549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756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948D3-B304-B107-AD8B-B29A0BD7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Shipping Metrics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AA251556-6199-D54F-909E-F3C97C7D1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77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2909-DF19-2F0C-BB5B-1F8C6FA8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Average Discount offered by Credit Card Type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952B8-C207-7D90-F4FF-7C9A64BA6888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ighlight>
                  <a:srgbClr val="FFFFFF"/>
                </a:highlight>
                <a:latin typeface="+mj-lt"/>
              </a:rPr>
              <a:t>Key </a:t>
            </a:r>
            <a:r>
              <a:rPr lang="en-US" sz="2000" dirty="0">
                <a:effectLst/>
                <a:highlight>
                  <a:srgbClr val="FFFFFF"/>
                </a:highlight>
                <a:latin typeface="+mj-lt"/>
              </a:rPr>
              <a:t>Findings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Overall, there is no substantial variation in discounts among different credit card types: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Laser has the highest average discount of 64%.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Diners Club International has the lowest average discount of 58%.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There are 16 different Credit Card Types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43E790E-600C-100D-47D2-579C37346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7600677"/>
              </p:ext>
            </p:extLst>
          </p:nvPr>
        </p:nvGraphicFramePr>
        <p:xfrm>
          <a:off x="5156842" y="633619"/>
          <a:ext cx="6436444" cy="549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55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2909-DF19-2F0C-BB5B-1F8C6FA8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Time taken to ship orders by Quarter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952B8-C207-7D90-F4FF-7C9A64BA6888}"/>
              </a:ext>
            </a:extLst>
          </p:cNvPr>
          <p:cNvSpPr txBox="1"/>
          <p:nvPr/>
        </p:nvSpPr>
        <p:spPr>
          <a:xfrm>
            <a:off x="841248" y="2252870"/>
            <a:ext cx="3763409" cy="3725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ighlight>
                  <a:srgbClr val="FFFFFF"/>
                </a:highlight>
                <a:latin typeface="+mj-lt"/>
              </a:rPr>
              <a:t>Key</a:t>
            </a:r>
            <a:r>
              <a:rPr lang="en-US" sz="2000" dirty="0">
                <a:effectLst/>
                <a:highlight>
                  <a:srgbClr val="FFFFFF"/>
                </a:highlight>
                <a:latin typeface="+mj-lt"/>
              </a:rPr>
              <a:t> Findings </a:t>
            </a:r>
            <a:endParaRPr lang="en-US" sz="20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Throughout the year, the average time taken to ship orders shows an upward trend: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Q1, the average time was 57 days.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 Q2, it increased to 71 days.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Further increasing in Q3, the average time reached 118 days.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Finally, in Q4, the highest average time taken to ship orders was 174 days.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7E77D0-DC8B-0FAC-099A-9D7C3731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344314"/>
              </p:ext>
            </p:extLst>
          </p:nvPr>
        </p:nvGraphicFramePr>
        <p:xfrm>
          <a:off x="5120640" y="630936"/>
          <a:ext cx="6656832" cy="549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10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948D3-B304-B107-AD8B-B29A0BD7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Insights and Recommendations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グラフィックス 29" descr="Bullseye">
            <a:extLst>
              <a:ext uri="{FF2B5EF4-FFF2-40B4-BE49-F238E27FC236}">
                <a16:creationId xmlns:a16="http://schemas.microsoft.com/office/drawing/2014/main" id="{AA251556-6199-D54F-909E-F3C97C7D1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376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53F-1051-0281-D72C-5B5E010E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365126"/>
            <a:ext cx="11045190" cy="876636"/>
          </a:xfrm>
        </p:spPr>
        <p:txBody>
          <a:bodyPr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57001-C25A-FD8F-E365-7AF3C8A5023E}"/>
              </a:ext>
            </a:extLst>
          </p:cNvPr>
          <p:cNvSpPr txBox="1"/>
          <p:nvPr/>
        </p:nvSpPr>
        <p:spPr>
          <a:xfrm>
            <a:off x="8360229" y="3298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101061-2BF3-74A3-44B8-78427DCB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92106" y="1415320"/>
            <a:ext cx="4275060" cy="4504765"/>
          </a:xfrm>
          <a:prstGeom prst="rect">
            <a:avLst/>
          </a:prstGeom>
        </p:spPr>
      </p:pic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EE410A3-E154-2E65-5436-572629C42B0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3730290"/>
              </p:ext>
            </p:extLst>
          </p:nvPr>
        </p:nvGraphicFramePr>
        <p:xfrm>
          <a:off x="224834" y="1348147"/>
          <a:ext cx="7307536" cy="463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0298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E53F-1051-0281-D72C-5B5E010E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365126"/>
            <a:ext cx="11045190" cy="876636"/>
          </a:xfrm>
        </p:spPr>
        <p:txBody>
          <a:bodyPr anchor="t">
            <a:normAutofit/>
          </a:bodyPr>
          <a:lstStyle/>
          <a:p>
            <a:r>
              <a:rPr lang="en-US" sz="4000" kern="1200" dirty="0">
                <a:latin typeface="+mj-lt"/>
                <a:ea typeface="+mj-ea"/>
                <a:cs typeface="+mj-cs"/>
              </a:rPr>
              <a:t>Recommendations</a:t>
            </a:r>
            <a:endParaRPr lang="en-US" sz="4000" dirty="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DB065B4-8821-DF97-335D-489C19F61D2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08610" y="1549043"/>
          <a:ext cx="6670638" cy="4550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F57001-C25A-FD8F-E365-7AF3C8A5023E}"/>
              </a:ext>
            </a:extLst>
          </p:cNvPr>
          <p:cNvSpPr txBox="1"/>
          <p:nvPr/>
        </p:nvSpPr>
        <p:spPr>
          <a:xfrm>
            <a:off x="8360229" y="32983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8" name="Picture 17" descr="Customer service man explaining smiling">
            <a:extLst>
              <a:ext uri="{FF2B5EF4-FFF2-40B4-BE49-F238E27FC236}">
                <a16:creationId xmlns:a16="http://schemas.microsoft.com/office/drawing/2014/main" id="{68101061-2BF3-74A3-44B8-78427DCBD8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5882" y="1415320"/>
            <a:ext cx="4397508" cy="45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30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9DB6C-DB5B-E100-3582-3817213E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Business Overview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AD3539C-9FD5-59C9-935B-603E08FC7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353760"/>
              </p:ext>
            </p:extLst>
          </p:nvPr>
        </p:nvGraphicFramePr>
        <p:xfrm>
          <a:off x="963385" y="1747205"/>
          <a:ext cx="10265229" cy="263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EB4EAE47-26AC-1004-4725-5B7A462D9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487119"/>
              </p:ext>
            </p:extLst>
          </p:nvPr>
        </p:nvGraphicFramePr>
        <p:xfrm>
          <a:off x="963385" y="4160431"/>
          <a:ext cx="10265229" cy="2040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206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948D3-B304-B107-AD8B-B29A0BD7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Customer Metrics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AA251556-6199-D54F-909E-F3C97C7D1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1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2909-DF19-2F0C-BB5B-1F8C6FA8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Distribution of Customers across States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952B8-C207-7D90-F4FF-7C9A64BA6888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ighlight>
                  <a:srgbClr val="FFFFFF"/>
                </a:highlight>
                <a:latin typeface="+mj-lt"/>
              </a:rPr>
              <a:t>Key </a:t>
            </a:r>
            <a:r>
              <a:rPr lang="en-US" sz="2000" dirty="0">
                <a:effectLst/>
                <a:highlight>
                  <a:srgbClr val="FFFFFF"/>
                </a:highlight>
                <a:latin typeface="+mj-lt"/>
              </a:rPr>
              <a:t>Findings </a:t>
            </a:r>
            <a:endParaRPr lang="en-US" sz="20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California and Texas lead with 97 customers each.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Florida follows closely with 86 customers.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New York has 69 customers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District of Columbia has 35 customers and other states have fewer than 33 customers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7E77D0-DC8B-0FAC-099A-9D7C3731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808947"/>
              </p:ext>
            </p:extLst>
          </p:nvPr>
        </p:nvGraphicFramePr>
        <p:xfrm>
          <a:off x="5120640" y="630936"/>
          <a:ext cx="6656832" cy="549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589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2909-DF19-2F0C-BB5B-1F8C6FA8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Average Customer Ratings by Quarter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952B8-C207-7D90-F4FF-7C9A64BA6888}"/>
              </a:ext>
            </a:extLst>
          </p:cNvPr>
          <p:cNvSpPr txBox="1"/>
          <p:nvPr/>
        </p:nvSpPr>
        <p:spPr>
          <a:xfrm>
            <a:off x="841248" y="2252870"/>
            <a:ext cx="3763409" cy="3725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ighlight>
                  <a:srgbClr val="FFFFFF"/>
                </a:highlight>
                <a:latin typeface="+mj-lt"/>
              </a:rPr>
              <a:t>Key</a:t>
            </a:r>
            <a:r>
              <a:rPr lang="en-US" sz="2000" dirty="0">
                <a:effectLst/>
                <a:highlight>
                  <a:srgbClr val="FFFFFF"/>
                </a:highlight>
                <a:latin typeface="+mj-lt"/>
              </a:rPr>
              <a:t> Findings </a:t>
            </a:r>
            <a:endParaRPr lang="en-US" sz="20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Throughout the year, the average customer rating demonstrates a declining trend.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Achieved an average rating of 3.55 in Q1.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Maintained a slightly lower average rating of 3.35 in Q2.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Q3 and Q4, experienced further declines, with average ratings of 2.95 and 2.39, respectively.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7E77D0-DC8B-0FAC-099A-9D7C3731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12677"/>
              </p:ext>
            </p:extLst>
          </p:nvPr>
        </p:nvGraphicFramePr>
        <p:xfrm>
          <a:off x="5120640" y="630936"/>
          <a:ext cx="6656832" cy="549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641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2909-DF19-2F0C-BB5B-1F8C6FA8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2400"/>
              <a:t>rend of Customer Satisfaction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952B8-C207-7D90-F4FF-7C9A64BA6888}"/>
              </a:ext>
            </a:extLst>
          </p:cNvPr>
          <p:cNvSpPr txBox="1"/>
          <p:nvPr/>
        </p:nvSpPr>
        <p:spPr>
          <a:xfrm>
            <a:off x="841248" y="2252870"/>
            <a:ext cx="3763409" cy="3725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ighlight>
                  <a:srgbClr val="FFFFFF"/>
                </a:highlight>
                <a:latin typeface="+mj-lt"/>
              </a:rPr>
              <a:t>Key </a:t>
            </a:r>
            <a:r>
              <a:rPr lang="en-US" sz="2000" dirty="0">
                <a:effectLst/>
                <a:highlight>
                  <a:srgbClr val="FFFFFF"/>
                </a:highlight>
                <a:latin typeface="+mj-lt"/>
              </a:rPr>
              <a:t>Findings </a:t>
            </a:r>
            <a:endParaRPr lang="en-US" sz="20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Quarter by quarter, there has been a gradual decline in customer satisfaction throughout the year.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There was a slight decrease in the “Very Good” rating between Q1 and Q2.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“Very Good” and “Good” ratings declined from 30% in Q1 to 10% in Q4.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 “Okay” category remained steady at around 20% throughout all quarters.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However, “Very Bad” and “Bad” ratings surged from 10% in Q1 to 30% in Q4.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Between Q1 and Q2, there is slight decrease in ‘Very Good’ rating.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7E77D0-DC8B-0FAC-099A-9D7C3731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0951257"/>
              </p:ext>
            </p:extLst>
          </p:nvPr>
        </p:nvGraphicFramePr>
        <p:xfrm>
          <a:off x="5120630" y="630936"/>
          <a:ext cx="6656842" cy="549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2489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2909-DF19-2F0C-BB5B-1F8C6FA8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Top Vehicle Makers Preferred by Customers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952B8-C207-7D90-F4FF-7C9A64BA6888}"/>
              </a:ext>
            </a:extLst>
          </p:cNvPr>
          <p:cNvSpPr txBox="1"/>
          <p:nvPr/>
        </p:nvSpPr>
        <p:spPr>
          <a:xfrm>
            <a:off x="841248" y="2252870"/>
            <a:ext cx="3412219" cy="356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ighlight>
                  <a:srgbClr val="FFFFFF"/>
                </a:highlight>
                <a:latin typeface="+mj-lt"/>
              </a:rPr>
              <a:t>Key </a:t>
            </a:r>
            <a:r>
              <a:rPr lang="en-US" sz="2000" dirty="0">
                <a:effectLst/>
                <a:highlight>
                  <a:srgbClr val="FFFFFF"/>
                </a:highlight>
                <a:latin typeface="+mj-lt"/>
              </a:rPr>
              <a:t>Findings </a:t>
            </a:r>
            <a:endParaRPr lang="en-US" sz="2000" dirty="0">
              <a:latin typeface="+mj-lt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Chevrolet is a prominent vehicle maker with 83 customers.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Ford has 63 customers.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Toyota serves 52 customers.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Both Pontiac and Dodge have 50 customers each.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Mercedes-Benz has 45 customers.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7E77D0-DC8B-0FAC-099A-9D7C3731A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584176"/>
              </p:ext>
            </p:extLst>
          </p:nvPr>
        </p:nvGraphicFramePr>
        <p:xfrm>
          <a:off x="5120640" y="630936"/>
          <a:ext cx="6656832" cy="549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331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85" name="Chart 184">
                <a:extLst>
                  <a:ext uri="{FF2B5EF4-FFF2-40B4-BE49-F238E27FC236}">
                    <a16:creationId xmlns:a16="http://schemas.microsoft.com/office/drawing/2014/main" id="{042F9DE4-BADD-FAEF-88E7-87430D818A9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69563434"/>
                  </p:ext>
                </p:extLst>
              </p:nvPr>
            </p:nvGraphicFramePr>
            <p:xfrm>
              <a:off x="141514" y="174171"/>
              <a:ext cx="11898086" cy="655319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85" name="Chart 184">
                <a:extLst>
                  <a:ext uri="{FF2B5EF4-FFF2-40B4-BE49-F238E27FC236}">
                    <a16:creationId xmlns:a16="http://schemas.microsoft.com/office/drawing/2014/main" id="{042F9DE4-BADD-FAEF-88E7-87430D818A9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514" y="174171"/>
                <a:ext cx="11898086" cy="6553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80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948D3-B304-B107-AD8B-B29A0BD7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Revenue Metrics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70" descr="Money">
            <a:extLst>
              <a:ext uri="{FF2B5EF4-FFF2-40B4-BE49-F238E27FC236}">
                <a16:creationId xmlns:a16="http://schemas.microsoft.com/office/drawing/2014/main" id="{AA251556-6199-D54F-909E-F3C97C7D1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305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Metadata/LabelInfo.xml><?xml version="1.0" encoding="utf-8"?>
<clbl:labelList xmlns:clbl="http://schemas.microsoft.com/office/2020/mipLabelMetadata">
  <clbl:label id="{0d111c4b-49e3-4225-99d5-171502db0107}" enabled="1" method="Standard" siteId="{bcfa3e87-841e-48c7-983b-584159dd1a6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885</Words>
  <Application>Microsoft Macintosh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SQL and Databases</vt:lpstr>
      <vt:lpstr>Business Overview</vt:lpstr>
      <vt:lpstr>Customer Metrics</vt:lpstr>
      <vt:lpstr>Distribution of Customers across States</vt:lpstr>
      <vt:lpstr>Average Customer Ratings by Quarter</vt:lpstr>
      <vt:lpstr>Trend of Customer Satisfaction</vt:lpstr>
      <vt:lpstr>Top Vehicle Makers Preferred by Customers</vt:lpstr>
      <vt:lpstr>PowerPoint Presentation</vt:lpstr>
      <vt:lpstr>Revenue Metrics</vt:lpstr>
      <vt:lpstr>Trend of Purchases by Quarter</vt:lpstr>
      <vt:lpstr>Quarter on Quarter change in Revenue</vt:lpstr>
      <vt:lpstr>Trend of Revenue and Orders by Quarter</vt:lpstr>
      <vt:lpstr>Shipping Metrics</vt:lpstr>
      <vt:lpstr>Average Discount offered by Credit Card Type</vt:lpstr>
      <vt:lpstr>Time taken to ship orders by Quarter</vt:lpstr>
      <vt:lpstr>Insights and Recommendations</vt:lpstr>
      <vt:lpstr>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Bhat, Harsha</dc:creator>
  <cp:lastModifiedBy>Bhat, Harsha</cp:lastModifiedBy>
  <cp:revision>4</cp:revision>
  <dcterms:created xsi:type="dcterms:W3CDTF">2024-06-22T17:15:50Z</dcterms:created>
  <dcterms:modified xsi:type="dcterms:W3CDTF">2024-06-30T09:59:07Z</dcterms:modified>
</cp:coreProperties>
</file>