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89" r:id="rId1"/>
  </p:sldMasterIdLst>
  <p:notesMasterIdLst>
    <p:notesMasterId r:id="rId18"/>
  </p:notesMasterIdLst>
  <p:sldIdLst>
    <p:sldId id="256" r:id="rId2"/>
    <p:sldId id="257" r:id="rId3"/>
    <p:sldId id="357" r:id="rId4"/>
    <p:sldId id="259" r:id="rId5"/>
    <p:sldId id="260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58" r:id="rId15"/>
    <p:sldId id="359" r:id="rId16"/>
    <p:sldId id="356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748">
          <p15:clr>
            <a:srgbClr val="9AA0A6"/>
          </p15:clr>
        </p15:guide>
        <p15:guide id="6" orient="horz" pos="544">
          <p15:clr>
            <a:srgbClr val="9AA0A6"/>
          </p15:clr>
        </p15:guide>
        <p15:guide id="7" pos="449">
          <p15:clr>
            <a:srgbClr val="9AA0A6"/>
          </p15:clr>
        </p15:guide>
        <p15:guide id="8" orient="horz" pos="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7569F6-80B3-46E3-B0C9-E6BED85B93E9}">
  <a:tblStyle styleId="{647569F6-80B3-46E3-B0C9-E6BED85B9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3409" autoAdjust="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>
        <p:guide orient="horz" pos="621"/>
        <p:guide orient="horz" pos="340"/>
        <p:guide pos="5311"/>
        <p:guide orient="horz" pos="216"/>
        <p:guide orient="horz" pos="748"/>
        <p:guide orient="horz" pos="544"/>
        <p:guide pos="449"/>
        <p:guide orient="horz" pos="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top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customer.xm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SQL%20Project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SQL%20Project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churn.xm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sales.xm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long.xm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ng\Downloads\custromer.xm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b="1" u="none" dirty="0"/>
              <a:t>Top 10 best selling tracks in USA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Table1!$D$1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Table1!$A$2:$A$11</c:f>
              <c:strCache>
                <c:ptCount val="10"/>
                <c:pt idx="0">
                  <c:v>War Pigs</c:v>
                </c:pt>
                <c:pt idx="1">
                  <c:v>You Know I'm No Good (feat. Ghostface Killah)</c:v>
                </c:pt>
                <c:pt idx="2">
                  <c:v>Violent Pornography</c:v>
                </c:pt>
                <c:pt idx="3">
                  <c:v>Highway Chile</c:v>
                </c:pt>
                <c:pt idx="4">
                  <c:v>I Looked At You</c:v>
                </c:pt>
                <c:pt idx="5">
                  <c:v>Scentless Apprentice</c:v>
                </c:pt>
                <c:pt idx="6">
                  <c:v>Evil Woman</c:v>
                </c:pt>
                <c:pt idx="7">
                  <c:v>Night Of The Long Knives</c:v>
                </c:pt>
                <c:pt idx="8">
                  <c:v>Polly</c:v>
                </c:pt>
                <c:pt idx="9">
                  <c:v>End Of The Night</c:v>
                </c:pt>
              </c:strCache>
            </c:strRef>
          </c:cat>
          <c:val>
            <c:numRef>
              <c:f>Table1!$D$2:$D$11</c:f>
              <c:numCache>
                <c:formatCode>General</c:formatCode>
                <c:ptCount val="10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A-4057-8005-BC25DF3234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3471727"/>
        <c:axId val="1923475055"/>
      </c:barChart>
      <c:catAx>
        <c:axId val="1923471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 b="1" dirty="0"/>
                  <a:t>Track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3475055"/>
        <c:crosses val="autoZero"/>
        <c:auto val="1"/>
        <c:lblAlgn val="ctr"/>
        <c:lblOffset val="100"/>
        <c:noMultiLvlLbl val="0"/>
      </c:catAx>
      <c:valAx>
        <c:axId val="192347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 b="1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3471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u="none" dirty="0"/>
              <a:t>Top 10 Countries on the basis of Customer count</a:t>
            </a:r>
          </a:p>
        </c:rich>
      </c:tx>
      <c:layout>
        <c:manualLayout>
          <c:xMode val="edge"/>
          <c:yMode val="edge"/>
          <c:x val="0.20832872067535643"/>
          <c:y val="4.3908067945051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Table1!$B$1</c:f>
              <c:strCache>
                <c:ptCount val="1"/>
                <c:pt idx="0">
                  <c:v>customer_count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India</c:v>
                </c:pt>
                <c:pt idx="8">
                  <c:v>Portugal</c:v>
                </c:pt>
                <c:pt idx="9">
                  <c:v>Norway</c:v>
                </c:pt>
              </c:strCache>
            </c:strRef>
          </c:cat>
          <c:val>
            <c:numRef>
              <c:f>Table1!$B$2:$B$11</c:f>
              <c:numCache>
                <c:formatCode>General</c:formatCode>
                <c:ptCount val="10"/>
                <c:pt idx="0">
                  <c:v>13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3-4B56-A9E5-01FF2D9C89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4288480"/>
        <c:axId val="1494285984"/>
      </c:barChart>
      <c:catAx>
        <c:axId val="149428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/>
                  <a:t>Country</a:t>
                </a:r>
              </a:p>
            </c:rich>
          </c:tx>
          <c:layout>
            <c:manualLayout>
              <c:xMode val="edge"/>
              <c:yMode val="edge"/>
              <c:x val="0.47293784612002027"/>
              <c:y val="0.875362318840579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4285984"/>
        <c:crosses val="autoZero"/>
        <c:auto val="1"/>
        <c:lblAlgn val="ctr"/>
        <c:lblOffset val="100"/>
        <c:noMultiLvlLbl val="0"/>
      </c:catAx>
      <c:valAx>
        <c:axId val="149428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/>
                  <a:t>Customer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42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[table.xlsx]Sheet2!PivotTable1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of Purchases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Sheet2!$A$4:$A$51</c:f>
              <c:strCache>
                <c:ptCount val="48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  <c:pt idx="26">
                  <c:v>2019-03</c:v>
                </c:pt>
                <c:pt idx="27">
                  <c:v>2019-04</c:v>
                </c:pt>
                <c:pt idx="28">
                  <c:v>2019-05</c:v>
                </c:pt>
                <c:pt idx="29">
                  <c:v>2019-06</c:v>
                </c:pt>
                <c:pt idx="30">
                  <c:v>2019-07</c:v>
                </c:pt>
                <c:pt idx="31">
                  <c:v>2019-08</c:v>
                </c:pt>
                <c:pt idx="32">
                  <c:v>2019-09</c:v>
                </c:pt>
                <c:pt idx="33">
                  <c:v>2019-10</c:v>
                </c:pt>
                <c:pt idx="34">
                  <c:v>2019-11</c:v>
                </c:pt>
                <c:pt idx="35">
                  <c:v>2019-12</c:v>
                </c:pt>
                <c:pt idx="36">
                  <c:v>2020-01</c:v>
                </c:pt>
                <c:pt idx="37">
                  <c:v>2020-02</c:v>
                </c:pt>
                <c:pt idx="38">
                  <c:v>2020-03</c:v>
                </c:pt>
                <c:pt idx="39">
                  <c:v>2020-04</c:v>
                </c:pt>
                <c:pt idx="40">
                  <c:v>2020-05</c:v>
                </c:pt>
                <c:pt idx="41">
                  <c:v>2020-06</c:v>
                </c:pt>
                <c:pt idx="42">
                  <c:v>2020-07</c:v>
                </c:pt>
                <c:pt idx="43">
                  <c:v>2020-08</c:v>
                </c:pt>
                <c:pt idx="44">
                  <c:v>2020-09</c:v>
                </c:pt>
                <c:pt idx="45">
                  <c:v>2020-10</c:v>
                </c:pt>
                <c:pt idx="46">
                  <c:v>2020-11</c:v>
                </c:pt>
                <c:pt idx="47">
                  <c:v>2020-12</c:v>
                </c:pt>
              </c:strCache>
            </c:strRef>
          </c:cat>
          <c:val>
            <c:numRef>
              <c:f>Sheet2!$B$4:$B$51</c:f>
              <c:numCache>
                <c:formatCode>General</c:formatCode>
                <c:ptCount val="48"/>
                <c:pt idx="0">
                  <c:v>17</c:v>
                </c:pt>
                <c:pt idx="1">
                  <c:v>19</c:v>
                </c:pt>
                <c:pt idx="2">
                  <c:v>13</c:v>
                </c:pt>
                <c:pt idx="3">
                  <c:v>17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13</c:v>
                </c:pt>
                <c:pt idx="9">
                  <c:v>13</c:v>
                </c:pt>
                <c:pt idx="10">
                  <c:v>11</c:v>
                </c:pt>
                <c:pt idx="11">
                  <c:v>5</c:v>
                </c:pt>
                <c:pt idx="12">
                  <c:v>22</c:v>
                </c:pt>
                <c:pt idx="13">
                  <c:v>18</c:v>
                </c:pt>
                <c:pt idx="14">
                  <c:v>18</c:v>
                </c:pt>
                <c:pt idx="15">
                  <c:v>10</c:v>
                </c:pt>
                <c:pt idx="16">
                  <c:v>10</c:v>
                </c:pt>
                <c:pt idx="17">
                  <c:v>13</c:v>
                </c:pt>
                <c:pt idx="18">
                  <c:v>11</c:v>
                </c:pt>
                <c:pt idx="19">
                  <c:v>16</c:v>
                </c:pt>
                <c:pt idx="20">
                  <c:v>6</c:v>
                </c:pt>
                <c:pt idx="21">
                  <c:v>8</c:v>
                </c:pt>
                <c:pt idx="22">
                  <c:v>7</c:v>
                </c:pt>
                <c:pt idx="23">
                  <c:v>12</c:v>
                </c:pt>
                <c:pt idx="24">
                  <c:v>10</c:v>
                </c:pt>
                <c:pt idx="25">
                  <c:v>7</c:v>
                </c:pt>
                <c:pt idx="26">
                  <c:v>14</c:v>
                </c:pt>
                <c:pt idx="27">
                  <c:v>17</c:v>
                </c:pt>
                <c:pt idx="28">
                  <c:v>16</c:v>
                </c:pt>
                <c:pt idx="29">
                  <c:v>13</c:v>
                </c:pt>
                <c:pt idx="30">
                  <c:v>15</c:v>
                </c:pt>
                <c:pt idx="31">
                  <c:v>19</c:v>
                </c:pt>
                <c:pt idx="32">
                  <c:v>19</c:v>
                </c:pt>
                <c:pt idx="33">
                  <c:v>6</c:v>
                </c:pt>
                <c:pt idx="34">
                  <c:v>8</c:v>
                </c:pt>
                <c:pt idx="35">
                  <c:v>15</c:v>
                </c:pt>
                <c:pt idx="36">
                  <c:v>8</c:v>
                </c:pt>
                <c:pt idx="37">
                  <c:v>11</c:v>
                </c:pt>
                <c:pt idx="38">
                  <c:v>11</c:v>
                </c:pt>
                <c:pt idx="39">
                  <c:v>16</c:v>
                </c:pt>
                <c:pt idx="40">
                  <c:v>13</c:v>
                </c:pt>
                <c:pt idx="41">
                  <c:v>11</c:v>
                </c:pt>
                <c:pt idx="42">
                  <c:v>12</c:v>
                </c:pt>
                <c:pt idx="43">
                  <c:v>8</c:v>
                </c:pt>
                <c:pt idx="44">
                  <c:v>13</c:v>
                </c:pt>
                <c:pt idx="45">
                  <c:v>18</c:v>
                </c:pt>
                <c:pt idx="46">
                  <c:v>12</c:v>
                </c:pt>
                <c:pt idx="4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3-4EE3-81B2-456A66208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4503296"/>
        <c:axId val="964502880"/>
      </c:lineChart>
      <c:catAx>
        <c:axId val="9645032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502880"/>
        <c:crosses val="autoZero"/>
        <c:auto val="1"/>
        <c:lblAlgn val="ctr"/>
        <c:lblOffset val="100"/>
        <c:noMultiLvlLbl val="0"/>
      </c:catAx>
      <c:valAx>
        <c:axId val="9645028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Invoice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50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[table.xlsx]Sheet2!PivotTable2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Average Order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Sheet2!$F$3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Sheet2!$E$4:$E$51</c:f>
              <c:strCache>
                <c:ptCount val="48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  <c:pt idx="26">
                  <c:v>2019-03</c:v>
                </c:pt>
                <c:pt idx="27">
                  <c:v>2019-04</c:v>
                </c:pt>
                <c:pt idx="28">
                  <c:v>2019-05</c:v>
                </c:pt>
                <c:pt idx="29">
                  <c:v>2019-06</c:v>
                </c:pt>
                <c:pt idx="30">
                  <c:v>2019-07</c:v>
                </c:pt>
                <c:pt idx="31">
                  <c:v>2019-08</c:v>
                </c:pt>
                <c:pt idx="32">
                  <c:v>2019-09</c:v>
                </c:pt>
                <c:pt idx="33">
                  <c:v>2019-10</c:v>
                </c:pt>
                <c:pt idx="34">
                  <c:v>2019-11</c:v>
                </c:pt>
                <c:pt idx="35">
                  <c:v>2019-12</c:v>
                </c:pt>
                <c:pt idx="36">
                  <c:v>2020-01</c:v>
                </c:pt>
                <c:pt idx="37">
                  <c:v>2020-02</c:v>
                </c:pt>
                <c:pt idx="38">
                  <c:v>2020-03</c:v>
                </c:pt>
                <c:pt idx="39">
                  <c:v>2020-04</c:v>
                </c:pt>
                <c:pt idx="40">
                  <c:v>2020-05</c:v>
                </c:pt>
                <c:pt idx="41">
                  <c:v>2020-06</c:v>
                </c:pt>
                <c:pt idx="42">
                  <c:v>2020-07</c:v>
                </c:pt>
                <c:pt idx="43">
                  <c:v>2020-08</c:v>
                </c:pt>
                <c:pt idx="44">
                  <c:v>2020-09</c:v>
                </c:pt>
                <c:pt idx="45">
                  <c:v>2020-10</c:v>
                </c:pt>
                <c:pt idx="46">
                  <c:v>2020-11</c:v>
                </c:pt>
                <c:pt idx="47">
                  <c:v>2020-12</c:v>
                </c:pt>
              </c:strCache>
            </c:strRef>
          </c:cat>
          <c:val>
            <c:numRef>
              <c:f>Sheet2!$F$4:$F$51</c:f>
              <c:numCache>
                <c:formatCode>General</c:formatCode>
                <c:ptCount val="48"/>
                <c:pt idx="0">
                  <c:v>7.4541180000000002</c:v>
                </c:pt>
                <c:pt idx="1">
                  <c:v>7.4510529999999999</c:v>
                </c:pt>
                <c:pt idx="2">
                  <c:v>7.9961539999999998</c:v>
                </c:pt>
                <c:pt idx="3">
                  <c:v>8.3858820000000005</c:v>
                </c:pt>
                <c:pt idx="4">
                  <c:v>8.7449999999999992</c:v>
                </c:pt>
                <c:pt idx="5">
                  <c:v>6.27</c:v>
                </c:pt>
                <c:pt idx="6">
                  <c:v>9.9</c:v>
                </c:pt>
                <c:pt idx="7">
                  <c:v>8.01</c:v>
                </c:pt>
                <c:pt idx="8">
                  <c:v>8.3007690000000007</c:v>
                </c:pt>
                <c:pt idx="9">
                  <c:v>6.0923080000000001</c:v>
                </c:pt>
                <c:pt idx="10">
                  <c:v>8.5500000000000007</c:v>
                </c:pt>
                <c:pt idx="11">
                  <c:v>5.742</c:v>
                </c:pt>
                <c:pt idx="12">
                  <c:v>8.3249999999999993</c:v>
                </c:pt>
                <c:pt idx="13">
                  <c:v>6.49</c:v>
                </c:pt>
                <c:pt idx="14">
                  <c:v>8.25</c:v>
                </c:pt>
                <c:pt idx="15">
                  <c:v>6.3360000000000003</c:v>
                </c:pt>
                <c:pt idx="16">
                  <c:v>7.6230000000000002</c:v>
                </c:pt>
                <c:pt idx="17">
                  <c:v>7.0823080000000003</c:v>
                </c:pt>
                <c:pt idx="18">
                  <c:v>7.74</c:v>
                </c:pt>
                <c:pt idx="19">
                  <c:v>6.6825000000000001</c:v>
                </c:pt>
                <c:pt idx="20">
                  <c:v>9.4049999999999994</c:v>
                </c:pt>
                <c:pt idx="21">
                  <c:v>9.7762499999999992</c:v>
                </c:pt>
                <c:pt idx="22">
                  <c:v>6.081429</c:v>
                </c:pt>
                <c:pt idx="23">
                  <c:v>8.1675000000000004</c:v>
                </c:pt>
                <c:pt idx="24">
                  <c:v>8.5139999999999993</c:v>
                </c:pt>
                <c:pt idx="25">
                  <c:v>8.4857139999999998</c:v>
                </c:pt>
                <c:pt idx="26">
                  <c:v>8.9807140000000008</c:v>
                </c:pt>
                <c:pt idx="27">
                  <c:v>6.8717649999999999</c:v>
                </c:pt>
                <c:pt idx="28">
                  <c:v>6.5587499999999999</c:v>
                </c:pt>
                <c:pt idx="29">
                  <c:v>7.0823080000000003</c:v>
                </c:pt>
                <c:pt idx="30">
                  <c:v>8.3160000000000007</c:v>
                </c:pt>
                <c:pt idx="31">
                  <c:v>8.3889469999999999</c:v>
                </c:pt>
                <c:pt idx="32">
                  <c:v>6.6694740000000001</c:v>
                </c:pt>
                <c:pt idx="33">
                  <c:v>7.26</c:v>
                </c:pt>
                <c:pt idx="34">
                  <c:v>8.91</c:v>
                </c:pt>
                <c:pt idx="35">
                  <c:v>7.4580000000000002</c:v>
                </c:pt>
                <c:pt idx="36">
                  <c:v>5.4450000000000003</c:v>
                </c:pt>
                <c:pt idx="37">
                  <c:v>8.82</c:v>
                </c:pt>
                <c:pt idx="38">
                  <c:v>7.11</c:v>
                </c:pt>
                <c:pt idx="39">
                  <c:v>7.4868750000000004</c:v>
                </c:pt>
                <c:pt idx="40">
                  <c:v>6.3207690000000003</c:v>
                </c:pt>
                <c:pt idx="41">
                  <c:v>10.98</c:v>
                </c:pt>
                <c:pt idx="42">
                  <c:v>6.3525</c:v>
                </c:pt>
                <c:pt idx="43">
                  <c:v>9.0337499999999995</c:v>
                </c:pt>
                <c:pt idx="44">
                  <c:v>7.3107689999999996</c:v>
                </c:pt>
                <c:pt idx="45">
                  <c:v>8.0299999999999994</c:v>
                </c:pt>
                <c:pt idx="46">
                  <c:v>6.93</c:v>
                </c:pt>
                <c:pt idx="47">
                  <c:v>7.3958820000000003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2-40C0-BB03-002F91252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173936"/>
        <c:axId val="413175600"/>
      </c:lineChart>
      <c:catAx>
        <c:axId val="4131739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75600"/>
        <c:crosses val="autoZero"/>
        <c:auto val="1"/>
        <c:lblAlgn val="ctr"/>
        <c:lblOffset val="100"/>
        <c:noMultiLvlLbl val="0"/>
      </c:catAx>
      <c:valAx>
        <c:axId val="4131756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Order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17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Churned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BB5C-4575-A3C6-DCC63AA525B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BB5C-4575-A3C6-DCC63AA525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(Table1!$B$1,Table1!$D$1)</c:f>
              <c:strCache>
                <c:ptCount val="2"/>
                <c:pt idx="0">
                  <c:v>churned_customers</c:v>
                </c:pt>
                <c:pt idx="1">
                  <c:v>Retained Customers</c:v>
                </c:pt>
              </c:strCache>
            </c:strRef>
          </c:cat>
          <c:val>
            <c:numRef>
              <c:f>(Table1!$B$2,Table1!$D$2)</c:f>
              <c:numCache>
                <c:formatCode>General</c:formatCode>
                <c:ptCount val="2"/>
                <c:pt idx="0">
                  <c:v>16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5C-4575-A3C6-DCC63AA525B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b="1" u="none" dirty="0"/>
              <a:t>Total Sales percentage contributed by each genre in USA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Table1!$C$1</c:f>
              <c:strCache>
                <c:ptCount val="1"/>
                <c:pt idx="0">
                  <c:v>PercentageOfTotalSales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Table1!$A$2:$A$18</c:f>
              <c:strCache>
                <c:ptCount val="17"/>
                <c:pt idx="0">
                  <c:v>Rock</c:v>
                </c:pt>
                <c:pt idx="1">
                  <c:v>Alternative &amp; Punk</c:v>
                </c:pt>
                <c:pt idx="2">
                  <c:v>Metal</c:v>
                </c:pt>
                <c:pt idx="3">
                  <c:v>R&amp;B/Soul</c:v>
                </c:pt>
                <c:pt idx="4">
                  <c:v>Blues</c:v>
                </c:pt>
                <c:pt idx="5">
                  <c:v>Alternative</c:v>
                </c:pt>
                <c:pt idx="6">
                  <c:v>Latin</c:v>
                </c:pt>
                <c:pt idx="7">
                  <c:v>Pop</c:v>
                </c:pt>
                <c:pt idx="8">
                  <c:v>Hip Hop/Rap</c:v>
                </c:pt>
                <c:pt idx="9">
                  <c:v>Jazz</c:v>
                </c:pt>
                <c:pt idx="10">
                  <c:v>Easy Listening</c:v>
                </c:pt>
                <c:pt idx="11">
                  <c:v>Reggae</c:v>
                </c:pt>
                <c:pt idx="12">
                  <c:v>Electronica/Dance</c:v>
                </c:pt>
                <c:pt idx="13">
                  <c:v>Classical</c:v>
                </c:pt>
                <c:pt idx="14">
                  <c:v>Heavy Metal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Table1!$C$2:$C$18</c:f>
              <c:numCache>
                <c:formatCode>General</c:formatCode>
                <c:ptCount val="17"/>
                <c:pt idx="0">
                  <c:v>53.38</c:v>
                </c:pt>
                <c:pt idx="1">
                  <c:v>12.37</c:v>
                </c:pt>
                <c:pt idx="2">
                  <c:v>11.8</c:v>
                </c:pt>
                <c:pt idx="3">
                  <c:v>5.04</c:v>
                </c:pt>
                <c:pt idx="4">
                  <c:v>3.43</c:v>
                </c:pt>
                <c:pt idx="5">
                  <c:v>3.33</c:v>
                </c:pt>
                <c:pt idx="6">
                  <c:v>2.09</c:v>
                </c:pt>
                <c:pt idx="7">
                  <c:v>2.09</c:v>
                </c:pt>
                <c:pt idx="8">
                  <c:v>1.9</c:v>
                </c:pt>
                <c:pt idx="9">
                  <c:v>1.33</c:v>
                </c:pt>
                <c:pt idx="10">
                  <c:v>1.24</c:v>
                </c:pt>
                <c:pt idx="11">
                  <c:v>0.56999999999999995</c:v>
                </c:pt>
                <c:pt idx="12">
                  <c:v>0.48</c:v>
                </c:pt>
                <c:pt idx="13">
                  <c:v>0.38</c:v>
                </c:pt>
                <c:pt idx="14">
                  <c:v>0.28999999999999998</c:v>
                </c:pt>
                <c:pt idx="15">
                  <c:v>0.19</c:v>
                </c:pt>
                <c:pt idx="1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E-467A-9425-5B4264B33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7441072"/>
        <c:axId val="817438992"/>
      </c:barChart>
      <c:catAx>
        <c:axId val="81744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438992"/>
        <c:crosses val="autoZero"/>
        <c:auto val="1"/>
        <c:lblAlgn val="ctr"/>
        <c:lblOffset val="100"/>
        <c:noMultiLvlLbl val="0"/>
      </c:catAx>
      <c:valAx>
        <c:axId val="81743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/>
                  <a:t>Sales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44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u="none" dirty="0"/>
              <a:t>Long-Term vs Short-Term Customers</a:t>
            </a:r>
            <a:endParaRPr lang="en-IN" b="1" u="non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537657607370574E-2"/>
          <c:y val="0.16249035047089702"/>
          <c:w val="0.91891189144001439"/>
          <c:h val="0.642099737532808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Table1!$A$2</c:f>
              <c:strCache>
                <c:ptCount val="1"/>
                <c:pt idx="0">
                  <c:v>Short-Term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Table1!$B$1:$D$1</c:f>
              <c:strCache>
                <c:ptCount val="3"/>
                <c:pt idx="0">
                  <c:v>Total_money_spent</c:v>
                </c:pt>
                <c:pt idx="1">
                  <c:v>Total_items_bought</c:v>
                </c:pt>
                <c:pt idx="2">
                  <c:v>Customer_count</c:v>
                </c:pt>
              </c:strCache>
            </c:strRef>
          </c:cat>
          <c:val>
            <c:numRef>
              <c:f>Table1!$B$2:$D$2</c:f>
              <c:numCache>
                <c:formatCode>General</c:formatCode>
                <c:ptCount val="3"/>
                <c:pt idx="0">
                  <c:v>19468.349999999999</c:v>
                </c:pt>
                <c:pt idx="1">
                  <c:v>1995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7-48E2-93D5-AA885CB0510B}"/>
            </c:ext>
          </c:extLst>
        </c:ser>
        <c:ser>
          <c:idx val="1"/>
          <c:order val="1"/>
          <c:tx>
            <c:strRef>
              <c:f>Table1!$A$3</c:f>
              <c:strCache>
                <c:ptCount val="1"/>
                <c:pt idx="0">
                  <c:v>Long-Term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Table1!$B$1:$D$1</c:f>
              <c:strCache>
                <c:ptCount val="3"/>
                <c:pt idx="0">
                  <c:v>Total_money_spent</c:v>
                </c:pt>
                <c:pt idx="1">
                  <c:v>Total_items_bought</c:v>
                </c:pt>
                <c:pt idx="2">
                  <c:v>Customer_count</c:v>
                </c:pt>
              </c:strCache>
            </c:strRef>
          </c:cat>
          <c:val>
            <c:numRef>
              <c:f>Table1!$B$3:$D$3</c:f>
              <c:numCache>
                <c:formatCode>General</c:formatCode>
                <c:ptCount val="3"/>
                <c:pt idx="0">
                  <c:v>28034.82</c:v>
                </c:pt>
                <c:pt idx="1">
                  <c:v>2762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7-48E2-93D5-AA885CB05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003024"/>
        <c:axId val="58005104"/>
      </c:barChart>
      <c:catAx>
        <c:axId val="5800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005104"/>
        <c:crosses val="autoZero"/>
        <c:auto val="1"/>
        <c:lblAlgn val="ctr"/>
        <c:lblOffset val="100"/>
        <c:noMultiLvlLbl val="0"/>
      </c:catAx>
      <c:valAx>
        <c:axId val="5800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00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 u="none" dirty="0"/>
              <a:t>Customer Lifetime Value Modelling</a:t>
            </a:r>
            <a:endParaRPr lang="en-IN" b="1" u="none" dirty="0"/>
          </a:p>
        </c:rich>
      </c:tx>
      <c:layout>
        <c:manualLayout>
          <c:xMode val="edge"/>
          <c:yMode val="edge"/>
          <c:x val="0.2539100831846930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Table1!$A$2</c:f>
              <c:strCache>
                <c:ptCount val="1"/>
                <c:pt idx="0">
                  <c:v>High-Value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Table1!$B$1:$J$1</c:f>
              <c:strCache>
                <c:ptCount val="5"/>
                <c:pt idx="0">
                  <c:v>Customer_count</c:v>
                </c:pt>
                <c:pt idx="1">
                  <c:v>Avg_money_spent</c:v>
                </c:pt>
                <c:pt idx="2">
                  <c:v>avg_orders</c:v>
                </c:pt>
                <c:pt idx="3">
                  <c:v>Churned_customers</c:v>
                </c:pt>
                <c:pt idx="4">
                  <c:v>avg_spending_churned_customers</c:v>
                </c:pt>
              </c:strCache>
            </c:strRef>
          </c:cat>
          <c:val>
            <c:numRef>
              <c:f>Table1!$B$2:$J$2</c:f>
              <c:numCache>
                <c:formatCode>General</c:formatCode>
                <c:ptCount val="9"/>
                <c:pt idx="0">
                  <c:v>57</c:v>
                </c:pt>
                <c:pt idx="1">
                  <c:v>80.8</c:v>
                </c:pt>
                <c:pt idx="2">
                  <c:v>10.53</c:v>
                </c:pt>
                <c:pt idx="3">
                  <c:v>16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3-4C8F-A01A-F56FA3FBE2F5}"/>
            </c:ext>
          </c:extLst>
        </c:ser>
        <c:ser>
          <c:idx val="1"/>
          <c:order val="1"/>
          <c:tx>
            <c:strRef>
              <c:f>Table1!$A$3</c:f>
              <c:strCache>
                <c:ptCount val="1"/>
                <c:pt idx="0">
                  <c:v>Regular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Table1!$B$1:$J$1</c:f>
              <c:strCache>
                <c:ptCount val="5"/>
                <c:pt idx="0">
                  <c:v>Customer_count</c:v>
                </c:pt>
                <c:pt idx="1">
                  <c:v>Avg_money_spent</c:v>
                </c:pt>
                <c:pt idx="2">
                  <c:v>avg_orders</c:v>
                </c:pt>
                <c:pt idx="3">
                  <c:v>Churned_customers</c:v>
                </c:pt>
                <c:pt idx="4">
                  <c:v>avg_spending_churned_customers</c:v>
                </c:pt>
              </c:strCache>
            </c:strRef>
          </c:cat>
          <c:val>
            <c:numRef>
              <c:f>Table1!$B$3:$J$3</c:f>
              <c:numCache>
                <c:formatCode>General</c:formatCode>
                <c:ptCount val="9"/>
                <c:pt idx="0">
                  <c:v>2</c:v>
                </c:pt>
                <c:pt idx="1">
                  <c:v>51.98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3-4C8F-A01A-F56FA3FBE2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4167840"/>
        <c:axId val="1024149120"/>
      </c:barChart>
      <c:catAx>
        <c:axId val="102416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24149120"/>
        <c:crosses val="autoZero"/>
        <c:auto val="1"/>
        <c:lblAlgn val="ctr"/>
        <c:lblOffset val="100"/>
        <c:noMultiLvlLbl val="0"/>
      </c:catAx>
      <c:valAx>
        <c:axId val="102414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2416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3a321f3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d3a321f3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d82631ce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d82631ce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d3a321f3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d3a321f3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d3a321f3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d3a321f3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21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17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253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312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5729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87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306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062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22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599194" y="1380575"/>
            <a:ext cx="3667800" cy="13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884550" y="2733325"/>
            <a:ext cx="43821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3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3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88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8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85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93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42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727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  <p:sldLayoutId id="2147484302" r:id="rId13"/>
    <p:sldLayoutId id="2147484303" r:id="rId14"/>
    <p:sldLayoutId id="2147484304" r:id="rId15"/>
    <p:sldLayoutId id="2147484305" r:id="rId16"/>
    <p:sldLayoutId id="2147484306" r:id="rId17"/>
    <p:sldLayoutId id="214748430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ctrTitle" idx="4294967295"/>
          </p:nvPr>
        </p:nvSpPr>
        <p:spPr>
          <a:xfrm>
            <a:off x="0" y="546100"/>
            <a:ext cx="4864100" cy="13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Chinook Music Store</a:t>
            </a:r>
            <a:endParaRPr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subTitle" idx="4294967295"/>
          </p:nvPr>
        </p:nvSpPr>
        <p:spPr>
          <a:xfrm>
            <a:off x="0" y="2974975"/>
            <a:ext cx="4600575" cy="452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HARSH BHATIA</a:t>
            </a:r>
            <a:endParaRPr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22" name="Google Shape;322;p39"/>
          <p:cNvCxnSpPr>
            <a:cxnSpLocks/>
          </p:cNvCxnSpPr>
          <p:nvPr/>
        </p:nvCxnSpPr>
        <p:spPr>
          <a:xfrm>
            <a:off x="6058826" y="387107"/>
            <a:ext cx="262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9"/>
          <p:cNvCxnSpPr>
            <a:cxnSpLocks/>
          </p:cNvCxnSpPr>
          <p:nvPr/>
        </p:nvCxnSpPr>
        <p:spPr>
          <a:xfrm rot="10800000">
            <a:off x="5684800" y="4756400"/>
            <a:ext cx="3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319C36-ACB1-4D1D-95AF-4B4DE1637AEB}"/>
              </a:ext>
            </a:extLst>
          </p:cNvPr>
          <p:cNvSpPr txBox="1"/>
          <p:nvPr/>
        </p:nvSpPr>
        <p:spPr>
          <a:xfrm>
            <a:off x="1406011" y="3732890"/>
            <a:ext cx="205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22/11/2024</a:t>
            </a:r>
            <a:endParaRPr lang="en-IN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2268B-660D-45C1-A377-5E55EB50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1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009DC-9C7B-43DE-AB1B-FDAD772146F4}"/>
              </a:ext>
            </a:extLst>
          </p:cNvPr>
          <p:cNvSpPr txBox="1"/>
          <p:nvPr/>
        </p:nvSpPr>
        <p:spPr>
          <a:xfrm>
            <a:off x="522514" y="206829"/>
            <a:ext cx="57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 Churn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9EA12-62F0-46D0-A8CF-47DA8DF77B89}"/>
              </a:ext>
            </a:extLst>
          </p:cNvPr>
          <p:cNvSpPr txBox="1"/>
          <p:nvPr/>
        </p:nvSpPr>
        <p:spPr>
          <a:xfrm>
            <a:off x="522513" y="762623"/>
            <a:ext cx="454524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There are total of 59 customers across all the countries.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Churn Rate: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churn rate is 27.12%, indicating that over a quarter of the customers have stopped purchasing in the given period.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Impact on Revenue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A high churn rate can significantly affect long-term revenue, as retaining existing customers is typically more cost-effective than acquiring new ones..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Engagement Strategies: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Introduce targeted email campaigns, loyalty programs, and exclusive offers to re-engage customers.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Customer Feedback: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Collect feedback to understand reasons for churn and address any gaps in the customer experience.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Retention Focus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Prioritize high-value customers to prevent further revenue loss by offering tailored incentives.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2B1D97-50DC-41F7-B1A6-03FF3D4E6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619960"/>
              </p:ext>
            </p:extLst>
          </p:nvPr>
        </p:nvGraphicFramePr>
        <p:xfrm>
          <a:off x="5589568" y="986700"/>
          <a:ext cx="3384458" cy="3170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1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ED810-E642-490B-AE15-9D3CC60F89F9}"/>
              </a:ext>
            </a:extLst>
          </p:cNvPr>
          <p:cNvSpPr txBox="1"/>
          <p:nvPr/>
        </p:nvSpPr>
        <p:spPr>
          <a:xfrm>
            <a:off x="424543" y="85946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Genre Sales Analysis in USA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2C389-399A-4CE2-B403-A596D92811C6}"/>
              </a:ext>
            </a:extLst>
          </p:cNvPr>
          <p:cNvSpPr txBox="1"/>
          <p:nvPr/>
        </p:nvSpPr>
        <p:spPr>
          <a:xfrm>
            <a:off x="424543" y="3334005"/>
            <a:ext cx="86976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Rock is the top-selling genre, driven by artists like Van Halen, The Rolling Stones, and Nirvana.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Alternative &amp; Punk and Metal also perform well, with contributions from bands like Green Day and Black Sabbath.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Prioritize Rock and Alternative &amp; Punk for marketing and promotional efforts.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Launch promotional campaigns for underperforming genres to boost sales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40DC51-9EE8-49F6-A1FC-86E93FFB2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886340"/>
              </p:ext>
            </p:extLst>
          </p:nvPr>
        </p:nvGraphicFramePr>
        <p:xfrm>
          <a:off x="605928" y="455278"/>
          <a:ext cx="8394853" cy="308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576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6987C-CDF8-4696-8A13-D90E7C25A581}"/>
              </a:ext>
            </a:extLst>
          </p:cNvPr>
          <p:cNvSpPr txBox="1"/>
          <p:nvPr/>
        </p:nvSpPr>
        <p:spPr>
          <a:xfrm>
            <a:off x="391886" y="43543"/>
            <a:ext cx="625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Long-Term Customers vs Short-Term Customers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3CED2-2359-42EA-ABA1-D8129A9CDBD2}"/>
              </a:ext>
            </a:extLst>
          </p:cNvPr>
          <p:cNvSpPr txBox="1"/>
          <p:nvPr/>
        </p:nvSpPr>
        <p:spPr>
          <a:xfrm>
            <a:off x="391886" y="3373785"/>
            <a:ext cx="84656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Long-term customers spend more (28,034.82 vs. 19,468.35) and purchase more items (2,762 vs. 1,995).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Short-term customers outnumber long-term ones (32 vs. 27), highlighting a need to boost conversions.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Long-term customers show higher engagement and value, making retention a key revenue driver.</a:t>
            </a:r>
          </a:p>
          <a:p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Targeted marketing is essential to engage short-term customers and convert them into loyal patrons.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6BF4D0D-9B63-41C8-9C42-8B48E7B10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418986"/>
              </p:ext>
            </p:extLst>
          </p:nvPr>
        </p:nvGraphicFramePr>
        <p:xfrm>
          <a:off x="1098760" y="327361"/>
          <a:ext cx="7653354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4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7AEF38-0F11-4D11-B3AF-E1EE329BCF49}"/>
              </a:ext>
            </a:extLst>
          </p:cNvPr>
          <p:cNvSpPr txBox="1"/>
          <p:nvPr/>
        </p:nvSpPr>
        <p:spPr>
          <a:xfrm>
            <a:off x="622404" y="82816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Lifetime Value Modelling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3279C-395C-491D-A2A2-F2A456D4B163}"/>
              </a:ext>
            </a:extLst>
          </p:cNvPr>
          <p:cNvSpPr txBox="1"/>
          <p:nvPr/>
        </p:nvSpPr>
        <p:spPr>
          <a:xfrm>
            <a:off x="427623" y="3195348"/>
            <a:ext cx="78921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High-Value Customers spend more (80.80 average) with 10.53 orders, compared to Regular Customers (51.98 average, 7 orders).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Regular Customers show growth potential and can be converted into high-value customers with targeted marketing.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 retention efforts on High-Value Customers using loyalty programs, personalized incentives, and exclusive offers.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targeted campaigns to increase engagement and spending among Regular Customers.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Address churn proactively by re-engaging high-value churned customers with tailored offers and promotions.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DB57CB-BB84-47F2-8C79-28133195C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983971"/>
              </p:ext>
            </p:extLst>
          </p:nvPr>
        </p:nvGraphicFramePr>
        <p:xfrm>
          <a:off x="1098540" y="452148"/>
          <a:ext cx="7053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5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AF84C-3744-45F3-88FC-1B5532D32475}"/>
              </a:ext>
            </a:extLst>
          </p:cNvPr>
          <p:cNvSpPr txBox="1"/>
          <p:nvPr/>
        </p:nvSpPr>
        <p:spPr>
          <a:xfrm>
            <a:off x="462709" y="209321"/>
            <a:ext cx="550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85EC1-5625-48DD-938A-F8EEFFC2DD9E}"/>
              </a:ext>
            </a:extLst>
          </p:cNvPr>
          <p:cNvSpPr txBox="1"/>
          <p:nvPr/>
        </p:nvSpPr>
        <p:spPr>
          <a:xfrm>
            <a:off x="462709" y="826265"/>
            <a:ext cx="4792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Prioritize High-Value Customers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Retain high-value customers with loyalty programs, personalized offers, and exclusive deals to maximize revenue and prevent churn.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Convert Short-Term to Long-Term Customers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Engage short-term customers with targeted campaigns offering discounts, personalized recommendations, and incentives to drive repeat purchases.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Promote High-Selling Genres &amp; Artists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Focus marketing on Rock, Alternative &amp; Punk, and Metal genres, highlighting popular artists like Van Halen and The Rolling Stones.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Expand in High-Opportunity Markets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Strengthen efforts in key markets (USA, Canada, Brazil) and explore growth in emerging markets (France, Germany) through tailored strategies.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A85F-F76A-4813-A6A3-87051CD6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14" y="724873"/>
            <a:ext cx="3325089" cy="33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FA5BD-19CA-4C99-9EFC-7A87CC12D6DA}"/>
              </a:ext>
            </a:extLst>
          </p:cNvPr>
          <p:cNvSpPr txBox="1"/>
          <p:nvPr/>
        </p:nvSpPr>
        <p:spPr>
          <a:xfrm>
            <a:off x="407625" y="315606"/>
            <a:ext cx="43075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Enhance Customer Retention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Address 27.12% churn with re-engagement campaigns, improved services, and loyalty rewards.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Leverage Temporal Trends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Target peak months (January, February, August) with promotions and address dips (December, November) with special campaigns.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Genre-Specific Campaigns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Create niche campaigns for underperforming genres like Classical and Soundtracks to engage new customer segments.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Monitor Customer Lifetime Value (CLV)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Use CLV to segment customers, re-engage high-value/churned customers, and nurture regular ones for growth.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BE053-9C33-45EC-A6D7-C359745F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72" y="654040"/>
            <a:ext cx="3333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A7BB7-E3D9-421E-ABA2-81163C4F265A}"/>
              </a:ext>
            </a:extLst>
          </p:cNvPr>
          <p:cNvSpPr txBox="1"/>
          <p:nvPr/>
        </p:nvSpPr>
        <p:spPr>
          <a:xfrm>
            <a:off x="451692" y="77118"/>
            <a:ext cx="449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D5FB5-D221-429C-8FE3-BB4322EDEA22}"/>
              </a:ext>
            </a:extLst>
          </p:cNvPr>
          <p:cNvSpPr txBox="1"/>
          <p:nvPr/>
        </p:nvSpPr>
        <p:spPr>
          <a:xfrm>
            <a:off x="451692" y="446450"/>
            <a:ext cx="7722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 behavior, sales trends, and market performance highlight key areas for growth and operational optimization.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Strategic priorities include retaining high-value customers, converting short-term buyers, and emphasizing top-performing genres and artists.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Addressing churn and enhancing retention strategies will improve loyalty and lifetime value.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Opportunities exist to expand in high-performing and emerging markets with region-specific campaigns.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Data-driven strategies ensure alignment with customer behaviors and preferences.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personalized marketing, enhanced loyalty programs, and seasonal/genre-focused promotions for sustainable success.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CE14D-C46C-4D00-8015-7086D6CD3F1D}"/>
              </a:ext>
            </a:extLst>
          </p:cNvPr>
          <p:cNvSpPr txBox="1"/>
          <p:nvPr/>
        </p:nvSpPr>
        <p:spPr>
          <a:xfrm>
            <a:off x="761999" y="424543"/>
            <a:ext cx="390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naheim" panose="020B0604020202020204" charset="0"/>
              </a:rPr>
              <a:t>INTRODUCTION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71230-CB36-4B56-80BA-0177CA3CA3B5}"/>
              </a:ext>
            </a:extLst>
          </p:cNvPr>
          <p:cNvSpPr txBox="1"/>
          <p:nvPr/>
        </p:nvSpPr>
        <p:spPr>
          <a:xfrm>
            <a:off x="4474030" y="607197"/>
            <a:ext cx="3907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Chinook is renowned as a global leader in the physical music record industry.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a diverse catalog of music, including classic hits and the latest releases.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Maintains a strong presence in key international markets through strategic service points.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Committed to delivering high-quality entertainment and a rich variety of music.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Actively expanding its reach and strengthening its position in the global market.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47929-828D-48B7-8936-4185066D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23" y="1290866"/>
            <a:ext cx="2818425" cy="2818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0D30EB-D3AD-4410-BB68-1F881D082D11}"/>
              </a:ext>
            </a:extLst>
          </p:cNvPr>
          <p:cNvSpPr txBox="1"/>
          <p:nvPr/>
        </p:nvSpPr>
        <p:spPr>
          <a:xfrm>
            <a:off x="649995" y="528809"/>
            <a:ext cx="7766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data analyst at Chinook, the primary objective is to Analyze music record sales data to uncover key trends and actionable insights.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focusing on customer demographics, purchasing behavior, and churn rates to inform strategies.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recommendations aimed at driving sustainable growth in the near-to-mid-term.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Enhancing understanding of customer preferences to improve retention and optimize sales.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Chinook’s efforts to strengthen its competitive position in the entertainment market.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45DF78-FF19-4767-957D-AE26BE3F09E4}"/>
              </a:ext>
            </a:extLst>
          </p:cNvPr>
          <p:cNvSpPr txBox="1"/>
          <p:nvPr/>
        </p:nvSpPr>
        <p:spPr>
          <a:xfrm>
            <a:off x="605141" y="118754"/>
            <a:ext cx="2950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aheim" panose="020B0604020202020204" charset="0"/>
              </a:rPr>
              <a:t>DATA OVERVIEW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8D5B0-8578-4AA3-8F51-2DEDC0CF43F6}"/>
              </a:ext>
            </a:extLst>
          </p:cNvPr>
          <p:cNvSpPr txBox="1"/>
          <p:nvPr/>
        </p:nvSpPr>
        <p:spPr>
          <a:xfrm>
            <a:off x="605141" y="925569"/>
            <a:ext cx="3118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Data Points: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Customers: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Countries: 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Tracks: 3,503 tracks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Genres: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Artists: 275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Top revenue countries: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USA, Canada, Brazil.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Popular Genres: Rock, Metal, Alternative, Blues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65CDB284-D143-4F6E-9C7E-39E4DAC702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034"/>
          <a:stretch/>
        </p:blipFill>
        <p:spPr>
          <a:xfrm>
            <a:off x="3929661" y="380364"/>
            <a:ext cx="4926026" cy="40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C0BE71-D22F-4762-947A-6270045912FE}"/>
              </a:ext>
            </a:extLst>
          </p:cNvPr>
          <p:cNvSpPr txBox="1"/>
          <p:nvPr/>
        </p:nvSpPr>
        <p:spPr>
          <a:xfrm>
            <a:off x="707571" y="219075"/>
            <a:ext cx="268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naheim" panose="020B0604020202020204" charset="0"/>
              </a:rPr>
              <a:t>METHODOLOGY 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Anahei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438EC-D79E-4C54-83A6-4E8C8151D47C}"/>
              </a:ext>
            </a:extLst>
          </p:cNvPr>
          <p:cNvSpPr txBox="1"/>
          <p:nvPr/>
        </p:nvSpPr>
        <p:spPr>
          <a:xfrm>
            <a:off x="707571" y="742295"/>
            <a:ext cx="772885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Handling Missing Values: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Customer Table: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Fax: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Missing values filled with “Not Available” .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Postal Code: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Missing values replaced with “N/A”.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Company &amp; State: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Filled with “Not Available”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Employees Table: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Reports To: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Null value for the General Manager left unchanged, as it is logical and accurate.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Tracks Table:</a:t>
            </a:r>
          </a:p>
          <a:p>
            <a:pPr lvl="2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Composer: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Missing values replaced with “Not Available”.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Removing Duplicates: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Verified no duplicate records across all tables.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2B5C4-F9C8-4A81-94A6-F971E9B24B94}"/>
              </a:ext>
            </a:extLst>
          </p:cNvPr>
          <p:cNvSpPr txBox="1"/>
          <p:nvPr/>
        </p:nvSpPr>
        <p:spPr>
          <a:xfrm>
            <a:off x="657224" y="250371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Top 10 Best-Selling Tracks in USA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4A209-984F-4BA2-A017-D9C8AE025554}"/>
              </a:ext>
            </a:extLst>
          </p:cNvPr>
          <p:cNvSpPr txBox="1"/>
          <p:nvPr/>
        </p:nvSpPr>
        <p:spPr>
          <a:xfrm>
            <a:off x="455027" y="3249976"/>
            <a:ext cx="795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"War Pigs" by Cake leads sales in the USA.</a:t>
            </a:r>
          </a:p>
          <a:p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Artists like Cake, Van Halen, and The Rolling Stones consistently appear in the top-selling tracks.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1A6EED-9836-44A5-AAF3-D17C2EA3C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951245"/>
              </p:ext>
            </p:extLst>
          </p:nvPr>
        </p:nvGraphicFramePr>
        <p:xfrm>
          <a:off x="657224" y="715424"/>
          <a:ext cx="7550342" cy="253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35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B1A76-8D17-4516-B494-7F0CF4637E8C}"/>
              </a:ext>
            </a:extLst>
          </p:cNvPr>
          <p:cNvSpPr txBox="1"/>
          <p:nvPr/>
        </p:nvSpPr>
        <p:spPr>
          <a:xfrm>
            <a:off x="620486" y="22738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 Demographic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64E2C-0B3F-47EC-949F-F9919D484ABC}"/>
              </a:ext>
            </a:extLst>
          </p:cNvPr>
          <p:cNvSpPr txBox="1"/>
          <p:nvPr/>
        </p:nvSpPr>
        <p:spPr>
          <a:xfrm>
            <a:off x="620485" y="3097738"/>
            <a:ext cx="72716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USA has the highest customer count (13 customers), indicating a strong market presence.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Canada and Brazil rank second and third, respectively, with significant customer counts.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top 10 countries account for a majority of the customer base, representing key markets for revenue generation.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22AC85-C9D3-4C7A-B98E-E0FAD96C0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318542"/>
              </p:ext>
            </p:extLst>
          </p:nvPr>
        </p:nvGraphicFramePr>
        <p:xfrm>
          <a:off x="620486" y="596717"/>
          <a:ext cx="7271657" cy="2501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0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0A8F3-9D95-4B1D-9A36-9D3F44480937}"/>
              </a:ext>
            </a:extLst>
          </p:cNvPr>
          <p:cNvSpPr txBox="1"/>
          <p:nvPr/>
        </p:nvSpPr>
        <p:spPr>
          <a:xfrm>
            <a:off x="718457" y="174171"/>
            <a:ext cx="52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Frequency of Purchases across the years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185BA-B123-4BCF-9ABE-8E3B4CABFFDF}"/>
              </a:ext>
            </a:extLst>
          </p:cNvPr>
          <p:cNvSpPr txBox="1"/>
          <p:nvPr/>
        </p:nvSpPr>
        <p:spPr>
          <a:xfrm>
            <a:off x="506776" y="3223203"/>
            <a:ext cx="80423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High-activity months (January, February, August):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 on marketing campaigns, discounts, or special releases during these periods.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Low-activity months (December, September, November):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targeted promotions or improving customer engagement during slower periods.</a:t>
            </a:r>
          </a:p>
          <a:p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967674-015D-439E-8EAE-568F3BFF1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904884"/>
              </p:ext>
            </p:extLst>
          </p:nvPr>
        </p:nvGraphicFramePr>
        <p:xfrm>
          <a:off x="594910" y="543503"/>
          <a:ext cx="8196550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46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01D39-A41F-4B2C-9504-45FA19447557}"/>
              </a:ext>
            </a:extLst>
          </p:cNvPr>
          <p:cNvSpPr txBox="1"/>
          <p:nvPr/>
        </p:nvSpPr>
        <p:spPr>
          <a:xfrm>
            <a:off x="740229" y="76200"/>
            <a:ext cx="69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Average Order Value across the years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DCAE9-E683-44AD-AA49-28AB92378595}"/>
              </a:ext>
            </a:extLst>
          </p:cNvPr>
          <p:cNvSpPr txBox="1"/>
          <p:nvPr/>
        </p:nvSpPr>
        <p:spPr>
          <a:xfrm>
            <a:off x="740229" y="3211286"/>
            <a:ext cx="8142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Months with higher average values (June, October):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leveraging these successful periods with targeted promotions or upscale offerings.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Months with lower values (December, January):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Assess why order values drop and consider introducing value-driven campaigns or bundled deals.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0C64BC-6A06-44A6-9237-F357C26C3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745425"/>
              </p:ext>
            </p:extLst>
          </p:nvPr>
        </p:nvGraphicFramePr>
        <p:xfrm>
          <a:off x="821806" y="445532"/>
          <a:ext cx="75003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1990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956</TotalTime>
  <Words>1189</Words>
  <Application>Microsoft Office PowerPoint</Application>
  <PresentationFormat>On-screen Show (16:9)</PresentationFormat>
  <Paragraphs>161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Anaheim</vt:lpstr>
      <vt:lpstr>Trebuchet MS</vt:lpstr>
      <vt:lpstr>Arial</vt:lpstr>
      <vt:lpstr>Wingdings 3</vt:lpstr>
      <vt:lpstr>Bookman Old Style</vt:lpstr>
      <vt:lpstr>Wingdings</vt:lpstr>
      <vt:lpstr>Facet</vt:lpstr>
      <vt:lpstr>Chinook Music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Analysis</dc:title>
  <dc:creator>Harsh</dc:creator>
  <cp:lastModifiedBy>Harsh Bhatia</cp:lastModifiedBy>
  <cp:revision>141</cp:revision>
  <dcterms:modified xsi:type="dcterms:W3CDTF">2024-12-05T09:34:45Z</dcterms:modified>
</cp:coreProperties>
</file>