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4289" r:id="rId1"/>
  </p:sldMasterIdLst>
  <p:notesMasterIdLst>
    <p:notesMasterId r:id="rId20"/>
  </p:notesMasterIdLst>
  <p:sldIdLst>
    <p:sldId id="256" r:id="rId2"/>
    <p:sldId id="257" r:id="rId3"/>
    <p:sldId id="357" r:id="rId4"/>
    <p:sldId id="259" r:id="rId5"/>
    <p:sldId id="360" r:id="rId6"/>
    <p:sldId id="260" r:id="rId7"/>
    <p:sldId id="338" r:id="rId8"/>
    <p:sldId id="339" r:id="rId9"/>
    <p:sldId id="340" r:id="rId10"/>
    <p:sldId id="341" r:id="rId11"/>
    <p:sldId id="361" r:id="rId12"/>
    <p:sldId id="343" r:id="rId13"/>
    <p:sldId id="344" r:id="rId14"/>
    <p:sldId id="364" r:id="rId15"/>
    <p:sldId id="363" r:id="rId16"/>
    <p:sldId id="362" r:id="rId17"/>
    <p:sldId id="358" r:id="rId18"/>
    <p:sldId id="356" r:id="rId19"/>
  </p:sldIdLst>
  <p:sldSz cx="9144000" cy="5143500" type="screen16x9"/>
  <p:notesSz cx="6858000" cy="9144000"/>
  <p:embeddedFontLst>
    <p:embeddedFont>
      <p:font typeface="Anaheim" panose="020B0604020202020204" charset="0"/>
      <p:regular r:id="rId21"/>
      <p:bold r:id="rId22"/>
    </p:embeddedFont>
    <p:embeddedFont>
      <p:font typeface="Bookman Old Style" panose="02050604050505020204" pitchFamily="18" charset="0"/>
      <p:regular r:id="rId23"/>
      <p:bold r:id="rId24"/>
      <p:italic r:id="rId25"/>
      <p:boldItalic r:id="rId26"/>
    </p:embeddedFont>
    <p:embeddedFont>
      <p:font typeface="Trebuchet MS" panose="020B0603020202020204" pitchFamily="34" charset="0"/>
      <p:regular r:id="rId27"/>
      <p:bold r:id="rId28"/>
      <p:italic r:id="rId29"/>
      <p:boldItalic r:id="rId30"/>
    </p:embeddedFont>
    <p:embeddedFont>
      <p:font typeface="Wingdings 3" panose="05040102010807070707" pitchFamily="18" charset="2"/>
      <p:regular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1">
          <p15:clr>
            <a:srgbClr val="9AA0A6"/>
          </p15:clr>
        </p15:guide>
        <p15:guide id="2" orient="horz" pos="340">
          <p15:clr>
            <a:srgbClr val="9AA0A6"/>
          </p15:clr>
        </p15:guide>
        <p15:guide id="3" pos="5311">
          <p15:clr>
            <a:srgbClr val="9AA0A6"/>
          </p15:clr>
        </p15:guide>
        <p15:guide id="4" orient="horz" pos="216">
          <p15:clr>
            <a:srgbClr val="9AA0A6"/>
          </p15:clr>
        </p15:guide>
        <p15:guide id="5" orient="horz" pos="748">
          <p15:clr>
            <a:srgbClr val="9AA0A6"/>
          </p15:clr>
        </p15:guide>
        <p15:guide id="6" orient="horz" pos="544">
          <p15:clr>
            <a:srgbClr val="9AA0A6"/>
          </p15:clr>
        </p15:guide>
        <p15:guide id="7" pos="449">
          <p15:clr>
            <a:srgbClr val="9AA0A6"/>
          </p15:clr>
        </p15:guide>
        <p15:guide id="8" orient="horz" pos="9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7569F6-80B3-46E3-B0C9-E6BED85B93E9}">
  <a:tblStyle styleId="{647569F6-80B3-46E3-B0C9-E6BED85B93E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5" autoAdjust="0"/>
    <p:restoredTop sz="93409" autoAdjust="0"/>
  </p:normalViewPr>
  <p:slideViewPr>
    <p:cSldViewPr snapToGrid="0">
      <p:cViewPr varScale="1">
        <p:scale>
          <a:sx n="87" d="100"/>
          <a:sy n="87" d="100"/>
        </p:scale>
        <p:origin x="906" y="90"/>
      </p:cViewPr>
      <p:guideLst>
        <p:guide orient="horz" pos="621"/>
        <p:guide orient="horz" pos="340"/>
        <p:guide pos="5311"/>
        <p:guide orient="horz" pos="216"/>
        <p:guide orient="horz" pos="748"/>
        <p:guide orient="horz" pos="544"/>
        <p:guide pos="449"/>
        <p:guide orient="horz" pos="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0d3a321f3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0d3a321f34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0d82631ce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0d82631ce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0d3a321f34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0d3a321f34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0d3a321f34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0d3a321f34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168305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643214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4929017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825395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19083128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3157292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568587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8672306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69260629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96"/>
        <p:cNvGrpSpPr/>
        <p:nvPr/>
      </p:nvGrpSpPr>
      <p:grpSpPr>
        <a:xfrm>
          <a:off x="0" y="0"/>
          <a:ext cx="0" cy="0"/>
          <a:chOff x="0" y="0"/>
          <a:chExt cx="0" cy="0"/>
        </a:xfrm>
      </p:grpSpPr>
    </p:spTree>
    <p:extLst>
      <p:ext uri="{BB962C8B-B14F-4D97-AF65-F5344CB8AC3E}">
        <p14:creationId xmlns:p14="http://schemas.microsoft.com/office/powerpoint/2010/main" val="601229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1599194" y="1380575"/>
            <a:ext cx="3667800" cy="1359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accent1"/>
              </a:buClr>
              <a:buSzPts val="4200"/>
              <a:buNone/>
              <a:defRPr sz="4200">
                <a:solidFill>
                  <a:schemeClr val="accen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7" name="Google Shape;67;p9"/>
          <p:cNvSpPr txBox="1">
            <a:spLocks noGrp="1"/>
          </p:cNvSpPr>
          <p:nvPr>
            <p:ph type="subTitle" idx="1"/>
          </p:nvPr>
        </p:nvSpPr>
        <p:spPr>
          <a:xfrm>
            <a:off x="884550" y="2733325"/>
            <a:ext cx="4382100" cy="1029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extLst>
      <p:ext uri="{BB962C8B-B14F-4D97-AF65-F5344CB8AC3E}">
        <p14:creationId xmlns:p14="http://schemas.microsoft.com/office/powerpoint/2010/main" val="854305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99763387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95907880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77672834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1138885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4295793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43110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54429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8FB4751-880F-D840-AAA9-3A15815CC996}" type="slidenum">
              <a:rPr lang="en-US" smtClean="0"/>
              <a:pPr/>
              <a:t>‹#›</a:t>
            </a:fld>
            <a:endParaRPr lang="en-US" dirty="0"/>
          </a:p>
        </p:txBody>
      </p:sp>
      <p:sp>
        <p:nvSpPr>
          <p:cNvPr id="5" name="Date Placeholder 4"/>
          <p:cNvSpPr>
            <a:spLocks noGrp="1"/>
          </p:cNvSpPr>
          <p:nvPr>
            <p:ph type="dt" sz="half" idx="10"/>
          </p:nvPr>
        </p:nvSpPr>
        <p:spPr/>
        <p:txBody>
          <a:bodyPr/>
          <a:lstStyle/>
          <a:p>
            <a:endParaRPr lang="en-US" dirty="0"/>
          </a:p>
        </p:txBody>
      </p:sp>
    </p:spTree>
    <p:extLst>
      <p:ext uri="{BB962C8B-B14F-4D97-AF65-F5344CB8AC3E}">
        <p14:creationId xmlns:p14="http://schemas.microsoft.com/office/powerpoint/2010/main" val="355387275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1657314"/>
      </p:ext>
    </p:extLst>
  </p:cSld>
  <p:clrMap bg1="lt1" tx1="dk1" bg2="lt2" tx2="dk2" accent1="accent1" accent2="accent2" accent3="accent3" accent4="accent4" accent5="accent5" accent6="accent6" hlink="hlink" folHlink="folHlink"/>
  <p:sldLayoutIdLst>
    <p:sldLayoutId id="2147484290" r:id="rId1"/>
    <p:sldLayoutId id="2147484291" r:id="rId2"/>
    <p:sldLayoutId id="2147484292" r:id="rId3"/>
    <p:sldLayoutId id="2147484293" r:id="rId4"/>
    <p:sldLayoutId id="2147484294" r:id="rId5"/>
    <p:sldLayoutId id="2147484295" r:id="rId6"/>
    <p:sldLayoutId id="2147484296" r:id="rId7"/>
    <p:sldLayoutId id="2147484297" r:id="rId8"/>
    <p:sldLayoutId id="2147484298" r:id="rId9"/>
    <p:sldLayoutId id="2147484299" r:id="rId10"/>
    <p:sldLayoutId id="2147484300" r:id="rId11"/>
    <p:sldLayoutId id="2147484301" r:id="rId12"/>
    <p:sldLayoutId id="2147484302" r:id="rId13"/>
    <p:sldLayoutId id="2147484303" r:id="rId14"/>
    <p:sldLayoutId id="2147484304" r:id="rId15"/>
    <p:sldLayoutId id="2147484305" r:id="rId16"/>
    <p:sldLayoutId id="2147484306" r:id="rId17"/>
    <p:sldLayoutId id="2147484307"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20" name="Google Shape;320;p39"/>
          <p:cNvSpPr txBox="1">
            <a:spLocks noGrp="1"/>
          </p:cNvSpPr>
          <p:nvPr>
            <p:ph type="ctrTitle" idx="4294967295"/>
          </p:nvPr>
        </p:nvSpPr>
        <p:spPr>
          <a:xfrm>
            <a:off x="0" y="560388"/>
            <a:ext cx="4098274" cy="139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u="sng" dirty="0">
                <a:solidFill>
                  <a:schemeClr val="tx1">
                    <a:lumMod val="95000"/>
                    <a:lumOff val="5000"/>
                  </a:schemeClr>
                </a:solidFill>
                <a:latin typeface="Bookman Old Style" panose="02050604050505020204" pitchFamily="18" charset="0"/>
              </a:rPr>
              <a:t>Columbia Asia Hospital Project</a:t>
            </a:r>
            <a:endParaRPr sz="3200" b="1" u="sng" dirty="0">
              <a:solidFill>
                <a:schemeClr val="tx1">
                  <a:lumMod val="95000"/>
                  <a:lumOff val="5000"/>
                </a:schemeClr>
              </a:solidFill>
              <a:latin typeface="Bookman Old Style" panose="02050604050505020204" pitchFamily="18" charset="0"/>
            </a:endParaRPr>
          </a:p>
        </p:txBody>
      </p:sp>
      <p:sp>
        <p:nvSpPr>
          <p:cNvPr id="321" name="Google Shape;321;p39"/>
          <p:cNvSpPr txBox="1">
            <a:spLocks noGrp="1"/>
          </p:cNvSpPr>
          <p:nvPr>
            <p:ph type="subTitle" idx="4294967295"/>
          </p:nvPr>
        </p:nvSpPr>
        <p:spPr>
          <a:xfrm>
            <a:off x="-251150" y="2959894"/>
            <a:ext cx="4600575" cy="4524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b="1" u="sng" dirty="0">
                <a:solidFill>
                  <a:schemeClr val="tx1">
                    <a:lumMod val="95000"/>
                    <a:lumOff val="5000"/>
                  </a:schemeClr>
                </a:solidFill>
                <a:latin typeface="Bookman Old Style" panose="02050604050505020204" pitchFamily="18" charset="0"/>
              </a:rPr>
              <a:t>HARSH BHATIA</a:t>
            </a:r>
            <a:endParaRPr sz="2400" b="1" u="sng" dirty="0">
              <a:solidFill>
                <a:schemeClr val="tx1">
                  <a:lumMod val="95000"/>
                  <a:lumOff val="5000"/>
                </a:schemeClr>
              </a:solidFill>
              <a:latin typeface="Bookman Old Style" panose="02050604050505020204" pitchFamily="18" charset="0"/>
            </a:endParaRPr>
          </a:p>
        </p:txBody>
      </p:sp>
      <p:cxnSp>
        <p:nvCxnSpPr>
          <p:cNvPr id="322" name="Google Shape;322;p39"/>
          <p:cNvCxnSpPr>
            <a:cxnSpLocks/>
          </p:cNvCxnSpPr>
          <p:nvPr/>
        </p:nvCxnSpPr>
        <p:spPr>
          <a:xfrm>
            <a:off x="6058826" y="387107"/>
            <a:ext cx="2624400" cy="0"/>
          </a:xfrm>
          <a:prstGeom prst="straightConnector1">
            <a:avLst/>
          </a:prstGeom>
          <a:noFill/>
          <a:ln w="9525" cap="flat" cmpd="sng">
            <a:solidFill>
              <a:schemeClr val="dk1"/>
            </a:solidFill>
            <a:prstDash val="solid"/>
            <a:round/>
            <a:headEnd type="none" w="med" len="med"/>
            <a:tailEnd type="none" w="med" len="med"/>
          </a:ln>
        </p:spPr>
      </p:cxnSp>
      <p:cxnSp>
        <p:nvCxnSpPr>
          <p:cNvPr id="325" name="Google Shape;325;p39"/>
          <p:cNvCxnSpPr>
            <a:cxnSpLocks/>
          </p:cNvCxnSpPr>
          <p:nvPr/>
        </p:nvCxnSpPr>
        <p:spPr>
          <a:xfrm rot="10800000">
            <a:off x="5684800" y="4756400"/>
            <a:ext cx="3381000" cy="0"/>
          </a:xfrm>
          <a:prstGeom prst="straightConnector1">
            <a:avLst/>
          </a:prstGeom>
          <a:noFill/>
          <a:ln w="9525" cap="flat" cmpd="sng">
            <a:solidFill>
              <a:schemeClr val="dk1"/>
            </a:solidFill>
            <a:prstDash val="solid"/>
            <a:round/>
            <a:headEnd type="none" w="med" len="med"/>
            <a:tailEnd type="none" w="med" len="med"/>
          </a:ln>
        </p:spPr>
      </p:cxnSp>
      <p:sp>
        <p:nvSpPr>
          <p:cNvPr id="4" name="TextBox 3">
            <a:extLst>
              <a:ext uri="{FF2B5EF4-FFF2-40B4-BE49-F238E27FC236}">
                <a16:creationId xmlns:a16="http://schemas.microsoft.com/office/drawing/2014/main" id="{20319C36-ACB1-4D1D-95AF-4B4DE1637AEB}"/>
              </a:ext>
            </a:extLst>
          </p:cNvPr>
          <p:cNvSpPr txBox="1"/>
          <p:nvPr/>
        </p:nvSpPr>
        <p:spPr>
          <a:xfrm>
            <a:off x="1023099" y="3765941"/>
            <a:ext cx="2052076" cy="400110"/>
          </a:xfrm>
          <a:prstGeom prst="rect">
            <a:avLst/>
          </a:prstGeom>
          <a:noFill/>
        </p:spPr>
        <p:txBody>
          <a:bodyPr wrap="square" rtlCol="0">
            <a:spAutoFit/>
          </a:bodyPr>
          <a:lstStyle/>
          <a:p>
            <a:pPr algn="ctr"/>
            <a:r>
              <a:rPr lang="en-US" sz="2000" b="1" u="sng" dirty="0">
                <a:solidFill>
                  <a:schemeClr val="tx1">
                    <a:lumMod val="95000"/>
                    <a:lumOff val="5000"/>
                  </a:schemeClr>
                </a:solidFill>
                <a:latin typeface="Bookman Old Style" panose="02050604050505020204" pitchFamily="18" charset="0"/>
              </a:rPr>
              <a:t>02/01/2024</a:t>
            </a:r>
            <a:endParaRPr lang="en-IN" sz="2000" b="1" u="sng" dirty="0">
              <a:solidFill>
                <a:schemeClr val="tx1">
                  <a:lumMod val="95000"/>
                  <a:lumOff val="5000"/>
                </a:schemeClr>
              </a:solidFill>
              <a:latin typeface="Bookman Old Style" panose="02050604050505020204" pitchFamily="18" charset="0"/>
            </a:endParaRPr>
          </a:p>
        </p:txBody>
      </p:sp>
      <p:pic>
        <p:nvPicPr>
          <p:cNvPr id="7" name="Picture 6">
            <a:extLst>
              <a:ext uri="{FF2B5EF4-FFF2-40B4-BE49-F238E27FC236}">
                <a16:creationId xmlns:a16="http://schemas.microsoft.com/office/drawing/2014/main" id="{0DF7D2E9-9AC0-4E19-8B75-A0F2D46570B5}"/>
              </a:ext>
            </a:extLst>
          </p:cNvPr>
          <p:cNvPicPr>
            <a:picLocks noChangeAspect="1"/>
          </p:cNvPicPr>
          <p:nvPr/>
        </p:nvPicPr>
        <p:blipFill>
          <a:blip r:embed="rId3"/>
          <a:stretch>
            <a:fillRect/>
          </a:stretch>
        </p:blipFill>
        <p:spPr>
          <a:xfrm>
            <a:off x="4098274" y="0"/>
            <a:ext cx="5045725"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801D39-A41F-4B2C-9504-45FA19447557}"/>
              </a:ext>
            </a:extLst>
          </p:cNvPr>
          <p:cNvSpPr txBox="1"/>
          <p:nvPr/>
        </p:nvSpPr>
        <p:spPr>
          <a:xfrm>
            <a:off x="483694" y="116152"/>
            <a:ext cx="6945086"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Relationship between Patient wait time and Satisfaction Score</a:t>
            </a:r>
            <a:endParaRPr lang="en-IN"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70DCAE9-E683-44AD-AA49-28AB92378595}"/>
              </a:ext>
            </a:extLst>
          </p:cNvPr>
          <p:cNvSpPr txBox="1"/>
          <p:nvPr/>
        </p:nvSpPr>
        <p:spPr>
          <a:xfrm>
            <a:off x="483694" y="3180688"/>
            <a:ext cx="8142514" cy="1661993"/>
          </a:xfrm>
          <a:prstGeom prst="rect">
            <a:avLst/>
          </a:prstGeom>
          <a:noFill/>
        </p:spPr>
        <p:txBody>
          <a:bodyPr wrap="square" rtlCol="0">
            <a:spAutoFit/>
          </a:bodyPr>
          <a:lstStyle/>
          <a:p>
            <a:r>
              <a:rPr lang="en-IN" sz="1400" b="1" dirty="0">
                <a:latin typeface="Arial" panose="020B0604020202020204" pitchFamily="34" charset="0"/>
                <a:cs typeface="Arial" panose="020B0604020202020204" pitchFamily="34" charset="0"/>
              </a:rPr>
              <a:t>Insights:</a:t>
            </a:r>
          </a:p>
          <a:p>
            <a:endParaRPr lang="en-IN" sz="16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200" b="1" dirty="0">
                <a:latin typeface="Arial" panose="020B0604020202020204" pitchFamily="34" charset="0"/>
                <a:cs typeface="Arial" panose="020B0604020202020204" pitchFamily="34" charset="0"/>
              </a:rPr>
              <a:t>The satisfaction score is mostly uniform during the period of wait time but highest satisfactory score is obtained during the 10 mins wait time (6.70) and lowest around 40 mins (4.53).</a:t>
            </a:r>
          </a:p>
          <a:p>
            <a:endParaRPr lang="en-US" sz="12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200" b="1" dirty="0">
                <a:latin typeface="Arial" panose="020B0604020202020204" pitchFamily="34" charset="0"/>
                <a:cs typeface="Arial" panose="020B0604020202020204" pitchFamily="34" charset="0"/>
              </a:rPr>
              <a:t>The ratings might not be accurate as 75% of the ratings were missing and analysis has been made on the basis of remaining 25%, so the hospital should also encourage patients to provide the ratings so that the accurate analysis can be made.</a:t>
            </a:r>
            <a:endParaRPr lang="en-IN" sz="16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D5E709CC-59E6-466A-A627-A94C6900118F}"/>
              </a:ext>
            </a:extLst>
          </p:cNvPr>
          <p:cNvPicPr>
            <a:picLocks noChangeAspect="1"/>
          </p:cNvPicPr>
          <p:nvPr/>
        </p:nvPicPr>
        <p:blipFill>
          <a:blip r:embed="rId2"/>
          <a:stretch>
            <a:fillRect/>
          </a:stretch>
        </p:blipFill>
        <p:spPr>
          <a:xfrm>
            <a:off x="483694" y="594910"/>
            <a:ext cx="8142514" cy="2269475"/>
          </a:xfrm>
          <a:prstGeom prst="rect">
            <a:avLst/>
          </a:prstGeom>
        </p:spPr>
      </p:pic>
    </p:spTree>
    <p:extLst>
      <p:ext uri="{BB962C8B-B14F-4D97-AF65-F5344CB8AC3E}">
        <p14:creationId xmlns:p14="http://schemas.microsoft.com/office/powerpoint/2010/main" val="115199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801D39-A41F-4B2C-9504-45FA19447557}"/>
              </a:ext>
            </a:extLst>
          </p:cNvPr>
          <p:cNvSpPr txBox="1"/>
          <p:nvPr/>
        </p:nvSpPr>
        <p:spPr>
          <a:xfrm>
            <a:off x="483694" y="116152"/>
            <a:ext cx="6945086"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Patient visits throughout the Year</a:t>
            </a:r>
            <a:endParaRPr lang="en-IN"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70DCAE9-E683-44AD-AA49-28AB92378595}"/>
              </a:ext>
            </a:extLst>
          </p:cNvPr>
          <p:cNvSpPr txBox="1"/>
          <p:nvPr/>
        </p:nvSpPr>
        <p:spPr>
          <a:xfrm>
            <a:off x="340474" y="3693240"/>
            <a:ext cx="8142514" cy="1107996"/>
          </a:xfrm>
          <a:prstGeom prst="rect">
            <a:avLst/>
          </a:prstGeom>
          <a:noFill/>
        </p:spPr>
        <p:txBody>
          <a:bodyPr wrap="square" rtlCol="0">
            <a:spAutoFit/>
          </a:bodyPr>
          <a:lstStyle/>
          <a:p>
            <a:r>
              <a:rPr lang="en-IN" sz="1400" b="1" dirty="0">
                <a:latin typeface="Arial" panose="020B0604020202020204" pitchFamily="34" charset="0"/>
                <a:cs typeface="Arial" panose="020B0604020202020204" pitchFamily="34" charset="0"/>
              </a:rPr>
              <a:t>Insights:</a:t>
            </a:r>
          </a:p>
          <a:p>
            <a:endParaRPr lang="en-IN" sz="16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200" b="1" dirty="0">
                <a:latin typeface="Arial" panose="020B0604020202020204" pitchFamily="34" charset="0"/>
                <a:cs typeface="Arial" panose="020B0604020202020204" pitchFamily="34" charset="0"/>
              </a:rPr>
              <a:t>Patients visits peaked on August 2020 (530).</a:t>
            </a:r>
          </a:p>
          <a:p>
            <a:endParaRPr lang="en-US" sz="12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200" b="1" dirty="0">
                <a:latin typeface="Arial" panose="020B0604020202020204" pitchFamily="34" charset="0"/>
                <a:cs typeface="Arial" panose="020B0604020202020204" pitchFamily="34" charset="0"/>
              </a:rPr>
              <a:t>Least number of patients visited on February 2020 (431).</a:t>
            </a:r>
          </a:p>
        </p:txBody>
      </p:sp>
      <p:pic>
        <p:nvPicPr>
          <p:cNvPr id="5" name="Picture 4">
            <a:extLst>
              <a:ext uri="{FF2B5EF4-FFF2-40B4-BE49-F238E27FC236}">
                <a16:creationId xmlns:a16="http://schemas.microsoft.com/office/drawing/2014/main" id="{78CEC8F3-D399-4A0B-A74B-030D5550A971}"/>
              </a:ext>
            </a:extLst>
          </p:cNvPr>
          <p:cNvPicPr>
            <a:picLocks noChangeAspect="1"/>
          </p:cNvPicPr>
          <p:nvPr/>
        </p:nvPicPr>
        <p:blipFill>
          <a:blip r:embed="rId2"/>
          <a:stretch>
            <a:fillRect/>
          </a:stretch>
        </p:blipFill>
        <p:spPr>
          <a:xfrm>
            <a:off x="340474" y="485484"/>
            <a:ext cx="8142514" cy="3064536"/>
          </a:xfrm>
          <a:prstGeom prst="rect">
            <a:avLst/>
          </a:prstGeom>
        </p:spPr>
      </p:pic>
    </p:spTree>
    <p:extLst>
      <p:ext uri="{BB962C8B-B14F-4D97-AF65-F5344CB8AC3E}">
        <p14:creationId xmlns:p14="http://schemas.microsoft.com/office/powerpoint/2010/main" val="141580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4ED810-E642-490B-AE15-9D3CC60F89F9}"/>
              </a:ext>
            </a:extLst>
          </p:cNvPr>
          <p:cNvSpPr txBox="1"/>
          <p:nvPr/>
        </p:nvSpPr>
        <p:spPr>
          <a:xfrm>
            <a:off x="424543" y="85946"/>
            <a:ext cx="6008914"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Average Satisfaction Scores by Age group</a:t>
            </a:r>
            <a:endParaRPr lang="en-IN"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BC2C389-399A-4CE2-B403-A596D92811C6}"/>
              </a:ext>
            </a:extLst>
          </p:cNvPr>
          <p:cNvSpPr txBox="1"/>
          <p:nvPr/>
        </p:nvSpPr>
        <p:spPr>
          <a:xfrm>
            <a:off x="446314" y="3527134"/>
            <a:ext cx="8697686" cy="1077218"/>
          </a:xfrm>
          <a:prstGeom prst="rect">
            <a:avLst/>
          </a:prstGeom>
          <a:noFill/>
        </p:spPr>
        <p:txBody>
          <a:bodyPr wrap="square" rtlCol="0">
            <a:spAutoFit/>
          </a:bodyPr>
          <a:lstStyle/>
          <a:p>
            <a:r>
              <a:rPr lang="en-IN" sz="1200" b="1" dirty="0">
                <a:latin typeface="Arial" panose="020B0604020202020204" pitchFamily="34" charset="0"/>
                <a:cs typeface="Arial" panose="020B0604020202020204" pitchFamily="34" charset="0"/>
              </a:rPr>
              <a:t>Insights</a:t>
            </a:r>
            <a:r>
              <a:rPr lang="en-IN" sz="1400" b="1" dirty="0">
                <a:latin typeface="Arial" panose="020B0604020202020204" pitchFamily="34" charset="0"/>
                <a:cs typeface="Arial" panose="020B0604020202020204" pitchFamily="34" charset="0"/>
              </a:rPr>
              <a:t>:</a:t>
            </a:r>
          </a:p>
          <a:p>
            <a:endParaRPr lang="en-IN" sz="14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200" b="1" dirty="0">
                <a:latin typeface="Arial" panose="020B0604020202020204" pitchFamily="34" charset="0"/>
                <a:cs typeface="Arial" panose="020B0604020202020204" pitchFamily="34" charset="0"/>
              </a:rPr>
              <a:t>Age group 36-50 reports the highest satisfaction score (5.64).</a:t>
            </a:r>
          </a:p>
          <a:p>
            <a:endParaRPr lang="en-US" sz="12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200" b="1" dirty="0">
                <a:latin typeface="Arial" panose="020B0604020202020204" pitchFamily="34" charset="0"/>
                <a:cs typeface="Arial" panose="020B0604020202020204" pitchFamily="34" charset="0"/>
              </a:rPr>
              <a:t>Age group 66+ reports the lowest ratings (5.14).</a:t>
            </a:r>
          </a:p>
        </p:txBody>
      </p:sp>
      <p:pic>
        <p:nvPicPr>
          <p:cNvPr id="4" name="Picture 3">
            <a:extLst>
              <a:ext uri="{FF2B5EF4-FFF2-40B4-BE49-F238E27FC236}">
                <a16:creationId xmlns:a16="http://schemas.microsoft.com/office/drawing/2014/main" id="{A26E2CB0-7CDA-412E-A2B5-2D853B25F07C}"/>
              </a:ext>
            </a:extLst>
          </p:cNvPr>
          <p:cNvPicPr>
            <a:picLocks noChangeAspect="1"/>
          </p:cNvPicPr>
          <p:nvPr/>
        </p:nvPicPr>
        <p:blipFill>
          <a:blip r:embed="rId2"/>
          <a:stretch>
            <a:fillRect/>
          </a:stretch>
        </p:blipFill>
        <p:spPr>
          <a:xfrm>
            <a:off x="747922" y="666335"/>
            <a:ext cx="6875750" cy="2649742"/>
          </a:xfrm>
          <a:prstGeom prst="rect">
            <a:avLst/>
          </a:prstGeom>
        </p:spPr>
      </p:pic>
    </p:spTree>
    <p:extLst>
      <p:ext uri="{BB962C8B-B14F-4D97-AF65-F5344CB8AC3E}">
        <p14:creationId xmlns:p14="http://schemas.microsoft.com/office/powerpoint/2010/main" val="3305765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46987C-CDF8-4696-8A13-D90E7C25A581}"/>
              </a:ext>
            </a:extLst>
          </p:cNvPr>
          <p:cNvSpPr txBox="1"/>
          <p:nvPr/>
        </p:nvSpPr>
        <p:spPr>
          <a:xfrm>
            <a:off x="391886" y="43543"/>
            <a:ext cx="6259286"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Average waiting time for each department</a:t>
            </a:r>
            <a:endParaRPr lang="en-IN"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0023CED2-2359-42EA-ABA1-D8129A9CDBD2}"/>
              </a:ext>
            </a:extLst>
          </p:cNvPr>
          <p:cNvSpPr txBox="1"/>
          <p:nvPr/>
        </p:nvSpPr>
        <p:spPr>
          <a:xfrm>
            <a:off x="391886" y="3373785"/>
            <a:ext cx="8465675" cy="2196820"/>
          </a:xfrm>
          <a:prstGeom prst="rect">
            <a:avLst/>
          </a:prstGeom>
          <a:noFill/>
        </p:spPr>
        <p:txBody>
          <a:bodyPr wrap="square" rtlCol="0">
            <a:spAutoFit/>
          </a:bodyPr>
          <a:lstStyle/>
          <a:p>
            <a:r>
              <a:rPr lang="en-IN" sz="1400" b="1" dirty="0">
                <a:latin typeface="Arial" panose="020B0604020202020204" pitchFamily="34" charset="0"/>
                <a:cs typeface="Arial" panose="020B0604020202020204" pitchFamily="34" charset="0"/>
              </a:rPr>
              <a:t>Insights:</a:t>
            </a:r>
          </a:p>
          <a:p>
            <a:endParaRPr lang="en-IN" sz="14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IN" sz="1200" b="1" dirty="0">
                <a:solidFill>
                  <a:srgbClr val="000000"/>
                </a:solidFill>
                <a:latin typeface="Arial" panose="020B0604020202020204" pitchFamily="34" charset="0"/>
                <a:cs typeface="Arial" panose="020B0604020202020204" pitchFamily="34" charset="0"/>
              </a:rPr>
              <a:t>“Neurology” department had the highest average waiting time of (36.80) minutes.</a:t>
            </a:r>
          </a:p>
          <a:p>
            <a:pPr marL="171450" indent="-171450">
              <a:buFont typeface="Wingdings" panose="05000000000000000000" pitchFamily="2" charset="2"/>
              <a:buChar char="Ø"/>
            </a:pPr>
            <a:endParaRPr lang="en-IN" sz="1200" b="1" dirty="0">
              <a:solidFill>
                <a:srgbClr val="000000"/>
              </a:solidFill>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IN" sz="1200" b="1" dirty="0">
                <a:solidFill>
                  <a:srgbClr val="000000"/>
                </a:solidFill>
                <a:latin typeface="Arial" panose="020B0604020202020204" pitchFamily="34" charset="0"/>
                <a:cs typeface="Arial" panose="020B0604020202020204" pitchFamily="34" charset="0"/>
              </a:rPr>
              <a:t>“Renal” department had the lowest average waiting time of (34.70) minutes.</a:t>
            </a:r>
          </a:p>
          <a:p>
            <a:pPr marL="171450" indent="-171450">
              <a:buFont typeface="Wingdings" panose="05000000000000000000" pitchFamily="2" charset="2"/>
              <a:buChar char="Ø"/>
            </a:pPr>
            <a:endParaRPr lang="en-IN" sz="1200" b="1" dirty="0">
              <a:solidFill>
                <a:srgbClr val="000000"/>
              </a:solidFill>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IN" sz="1200" b="1" dirty="0">
                <a:solidFill>
                  <a:srgbClr val="000000"/>
                </a:solidFill>
                <a:latin typeface="Arial" panose="020B0604020202020204" pitchFamily="34" charset="0"/>
                <a:cs typeface="Arial" panose="020B0604020202020204" pitchFamily="34" charset="0"/>
              </a:rPr>
              <a:t>There is no significant difference between the waiting time of all the departments as the average waiting time in all departments is around (35.63) minutes.</a:t>
            </a:r>
          </a:p>
          <a:p>
            <a:endParaRPr lang="en-IN" sz="1200" dirty="0">
              <a:solidFill>
                <a:srgbClr val="000000"/>
              </a:solidFill>
              <a:latin typeface="Arial" panose="020B0604020202020204" pitchFamily="34" charset="0"/>
              <a:cs typeface="Arial" panose="020B0604020202020204" pitchFamily="34" charset="0"/>
            </a:endParaRPr>
          </a:p>
          <a:p>
            <a:pPr lvl="0" algn="just">
              <a:lnSpc>
                <a:spcPct val="107000"/>
              </a:lnSpc>
            </a:pPr>
            <a:endParaRPr lang="en-IN" sz="1200" dirty="0">
              <a:solidFill>
                <a:srgbClr val="000000"/>
              </a:solidFill>
              <a:latin typeface="Arial" panose="020B0604020202020204" pitchFamily="34" charset="0"/>
              <a:cs typeface="Arial" panose="020B0604020202020204" pitchFamily="34" charset="0"/>
            </a:endParaRPr>
          </a:p>
          <a:p>
            <a:pPr lvl="0" algn="just">
              <a:lnSpc>
                <a:spcPct val="107000"/>
              </a:lnSpc>
            </a:pPr>
            <a:endParaRPr lang="en-IN" sz="1200" dirty="0">
              <a:solidFill>
                <a:srgbClr val="00000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FD5B51D-6EDA-4C99-90C3-450F8517A005}"/>
              </a:ext>
            </a:extLst>
          </p:cNvPr>
          <p:cNvPicPr>
            <a:picLocks noChangeAspect="1"/>
          </p:cNvPicPr>
          <p:nvPr/>
        </p:nvPicPr>
        <p:blipFill>
          <a:blip r:embed="rId2"/>
          <a:stretch>
            <a:fillRect/>
          </a:stretch>
        </p:blipFill>
        <p:spPr>
          <a:xfrm>
            <a:off x="804231" y="611149"/>
            <a:ext cx="6717917" cy="2762636"/>
          </a:xfrm>
          <a:prstGeom prst="rect">
            <a:avLst/>
          </a:prstGeom>
        </p:spPr>
      </p:pic>
    </p:spTree>
    <p:extLst>
      <p:ext uri="{BB962C8B-B14F-4D97-AF65-F5344CB8AC3E}">
        <p14:creationId xmlns:p14="http://schemas.microsoft.com/office/powerpoint/2010/main" val="249542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48B661-90A1-4630-AB45-5DCB1BCFA202}"/>
              </a:ext>
            </a:extLst>
          </p:cNvPr>
          <p:cNvSpPr txBox="1"/>
          <p:nvPr/>
        </p:nvSpPr>
        <p:spPr>
          <a:xfrm>
            <a:off x="264405" y="5241"/>
            <a:ext cx="2335576" cy="369332"/>
          </a:xfrm>
          <a:prstGeom prst="rect">
            <a:avLst/>
          </a:prstGeom>
          <a:noFill/>
        </p:spPr>
        <p:txBody>
          <a:bodyPr wrap="square" rtlCol="0">
            <a:spAutoFit/>
          </a:bodyPr>
          <a:lstStyle/>
          <a:p>
            <a:r>
              <a:rPr lang="en-IN" b="1" dirty="0">
                <a:latin typeface="Anaheim" panose="020B0604020202020204" charset="0"/>
              </a:rPr>
              <a:t>Main Tab</a:t>
            </a:r>
          </a:p>
        </p:txBody>
      </p:sp>
      <p:pic>
        <p:nvPicPr>
          <p:cNvPr id="4" name="Picture 3">
            <a:extLst>
              <a:ext uri="{FF2B5EF4-FFF2-40B4-BE49-F238E27FC236}">
                <a16:creationId xmlns:a16="http://schemas.microsoft.com/office/drawing/2014/main" id="{B3084995-817A-4C28-8C60-C5C74848871A}"/>
              </a:ext>
            </a:extLst>
          </p:cNvPr>
          <p:cNvPicPr>
            <a:picLocks noChangeAspect="1"/>
          </p:cNvPicPr>
          <p:nvPr/>
        </p:nvPicPr>
        <p:blipFill>
          <a:blip r:embed="rId2"/>
          <a:stretch>
            <a:fillRect/>
          </a:stretch>
        </p:blipFill>
        <p:spPr>
          <a:xfrm>
            <a:off x="352541" y="374573"/>
            <a:ext cx="8527054" cy="4680792"/>
          </a:xfrm>
          <a:prstGeom prst="rect">
            <a:avLst/>
          </a:prstGeom>
        </p:spPr>
      </p:pic>
    </p:spTree>
    <p:extLst>
      <p:ext uri="{BB962C8B-B14F-4D97-AF65-F5344CB8AC3E}">
        <p14:creationId xmlns:p14="http://schemas.microsoft.com/office/powerpoint/2010/main" val="411785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9FC0E4-B032-47BC-BB49-4FE172B966A2}"/>
              </a:ext>
            </a:extLst>
          </p:cNvPr>
          <p:cNvSpPr txBox="1"/>
          <p:nvPr/>
        </p:nvSpPr>
        <p:spPr>
          <a:xfrm>
            <a:off x="206566" y="0"/>
            <a:ext cx="1346812" cy="369332"/>
          </a:xfrm>
          <a:prstGeom prst="rect">
            <a:avLst/>
          </a:prstGeom>
          <a:noFill/>
        </p:spPr>
        <p:txBody>
          <a:bodyPr wrap="square">
            <a:spAutoFit/>
          </a:bodyPr>
          <a:lstStyle/>
          <a:p>
            <a:r>
              <a:rPr lang="en-IN" b="1" dirty="0">
                <a:latin typeface="Anaheim" panose="020B0604020202020204" charset="0"/>
              </a:rPr>
              <a:t>Doctor Tab</a:t>
            </a:r>
          </a:p>
        </p:txBody>
      </p:sp>
      <p:pic>
        <p:nvPicPr>
          <p:cNvPr id="5" name="Picture 4">
            <a:extLst>
              <a:ext uri="{FF2B5EF4-FFF2-40B4-BE49-F238E27FC236}">
                <a16:creationId xmlns:a16="http://schemas.microsoft.com/office/drawing/2014/main" id="{6790BA4E-6E9B-4760-9219-154A2FCF4B2F}"/>
              </a:ext>
            </a:extLst>
          </p:cNvPr>
          <p:cNvPicPr>
            <a:picLocks noChangeAspect="1"/>
          </p:cNvPicPr>
          <p:nvPr/>
        </p:nvPicPr>
        <p:blipFill>
          <a:blip r:embed="rId2"/>
          <a:stretch>
            <a:fillRect/>
          </a:stretch>
        </p:blipFill>
        <p:spPr>
          <a:xfrm>
            <a:off x="303555" y="369332"/>
            <a:ext cx="8633879" cy="4621309"/>
          </a:xfrm>
          <a:prstGeom prst="rect">
            <a:avLst/>
          </a:prstGeom>
        </p:spPr>
      </p:pic>
    </p:spTree>
    <p:extLst>
      <p:ext uri="{BB962C8B-B14F-4D97-AF65-F5344CB8AC3E}">
        <p14:creationId xmlns:p14="http://schemas.microsoft.com/office/powerpoint/2010/main" val="547709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8C9DA0-5C48-49B9-AC25-BB7F805B5A7E}"/>
              </a:ext>
            </a:extLst>
          </p:cNvPr>
          <p:cNvSpPr txBox="1"/>
          <p:nvPr/>
        </p:nvSpPr>
        <p:spPr>
          <a:xfrm>
            <a:off x="195549" y="0"/>
            <a:ext cx="1567150" cy="369332"/>
          </a:xfrm>
          <a:prstGeom prst="rect">
            <a:avLst/>
          </a:prstGeom>
          <a:noFill/>
        </p:spPr>
        <p:txBody>
          <a:bodyPr wrap="square">
            <a:spAutoFit/>
          </a:bodyPr>
          <a:lstStyle/>
          <a:p>
            <a:r>
              <a:rPr lang="en-IN" b="1" dirty="0">
                <a:latin typeface="Anaheim" panose="020B0604020202020204" charset="0"/>
              </a:rPr>
              <a:t>Patient Tab</a:t>
            </a:r>
          </a:p>
        </p:txBody>
      </p:sp>
      <p:pic>
        <p:nvPicPr>
          <p:cNvPr id="5" name="Picture 4">
            <a:extLst>
              <a:ext uri="{FF2B5EF4-FFF2-40B4-BE49-F238E27FC236}">
                <a16:creationId xmlns:a16="http://schemas.microsoft.com/office/drawing/2014/main" id="{60102DDC-6E47-4AFA-B2F7-B4BFBAA46C79}"/>
              </a:ext>
            </a:extLst>
          </p:cNvPr>
          <p:cNvPicPr>
            <a:picLocks noChangeAspect="1"/>
          </p:cNvPicPr>
          <p:nvPr/>
        </p:nvPicPr>
        <p:blipFill>
          <a:blip r:embed="rId3"/>
          <a:stretch>
            <a:fillRect/>
          </a:stretch>
        </p:blipFill>
        <p:spPr>
          <a:xfrm>
            <a:off x="195549" y="337825"/>
            <a:ext cx="8752902" cy="4696883"/>
          </a:xfrm>
          <a:prstGeom prst="rect">
            <a:avLst/>
          </a:prstGeom>
        </p:spPr>
      </p:pic>
    </p:spTree>
    <p:extLst>
      <p:ext uri="{BB962C8B-B14F-4D97-AF65-F5344CB8AC3E}">
        <p14:creationId xmlns:p14="http://schemas.microsoft.com/office/powerpoint/2010/main" val="186877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4AF84C-3744-45F3-88FC-1B5532D32475}"/>
              </a:ext>
            </a:extLst>
          </p:cNvPr>
          <p:cNvSpPr txBox="1"/>
          <p:nvPr/>
        </p:nvSpPr>
        <p:spPr>
          <a:xfrm>
            <a:off x="462709" y="209321"/>
            <a:ext cx="5508434"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Recommendation</a:t>
            </a:r>
            <a:endParaRPr lang="en-IN"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1D85EC1-5625-48DD-938A-F8EEFFC2DD9E}"/>
              </a:ext>
            </a:extLst>
          </p:cNvPr>
          <p:cNvSpPr txBox="1"/>
          <p:nvPr/>
        </p:nvSpPr>
        <p:spPr>
          <a:xfrm>
            <a:off x="462710" y="840751"/>
            <a:ext cx="5002604" cy="4524315"/>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Staff Allocation</a:t>
            </a:r>
            <a:r>
              <a:rPr lang="en-US" sz="1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Allocating new doctors in the departments with high patient visits would help in attending more patients and will help in reducing the wait time of patients.</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General Practice department should be provided with more doctors as there are most patient visits. </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Patient Satisfaction Score</a:t>
            </a:r>
            <a:r>
              <a:rPr lang="en-US" sz="1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Reducing waiting time and providing discounts to patients will help in increasing the satisfaction score and will also help in boosting hospital reputation.</a:t>
            </a:r>
          </a:p>
          <a:p>
            <a:endParaRPr lang="en-US" sz="16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Patient Feedback</a:t>
            </a:r>
            <a:r>
              <a:rPr lang="en-US" sz="1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Patient feedback should be the priority, as around 75% of the patients have not provided the satisfaction score. </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So the patients should be encouraged to provide the feedback so that the appropriate actions could be taken.</a:t>
            </a: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615A85F-F76A-4813-A6A3-87051CD631E1}"/>
              </a:ext>
            </a:extLst>
          </p:cNvPr>
          <p:cNvPicPr>
            <a:picLocks noChangeAspect="1"/>
          </p:cNvPicPr>
          <p:nvPr/>
        </p:nvPicPr>
        <p:blipFill>
          <a:blip r:embed="rId2"/>
          <a:stretch>
            <a:fillRect/>
          </a:stretch>
        </p:blipFill>
        <p:spPr>
          <a:xfrm>
            <a:off x="5465314" y="724873"/>
            <a:ext cx="3325089" cy="3318317"/>
          </a:xfrm>
          <a:prstGeom prst="rect">
            <a:avLst/>
          </a:prstGeom>
        </p:spPr>
      </p:pic>
    </p:spTree>
    <p:extLst>
      <p:ext uri="{BB962C8B-B14F-4D97-AF65-F5344CB8AC3E}">
        <p14:creationId xmlns:p14="http://schemas.microsoft.com/office/powerpoint/2010/main" val="1727589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2A7BB7-E3D9-421E-ABA2-81163C4F265A}"/>
              </a:ext>
            </a:extLst>
          </p:cNvPr>
          <p:cNvSpPr txBox="1"/>
          <p:nvPr/>
        </p:nvSpPr>
        <p:spPr>
          <a:xfrm>
            <a:off x="451692" y="77118"/>
            <a:ext cx="4494881"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Conclusion</a:t>
            </a:r>
          </a:p>
        </p:txBody>
      </p:sp>
      <p:pic>
        <p:nvPicPr>
          <p:cNvPr id="5" name="Picture 4">
            <a:extLst>
              <a:ext uri="{FF2B5EF4-FFF2-40B4-BE49-F238E27FC236}">
                <a16:creationId xmlns:a16="http://schemas.microsoft.com/office/drawing/2014/main" id="{C4C484DB-D58A-48A8-92AB-E8AA28E66278}"/>
              </a:ext>
            </a:extLst>
          </p:cNvPr>
          <p:cNvPicPr>
            <a:picLocks noChangeAspect="1"/>
          </p:cNvPicPr>
          <p:nvPr/>
        </p:nvPicPr>
        <p:blipFill>
          <a:blip r:embed="rId2"/>
          <a:stretch>
            <a:fillRect/>
          </a:stretch>
        </p:blipFill>
        <p:spPr>
          <a:xfrm>
            <a:off x="4946573" y="1002534"/>
            <a:ext cx="3899971" cy="2489812"/>
          </a:xfrm>
          <a:prstGeom prst="rect">
            <a:avLst/>
          </a:prstGeom>
        </p:spPr>
      </p:pic>
      <p:sp>
        <p:nvSpPr>
          <p:cNvPr id="6" name="TextBox 5">
            <a:extLst>
              <a:ext uri="{FF2B5EF4-FFF2-40B4-BE49-F238E27FC236}">
                <a16:creationId xmlns:a16="http://schemas.microsoft.com/office/drawing/2014/main" id="{7A61A73E-4E56-4DF1-99AA-0101050E140A}"/>
              </a:ext>
            </a:extLst>
          </p:cNvPr>
          <p:cNvSpPr txBox="1"/>
          <p:nvPr/>
        </p:nvSpPr>
        <p:spPr>
          <a:xfrm>
            <a:off x="539827" y="804231"/>
            <a:ext cx="4032173" cy="3539430"/>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Key Insights Identified: </a:t>
            </a:r>
          </a:p>
          <a:p>
            <a:r>
              <a:rPr lang="en-US" sz="1400" dirty="0">
                <a:latin typeface="Arial" panose="020B0604020202020204" pitchFamily="34" charset="0"/>
                <a:cs typeface="Arial" panose="020B0604020202020204" pitchFamily="34" charset="0"/>
              </a:rPr>
              <a:t>The analysis highlighted vital trends, including department-wise revenue generation, patient demographics, and satisfaction scores, aiding in targeted strategic decisions.</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Actionable Recommendations</a:t>
            </a:r>
            <a:r>
              <a:rPr lang="en-US" sz="1400" dirty="0">
                <a:latin typeface="Arial" panose="020B0604020202020204" pitchFamily="34" charset="0"/>
                <a:cs typeface="Arial" panose="020B0604020202020204" pitchFamily="34" charset="0"/>
              </a:rPr>
              <a:t>: </a:t>
            </a:r>
          </a:p>
          <a:p>
            <a:r>
              <a:rPr lang="en-US" sz="1400" dirty="0">
                <a:latin typeface="Arial" panose="020B0604020202020204" pitchFamily="34" charset="0"/>
                <a:cs typeface="Arial" panose="020B0604020202020204" pitchFamily="34" charset="0"/>
              </a:rPr>
              <a:t>Suggestions like optimizing staff allocation, encouraging patient feedback, and improving wait times aim to enhance operational efficiency and patient satisfaction.</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Strategic Path Forward</a:t>
            </a:r>
            <a:r>
              <a:rPr lang="en-US" sz="1400" dirty="0">
                <a:latin typeface="Arial" panose="020B0604020202020204" pitchFamily="34" charset="0"/>
                <a:cs typeface="Arial" panose="020B0604020202020204" pitchFamily="34" charset="0"/>
              </a:rPr>
              <a:t>: The insights lay the foundation for implementing data-driven policies, balancing financial sustainability with improved healthcare accessibility.</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6330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2" name="TextBox 1">
            <a:extLst>
              <a:ext uri="{FF2B5EF4-FFF2-40B4-BE49-F238E27FC236}">
                <a16:creationId xmlns:a16="http://schemas.microsoft.com/office/drawing/2014/main" id="{B67CE14D-C46C-4D00-8015-7086D6CD3F1D}"/>
              </a:ext>
            </a:extLst>
          </p:cNvPr>
          <p:cNvSpPr txBox="1"/>
          <p:nvPr/>
        </p:nvSpPr>
        <p:spPr>
          <a:xfrm>
            <a:off x="761999" y="424543"/>
            <a:ext cx="3907971" cy="646331"/>
          </a:xfrm>
          <a:prstGeom prst="rect">
            <a:avLst/>
          </a:prstGeom>
          <a:noFill/>
        </p:spPr>
        <p:txBody>
          <a:bodyPr wrap="square" rtlCol="0">
            <a:spAutoFit/>
          </a:bodyPr>
          <a:lstStyle/>
          <a:p>
            <a:r>
              <a:rPr lang="en-US" sz="3600" b="1" dirty="0">
                <a:solidFill>
                  <a:schemeClr val="tx1">
                    <a:lumMod val="95000"/>
                    <a:lumOff val="5000"/>
                  </a:schemeClr>
                </a:solidFill>
                <a:latin typeface="Anaheim" panose="020B0604020202020204" charset="0"/>
              </a:rPr>
              <a:t>INTRODUCTION</a:t>
            </a:r>
            <a:endParaRPr lang="en-IN" sz="3600" b="1" dirty="0">
              <a:solidFill>
                <a:schemeClr val="tx1">
                  <a:lumMod val="95000"/>
                  <a:lumOff val="5000"/>
                </a:schemeClr>
              </a:solidFill>
              <a:latin typeface="Anaheim" panose="020B0604020202020204" charset="0"/>
            </a:endParaRPr>
          </a:p>
        </p:txBody>
      </p:sp>
      <p:sp>
        <p:nvSpPr>
          <p:cNvPr id="12" name="TextBox 11">
            <a:extLst>
              <a:ext uri="{FF2B5EF4-FFF2-40B4-BE49-F238E27FC236}">
                <a16:creationId xmlns:a16="http://schemas.microsoft.com/office/drawing/2014/main" id="{C8971230-CB36-4B56-80BA-0177CA3CA3B5}"/>
              </a:ext>
            </a:extLst>
          </p:cNvPr>
          <p:cNvSpPr txBox="1"/>
          <p:nvPr/>
        </p:nvSpPr>
        <p:spPr>
          <a:xfrm>
            <a:off x="4560983" y="601805"/>
            <a:ext cx="3821018" cy="4247317"/>
          </a:xfrm>
          <a:prstGeom prst="rect">
            <a:avLst/>
          </a:prstGeom>
          <a:noFill/>
        </p:spPr>
        <p:txBody>
          <a:bodyPr wrap="square" rtlCol="0">
            <a:spAutoFit/>
          </a:bodyPr>
          <a:lstStyle/>
          <a:p>
            <a:endParaRPr lang="en-US" sz="15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US" sz="1500" dirty="0">
                <a:latin typeface="Arial" panose="020B0604020202020204" pitchFamily="34" charset="0"/>
                <a:cs typeface="Arial" panose="020B0604020202020204" pitchFamily="34" charset="0"/>
              </a:rPr>
              <a:t>Columbia Asia Hospitals, founded in 1996, is a multinational healthcare chain operating in India, Malaysia, Vietnam, and Indonesia. </a:t>
            </a:r>
          </a:p>
          <a:p>
            <a:pPr marL="285750" indent="-285750">
              <a:buFont typeface="Wingdings" panose="05000000000000000000" pitchFamily="2" charset="2"/>
              <a:buChar char="v"/>
            </a:pPr>
            <a:r>
              <a:rPr lang="en-US" sz="1500" dirty="0">
                <a:latin typeface="Arial" panose="020B0604020202020204" pitchFamily="34" charset="0"/>
                <a:cs typeface="Arial" panose="020B0604020202020204" pitchFamily="34" charset="0"/>
              </a:rPr>
              <a:t>The hospitals focus on delivering patient-centered care through state-of-the-art infrastructure, advanced medical technology, and a team of skilled medical professionals.</a:t>
            </a:r>
          </a:p>
          <a:p>
            <a:pPr marL="285750" indent="-285750">
              <a:buFont typeface="Wingdings" panose="05000000000000000000" pitchFamily="2" charset="2"/>
              <a:buChar char="v"/>
            </a:pPr>
            <a:r>
              <a:rPr lang="en-US" sz="1500" dirty="0">
                <a:latin typeface="Arial" panose="020B0604020202020204" pitchFamily="34" charset="0"/>
                <a:cs typeface="Arial" panose="020B0604020202020204" pitchFamily="34" charset="0"/>
              </a:rPr>
              <a:t>Their facilities typically offer a range of services, including general surgery, cardiology, orthopedics, neurology, pediatrics, and obstetrics.</a:t>
            </a:r>
          </a:p>
          <a:p>
            <a:pPr marL="285750" indent="-285750">
              <a:buFont typeface="Wingdings" panose="05000000000000000000" pitchFamily="2" charset="2"/>
              <a:buChar char="v"/>
            </a:pPr>
            <a:r>
              <a:rPr lang="en-US" sz="1500" dirty="0">
                <a:latin typeface="Arial" panose="020B0604020202020204" pitchFamily="34" charset="0"/>
                <a:cs typeface="Arial" panose="020B0604020202020204" pitchFamily="34" charset="0"/>
              </a:rPr>
              <a:t>With advanced technology and skilled professionals, they prioritize patient-centered care and accessibility through strategically located facilities.</a:t>
            </a:r>
          </a:p>
        </p:txBody>
      </p:sp>
      <p:pic>
        <p:nvPicPr>
          <p:cNvPr id="4" name="Picture 3">
            <a:extLst>
              <a:ext uri="{FF2B5EF4-FFF2-40B4-BE49-F238E27FC236}">
                <a16:creationId xmlns:a16="http://schemas.microsoft.com/office/drawing/2014/main" id="{2244A1F9-1984-4810-A1D6-A0851AC2DC9B}"/>
              </a:ext>
            </a:extLst>
          </p:cNvPr>
          <p:cNvPicPr>
            <a:picLocks noChangeAspect="1"/>
          </p:cNvPicPr>
          <p:nvPr/>
        </p:nvPicPr>
        <p:blipFill>
          <a:blip r:embed="rId3"/>
          <a:stretch>
            <a:fillRect/>
          </a:stretch>
        </p:blipFill>
        <p:spPr>
          <a:xfrm>
            <a:off x="299291" y="1169275"/>
            <a:ext cx="3821017" cy="28049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0D30EB-D3AD-4410-BB68-1F881D082D11}"/>
              </a:ext>
            </a:extLst>
          </p:cNvPr>
          <p:cNvSpPr txBox="1"/>
          <p:nvPr/>
        </p:nvSpPr>
        <p:spPr>
          <a:xfrm>
            <a:off x="231354" y="615901"/>
            <a:ext cx="5938093" cy="4370427"/>
          </a:xfrm>
          <a:prstGeom prst="rect">
            <a:avLst/>
          </a:prstGeom>
          <a:noFill/>
        </p:spPr>
        <p:txBody>
          <a:bodyPr wrap="square" rtlCol="0">
            <a:spAutoFit/>
          </a:bodyPr>
          <a:lstStyle/>
          <a:p>
            <a:pPr marL="285750" indent="-285750">
              <a:buFont typeface="Wingdings" panose="05000000000000000000" pitchFamily="2" charset="2"/>
              <a:buChar char="v"/>
            </a:pPr>
            <a:endParaRPr lang="en-IN"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sz="1600" b="1" dirty="0">
                <a:latin typeface="Arial" panose="020B0604020202020204" pitchFamily="34" charset="0"/>
                <a:cs typeface="Arial" panose="020B0604020202020204" pitchFamily="34" charset="0"/>
              </a:rPr>
              <a:t>Revenue Assessment</a:t>
            </a:r>
            <a:r>
              <a:rPr lang="en-IN" sz="16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Conduct a detailed analysis of revenue generation mechanisms.</a:t>
            </a:r>
            <a:endParaRPr lang="en-IN"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Identify strengths and areas for optimization to enhance financial performance.</a:t>
            </a:r>
          </a:p>
          <a:p>
            <a:pPr lvl="1"/>
            <a:endParaRPr lang="en-IN" sz="14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sz="1600" b="1" dirty="0">
                <a:latin typeface="Arial" panose="020B0604020202020204" pitchFamily="34" charset="0"/>
                <a:cs typeface="Arial" panose="020B0604020202020204" pitchFamily="34" charset="0"/>
              </a:rPr>
              <a:t>Staffing Optimization</a:t>
            </a:r>
            <a:r>
              <a:rPr lang="en-IN" sz="16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Evaluate departmental staffing needs to determine areas requiring additional hires.</a:t>
            </a:r>
            <a:endParaRPr lang="en-IN"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Ensure resource allocation aligns with the goal of delivering high-quality patient care.</a:t>
            </a:r>
          </a:p>
          <a:p>
            <a:pPr lvl="1"/>
            <a:endParaRPr lang="en-IN"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sz="1600" b="1" dirty="0">
                <a:latin typeface="Arial" panose="020B0604020202020204" pitchFamily="34" charset="0"/>
                <a:cs typeface="Arial" panose="020B0604020202020204" pitchFamily="34" charset="0"/>
              </a:rPr>
              <a:t>Patient Discount Strategy</a:t>
            </a:r>
            <a:r>
              <a:rPr lang="en-IN" sz="16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Develop data-driven strategies for implementing patient discounts.</a:t>
            </a:r>
            <a:endParaRPr lang="en-IN"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Balance financial sustainability with increased accessibility to healthcare services.</a:t>
            </a:r>
            <a:endParaRPr lang="en-IN" sz="1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827E4A3-9EFE-4A28-82A4-80DBCCAB7EBF}"/>
              </a:ext>
            </a:extLst>
          </p:cNvPr>
          <p:cNvSpPr txBox="1"/>
          <p:nvPr/>
        </p:nvSpPr>
        <p:spPr>
          <a:xfrm>
            <a:off x="231354" y="154236"/>
            <a:ext cx="4439797"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Problem Statement</a:t>
            </a:r>
            <a:endParaRPr lang="en-IN" sz="2400" b="1"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4926AE29-D688-4649-9076-A922C48E368D}"/>
              </a:ext>
            </a:extLst>
          </p:cNvPr>
          <p:cNvPicPr>
            <a:picLocks noChangeAspect="1"/>
          </p:cNvPicPr>
          <p:nvPr/>
        </p:nvPicPr>
        <p:blipFill>
          <a:blip r:embed="rId2"/>
          <a:stretch>
            <a:fillRect/>
          </a:stretch>
        </p:blipFill>
        <p:spPr>
          <a:xfrm>
            <a:off x="6169447" y="1137591"/>
            <a:ext cx="2743199" cy="2674245"/>
          </a:xfrm>
          <a:prstGeom prst="rect">
            <a:avLst/>
          </a:prstGeom>
        </p:spPr>
      </p:pic>
    </p:spTree>
    <p:extLst>
      <p:ext uri="{BB962C8B-B14F-4D97-AF65-F5344CB8AC3E}">
        <p14:creationId xmlns:p14="http://schemas.microsoft.com/office/powerpoint/2010/main" val="12952517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6" name="TextBox 5">
            <a:extLst>
              <a:ext uri="{FF2B5EF4-FFF2-40B4-BE49-F238E27FC236}">
                <a16:creationId xmlns:a16="http://schemas.microsoft.com/office/drawing/2014/main" id="{5A45DF78-FF19-4767-957D-AE26BE3F09E4}"/>
              </a:ext>
            </a:extLst>
          </p:cNvPr>
          <p:cNvSpPr txBox="1"/>
          <p:nvPr/>
        </p:nvSpPr>
        <p:spPr>
          <a:xfrm>
            <a:off x="285060" y="118754"/>
            <a:ext cx="2950028" cy="523220"/>
          </a:xfrm>
          <a:prstGeom prst="rect">
            <a:avLst/>
          </a:prstGeom>
          <a:noFill/>
        </p:spPr>
        <p:txBody>
          <a:bodyPr wrap="square" rtlCol="0">
            <a:spAutoFit/>
          </a:bodyPr>
          <a:lstStyle/>
          <a:p>
            <a:pPr algn="ctr"/>
            <a:r>
              <a:rPr lang="en-US" sz="2800" b="1" u="sng" dirty="0">
                <a:solidFill>
                  <a:schemeClr val="tx1">
                    <a:lumMod val="95000"/>
                    <a:lumOff val="5000"/>
                  </a:schemeClr>
                </a:solidFill>
                <a:latin typeface="Anaheim" panose="020B0604020202020204" charset="0"/>
              </a:rPr>
              <a:t>DATA OVERVIEW</a:t>
            </a:r>
            <a:endParaRPr lang="en-IN" sz="2800" b="1" u="sng" dirty="0">
              <a:solidFill>
                <a:schemeClr val="tx1">
                  <a:lumMod val="95000"/>
                  <a:lumOff val="5000"/>
                </a:schemeClr>
              </a:solidFill>
              <a:latin typeface="Anaheim" panose="020B0604020202020204" charset="0"/>
            </a:endParaRPr>
          </a:p>
        </p:txBody>
      </p:sp>
      <p:sp>
        <p:nvSpPr>
          <p:cNvPr id="7" name="TextBox 6">
            <a:extLst>
              <a:ext uri="{FF2B5EF4-FFF2-40B4-BE49-F238E27FC236}">
                <a16:creationId xmlns:a16="http://schemas.microsoft.com/office/drawing/2014/main" id="{FEAA80FD-D989-4274-AA18-D45DE6F51745}"/>
              </a:ext>
            </a:extLst>
          </p:cNvPr>
          <p:cNvSpPr txBox="1"/>
          <p:nvPr/>
        </p:nvSpPr>
        <p:spPr>
          <a:xfrm>
            <a:off x="285060" y="641974"/>
            <a:ext cx="7305562" cy="4201663"/>
          </a:xfrm>
          <a:prstGeom prst="rect">
            <a:avLst/>
          </a:prstGeom>
          <a:noFill/>
        </p:spPr>
        <p:txBody>
          <a:bodyPr wrap="square">
            <a:spAutoFit/>
          </a:bodyPr>
          <a:lstStyle/>
          <a:p>
            <a:pPr marL="342900" indent="-342900" algn="just">
              <a:lnSpc>
                <a:spcPct val="120000"/>
              </a:lnSpc>
              <a:buFont typeface="Wingdings" panose="05000000000000000000" pitchFamily="2" charset="2"/>
              <a:buChar char="v"/>
            </a:pPr>
            <a:r>
              <a:rPr lang="en-US" sz="1600" b="1" dirty="0">
                <a:solidFill>
                  <a:schemeClr val="tx2">
                    <a:lumMod val="75000"/>
                  </a:schemeClr>
                </a:solidFill>
                <a:latin typeface="Arial" panose="020B0604020202020204" pitchFamily="34" charset="0"/>
                <a:cs typeface="Arial" panose="020B0604020202020204" pitchFamily="34" charset="0"/>
              </a:rPr>
              <a:t>Date: </a:t>
            </a:r>
            <a:r>
              <a:rPr lang="en-US" sz="1600" dirty="0">
                <a:solidFill>
                  <a:srgbClr val="000000"/>
                </a:solidFill>
                <a:latin typeface="Arial" panose="020B0604020202020204" pitchFamily="34" charset="0"/>
                <a:cs typeface="Arial" panose="020B0604020202020204" pitchFamily="34" charset="0"/>
              </a:rPr>
              <a:t>This column contains date and time information without specifying AM or PM. The format is DD-MM-YYYY HH:MM.</a:t>
            </a:r>
          </a:p>
          <a:p>
            <a:pPr marL="342900" indent="-342900" algn="just">
              <a:lnSpc>
                <a:spcPct val="120000"/>
              </a:lnSpc>
              <a:buFont typeface="Wingdings" panose="05000000000000000000" pitchFamily="2" charset="2"/>
              <a:buChar char="v"/>
            </a:pPr>
            <a:r>
              <a:rPr lang="en-US" sz="1600" b="1" dirty="0">
                <a:solidFill>
                  <a:schemeClr val="tx2">
                    <a:lumMod val="75000"/>
                  </a:schemeClr>
                </a:solidFill>
                <a:latin typeface="Arial" panose="020B0604020202020204" pitchFamily="34" charset="0"/>
                <a:cs typeface="Arial" panose="020B0604020202020204" pitchFamily="34" charset="0"/>
              </a:rPr>
              <a:t>Patient ID: </a:t>
            </a:r>
            <a:r>
              <a:rPr lang="en-US" sz="1600" dirty="0">
                <a:solidFill>
                  <a:srgbClr val="000000"/>
                </a:solidFill>
                <a:latin typeface="Arial" panose="020B0604020202020204" pitchFamily="34" charset="0"/>
                <a:cs typeface="Arial" panose="020B0604020202020204" pitchFamily="34" charset="0"/>
              </a:rPr>
              <a:t>Each patient is assigned a unique identifier, which seems to be in the format 124-62-3289.</a:t>
            </a:r>
          </a:p>
          <a:p>
            <a:pPr marL="342900" indent="-342900" algn="just">
              <a:lnSpc>
                <a:spcPct val="120000"/>
              </a:lnSpc>
              <a:buFont typeface="Wingdings" panose="05000000000000000000" pitchFamily="2" charset="2"/>
              <a:buChar char="v"/>
            </a:pPr>
            <a:r>
              <a:rPr lang="en-US" sz="1600" b="1" dirty="0">
                <a:solidFill>
                  <a:schemeClr val="tx2">
                    <a:lumMod val="75000"/>
                  </a:schemeClr>
                </a:solidFill>
                <a:latin typeface="Arial" panose="020B0604020202020204" pitchFamily="34" charset="0"/>
                <a:cs typeface="Arial" panose="020B0604020202020204" pitchFamily="34" charset="0"/>
              </a:rPr>
              <a:t>Patient Gender: </a:t>
            </a:r>
            <a:r>
              <a:rPr lang="en-US" sz="1600" dirty="0">
                <a:solidFill>
                  <a:srgbClr val="000000"/>
                </a:solidFill>
                <a:latin typeface="Arial" panose="020B0604020202020204" pitchFamily="34" charset="0"/>
                <a:cs typeface="Arial" panose="020B0604020202020204" pitchFamily="34" charset="0"/>
              </a:rPr>
              <a:t>This column records the gender of the patient, denoted by 'M' for male and 'F' for female.</a:t>
            </a:r>
            <a:endParaRPr lang="en-GB" sz="1600" dirty="0">
              <a:solidFill>
                <a:srgbClr val="000000"/>
              </a:solidFill>
              <a:latin typeface="Arial" panose="020B0604020202020204" pitchFamily="34" charset="0"/>
              <a:cs typeface="Arial" panose="020B0604020202020204" pitchFamily="34" charset="0"/>
            </a:endParaRPr>
          </a:p>
          <a:p>
            <a:pPr marL="342900" indent="-342900" algn="just">
              <a:lnSpc>
                <a:spcPct val="120000"/>
              </a:lnSpc>
              <a:buFont typeface="Wingdings" panose="05000000000000000000" pitchFamily="2" charset="2"/>
              <a:buChar char="v"/>
            </a:pPr>
            <a:r>
              <a:rPr lang="en-US" sz="1600" b="1" dirty="0">
                <a:solidFill>
                  <a:schemeClr val="tx2">
                    <a:lumMod val="75000"/>
                  </a:schemeClr>
                </a:solidFill>
                <a:latin typeface="Arial" panose="020B0604020202020204" pitchFamily="34" charset="0"/>
                <a:cs typeface="Arial" panose="020B0604020202020204" pitchFamily="34" charset="0"/>
              </a:rPr>
              <a:t>Patient Age: </a:t>
            </a:r>
            <a:r>
              <a:rPr lang="en-US" sz="1600" dirty="0">
                <a:solidFill>
                  <a:srgbClr val="000000"/>
                </a:solidFill>
                <a:latin typeface="Arial" panose="020B0604020202020204" pitchFamily="34" charset="0"/>
                <a:cs typeface="Arial" panose="020B0604020202020204" pitchFamily="34" charset="0"/>
              </a:rPr>
              <a:t>The age of the patients is listed in years.</a:t>
            </a:r>
            <a:endParaRPr lang="en-GB" sz="1600" dirty="0">
              <a:solidFill>
                <a:srgbClr val="000000"/>
              </a:solidFill>
              <a:latin typeface="Arial" panose="020B0604020202020204" pitchFamily="34" charset="0"/>
              <a:cs typeface="Arial" panose="020B0604020202020204" pitchFamily="34" charset="0"/>
            </a:endParaRPr>
          </a:p>
          <a:p>
            <a:pPr marL="342900" indent="-342900" algn="just">
              <a:lnSpc>
                <a:spcPct val="120000"/>
              </a:lnSpc>
              <a:buFont typeface="Wingdings" panose="05000000000000000000" pitchFamily="2" charset="2"/>
              <a:buChar char="v"/>
            </a:pPr>
            <a:r>
              <a:rPr lang="en-US" sz="1600" b="1" dirty="0">
                <a:solidFill>
                  <a:schemeClr val="tx2">
                    <a:lumMod val="75000"/>
                  </a:schemeClr>
                </a:solidFill>
                <a:latin typeface="Arial" panose="020B0604020202020204" pitchFamily="34" charset="0"/>
                <a:cs typeface="Arial" panose="020B0604020202020204" pitchFamily="34" charset="0"/>
              </a:rPr>
              <a:t>Patient Sat Score: </a:t>
            </a:r>
            <a:r>
              <a:rPr lang="en-US" sz="1600" dirty="0">
                <a:solidFill>
                  <a:srgbClr val="000000"/>
                </a:solidFill>
                <a:latin typeface="Arial" panose="020B0604020202020204" pitchFamily="34" charset="0"/>
                <a:cs typeface="Arial" panose="020B0604020202020204" pitchFamily="34" charset="0"/>
              </a:rPr>
              <a:t>It seems to represent a satisfaction score given by or for the patient. However, the scores are single-digit, and it's not clear what the scale is.</a:t>
            </a:r>
            <a:endParaRPr lang="en-GB" sz="1600" dirty="0">
              <a:solidFill>
                <a:srgbClr val="000000"/>
              </a:solidFill>
              <a:latin typeface="Arial" panose="020B0604020202020204" pitchFamily="34" charset="0"/>
              <a:cs typeface="Arial" panose="020B0604020202020204" pitchFamily="34" charset="0"/>
            </a:endParaRPr>
          </a:p>
          <a:p>
            <a:pPr marL="342900" indent="-342900" algn="just">
              <a:lnSpc>
                <a:spcPct val="120000"/>
              </a:lnSpc>
              <a:buFont typeface="Wingdings" panose="05000000000000000000" pitchFamily="2" charset="2"/>
              <a:buChar char="v"/>
            </a:pPr>
            <a:r>
              <a:rPr lang="en-US" sz="1600" b="1" dirty="0">
                <a:solidFill>
                  <a:schemeClr val="tx2">
                    <a:lumMod val="75000"/>
                  </a:schemeClr>
                </a:solidFill>
                <a:latin typeface="Arial" panose="020B0604020202020204" pitchFamily="34" charset="0"/>
                <a:cs typeface="Arial" panose="020B0604020202020204" pitchFamily="34" charset="0"/>
              </a:rPr>
              <a:t>Patient First Initial: </a:t>
            </a:r>
            <a:r>
              <a:rPr lang="en-US" sz="1600" dirty="0">
                <a:solidFill>
                  <a:srgbClr val="000000"/>
                </a:solidFill>
                <a:latin typeface="Arial" panose="020B0604020202020204" pitchFamily="34" charset="0"/>
                <a:cs typeface="Arial" panose="020B0604020202020204" pitchFamily="34" charset="0"/>
              </a:rPr>
              <a:t>This column contains the first initial of the patient's first name.</a:t>
            </a:r>
            <a:endParaRPr lang="en-GB" sz="1600" dirty="0">
              <a:solidFill>
                <a:srgbClr val="000000"/>
              </a:solidFill>
              <a:latin typeface="Arial" panose="020B0604020202020204" pitchFamily="34" charset="0"/>
              <a:cs typeface="Arial" panose="020B0604020202020204" pitchFamily="34" charset="0"/>
            </a:endParaRPr>
          </a:p>
          <a:p>
            <a:pPr marL="342900" indent="-342900" algn="just">
              <a:lnSpc>
                <a:spcPct val="120000"/>
              </a:lnSpc>
              <a:buFont typeface="Wingdings" panose="05000000000000000000" pitchFamily="2" charset="2"/>
              <a:buChar char="v"/>
            </a:pPr>
            <a:r>
              <a:rPr lang="en-US" sz="1600" b="1" dirty="0">
                <a:solidFill>
                  <a:schemeClr val="tx2">
                    <a:lumMod val="75000"/>
                  </a:schemeClr>
                </a:solidFill>
                <a:latin typeface="Arial" panose="020B0604020202020204" pitchFamily="34" charset="0"/>
                <a:cs typeface="Arial" panose="020B0604020202020204" pitchFamily="34" charset="0"/>
              </a:rPr>
              <a:t>Patient Last Name: </a:t>
            </a:r>
            <a:r>
              <a:rPr lang="en-US" sz="1600" dirty="0">
                <a:solidFill>
                  <a:srgbClr val="000000"/>
                </a:solidFill>
                <a:latin typeface="Arial" panose="020B0604020202020204" pitchFamily="34" charset="0"/>
                <a:cs typeface="Arial" panose="020B0604020202020204" pitchFamily="34" charset="0"/>
              </a:rPr>
              <a:t>The surname of the patient is listed in this column.</a:t>
            </a:r>
          </a:p>
          <a:p>
            <a:pPr marL="342900" indent="-342900" algn="just">
              <a:lnSpc>
                <a:spcPct val="120000"/>
              </a:lnSpc>
              <a:buFont typeface="Wingdings" panose="05000000000000000000" pitchFamily="2" charset="2"/>
              <a:buChar char="v"/>
            </a:pPr>
            <a:endParaRPr lang="en-US" sz="1600" dirty="0">
              <a:solidFill>
                <a:srgbClr val="000000"/>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ABB63C-4E4F-41F5-B1CA-8D3A0A368E72}"/>
              </a:ext>
            </a:extLst>
          </p:cNvPr>
          <p:cNvSpPr txBox="1"/>
          <p:nvPr/>
        </p:nvSpPr>
        <p:spPr>
          <a:xfrm>
            <a:off x="294698" y="700089"/>
            <a:ext cx="6943383" cy="3785652"/>
          </a:xfrm>
          <a:prstGeom prst="rect">
            <a:avLst/>
          </a:prstGeom>
          <a:noFill/>
        </p:spPr>
        <p:txBody>
          <a:bodyPr wrap="square">
            <a:spAutoFit/>
          </a:bodyPr>
          <a:lstStyle/>
          <a:p>
            <a:pPr marL="285750" indent="-285750" algn="just">
              <a:buFont typeface="Wingdings" panose="05000000000000000000" pitchFamily="2" charset="2"/>
              <a:buChar char="v"/>
            </a:pPr>
            <a:r>
              <a:rPr lang="en-GB" sz="1600" b="1" dirty="0">
                <a:solidFill>
                  <a:schemeClr val="tx2">
                    <a:lumMod val="75000"/>
                  </a:schemeClr>
                </a:solidFill>
                <a:latin typeface="Arial" panose="020B0604020202020204" pitchFamily="34" charset="0"/>
                <a:cs typeface="Arial" panose="020B0604020202020204" pitchFamily="34" charset="0"/>
              </a:rPr>
              <a:t>Patient Race: </a:t>
            </a:r>
            <a:r>
              <a:rPr lang="en-GB" sz="1600" dirty="0">
                <a:solidFill>
                  <a:srgbClr val="000000"/>
                </a:solidFill>
                <a:latin typeface="Arial" panose="020B0604020202020204" pitchFamily="34" charset="0"/>
                <a:cs typeface="Arial" panose="020B0604020202020204" pitchFamily="34" charset="0"/>
              </a:rPr>
              <a:t>The racial or ethnic background of the patient is recorded here, with categories such as 'White', 'African American', 'Asian', 'Native American/Alaska Native', and 'Two or More Races’.</a:t>
            </a:r>
            <a:endParaRPr lang="en-US" sz="1600" dirty="0">
              <a:solidFill>
                <a:srgbClr val="000000"/>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n-GB" sz="1600" b="1" dirty="0">
                <a:solidFill>
                  <a:schemeClr val="tx2">
                    <a:lumMod val="75000"/>
                  </a:schemeClr>
                </a:solidFill>
                <a:latin typeface="Arial" panose="020B0604020202020204" pitchFamily="34" charset="0"/>
                <a:cs typeface="Arial" panose="020B0604020202020204" pitchFamily="34" charset="0"/>
              </a:rPr>
              <a:t>Patient Admin Flag: </a:t>
            </a:r>
            <a:r>
              <a:rPr lang="en-GB" sz="1600" dirty="0">
                <a:solidFill>
                  <a:srgbClr val="000000"/>
                </a:solidFill>
                <a:latin typeface="Arial" panose="020B0604020202020204" pitchFamily="34" charset="0"/>
                <a:cs typeface="Arial" panose="020B0604020202020204" pitchFamily="34" charset="0"/>
              </a:rPr>
              <a:t>This column contains Boolean values ('TRUE' or 'FALSE') which might indicate whether the patient was admitted or some other administrative flag.</a:t>
            </a:r>
            <a:endParaRPr lang="en-GB" sz="1600" b="1" dirty="0">
              <a:solidFill>
                <a:schemeClr val="tx2">
                  <a:lumMod val="75000"/>
                </a:schemeClr>
              </a:solidFill>
              <a:latin typeface="Arial" panose="020B0604020202020204" pitchFamily="34" charset="0"/>
              <a:cs typeface="Arial" panose="020B0604020202020204" pitchFamily="34" charset="0"/>
            </a:endParaRPr>
          </a:p>
          <a:p>
            <a:pPr marL="342900" indent="-342900" algn="just">
              <a:buFont typeface="Wingdings" panose="05000000000000000000" pitchFamily="2" charset="2"/>
              <a:buChar char="v"/>
            </a:pPr>
            <a:r>
              <a:rPr lang="en-GB" sz="1600" b="1" dirty="0">
                <a:solidFill>
                  <a:schemeClr val="tx2">
                    <a:lumMod val="75000"/>
                  </a:schemeClr>
                </a:solidFill>
                <a:latin typeface="Arial" panose="020B0604020202020204" pitchFamily="34" charset="0"/>
                <a:cs typeface="Arial" panose="020B0604020202020204" pitchFamily="34" charset="0"/>
              </a:rPr>
              <a:t>Patient Wait Time: </a:t>
            </a:r>
            <a:r>
              <a:rPr lang="en-GB" sz="1600" dirty="0">
                <a:solidFill>
                  <a:srgbClr val="000000"/>
                </a:solidFill>
                <a:latin typeface="Arial" panose="020B0604020202020204" pitchFamily="34" charset="0"/>
                <a:cs typeface="Arial" panose="020B0604020202020204" pitchFamily="34" charset="0"/>
              </a:rPr>
              <a:t>Appears to indicate the time the patient waited, possibly in minutes, before being seen or processed.</a:t>
            </a:r>
          </a:p>
          <a:p>
            <a:pPr marL="342900" indent="-342900" algn="just">
              <a:buFont typeface="Wingdings" panose="05000000000000000000" pitchFamily="2" charset="2"/>
              <a:buChar char="v"/>
            </a:pPr>
            <a:r>
              <a:rPr lang="en-GB" sz="1600" b="1" dirty="0">
                <a:solidFill>
                  <a:schemeClr val="tx2">
                    <a:lumMod val="75000"/>
                  </a:schemeClr>
                </a:solidFill>
                <a:latin typeface="Arial" panose="020B0604020202020204" pitchFamily="34" charset="0"/>
                <a:cs typeface="Arial" panose="020B0604020202020204" pitchFamily="34" charset="0"/>
              </a:rPr>
              <a:t>Department Referral: </a:t>
            </a:r>
            <a:r>
              <a:rPr lang="en-GB" sz="1600" dirty="0">
                <a:solidFill>
                  <a:srgbClr val="000000"/>
                </a:solidFill>
                <a:latin typeface="Arial" panose="020B0604020202020204" pitchFamily="34" charset="0"/>
                <a:cs typeface="Arial" panose="020B0604020202020204" pitchFamily="34" charset="0"/>
              </a:rPr>
              <a:t>This column lists the department to which the patient was referred, with entries such as 'General Practice', 'Orthopaedics', 'Gastroenterology', or 'None' indicating no referral.</a:t>
            </a:r>
          </a:p>
          <a:p>
            <a:pPr marL="342900" indent="-342900" algn="just">
              <a:buFont typeface="Wingdings" panose="05000000000000000000" pitchFamily="2" charset="2"/>
              <a:buChar char="v"/>
            </a:pPr>
            <a:r>
              <a:rPr lang="en-GB" sz="1600" b="1" dirty="0">
                <a:solidFill>
                  <a:schemeClr val="tx2">
                    <a:lumMod val="75000"/>
                  </a:schemeClr>
                </a:solidFill>
                <a:latin typeface="Arial" panose="020B0604020202020204" pitchFamily="34" charset="0"/>
                <a:cs typeface="Arial" panose="020B0604020202020204" pitchFamily="34" charset="0"/>
              </a:rPr>
              <a:t>Doctor Name: </a:t>
            </a:r>
            <a:r>
              <a:rPr lang="en-GB" sz="1600" dirty="0">
                <a:solidFill>
                  <a:srgbClr val="000000"/>
                </a:solidFill>
                <a:latin typeface="Arial" panose="020B0604020202020204" pitchFamily="34" charset="0"/>
                <a:cs typeface="Arial" panose="020B0604020202020204" pitchFamily="34" charset="0"/>
              </a:rPr>
              <a:t>Identifies the doctor who attended each patient.</a:t>
            </a:r>
          </a:p>
          <a:p>
            <a:pPr marL="342900" indent="-342900" algn="just">
              <a:buFont typeface="Wingdings" panose="05000000000000000000" pitchFamily="2" charset="2"/>
              <a:buChar char="v"/>
            </a:pPr>
            <a:r>
              <a:rPr lang="en-GB" sz="1600" b="1" dirty="0">
                <a:solidFill>
                  <a:schemeClr val="tx2">
                    <a:lumMod val="75000"/>
                  </a:schemeClr>
                </a:solidFill>
                <a:latin typeface="Arial" panose="020B0604020202020204" pitchFamily="34" charset="0"/>
                <a:cs typeface="Arial" panose="020B0604020202020204" pitchFamily="34" charset="0"/>
              </a:rPr>
              <a:t>Appointment Fees: </a:t>
            </a:r>
            <a:r>
              <a:rPr lang="en-GB" sz="1600" dirty="0">
                <a:solidFill>
                  <a:srgbClr val="000000"/>
                </a:solidFill>
                <a:latin typeface="Arial" panose="020B0604020202020204" pitchFamily="34" charset="0"/>
                <a:cs typeface="Arial" panose="020B0604020202020204" pitchFamily="34" charset="0"/>
              </a:rPr>
              <a:t>The cost charged for a doctor's consultation.</a:t>
            </a:r>
          </a:p>
          <a:p>
            <a:pPr marL="342900" indent="-342900" algn="just">
              <a:buFont typeface="Wingdings" panose="05000000000000000000" pitchFamily="2" charset="2"/>
              <a:buChar char="v"/>
            </a:pPr>
            <a:r>
              <a:rPr lang="en-GB" sz="1600" b="1" dirty="0">
                <a:solidFill>
                  <a:schemeClr val="tx2">
                    <a:lumMod val="75000"/>
                  </a:schemeClr>
                </a:solidFill>
                <a:latin typeface="Arial" panose="020B0604020202020204" pitchFamily="34" charset="0"/>
                <a:cs typeface="Arial" panose="020B0604020202020204" pitchFamily="34" charset="0"/>
              </a:rPr>
              <a:t>Total Bill: </a:t>
            </a:r>
            <a:r>
              <a:rPr lang="en-GB" sz="1600" dirty="0">
                <a:solidFill>
                  <a:srgbClr val="000000"/>
                </a:solidFill>
                <a:latin typeface="Arial" panose="020B0604020202020204" pitchFamily="34" charset="0"/>
                <a:cs typeface="Arial" panose="020B0604020202020204" pitchFamily="34" charset="0"/>
              </a:rPr>
              <a:t>The overall amount billed to the patient, including all services and charges.</a:t>
            </a:r>
          </a:p>
        </p:txBody>
      </p:sp>
      <p:sp>
        <p:nvSpPr>
          <p:cNvPr id="5" name="TextBox 4">
            <a:extLst>
              <a:ext uri="{FF2B5EF4-FFF2-40B4-BE49-F238E27FC236}">
                <a16:creationId xmlns:a16="http://schemas.microsoft.com/office/drawing/2014/main" id="{94F41B70-05BB-4372-825E-7E83C21EA209}"/>
              </a:ext>
            </a:extLst>
          </p:cNvPr>
          <p:cNvSpPr txBox="1"/>
          <p:nvPr/>
        </p:nvSpPr>
        <p:spPr>
          <a:xfrm>
            <a:off x="473726" y="176869"/>
            <a:ext cx="2677098" cy="523220"/>
          </a:xfrm>
          <a:prstGeom prst="rect">
            <a:avLst/>
          </a:prstGeom>
          <a:noFill/>
        </p:spPr>
        <p:txBody>
          <a:bodyPr wrap="square">
            <a:spAutoFit/>
          </a:bodyPr>
          <a:lstStyle/>
          <a:p>
            <a:pPr algn="ctr"/>
            <a:r>
              <a:rPr lang="en-US" sz="2800" b="1" u="sng" dirty="0">
                <a:solidFill>
                  <a:schemeClr val="tx1">
                    <a:lumMod val="95000"/>
                    <a:lumOff val="5000"/>
                  </a:schemeClr>
                </a:solidFill>
                <a:latin typeface="Anaheim" panose="020B0604020202020204" charset="0"/>
                <a:cs typeface="Arial" panose="020B0604020202020204" pitchFamily="34" charset="0"/>
              </a:rPr>
              <a:t>DATA OVERVIEW</a:t>
            </a:r>
            <a:endParaRPr lang="en-IN" sz="2800" b="1" u="sng" dirty="0">
              <a:solidFill>
                <a:schemeClr val="tx1">
                  <a:lumMod val="95000"/>
                  <a:lumOff val="5000"/>
                </a:schemeClr>
              </a:solidFill>
              <a:latin typeface="Anaheim" panose="020B0604020202020204" charset="0"/>
              <a:cs typeface="Arial" panose="020B0604020202020204" pitchFamily="34" charset="0"/>
            </a:endParaRPr>
          </a:p>
        </p:txBody>
      </p:sp>
    </p:spTree>
    <p:extLst>
      <p:ext uri="{BB962C8B-B14F-4D97-AF65-F5344CB8AC3E}">
        <p14:creationId xmlns:p14="http://schemas.microsoft.com/office/powerpoint/2010/main" val="2289414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6" name="TextBox 5">
            <a:extLst>
              <a:ext uri="{FF2B5EF4-FFF2-40B4-BE49-F238E27FC236}">
                <a16:creationId xmlns:a16="http://schemas.microsoft.com/office/drawing/2014/main" id="{DFC0BE71-D22F-4762-947A-6270045912FE}"/>
              </a:ext>
            </a:extLst>
          </p:cNvPr>
          <p:cNvSpPr txBox="1"/>
          <p:nvPr/>
        </p:nvSpPr>
        <p:spPr>
          <a:xfrm>
            <a:off x="707571" y="219075"/>
            <a:ext cx="2688771" cy="523220"/>
          </a:xfrm>
          <a:prstGeom prst="rect">
            <a:avLst/>
          </a:prstGeom>
          <a:noFill/>
        </p:spPr>
        <p:txBody>
          <a:bodyPr wrap="square" rtlCol="0">
            <a:spAutoFit/>
          </a:bodyPr>
          <a:lstStyle/>
          <a:p>
            <a:r>
              <a:rPr lang="en-US" sz="2800" b="1" u="sng" dirty="0">
                <a:solidFill>
                  <a:schemeClr val="tx1">
                    <a:lumMod val="95000"/>
                    <a:lumOff val="5000"/>
                  </a:schemeClr>
                </a:solidFill>
                <a:latin typeface="Anaheim" panose="020B0604020202020204" charset="0"/>
              </a:rPr>
              <a:t>METHODOLOGY </a:t>
            </a:r>
            <a:endParaRPr lang="en-IN" sz="2800" b="1" u="sng" dirty="0">
              <a:solidFill>
                <a:schemeClr val="tx1">
                  <a:lumMod val="95000"/>
                  <a:lumOff val="5000"/>
                </a:schemeClr>
              </a:solidFill>
              <a:latin typeface="Anaheim" panose="020B0604020202020204" charset="0"/>
            </a:endParaRPr>
          </a:p>
        </p:txBody>
      </p:sp>
      <p:sp>
        <p:nvSpPr>
          <p:cNvPr id="3" name="TextBox 2">
            <a:extLst>
              <a:ext uri="{FF2B5EF4-FFF2-40B4-BE49-F238E27FC236}">
                <a16:creationId xmlns:a16="http://schemas.microsoft.com/office/drawing/2014/main" id="{863438EC-D79E-4C54-83A6-4E8C8151D47C}"/>
              </a:ext>
            </a:extLst>
          </p:cNvPr>
          <p:cNvSpPr txBox="1"/>
          <p:nvPr/>
        </p:nvSpPr>
        <p:spPr>
          <a:xfrm>
            <a:off x="707571" y="742295"/>
            <a:ext cx="5040089" cy="4031873"/>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a:latin typeface="Arial" panose="020B0604020202020204" pitchFamily="34" charset="0"/>
                <a:cs typeface="Arial" panose="020B0604020202020204" pitchFamily="34" charset="0"/>
              </a:rPr>
              <a:t>Data Cleaning:</a:t>
            </a:r>
          </a:p>
          <a:p>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Handling missing values: In the column “patient sat score”, the null values were replaced with 0 to avoid errors during analysis.</a:t>
            </a:r>
          </a:p>
          <a:p>
            <a:endParaRPr lang="en-IN"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sz="2000" b="1" dirty="0">
                <a:latin typeface="Arial" panose="020B0604020202020204" pitchFamily="34" charset="0"/>
                <a:cs typeface="Arial" panose="020B0604020202020204" pitchFamily="34" charset="0"/>
              </a:rPr>
              <a:t>Data transformation:</a:t>
            </a:r>
          </a:p>
          <a:p>
            <a:endParaRPr lang="en-IN"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IN" sz="1400" dirty="0">
                <a:latin typeface="Arial" panose="020B0604020202020204" pitchFamily="34" charset="0"/>
                <a:cs typeface="Arial" panose="020B0604020202020204" pitchFamily="34" charset="0"/>
              </a:rPr>
              <a:t>Date and Time were extracted into separate columns from the Date column.</a:t>
            </a:r>
          </a:p>
          <a:p>
            <a:pPr marL="285750" indent="-285750">
              <a:buFont typeface="Wingdings" panose="05000000000000000000" pitchFamily="2" charset="2"/>
              <a:buChar char="Ø"/>
            </a:pPr>
            <a:r>
              <a:rPr lang="en-IN" sz="1400" dirty="0">
                <a:latin typeface="Arial" panose="020B0604020202020204" pitchFamily="34" charset="0"/>
                <a:cs typeface="Arial" panose="020B0604020202020204" pitchFamily="34" charset="0"/>
              </a:rPr>
              <a:t>“Patient Name” column was created by merging both first name initial column and last name column for the efficiency.</a:t>
            </a:r>
          </a:p>
          <a:p>
            <a:pPr marL="285750" indent="-285750">
              <a:buFont typeface="Wingdings" panose="05000000000000000000" pitchFamily="2" charset="2"/>
              <a:buChar char="Ø"/>
            </a:pPr>
            <a:r>
              <a:rPr lang="en-IN" sz="1400" dirty="0">
                <a:latin typeface="Arial" panose="020B0604020202020204" pitchFamily="34" charset="0"/>
                <a:cs typeface="Arial" panose="020B0604020202020204" pitchFamily="34" charset="0"/>
              </a:rPr>
              <a:t>“Gender” column was created in which the gender name was written from the abbreviations. </a:t>
            </a:r>
          </a:p>
          <a:p>
            <a:endParaRPr lang="en-US" sz="1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D89F1CF-34D3-4ABD-A1EF-12140157C673}"/>
              </a:ext>
            </a:extLst>
          </p:cNvPr>
          <p:cNvPicPr>
            <a:picLocks noChangeAspect="1"/>
          </p:cNvPicPr>
          <p:nvPr/>
        </p:nvPicPr>
        <p:blipFill>
          <a:blip r:embed="rId3"/>
          <a:stretch>
            <a:fillRect/>
          </a:stretch>
        </p:blipFill>
        <p:spPr>
          <a:xfrm>
            <a:off x="5789236" y="904190"/>
            <a:ext cx="3253988" cy="27802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F2B5C4-F9C8-4A81-94A6-F971E9B24B94}"/>
              </a:ext>
            </a:extLst>
          </p:cNvPr>
          <p:cNvSpPr txBox="1"/>
          <p:nvPr/>
        </p:nvSpPr>
        <p:spPr>
          <a:xfrm>
            <a:off x="657223" y="250371"/>
            <a:ext cx="7445829"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Patient visits by Department Referral</a:t>
            </a:r>
          </a:p>
        </p:txBody>
      </p:sp>
      <p:sp>
        <p:nvSpPr>
          <p:cNvPr id="4" name="TextBox 3">
            <a:extLst>
              <a:ext uri="{FF2B5EF4-FFF2-40B4-BE49-F238E27FC236}">
                <a16:creationId xmlns:a16="http://schemas.microsoft.com/office/drawing/2014/main" id="{8084A209-984F-4BA2-A017-D9C8AE025554}"/>
              </a:ext>
            </a:extLst>
          </p:cNvPr>
          <p:cNvSpPr txBox="1"/>
          <p:nvPr/>
        </p:nvSpPr>
        <p:spPr>
          <a:xfrm>
            <a:off x="402770" y="3415801"/>
            <a:ext cx="7954736" cy="1107996"/>
          </a:xfrm>
          <a:prstGeom prst="rect">
            <a:avLst/>
          </a:prstGeom>
          <a:noFill/>
        </p:spPr>
        <p:txBody>
          <a:bodyPr wrap="square" rtlCol="0">
            <a:spAutoFit/>
          </a:bodyPr>
          <a:lstStyle/>
          <a:p>
            <a:r>
              <a:rPr lang="en-IN" sz="1400" b="1" dirty="0">
                <a:latin typeface="Arial" panose="020B0604020202020204" pitchFamily="34" charset="0"/>
                <a:cs typeface="Arial" panose="020B0604020202020204" pitchFamily="34" charset="0"/>
              </a:rPr>
              <a:t>Insights:</a:t>
            </a:r>
          </a:p>
          <a:p>
            <a:endParaRPr lang="en-IN" sz="16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200" b="1" dirty="0">
                <a:latin typeface="Arial" panose="020B0604020202020204" pitchFamily="34" charset="0"/>
                <a:cs typeface="Arial" panose="020B0604020202020204" pitchFamily="34" charset="0"/>
              </a:rPr>
              <a:t>“General Practice“ department has the most patient visits.</a:t>
            </a:r>
          </a:p>
          <a:p>
            <a:endParaRPr lang="en-IN" sz="12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200" b="1" dirty="0">
                <a:latin typeface="Arial" panose="020B0604020202020204" pitchFamily="34" charset="0"/>
                <a:cs typeface="Arial" panose="020B0604020202020204" pitchFamily="34" charset="0"/>
              </a:rPr>
              <a:t>“Renal” department has the least patient visits.</a:t>
            </a:r>
            <a:endParaRPr lang="en-IN" sz="1200" b="1"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A475CEFF-9B87-455E-A516-03D9CC00C55A}"/>
              </a:ext>
            </a:extLst>
          </p:cNvPr>
          <p:cNvPicPr>
            <a:picLocks noChangeAspect="1"/>
          </p:cNvPicPr>
          <p:nvPr/>
        </p:nvPicPr>
        <p:blipFill>
          <a:blip r:embed="rId2"/>
          <a:stretch>
            <a:fillRect/>
          </a:stretch>
        </p:blipFill>
        <p:spPr>
          <a:xfrm>
            <a:off x="1710213" y="619703"/>
            <a:ext cx="4811774" cy="2740442"/>
          </a:xfrm>
          <a:prstGeom prst="rect">
            <a:avLst/>
          </a:prstGeom>
        </p:spPr>
      </p:pic>
    </p:spTree>
    <p:extLst>
      <p:ext uri="{BB962C8B-B14F-4D97-AF65-F5344CB8AC3E}">
        <p14:creationId xmlns:p14="http://schemas.microsoft.com/office/powerpoint/2010/main" val="218351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7B1A76-8D17-4516-B494-7F0CF4637E8C}"/>
              </a:ext>
            </a:extLst>
          </p:cNvPr>
          <p:cNvSpPr txBox="1"/>
          <p:nvPr/>
        </p:nvSpPr>
        <p:spPr>
          <a:xfrm>
            <a:off x="620485" y="229880"/>
            <a:ext cx="6019800"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Patient demographics by Age group</a:t>
            </a:r>
          </a:p>
        </p:txBody>
      </p:sp>
      <p:sp>
        <p:nvSpPr>
          <p:cNvPr id="5" name="TextBox 4">
            <a:extLst>
              <a:ext uri="{FF2B5EF4-FFF2-40B4-BE49-F238E27FC236}">
                <a16:creationId xmlns:a16="http://schemas.microsoft.com/office/drawing/2014/main" id="{37E64E2C-0B3F-47EC-949F-F9919D484ABC}"/>
              </a:ext>
            </a:extLst>
          </p:cNvPr>
          <p:cNvSpPr txBox="1"/>
          <p:nvPr/>
        </p:nvSpPr>
        <p:spPr>
          <a:xfrm>
            <a:off x="620485" y="3097738"/>
            <a:ext cx="7271657" cy="1631216"/>
          </a:xfrm>
          <a:prstGeom prst="rect">
            <a:avLst/>
          </a:prstGeom>
          <a:noFill/>
        </p:spPr>
        <p:txBody>
          <a:bodyPr wrap="square">
            <a:spAutoFit/>
          </a:bodyPr>
          <a:lstStyle/>
          <a:p>
            <a:r>
              <a:rPr lang="en-IN" sz="1400" b="1" dirty="0">
                <a:latin typeface="Arial" panose="020B0604020202020204" pitchFamily="34" charset="0"/>
                <a:cs typeface="Arial" panose="020B0604020202020204" pitchFamily="34" charset="0"/>
              </a:rPr>
              <a:t>Insights:</a:t>
            </a:r>
          </a:p>
          <a:p>
            <a:endParaRPr lang="en-IN" sz="14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200" b="1" dirty="0">
                <a:latin typeface="Arial" panose="020B0604020202020204" pitchFamily="34" charset="0"/>
                <a:cs typeface="Arial" panose="020B0604020202020204" pitchFamily="34" charset="0"/>
              </a:rPr>
              <a:t>Most patients are from “0-18” age group, around (2.11K) patients accounting (22.89%) of the total patients. </a:t>
            </a:r>
          </a:p>
          <a:p>
            <a:endParaRPr lang="en-US" sz="12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200" b="1" dirty="0">
                <a:latin typeface="Arial" panose="020B0604020202020204" pitchFamily="34" charset="0"/>
                <a:cs typeface="Arial" panose="020B0604020202020204" pitchFamily="34" charset="0"/>
              </a:rPr>
              <a:t>Followed by patients from “19-35” and “36-50” age group.</a:t>
            </a:r>
          </a:p>
          <a:p>
            <a:endParaRPr lang="en-US" sz="12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200" b="1" dirty="0">
                <a:latin typeface="Arial" panose="020B0604020202020204" pitchFamily="34" charset="0"/>
                <a:cs typeface="Arial" panose="020B0604020202020204" pitchFamily="34" charset="0"/>
              </a:rPr>
              <a:t>Least patients are from “66+” age group, around (1.62K) patients.</a:t>
            </a:r>
            <a:endParaRPr lang="en-IN" sz="1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55E04AE-25AE-43F7-AB4D-8E5B7714147F}"/>
              </a:ext>
            </a:extLst>
          </p:cNvPr>
          <p:cNvPicPr>
            <a:picLocks noChangeAspect="1"/>
          </p:cNvPicPr>
          <p:nvPr/>
        </p:nvPicPr>
        <p:blipFill>
          <a:blip r:embed="rId2"/>
          <a:stretch>
            <a:fillRect/>
          </a:stretch>
        </p:blipFill>
        <p:spPr>
          <a:xfrm>
            <a:off x="1986377" y="804231"/>
            <a:ext cx="4150018" cy="2293507"/>
          </a:xfrm>
          <a:prstGeom prst="rect">
            <a:avLst/>
          </a:prstGeom>
        </p:spPr>
      </p:pic>
    </p:spTree>
    <p:extLst>
      <p:ext uri="{BB962C8B-B14F-4D97-AF65-F5344CB8AC3E}">
        <p14:creationId xmlns:p14="http://schemas.microsoft.com/office/powerpoint/2010/main" val="1527092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A0A8F3-9D95-4B1D-9A36-9D3F44480937}"/>
              </a:ext>
            </a:extLst>
          </p:cNvPr>
          <p:cNvSpPr txBox="1"/>
          <p:nvPr/>
        </p:nvSpPr>
        <p:spPr>
          <a:xfrm>
            <a:off x="718457" y="174171"/>
            <a:ext cx="5214258" cy="369332"/>
          </a:xfrm>
          <a:prstGeom prst="rect">
            <a:avLst/>
          </a:prstGeom>
          <a:noFill/>
        </p:spPr>
        <p:txBody>
          <a:bodyPr wrap="square" rtlCol="0">
            <a:spAutoFit/>
          </a:bodyPr>
          <a:lstStyle/>
          <a:p>
            <a:r>
              <a:rPr lang="en-US" b="1" dirty="0">
                <a:latin typeface="Arial" panose="020B0604020202020204" pitchFamily="34" charset="0"/>
                <a:cs typeface="Arial" panose="020B0604020202020204" pitchFamily="34" charset="0"/>
              </a:rPr>
              <a:t>Revenue generated by each department</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AA185BA-B123-4BCF-9ABE-8E3B4CABFFDF}"/>
              </a:ext>
            </a:extLst>
          </p:cNvPr>
          <p:cNvSpPr txBox="1"/>
          <p:nvPr/>
        </p:nvSpPr>
        <p:spPr>
          <a:xfrm>
            <a:off x="506776" y="3223203"/>
            <a:ext cx="8042314" cy="1615827"/>
          </a:xfrm>
          <a:prstGeom prst="rect">
            <a:avLst/>
          </a:prstGeom>
          <a:noFill/>
        </p:spPr>
        <p:txBody>
          <a:bodyPr wrap="square" rtlCol="0">
            <a:spAutoFit/>
          </a:bodyPr>
          <a:lstStyle/>
          <a:p>
            <a:r>
              <a:rPr lang="en-IN" sz="1400" b="1" dirty="0">
                <a:latin typeface="Arial" panose="020B0604020202020204" pitchFamily="34" charset="0"/>
                <a:cs typeface="Arial" panose="020B0604020202020204" pitchFamily="34" charset="0"/>
              </a:rPr>
              <a:t>Insights:</a:t>
            </a:r>
          </a:p>
          <a:p>
            <a:endParaRPr lang="en-IN" sz="14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200" b="1" dirty="0">
                <a:latin typeface="Arial" panose="020B0604020202020204" pitchFamily="34" charset="0"/>
                <a:cs typeface="Arial" panose="020B0604020202020204" pitchFamily="34" charset="0"/>
              </a:rPr>
              <a:t>“Orthopedics” department generated the most revenue i.e., (173M).</a:t>
            </a:r>
            <a:endParaRPr lang="en-US" sz="12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endParaRPr lang="en-US" sz="12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200" b="1" dirty="0">
                <a:latin typeface="Arial" panose="020B0604020202020204" pitchFamily="34" charset="0"/>
                <a:cs typeface="Arial" panose="020B0604020202020204" pitchFamily="34" charset="0"/>
              </a:rPr>
              <a:t>Followed by “General Practice”, “Neurology” and “Cardiology”.</a:t>
            </a:r>
          </a:p>
          <a:p>
            <a:pPr marL="171450" indent="-171450">
              <a:buFont typeface="Wingdings" panose="05000000000000000000" pitchFamily="2" charset="2"/>
              <a:buChar char="Ø"/>
            </a:pPr>
            <a:endParaRPr lang="en-US" sz="1200" b="1"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Ø"/>
            </a:pPr>
            <a:r>
              <a:rPr lang="en-US" sz="1200" b="1" dirty="0">
                <a:latin typeface="Arial" panose="020B0604020202020204" pitchFamily="34" charset="0"/>
                <a:cs typeface="Arial" panose="020B0604020202020204" pitchFamily="34" charset="0"/>
              </a:rPr>
              <a:t>“Renal” department generates the least revenue i.e., (5M).</a:t>
            </a:r>
            <a:endParaRPr lang="en-US" sz="1200" dirty="0">
              <a:latin typeface="Arial" panose="020B0604020202020204" pitchFamily="34" charset="0"/>
              <a:cs typeface="Arial" panose="020B0604020202020204" pitchFamily="34" charset="0"/>
            </a:endParaRPr>
          </a:p>
          <a:p>
            <a:endParaRPr lang="en-IN" sz="11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044C1EB-FF8F-41E5-8E73-BED16A981B96}"/>
              </a:ext>
            </a:extLst>
          </p:cNvPr>
          <p:cNvPicPr>
            <a:picLocks noChangeAspect="1"/>
          </p:cNvPicPr>
          <p:nvPr/>
        </p:nvPicPr>
        <p:blipFill>
          <a:blip r:embed="rId2"/>
          <a:stretch>
            <a:fillRect/>
          </a:stretch>
        </p:blipFill>
        <p:spPr>
          <a:xfrm>
            <a:off x="941204" y="612966"/>
            <a:ext cx="6468378" cy="2410161"/>
          </a:xfrm>
          <a:prstGeom prst="rect">
            <a:avLst/>
          </a:prstGeom>
        </p:spPr>
      </p:pic>
    </p:spTree>
    <p:extLst>
      <p:ext uri="{BB962C8B-B14F-4D97-AF65-F5344CB8AC3E}">
        <p14:creationId xmlns:p14="http://schemas.microsoft.com/office/powerpoint/2010/main" val="34746105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1107</TotalTime>
  <Words>1122</Words>
  <Application>Microsoft Office PowerPoint</Application>
  <PresentationFormat>On-screen Show (16:9)</PresentationFormat>
  <Paragraphs>120</Paragraphs>
  <Slides>18</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Anaheim</vt:lpstr>
      <vt:lpstr>Trebuchet MS</vt:lpstr>
      <vt:lpstr>Wingdings 3</vt:lpstr>
      <vt:lpstr>Bookman Old Style</vt:lpstr>
      <vt:lpstr>Arial</vt:lpstr>
      <vt:lpstr>Wingdings</vt:lpstr>
      <vt:lpstr>Facet</vt:lpstr>
      <vt:lpstr>Columbia Asia Hospital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Restaurant Analysis</dc:title>
  <dc:creator>Harsh</dc:creator>
  <cp:lastModifiedBy>Harsh Bhatia</cp:lastModifiedBy>
  <cp:revision>170</cp:revision>
  <dcterms:modified xsi:type="dcterms:W3CDTF">2025-01-12T15:11:38Z</dcterms:modified>
</cp:coreProperties>
</file>