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7" r:id="rId2"/>
    <p:sldId id="302" r:id="rId3"/>
    <p:sldId id="309" r:id="rId4"/>
    <p:sldId id="294" r:id="rId5"/>
    <p:sldId id="308" r:id="rId6"/>
    <p:sldId id="311" r:id="rId7"/>
    <p:sldId id="310" r:id="rId8"/>
    <p:sldId id="306" r:id="rId9"/>
    <p:sldId id="304"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Montserrat ExtraBold" panose="00000900000000000000" pitchFamily="2" charset="0"/>
      <p:bold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9774D9-F703-40CD-8E52-9D845256ECA6}">
  <a:tblStyle styleId="{8E9774D9-F703-40CD-8E52-9D845256EC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62" autoAdjust="0"/>
    <p:restoredTop sz="95244" autoAdjust="0"/>
  </p:normalViewPr>
  <p:slideViewPr>
    <p:cSldViewPr snapToGrid="0">
      <p:cViewPr varScale="1">
        <p:scale>
          <a:sx n="114" d="100"/>
          <a:sy n="114" d="100"/>
        </p:scale>
        <p:origin x="86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106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6117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d73ef63f95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d73ef63f95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0126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d73ef63f95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d73ef63f95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8637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d73ef63f95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d73ef63f95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43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4613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3177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9035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57200" y="445025"/>
            <a:ext cx="7997400" cy="474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1pPr>
            <a:lvl2pPr lvl="1">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2pPr>
            <a:lvl3pPr lvl="2">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3pPr>
            <a:lvl4pPr lvl="3">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4pPr>
            <a:lvl5pPr lvl="4">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5pPr>
            <a:lvl6pPr lvl="5">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6pPr>
            <a:lvl7pPr lvl="6">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7pPr>
            <a:lvl8pPr lvl="7">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8pPr>
            <a:lvl9pPr lvl="8">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
        <p:cNvGrpSpPr/>
        <p:nvPr/>
      </p:nvGrpSpPr>
      <p:grpSpPr>
        <a:xfrm>
          <a:off x="0" y="0"/>
          <a:ext cx="0" cy="0"/>
          <a:chOff x="0" y="0"/>
          <a:chExt cx="0" cy="0"/>
        </a:xfrm>
      </p:grpSpPr>
      <p:sp>
        <p:nvSpPr>
          <p:cNvPr id="61" name="Google Shape;61;p14"/>
          <p:cNvSpPr txBox="1"/>
          <p:nvPr/>
        </p:nvSpPr>
        <p:spPr>
          <a:xfrm>
            <a:off x="507531" y="-47065"/>
            <a:ext cx="8128938" cy="800100"/>
          </a:xfrm>
          <a:prstGeom prst="rect">
            <a:avLst/>
          </a:prstGeom>
          <a:noFill/>
          <a:ln>
            <a:noFill/>
          </a:ln>
        </p:spPr>
        <p:txBody>
          <a:bodyPr spcFirstLastPara="1" wrap="square" lIns="91425" tIns="91425" rIns="91425" bIns="91425" anchor="t" anchorCtr="0">
            <a:noAutofit/>
            <a:scene3d>
              <a:camera prst="orthographicFront"/>
              <a:lightRig rig="threePt" dir="t"/>
            </a:scene3d>
            <a:sp3d extrusionH="57150">
              <a:bevelT h="25400" prst="softRound"/>
            </a:sp3d>
          </a:bodyPr>
          <a:lstStyle/>
          <a:p>
            <a:pPr marL="0" lvl="0" indent="0" algn="ctr" rtl="0">
              <a:spcBef>
                <a:spcPts val="0"/>
              </a:spcBef>
              <a:spcAft>
                <a:spcPts val="0"/>
              </a:spcAft>
              <a:buNone/>
            </a:pPr>
            <a:r>
              <a:rPr lang="en-IN" sz="2400" dirty="0">
                <a:solidFill>
                  <a:srgbClr val="FFAB40"/>
                </a:solidFill>
                <a:latin typeface="Montserrat ExtraBold"/>
                <a:ea typeface="Montserrat ExtraBold"/>
                <a:cs typeface="Montserrat ExtraBold"/>
                <a:sym typeface="Montserrat ExtraBold"/>
              </a:rPr>
              <a:t>RATIONALE STATEMENT</a:t>
            </a:r>
          </a:p>
        </p:txBody>
      </p:sp>
      <p:cxnSp>
        <p:nvCxnSpPr>
          <p:cNvPr id="62" name="Google Shape;62;p14"/>
          <p:cNvCxnSpPr>
            <a:cxnSpLocks/>
          </p:cNvCxnSpPr>
          <p:nvPr/>
        </p:nvCxnSpPr>
        <p:spPr>
          <a:xfrm flipV="1">
            <a:off x="730836" y="378693"/>
            <a:ext cx="7551450" cy="36132"/>
          </a:xfrm>
          <a:prstGeom prst="straightConnector1">
            <a:avLst/>
          </a:prstGeom>
          <a:noFill/>
          <a:ln w="9525" cap="flat" cmpd="sng">
            <a:solidFill>
              <a:srgbClr val="FFAB40"/>
            </a:solidFill>
            <a:prstDash val="solid"/>
            <a:round/>
            <a:headEnd type="none" w="med" len="med"/>
            <a:tailEnd type="none" w="med" len="med"/>
          </a:ln>
          <a:effectLst>
            <a:outerShdw blurRad="57150" dist="19050" dir="5400000" algn="bl" rotWithShape="0">
              <a:srgbClr val="FFFFFF">
                <a:alpha val="50000"/>
              </a:srgbClr>
            </a:outerShdw>
          </a:effectLst>
        </p:spPr>
      </p:cxnSp>
      <p:sp>
        <p:nvSpPr>
          <p:cNvPr id="6" name="TextBox 5">
            <a:extLst>
              <a:ext uri="{FF2B5EF4-FFF2-40B4-BE49-F238E27FC236}">
                <a16:creationId xmlns:a16="http://schemas.microsoft.com/office/drawing/2014/main" id="{CCD6EB4B-8674-1B9D-A04E-0F962573DA4A}"/>
              </a:ext>
            </a:extLst>
          </p:cNvPr>
          <p:cNvSpPr txBox="1"/>
          <p:nvPr/>
        </p:nvSpPr>
        <p:spPr>
          <a:xfrm>
            <a:off x="364518" y="482908"/>
            <a:ext cx="8523987" cy="4539704"/>
          </a:xfrm>
          <a:prstGeom prst="rect">
            <a:avLst/>
          </a:prstGeom>
          <a:noFill/>
          <a:ln>
            <a:noFill/>
          </a:ln>
        </p:spPr>
        <p:txBody>
          <a:bodyPr wrap="square">
            <a:spAutoFit/>
          </a:bodyPr>
          <a:lstStyle/>
          <a:p>
            <a:r>
              <a:rPr lang="en-US" sz="1200" dirty="0">
                <a:solidFill>
                  <a:schemeClr val="tx1"/>
                </a:solidFill>
                <a:latin typeface="Calibri" panose="020F0502020204030204" pitchFamily="34" charset="0"/>
                <a:cs typeface="Calibri" panose="020F0502020204030204" pitchFamily="34" charset="0"/>
              </a:rPr>
              <a:t>&gt;  We have a dataset Happy_Dataset.cvs in which there are 143 observations, 6 independent variables and 1 dependent variables. Variables are as follows:</a:t>
            </a:r>
          </a:p>
          <a:p>
            <a:pPr algn="l"/>
            <a:br>
              <a:rPr lang="en-US" sz="300" b="1" i="0" u="none" strike="noStrike" baseline="0" dirty="0">
                <a:solidFill>
                  <a:schemeClr val="tx1"/>
                </a:solidFill>
                <a:latin typeface="Calibri" panose="020F0502020204030204" pitchFamily="34" charset="0"/>
                <a:cs typeface="Calibri" panose="020F0502020204030204" pitchFamily="34" charset="0"/>
              </a:rPr>
            </a:br>
            <a:r>
              <a:rPr lang="en-US" b="1" i="0" u="none" strike="noStrike" baseline="0" dirty="0">
                <a:solidFill>
                  <a:schemeClr val="tx1"/>
                </a:solidFill>
                <a:latin typeface="Calibri" panose="020F0502020204030204" pitchFamily="34" charset="0"/>
                <a:cs typeface="Calibri" panose="020F0502020204030204" pitchFamily="34" charset="0"/>
              </a:rPr>
              <a:t>	</a:t>
            </a:r>
            <a:r>
              <a:rPr lang="en-US" sz="1100" b="1" dirty="0">
                <a:solidFill>
                  <a:schemeClr val="tx1"/>
                </a:solidFill>
                <a:latin typeface="Calibri" panose="020F0502020204030204" pitchFamily="34" charset="0"/>
                <a:cs typeface="Calibri" panose="020F0502020204030204" pitchFamily="34" charset="0"/>
              </a:rPr>
              <a:t>Independent Variables: </a:t>
            </a:r>
            <a:br>
              <a:rPr lang="en-US" sz="1100" b="1" dirty="0">
                <a:solidFill>
                  <a:schemeClr val="tx1"/>
                </a:solidFill>
                <a:latin typeface="Calibri" panose="020F0502020204030204" pitchFamily="34" charset="0"/>
                <a:cs typeface="Calibri" panose="020F0502020204030204" pitchFamily="34" charset="0"/>
              </a:rPr>
            </a:br>
            <a:r>
              <a:rPr lang="en-US" sz="1100" b="1" dirty="0">
                <a:solidFill>
                  <a:schemeClr val="tx1"/>
                </a:solidFill>
                <a:latin typeface="Calibri" panose="020F0502020204030204" pitchFamily="34" charset="0"/>
                <a:cs typeface="Calibri" panose="020F0502020204030204" pitchFamily="34" charset="0"/>
              </a:rPr>
              <a:t>	</a:t>
            </a:r>
            <a:r>
              <a:rPr lang="en-US" sz="1050" dirty="0">
                <a:solidFill>
                  <a:schemeClr val="tx1"/>
                </a:solidFill>
                <a:latin typeface="Calibri" panose="020F0502020204030204" pitchFamily="34" charset="0"/>
                <a:cs typeface="Calibri" panose="020F0502020204030204" pitchFamily="34" charset="0"/>
              </a:rPr>
              <a:t>X1 = the availability of information about the city services </a:t>
            </a:r>
          </a:p>
          <a:p>
            <a:pPr algn="l"/>
            <a:r>
              <a:rPr lang="en-US" sz="1050" dirty="0">
                <a:solidFill>
                  <a:schemeClr val="tx1"/>
                </a:solidFill>
                <a:latin typeface="Calibri" panose="020F0502020204030204" pitchFamily="34" charset="0"/>
                <a:cs typeface="Calibri" panose="020F0502020204030204" pitchFamily="34" charset="0"/>
              </a:rPr>
              <a:t>	X2 = the cost of housing </a:t>
            </a:r>
          </a:p>
          <a:p>
            <a:pPr algn="l"/>
            <a:r>
              <a:rPr lang="en-US" sz="1050" dirty="0">
                <a:solidFill>
                  <a:schemeClr val="tx1"/>
                </a:solidFill>
                <a:latin typeface="Calibri" panose="020F0502020204030204" pitchFamily="34" charset="0"/>
                <a:cs typeface="Calibri" panose="020F0502020204030204" pitchFamily="34" charset="0"/>
              </a:rPr>
              <a:t>	X3 = the overall quality of public schools </a:t>
            </a:r>
          </a:p>
          <a:p>
            <a:pPr algn="l"/>
            <a:r>
              <a:rPr lang="en-US" sz="1050" dirty="0">
                <a:solidFill>
                  <a:schemeClr val="tx1"/>
                </a:solidFill>
                <a:latin typeface="Calibri" panose="020F0502020204030204" pitchFamily="34" charset="0"/>
                <a:cs typeface="Calibri" panose="020F0502020204030204" pitchFamily="34" charset="0"/>
              </a:rPr>
              <a:t>	X4 = your trust in the local police </a:t>
            </a:r>
          </a:p>
          <a:p>
            <a:pPr algn="l"/>
            <a:r>
              <a:rPr lang="en-US" sz="1050" dirty="0">
                <a:solidFill>
                  <a:schemeClr val="tx1"/>
                </a:solidFill>
                <a:latin typeface="Calibri" panose="020F0502020204030204" pitchFamily="34" charset="0"/>
                <a:cs typeface="Calibri" panose="020F0502020204030204" pitchFamily="34" charset="0"/>
              </a:rPr>
              <a:t>	X5 = the maintenance of streets and sidewalks </a:t>
            </a:r>
          </a:p>
          <a:p>
            <a:pPr algn="l"/>
            <a:r>
              <a:rPr lang="en-US" sz="1050" dirty="0">
                <a:solidFill>
                  <a:schemeClr val="tx1"/>
                </a:solidFill>
                <a:latin typeface="Calibri" panose="020F0502020204030204" pitchFamily="34" charset="0"/>
                <a:cs typeface="Calibri" panose="020F0502020204030204" pitchFamily="34" charset="0"/>
              </a:rPr>
              <a:t>	X6 = the availability of social community events </a:t>
            </a:r>
          </a:p>
          <a:p>
            <a:pPr algn="l"/>
            <a:r>
              <a:rPr lang="en-US" sz="1050" dirty="0">
                <a:solidFill>
                  <a:schemeClr val="tx1"/>
                </a:solidFill>
                <a:latin typeface="Calibri" panose="020F0502020204030204" pitchFamily="34" charset="0"/>
                <a:cs typeface="Calibri" panose="020F0502020204030204" pitchFamily="34" charset="0"/>
              </a:rPr>
              <a:t>	Attributes X1 to X6 have values 1 to 5. </a:t>
            </a:r>
            <a:br>
              <a:rPr lang="en-US" sz="1050" dirty="0">
                <a:solidFill>
                  <a:schemeClr val="tx1"/>
                </a:solidFill>
                <a:latin typeface="Calibri" panose="020F0502020204030204" pitchFamily="34" charset="0"/>
                <a:cs typeface="Calibri" panose="020F0502020204030204" pitchFamily="34" charset="0"/>
              </a:rPr>
            </a:br>
            <a:br>
              <a:rPr lang="en-US" sz="1100" dirty="0">
                <a:solidFill>
                  <a:schemeClr val="tx1"/>
                </a:solidFill>
                <a:latin typeface="Calibri" panose="020F0502020204030204" pitchFamily="34" charset="0"/>
                <a:cs typeface="Calibri" panose="020F0502020204030204" pitchFamily="34" charset="0"/>
              </a:rPr>
            </a:br>
            <a:r>
              <a:rPr lang="en-US" sz="1100" dirty="0">
                <a:solidFill>
                  <a:schemeClr val="tx1"/>
                </a:solidFill>
                <a:latin typeface="Calibri" panose="020F0502020204030204" pitchFamily="34" charset="0"/>
                <a:cs typeface="Calibri" panose="020F0502020204030204" pitchFamily="34" charset="0"/>
              </a:rPr>
              <a:t>	</a:t>
            </a:r>
            <a:r>
              <a:rPr lang="en-US" sz="1100" b="1" dirty="0">
                <a:solidFill>
                  <a:schemeClr val="tx1"/>
                </a:solidFill>
                <a:latin typeface="Calibri" panose="020F0502020204030204" pitchFamily="34" charset="0"/>
                <a:cs typeface="Calibri" panose="020F0502020204030204" pitchFamily="34" charset="0"/>
              </a:rPr>
              <a:t>Dependent Variable: </a:t>
            </a:r>
            <a:br>
              <a:rPr lang="en-US" sz="1100" dirty="0">
                <a:solidFill>
                  <a:schemeClr val="tx1"/>
                </a:solidFill>
                <a:latin typeface="Calibri" panose="020F0502020204030204" pitchFamily="34" charset="0"/>
                <a:cs typeface="Calibri" panose="020F0502020204030204" pitchFamily="34" charset="0"/>
              </a:rPr>
            </a:br>
            <a:r>
              <a:rPr lang="en-US" sz="1100" dirty="0">
                <a:solidFill>
                  <a:schemeClr val="tx1"/>
                </a:solidFill>
                <a:latin typeface="Calibri" panose="020F0502020204030204" pitchFamily="34" charset="0"/>
                <a:cs typeface="Calibri" panose="020F0502020204030204" pitchFamily="34" charset="0"/>
              </a:rPr>
              <a:t>	</a:t>
            </a:r>
            <a:r>
              <a:rPr lang="en-US" sz="1050" dirty="0">
                <a:solidFill>
                  <a:schemeClr val="tx1"/>
                </a:solidFill>
                <a:latin typeface="Calibri" panose="020F0502020204030204" pitchFamily="34" charset="0"/>
                <a:cs typeface="Calibri" panose="020F0502020204030204" pitchFamily="34" charset="0"/>
              </a:rPr>
              <a:t>D = decision attribute (D) with values 0 (unhappy) and 1 (happy) </a:t>
            </a:r>
            <a:br>
              <a:rPr lang="en-US" sz="1050" dirty="0">
                <a:solidFill>
                  <a:schemeClr val="tx1"/>
                </a:solidFill>
                <a:latin typeface="Calibri" panose="020F0502020204030204" pitchFamily="34" charset="0"/>
                <a:cs typeface="Calibri" panose="020F0502020204030204" pitchFamily="34" charset="0"/>
              </a:rPr>
            </a:br>
            <a:br>
              <a:rPr lang="en-US" sz="1050" dirty="0">
                <a:solidFill>
                  <a:schemeClr val="tx1"/>
                </a:solidFill>
                <a:latin typeface="Calibri" panose="020F0502020204030204" pitchFamily="34" charset="0"/>
                <a:cs typeface="Calibri" panose="020F0502020204030204" pitchFamily="34" charset="0"/>
              </a:rPr>
            </a:br>
            <a:r>
              <a:rPr lang="en-US" sz="1200" dirty="0">
                <a:solidFill>
                  <a:schemeClr val="tx1"/>
                </a:solidFill>
                <a:latin typeface="Calibri" panose="020F0502020204030204" pitchFamily="34" charset="0"/>
                <a:cs typeface="Calibri" panose="020F0502020204030204" pitchFamily="34" charset="0"/>
              </a:rPr>
              <a:t>&gt; Now we would like to create LDA and QDA Models for this dataset in order to forecast if the person is unhappy or happy. </a:t>
            </a:r>
            <a:br>
              <a:rPr lang="en-US" sz="1200" dirty="0">
                <a:solidFill>
                  <a:schemeClr val="tx1"/>
                </a:solidFill>
                <a:latin typeface="Calibri" panose="020F0502020204030204" pitchFamily="34" charset="0"/>
                <a:cs typeface="Calibri" panose="020F0502020204030204" pitchFamily="34" charset="0"/>
              </a:rPr>
            </a:br>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&gt; So, In order to forecast if the person is unhappy or happy we’ll be creating both models and according to that we can give insights for the same. Here, SMOTE will be used to fix any discrepancies in the dataset. We assume that the input variables should all have the same variance and that both the LDA and QDA classification models should have normal variance distributions.</a:t>
            </a:r>
          </a:p>
          <a:p>
            <a:pPr algn="l"/>
            <a:br>
              <a:rPr lang="en-US" sz="1200" dirty="0">
                <a:solidFill>
                  <a:schemeClr val="tx1"/>
                </a:solidFill>
                <a:latin typeface="Calibri" panose="020F0502020204030204" pitchFamily="34" charset="0"/>
                <a:cs typeface="Calibri" panose="020F0502020204030204" pitchFamily="34" charset="0"/>
              </a:rPr>
            </a:br>
            <a:r>
              <a:rPr lang="en-US" sz="1200" dirty="0">
                <a:solidFill>
                  <a:schemeClr val="tx1"/>
                </a:solidFill>
                <a:latin typeface="Calibri" panose="020F0502020204030204" pitchFamily="34" charset="0"/>
                <a:cs typeface="Calibri" panose="020F0502020204030204" pitchFamily="34" charset="0"/>
              </a:rPr>
              <a:t>&gt; Also we’ll be giving the key insights for Pandas Profile Report and then we can compare both Optimized model </a:t>
            </a:r>
            <a:r>
              <a:rPr lang="en-IN" sz="1200" dirty="0">
                <a:solidFill>
                  <a:schemeClr val="tx1"/>
                </a:solidFill>
                <a:latin typeface="Calibri" panose="020F0502020204030204" pitchFamily="34" charset="0"/>
                <a:cs typeface="Calibri" panose="020F0502020204030204" pitchFamily="34" charset="0"/>
              </a:rPr>
              <a:t>and can identify which one is better.</a:t>
            </a:r>
            <a:br>
              <a:rPr lang="en-IN" sz="1200" dirty="0">
                <a:solidFill>
                  <a:schemeClr val="tx1"/>
                </a:solidFill>
                <a:latin typeface="Calibri" panose="020F0502020204030204" pitchFamily="34" charset="0"/>
                <a:cs typeface="Calibri" panose="020F0502020204030204" pitchFamily="34" charset="0"/>
              </a:rPr>
            </a:br>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&gt; We’ll be recommending the ways for the next steps of the model in the end.</a:t>
            </a: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
        <p:cNvGrpSpPr/>
        <p:nvPr/>
      </p:nvGrpSpPr>
      <p:grpSpPr>
        <a:xfrm>
          <a:off x="0" y="0"/>
          <a:ext cx="0" cy="0"/>
          <a:chOff x="0" y="0"/>
          <a:chExt cx="0" cy="0"/>
        </a:xfrm>
      </p:grpSpPr>
      <p:sp>
        <p:nvSpPr>
          <p:cNvPr id="61" name="Google Shape;61;p14"/>
          <p:cNvSpPr txBox="1"/>
          <p:nvPr/>
        </p:nvSpPr>
        <p:spPr>
          <a:xfrm>
            <a:off x="564696" y="150847"/>
            <a:ext cx="8128938" cy="800100"/>
          </a:xfrm>
          <a:prstGeom prst="rect">
            <a:avLst/>
          </a:prstGeom>
          <a:noFill/>
          <a:ln>
            <a:noFill/>
          </a:ln>
        </p:spPr>
        <p:txBody>
          <a:bodyPr spcFirstLastPara="1" wrap="square" lIns="91425" tIns="91425" rIns="91425" bIns="91425" anchor="t" anchorCtr="0">
            <a:noAutofit/>
            <a:scene3d>
              <a:camera prst="orthographicFront"/>
              <a:lightRig rig="threePt" dir="t"/>
            </a:scene3d>
            <a:sp3d extrusionH="57150">
              <a:bevelT h="25400" prst="softRound"/>
            </a:sp3d>
          </a:bodyPr>
          <a:lstStyle/>
          <a:p>
            <a:pPr algn="ctr"/>
            <a:r>
              <a:rPr lang="en-IN" sz="2000" b="1" dirty="0">
                <a:solidFill>
                  <a:srgbClr val="FFAB40"/>
                </a:solidFill>
                <a:latin typeface="Montserrat ExtraBold"/>
              </a:rPr>
              <a:t>Pandas Profile Report </a:t>
            </a:r>
          </a:p>
          <a:p>
            <a:endParaRPr lang="en-IN" sz="2000" b="1" dirty="0">
              <a:solidFill>
                <a:srgbClr val="FFAB40"/>
              </a:solidFill>
              <a:latin typeface="Montserrat ExtraBold"/>
            </a:endParaRPr>
          </a:p>
          <a:p>
            <a:pPr algn="l"/>
            <a:endParaRPr lang="en-US" sz="2000" b="1" dirty="0">
              <a:solidFill>
                <a:srgbClr val="FFAB40"/>
              </a:solidFill>
              <a:latin typeface="Montserrat ExtraBold"/>
            </a:endParaRPr>
          </a:p>
          <a:p>
            <a:endParaRPr lang="en-IN" sz="2400" dirty="0">
              <a:solidFill>
                <a:srgbClr val="FFAB40"/>
              </a:solidFill>
              <a:latin typeface="Montserrat ExtraBold"/>
            </a:endParaRPr>
          </a:p>
          <a:p>
            <a:pPr marL="0" lvl="0" indent="0" algn="ctr" rtl="0">
              <a:spcBef>
                <a:spcPts val="0"/>
              </a:spcBef>
              <a:spcAft>
                <a:spcPts val="0"/>
              </a:spcAft>
              <a:buNone/>
            </a:pPr>
            <a:endParaRPr lang="en-IN" sz="2400" dirty="0">
              <a:solidFill>
                <a:srgbClr val="FFAB40"/>
              </a:solidFill>
              <a:latin typeface="Montserrat ExtraBold"/>
              <a:ea typeface="Montserrat ExtraBold"/>
              <a:cs typeface="Montserrat ExtraBold"/>
              <a:sym typeface="Montserrat ExtraBold"/>
            </a:endParaRPr>
          </a:p>
        </p:txBody>
      </p:sp>
      <p:cxnSp>
        <p:nvCxnSpPr>
          <p:cNvPr id="62" name="Google Shape;62;p14"/>
          <p:cNvCxnSpPr>
            <a:cxnSpLocks/>
          </p:cNvCxnSpPr>
          <p:nvPr/>
        </p:nvCxnSpPr>
        <p:spPr>
          <a:xfrm flipV="1">
            <a:off x="853440" y="550897"/>
            <a:ext cx="7551450" cy="36132"/>
          </a:xfrm>
          <a:prstGeom prst="straightConnector1">
            <a:avLst/>
          </a:prstGeom>
          <a:noFill/>
          <a:ln w="9525" cap="flat" cmpd="sng">
            <a:solidFill>
              <a:srgbClr val="FFAB40"/>
            </a:solidFill>
            <a:prstDash val="solid"/>
            <a:round/>
            <a:headEnd type="none" w="med" len="med"/>
            <a:tailEnd type="none" w="med" len="med"/>
          </a:ln>
          <a:effectLst>
            <a:outerShdw blurRad="57150" dist="19050" dir="5400000" algn="bl" rotWithShape="0">
              <a:srgbClr val="FFFFFF">
                <a:alpha val="50000"/>
              </a:srgbClr>
            </a:outerShdw>
          </a:effectLst>
        </p:spPr>
      </p:cxnSp>
      <p:pic>
        <p:nvPicPr>
          <p:cNvPr id="5" name="Picture 4">
            <a:extLst>
              <a:ext uri="{FF2B5EF4-FFF2-40B4-BE49-F238E27FC236}">
                <a16:creationId xmlns:a16="http://schemas.microsoft.com/office/drawing/2014/main" id="{DF4D87E4-FECC-1561-969C-32BE69CA437D}"/>
              </a:ext>
            </a:extLst>
          </p:cNvPr>
          <p:cNvPicPr>
            <a:picLocks noChangeAspect="1"/>
          </p:cNvPicPr>
          <p:nvPr/>
        </p:nvPicPr>
        <p:blipFill rotWithShape="1">
          <a:blip r:embed="rId4"/>
          <a:srcRect l="2184" r="10868" b="20148"/>
          <a:stretch/>
        </p:blipFill>
        <p:spPr>
          <a:xfrm>
            <a:off x="5641928" y="725790"/>
            <a:ext cx="2994659" cy="1796189"/>
          </a:xfrm>
          <a:prstGeom prst="rect">
            <a:avLst/>
          </a:prstGeom>
        </p:spPr>
      </p:pic>
      <p:sp>
        <p:nvSpPr>
          <p:cNvPr id="6" name="TextBox 5">
            <a:extLst>
              <a:ext uri="{FF2B5EF4-FFF2-40B4-BE49-F238E27FC236}">
                <a16:creationId xmlns:a16="http://schemas.microsoft.com/office/drawing/2014/main" id="{0E38287F-7F54-0493-4AEA-D84AF9142A9E}"/>
              </a:ext>
            </a:extLst>
          </p:cNvPr>
          <p:cNvSpPr txBox="1"/>
          <p:nvPr/>
        </p:nvSpPr>
        <p:spPr>
          <a:xfrm>
            <a:off x="366337" y="1248292"/>
            <a:ext cx="5000294" cy="2746457"/>
          </a:xfrm>
          <a:prstGeom prst="rect">
            <a:avLst/>
          </a:prstGeom>
          <a:noFill/>
        </p:spPr>
        <p:txBody>
          <a:bodyPr wrap="square" rtlCol="0">
            <a:spAutoFit/>
          </a:bodyPr>
          <a:lstStyle/>
          <a:p>
            <a:pPr>
              <a:lnSpc>
                <a:spcPct val="107000"/>
              </a:lnSpc>
              <a:spcAft>
                <a:spcPts val="800"/>
              </a:spcAft>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&gt; From the Pandas Profile Report we can see the missing values count, so from the output, we can see that for all the variables the count is 143, which means there are no missing values.</a:t>
            </a:r>
            <a:b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&gt; From the report we conclude that variables X3, X4, X5, and X6 have High Correlations. Also, </a:t>
            </a:r>
            <a:r>
              <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b</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etween the independent variables, there is a significant negative correlation.</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D765C812-64F3-AB78-8B53-D7407E517F25}"/>
              </a:ext>
            </a:extLst>
          </p:cNvPr>
          <p:cNvPicPr>
            <a:picLocks noChangeAspect="1"/>
          </p:cNvPicPr>
          <p:nvPr/>
        </p:nvPicPr>
        <p:blipFill rotWithShape="1">
          <a:blip r:embed="rId5"/>
          <a:srcRect l="2707" r="7638" b="8858"/>
          <a:stretch/>
        </p:blipFill>
        <p:spPr>
          <a:xfrm>
            <a:off x="5641929" y="2621521"/>
            <a:ext cx="2994660" cy="2132911"/>
          </a:xfrm>
          <a:prstGeom prst="rect">
            <a:avLst/>
          </a:prstGeom>
        </p:spPr>
      </p:pic>
    </p:spTree>
    <p:extLst>
      <p:ext uri="{BB962C8B-B14F-4D97-AF65-F5344CB8AC3E}">
        <p14:creationId xmlns:p14="http://schemas.microsoft.com/office/powerpoint/2010/main" val="618020915"/>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
        <p:cNvGrpSpPr/>
        <p:nvPr/>
      </p:nvGrpSpPr>
      <p:grpSpPr>
        <a:xfrm>
          <a:off x="0" y="0"/>
          <a:ext cx="0" cy="0"/>
          <a:chOff x="0" y="0"/>
          <a:chExt cx="0" cy="0"/>
        </a:xfrm>
      </p:grpSpPr>
      <p:sp>
        <p:nvSpPr>
          <p:cNvPr id="61" name="Google Shape;61;p14"/>
          <p:cNvSpPr txBox="1"/>
          <p:nvPr/>
        </p:nvSpPr>
        <p:spPr>
          <a:xfrm>
            <a:off x="507531" y="100374"/>
            <a:ext cx="8128938" cy="534092"/>
          </a:xfrm>
          <a:prstGeom prst="rect">
            <a:avLst/>
          </a:prstGeom>
          <a:noFill/>
          <a:ln>
            <a:noFill/>
          </a:ln>
        </p:spPr>
        <p:txBody>
          <a:bodyPr spcFirstLastPara="1" wrap="square" lIns="91425" tIns="91425" rIns="91425" bIns="91425" anchor="t" anchorCtr="0">
            <a:noAutofit/>
            <a:scene3d>
              <a:camera prst="orthographicFront"/>
              <a:lightRig rig="threePt" dir="t"/>
            </a:scene3d>
            <a:sp3d extrusionH="57150">
              <a:bevelT h="25400" prst="softRound"/>
            </a:sp3d>
          </a:bodyPr>
          <a:lstStyle/>
          <a:p>
            <a:pPr marL="0" lvl="0" indent="0" algn="ctr" rtl="0">
              <a:spcBef>
                <a:spcPts val="0"/>
              </a:spcBef>
              <a:spcAft>
                <a:spcPts val="0"/>
              </a:spcAft>
              <a:buNone/>
            </a:pPr>
            <a:r>
              <a:rPr lang="en-IN" sz="2400" dirty="0">
                <a:solidFill>
                  <a:srgbClr val="FFAB40"/>
                </a:solidFill>
                <a:latin typeface="Montserrat ExtraBold"/>
              </a:rPr>
              <a:t>Confusion Matrix</a:t>
            </a:r>
            <a:endParaRPr lang="en-IN" sz="2400" dirty="0">
              <a:solidFill>
                <a:srgbClr val="FFAB40"/>
              </a:solidFill>
              <a:latin typeface="Montserrat ExtraBold"/>
              <a:ea typeface="Montserrat ExtraBold"/>
              <a:cs typeface="Montserrat ExtraBold"/>
              <a:sym typeface="Montserrat ExtraBold"/>
            </a:endParaRPr>
          </a:p>
        </p:txBody>
      </p:sp>
      <p:cxnSp>
        <p:nvCxnSpPr>
          <p:cNvPr id="62" name="Google Shape;62;p14"/>
          <p:cNvCxnSpPr>
            <a:cxnSpLocks/>
          </p:cNvCxnSpPr>
          <p:nvPr/>
        </p:nvCxnSpPr>
        <p:spPr>
          <a:xfrm flipV="1">
            <a:off x="796275" y="567676"/>
            <a:ext cx="7551450" cy="36132"/>
          </a:xfrm>
          <a:prstGeom prst="straightConnector1">
            <a:avLst/>
          </a:prstGeom>
          <a:noFill/>
          <a:ln w="9525" cap="flat" cmpd="sng">
            <a:solidFill>
              <a:srgbClr val="FFAB40"/>
            </a:solidFill>
            <a:prstDash val="solid"/>
            <a:round/>
            <a:headEnd type="none" w="med" len="med"/>
            <a:tailEnd type="none" w="med" len="med"/>
          </a:ln>
          <a:effectLst>
            <a:outerShdw blurRad="57150" dist="19050" dir="5400000" algn="bl" rotWithShape="0">
              <a:srgbClr val="FFFFFF">
                <a:alpha val="50000"/>
              </a:srgbClr>
            </a:outerShdw>
          </a:effectLst>
        </p:spPr>
      </p:cxnSp>
      <p:sp>
        <p:nvSpPr>
          <p:cNvPr id="6" name="TextBox 5">
            <a:extLst>
              <a:ext uri="{FF2B5EF4-FFF2-40B4-BE49-F238E27FC236}">
                <a16:creationId xmlns:a16="http://schemas.microsoft.com/office/drawing/2014/main" id="{CCD6EB4B-8674-1B9D-A04E-0F962573DA4A}"/>
              </a:ext>
            </a:extLst>
          </p:cNvPr>
          <p:cNvSpPr txBox="1"/>
          <p:nvPr/>
        </p:nvSpPr>
        <p:spPr>
          <a:xfrm>
            <a:off x="292475" y="800250"/>
            <a:ext cx="4814047" cy="2308324"/>
          </a:xfrm>
          <a:prstGeom prst="rect">
            <a:avLst/>
          </a:prstGeom>
          <a:noFill/>
          <a:ln>
            <a:noFill/>
          </a:ln>
        </p:spPr>
        <p:txBody>
          <a:bodyPr wrap="square">
            <a:spAutoFit/>
          </a:bodyPr>
          <a:lstStyle/>
          <a:p>
            <a:r>
              <a:rPr lang="en-US" sz="1800" dirty="0">
                <a:solidFill>
                  <a:schemeClr val="tx1"/>
                </a:solidFill>
                <a:latin typeface="Calibri" panose="020F0502020204030204" pitchFamily="34" charset="0"/>
                <a:cs typeface="Calibri" panose="020F0502020204030204" pitchFamily="34" charset="0"/>
              </a:rPr>
              <a:t>&gt; Confusion Matrix serves as a performance indicator for classification problems using machine learning where the output can include two or more classes. It is a table with four separate sets of actual and predicted values.</a:t>
            </a:r>
            <a:br>
              <a:rPr lang="en-US" sz="1800" dirty="0">
                <a:solidFill>
                  <a:schemeClr val="tx1"/>
                </a:solidFill>
                <a:latin typeface="Calibri" panose="020F0502020204030204" pitchFamily="34" charset="0"/>
                <a:cs typeface="Calibri" panose="020F0502020204030204" pitchFamily="34" charset="0"/>
              </a:rPr>
            </a:br>
            <a:br>
              <a:rPr lang="en-US" sz="1800" dirty="0">
                <a:solidFill>
                  <a:schemeClr val="tx1"/>
                </a:solidFill>
                <a:latin typeface="Calibri" panose="020F0502020204030204" pitchFamily="34" charset="0"/>
                <a:cs typeface="Calibri" panose="020F0502020204030204" pitchFamily="34" charset="0"/>
              </a:rPr>
            </a:br>
            <a:r>
              <a:rPr lang="en-US" sz="1800" dirty="0">
                <a:solidFill>
                  <a:schemeClr val="tx1"/>
                </a:solidFill>
                <a:latin typeface="Calibri" panose="020F0502020204030204" pitchFamily="34" charset="0"/>
                <a:cs typeface="Calibri" panose="020F0502020204030204" pitchFamily="34" charset="0"/>
              </a:rPr>
              <a:t>&gt; The Confusion Matrix from the LDA and QDA models are shown in the outputs.</a:t>
            </a:r>
          </a:p>
        </p:txBody>
      </p:sp>
      <p:pic>
        <p:nvPicPr>
          <p:cNvPr id="1026" name="Picture 2">
            <a:extLst>
              <a:ext uri="{FF2B5EF4-FFF2-40B4-BE49-F238E27FC236}">
                <a16:creationId xmlns:a16="http://schemas.microsoft.com/office/drawing/2014/main" id="{CFC03161-0E52-1319-796B-258F16943D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8837" y="3274358"/>
            <a:ext cx="1837398" cy="13780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529B9E1-E682-4307-1325-DDFDDE438365}"/>
              </a:ext>
            </a:extLst>
          </p:cNvPr>
          <p:cNvPicPr>
            <a:picLocks noChangeAspect="1"/>
          </p:cNvPicPr>
          <p:nvPr/>
        </p:nvPicPr>
        <p:blipFill>
          <a:blip r:embed="rId5"/>
          <a:stretch>
            <a:fillRect/>
          </a:stretch>
        </p:blipFill>
        <p:spPr>
          <a:xfrm>
            <a:off x="5130055" y="697954"/>
            <a:ext cx="3274356" cy="2078864"/>
          </a:xfrm>
          <a:prstGeom prst="rect">
            <a:avLst/>
          </a:prstGeom>
        </p:spPr>
      </p:pic>
      <p:sp>
        <p:nvSpPr>
          <p:cNvPr id="2" name="Rectangle 1">
            <a:extLst>
              <a:ext uri="{FF2B5EF4-FFF2-40B4-BE49-F238E27FC236}">
                <a16:creationId xmlns:a16="http://schemas.microsoft.com/office/drawing/2014/main" id="{8BC48653-4D52-0400-1526-BC5929C9D3E9}"/>
              </a:ext>
            </a:extLst>
          </p:cNvPr>
          <p:cNvSpPr/>
          <p:nvPr/>
        </p:nvSpPr>
        <p:spPr>
          <a:xfrm>
            <a:off x="5177120" y="1324535"/>
            <a:ext cx="840439" cy="412851"/>
          </a:xfrm>
          <a:prstGeom prst="rect">
            <a:avLst/>
          </a:prstGeom>
          <a:noFill/>
          <a:ln>
            <a:solidFill>
              <a:srgbClr val="FF0000"/>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F2BC1ED3-4206-4E81-40F7-2FDCCE1FD270}"/>
              </a:ext>
            </a:extLst>
          </p:cNvPr>
          <p:cNvPicPr>
            <a:picLocks noChangeAspect="1"/>
          </p:cNvPicPr>
          <p:nvPr/>
        </p:nvPicPr>
        <p:blipFill>
          <a:blip r:embed="rId6"/>
          <a:stretch>
            <a:fillRect/>
          </a:stretch>
        </p:blipFill>
        <p:spPr>
          <a:xfrm>
            <a:off x="5130055" y="2840307"/>
            <a:ext cx="3274356" cy="1997736"/>
          </a:xfrm>
          <a:prstGeom prst="rect">
            <a:avLst/>
          </a:prstGeom>
        </p:spPr>
      </p:pic>
      <p:sp>
        <p:nvSpPr>
          <p:cNvPr id="12" name="Rectangle 11">
            <a:extLst>
              <a:ext uri="{FF2B5EF4-FFF2-40B4-BE49-F238E27FC236}">
                <a16:creationId xmlns:a16="http://schemas.microsoft.com/office/drawing/2014/main" id="{F0BE46B4-28D4-D8CA-BCE9-F6B16831A4C9}"/>
              </a:ext>
            </a:extLst>
          </p:cNvPr>
          <p:cNvSpPr/>
          <p:nvPr/>
        </p:nvSpPr>
        <p:spPr>
          <a:xfrm>
            <a:off x="5177119" y="3473823"/>
            <a:ext cx="840439" cy="412851"/>
          </a:xfrm>
          <a:prstGeom prst="rect">
            <a:avLst/>
          </a:prstGeom>
          <a:noFill/>
          <a:ln>
            <a:solidFill>
              <a:srgbClr val="FF0000"/>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76644293"/>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cxnSp>
        <p:nvCxnSpPr>
          <p:cNvPr id="68" name="Google Shape;68;p15"/>
          <p:cNvCxnSpPr/>
          <p:nvPr/>
        </p:nvCxnSpPr>
        <p:spPr>
          <a:xfrm>
            <a:off x="2102850" y="624777"/>
            <a:ext cx="4938300" cy="0"/>
          </a:xfrm>
          <a:prstGeom prst="straightConnector1">
            <a:avLst/>
          </a:prstGeom>
          <a:noFill/>
          <a:ln w="9525" cap="flat" cmpd="sng">
            <a:solidFill>
              <a:srgbClr val="FFAB40"/>
            </a:solidFill>
            <a:prstDash val="solid"/>
            <a:round/>
            <a:headEnd type="none" w="med" len="med"/>
            <a:tailEnd type="none" w="med" len="med"/>
          </a:ln>
          <a:effectLst>
            <a:outerShdw blurRad="57150" dist="19050" dir="5400000" algn="bl" rotWithShape="0">
              <a:srgbClr val="FFFFFF">
                <a:alpha val="50000"/>
              </a:srgbClr>
            </a:outerShdw>
          </a:effectLst>
        </p:spPr>
      </p:cxnSp>
      <p:sp>
        <p:nvSpPr>
          <p:cNvPr id="69" name="Google Shape;69;p15"/>
          <p:cNvSpPr txBox="1">
            <a:spLocks noGrp="1"/>
          </p:cNvSpPr>
          <p:nvPr>
            <p:ph type="title"/>
          </p:nvPr>
        </p:nvSpPr>
        <p:spPr>
          <a:xfrm>
            <a:off x="573300" y="75960"/>
            <a:ext cx="7997400" cy="474600"/>
          </a:xfrm>
          <a:prstGeom prst="rect">
            <a:avLst/>
          </a:prstGeom>
        </p:spPr>
        <p:txBody>
          <a:bodyPr spcFirstLastPara="1" wrap="square" lIns="91425" tIns="91425" rIns="91425" bIns="91425" anchor="t" anchorCtr="0">
            <a:noAutofit/>
            <a:scene3d>
              <a:camera prst="orthographicFront"/>
              <a:lightRig rig="threePt" dir="t"/>
            </a:scene3d>
            <a:sp3d extrusionH="57150">
              <a:bevelT h="25400" prst="softRound"/>
            </a:sp3d>
          </a:bodyPr>
          <a:lstStyle/>
          <a:p>
            <a:pPr marL="0" lvl="0" indent="0" algn="ctr" rtl="0">
              <a:spcBef>
                <a:spcPts val="0"/>
              </a:spcBef>
              <a:spcAft>
                <a:spcPts val="0"/>
              </a:spcAft>
              <a:buNone/>
            </a:pPr>
            <a:r>
              <a:rPr lang="en-IN" dirty="0"/>
              <a:t>Three Key Insights from the Report Metrics</a:t>
            </a:r>
            <a:endParaRPr dirty="0"/>
          </a:p>
        </p:txBody>
      </p:sp>
      <p:sp>
        <p:nvSpPr>
          <p:cNvPr id="8" name="TextBox 7">
            <a:extLst>
              <a:ext uri="{FF2B5EF4-FFF2-40B4-BE49-F238E27FC236}">
                <a16:creationId xmlns:a16="http://schemas.microsoft.com/office/drawing/2014/main" id="{2C865810-4662-40F6-5E6A-546EE670F916}"/>
              </a:ext>
            </a:extLst>
          </p:cNvPr>
          <p:cNvSpPr txBox="1"/>
          <p:nvPr/>
        </p:nvSpPr>
        <p:spPr>
          <a:xfrm>
            <a:off x="268941" y="851001"/>
            <a:ext cx="4820771" cy="4216539"/>
          </a:xfrm>
          <a:prstGeom prst="rect">
            <a:avLst/>
          </a:prstGeom>
          <a:noFill/>
          <a:ln>
            <a:noFill/>
          </a:ln>
        </p:spPr>
        <p:txBody>
          <a:bodyPr wrap="square">
            <a:spAutoFit/>
          </a:bodyPr>
          <a:lstStyle/>
          <a:p>
            <a:r>
              <a:rPr lang="en-US" sz="1600" b="1" dirty="0">
                <a:solidFill>
                  <a:srgbClr val="FFC000"/>
                </a:solidFill>
                <a:latin typeface="Calibri" panose="020F0502020204030204" pitchFamily="34" charset="0"/>
                <a:cs typeface="Calibri" panose="020F0502020204030204" pitchFamily="34" charset="0"/>
              </a:rPr>
              <a:t>Linear Discriminant Analysis (LDA) – Optimized Model</a:t>
            </a:r>
            <a:br>
              <a:rPr lang="en-IN" sz="1600" b="1" dirty="0">
                <a:solidFill>
                  <a:schemeClr val="accent3">
                    <a:lumMod val="40000"/>
                    <a:lumOff val="60000"/>
                  </a:schemeClr>
                </a:solidFill>
                <a:latin typeface="Calibri" panose="020F0502020204030204" pitchFamily="34" charset="0"/>
                <a:cs typeface="Calibri" panose="020F0502020204030204" pitchFamily="34" charset="0"/>
              </a:rPr>
            </a:br>
            <a:r>
              <a:rPr lang="en-IN" sz="1600" b="1" dirty="0">
                <a:solidFill>
                  <a:schemeClr val="accent3">
                    <a:lumMod val="40000"/>
                    <a:lumOff val="60000"/>
                  </a:schemeClr>
                </a:solidFill>
                <a:latin typeface="Calibri" panose="020F0502020204030204" pitchFamily="34" charset="0"/>
                <a:cs typeface="Calibri" panose="020F0502020204030204" pitchFamily="34" charset="0"/>
              </a:rPr>
              <a:t>Precision – </a:t>
            </a:r>
            <a:br>
              <a:rPr lang="en-IN" sz="1600" dirty="0">
                <a:solidFill>
                  <a:schemeClr val="tx1"/>
                </a:solidFill>
                <a:latin typeface="Calibri" panose="020F0502020204030204" pitchFamily="34" charset="0"/>
                <a:cs typeface="Calibri" panose="020F0502020204030204" pitchFamily="34" charset="0"/>
              </a:rPr>
            </a:br>
            <a:r>
              <a:rPr lang="en-IN" sz="1600" dirty="0">
                <a:solidFill>
                  <a:schemeClr val="tx1"/>
                </a:solidFill>
                <a:latin typeface="Calibri" panose="020F0502020204030204" pitchFamily="34" charset="0"/>
                <a:cs typeface="Calibri" panose="020F0502020204030204" pitchFamily="34" charset="0"/>
              </a:rPr>
              <a:t>Precision is calculated as the ratio of classified positive sample(i.e. True positive) to the total number of samples classified as positive(i.e. both True Positive and False Positive).</a:t>
            </a:r>
            <a:br>
              <a:rPr lang="en-IN" sz="1600" dirty="0">
                <a:solidFill>
                  <a:schemeClr val="tx1"/>
                </a:solidFill>
                <a:latin typeface="Calibri" panose="020F0502020204030204" pitchFamily="34" charset="0"/>
                <a:cs typeface="Calibri" panose="020F0502020204030204" pitchFamily="34" charset="0"/>
              </a:rPr>
            </a:br>
            <a:br>
              <a:rPr lang="en-IN" sz="1600" dirty="0">
                <a:solidFill>
                  <a:schemeClr val="tx1"/>
                </a:solidFill>
                <a:latin typeface="Calibri" panose="020F0502020204030204" pitchFamily="34" charset="0"/>
                <a:cs typeface="Calibri" panose="020F0502020204030204" pitchFamily="34" charset="0"/>
              </a:rPr>
            </a:br>
            <a:r>
              <a:rPr lang="en-IN" sz="1600" dirty="0">
                <a:solidFill>
                  <a:schemeClr val="tx1"/>
                </a:solidFill>
                <a:latin typeface="Calibri" panose="020F0502020204030204" pitchFamily="34" charset="0"/>
                <a:cs typeface="Calibri" panose="020F0502020204030204" pitchFamily="34" charset="0"/>
              </a:rPr>
              <a:t>Precision = True Positive / (True Positive + False Positive)</a:t>
            </a:r>
          </a:p>
          <a:p>
            <a:br>
              <a:rPr lang="en-IN" dirty="0">
                <a:solidFill>
                  <a:schemeClr val="tx1"/>
                </a:solidFill>
                <a:latin typeface="Calibri" panose="020F0502020204030204" pitchFamily="34" charset="0"/>
                <a:cs typeface="Calibri" panose="020F0502020204030204" pitchFamily="34" charset="0"/>
              </a:rPr>
            </a:br>
            <a:r>
              <a:rPr lang="en-IN" sz="1600" dirty="0">
                <a:solidFill>
                  <a:schemeClr val="tx1"/>
                </a:solidFill>
                <a:latin typeface="Calibri" panose="020F0502020204030204" pitchFamily="34" charset="0"/>
                <a:cs typeface="Calibri" panose="020F0502020204030204" pitchFamily="34" charset="0"/>
              </a:rPr>
              <a:t>&gt; </a:t>
            </a:r>
            <a:r>
              <a:rPr lang="en-US" sz="1600" dirty="0">
                <a:solidFill>
                  <a:schemeClr val="tx1"/>
                </a:solidFill>
                <a:latin typeface="Calibri" panose="020F0502020204030204" pitchFamily="34" charset="0"/>
                <a:cs typeface="Calibri" panose="020F0502020204030204" pitchFamily="34" charset="0"/>
              </a:rPr>
              <a:t>Happy(1) has a Precision of 74%, whereas unhappy(0) has a Precision of 80%. This indicates that our model accurately identified 80% of the labels for unhappy outcomes and 74% of the labels for happy outcomes. Our Weight avg is 0.77 which means 77% is the total model precision.</a:t>
            </a:r>
            <a:endParaRPr lang="en-IN" sz="1600" dirty="0">
              <a:solidFill>
                <a:schemeClr val="tx1"/>
              </a:solidFill>
              <a:latin typeface="Calibri" panose="020F0502020204030204" pitchFamily="34" charset="0"/>
              <a:cs typeface="Calibri" panose="020F0502020204030204" pitchFamily="34" charset="0"/>
            </a:endParaRPr>
          </a:p>
          <a:p>
            <a:endParaRPr lang="en-IN" dirty="0">
              <a:solidFill>
                <a:schemeClr val="tx1"/>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7D9E8A9-A720-0432-AFA7-B49FAB1863EF}"/>
              </a:ext>
            </a:extLst>
          </p:cNvPr>
          <p:cNvPicPr>
            <a:picLocks noChangeAspect="1"/>
          </p:cNvPicPr>
          <p:nvPr/>
        </p:nvPicPr>
        <p:blipFill>
          <a:blip r:embed="rId4"/>
          <a:stretch>
            <a:fillRect/>
          </a:stretch>
        </p:blipFill>
        <p:spPr>
          <a:xfrm>
            <a:off x="5089712" y="1256005"/>
            <a:ext cx="3761492" cy="3107565"/>
          </a:xfrm>
          <a:prstGeom prst="rect">
            <a:avLst/>
          </a:prstGeom>
        </p:spPr>
      </p:pic>
    </p:spTree>
    <p:extLst>
      <p:ext uri="{BB962C8B-B14F-4D97-AF65-F5344CB8AC3E}">
        <p14:creationId xmlns:p14="http://schemas.microsoft.com/office/powerpoint/2010/main" val="1050787637"/>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8" name="TextBox 7">
            <a:extLst>
              <a:ext uri="{FF2B5EF4-FFF2-40B4-BE49-F238E27FC236}">
                <a16:creationId xmlns:a16="http://schemas.microsoft.com/office/drawing/2014/main" id="{2C865810-4662-40F6-5E6A-546EE670F916}"/>
              </a:ext>
            </a:extLst>
          </p:cNvPr>
          <p:cNvSpPr txBox="1"/>
          <p:nvPr/>
        </p:nvSpPr>
        <p:spPr>
          <a:xfrm>
            <a:off x="394360" y="386536"/>
            <a:ext cx="8476303" cy="4370427"/>
          </a:xfrm>
          <a:prstGeom prst="rect">
            <a:avLst/>
          </a:prstGeom>
          <a:noFill/>
          <a:ln>
            <a:noFill/>
          </a:ln>
        </p:spPr>
        <p:txBody>
          <a:bodyPr wrap="square">
            <a:spAutoFit/>
          </a:bodyPr>
          <a:lstStyle/>
          <a:p>
            <a:r>
              <a:rPr lang="en-IN" b="1" dirty="0">
                <a:solidFill>
                  <a:schemeClr val="accent3">
                    <a:lumMod val="40000"/>
                    <a:lumOff val="60000"/>
                  </a:schemeClr>
                </a:solidFill>
                <a:latin typeface="Calibri" panose="020F0502020204030204" pitchFamily="34" charset="0"/>
                <a:cs typeface="Calibri" panose="020F0502020204030204" pitchFamily="34" charset="0"/>
              </a:rPr>
              <a:t>Recall  – </a:t>
            </a:r>
            <a:br>
              <a:rPr lang="en-IN" dirty="0">
                <a:solidFill>
                  <a:schemeClr val="tx1"/>
                </a:solidFill>
                <a:latin typeface="Calibri" panose="020F0502020204030204" pitchFamily="34" charset="0"/>
                <a:cs typeface="Calibri" panose="020F0502020204030204" pitchFamily="34" charset="0"/>
              </a:rPr>
            </a:br>
            <a:r>
              <a:rPr lang="en-IN" dirty="0">
                <a:solidFill>
                  <a:schemeClr val="tx1"/>
                </a:solidFill>
                <a:latin typeface="Calibri" panose="020F0502020204030204" pitchFamily="34" charset="0"/>
                <a:cs typeface="Calibri" panose="020F0502020204030204" pitchFamily="34" charset="0"/>
              </a:rPr>
              <a:t>Recall is calculated as the ratio of the number of True positive to the total number of positive samples.(i.e. both True Positive and False Negative). Recall is measured as the model’s ability to detect positive samples. </a:t>
            </a:r>
            <a:br>
              <a:rPr lang="en-IN" dirty="0">
                <a:solidFill>
                  <a:schemeClr val="tx1"/>
                </a:solidFill>
                <a:latin typeface="Calibri" panose="020F0502020204030204" pitchFamily="34" charset="0"/>
                <a:cs typeface="Calibri" panose="020F0502020204030204" pitchFamily="34" charset="0"/>
              </a:rPr>
            </a:br>
            <a:br>
              <a:rPr lang="en-IN" dirty="0">
                <a:solidFill>
                  <a:schemeClr val="tx1"/>
                </a:solidFill>
                <a:latin typeface="Calibri" panose="020F0502020204030204" pitchFamily="34" charset="0"/>
                <a:cs typeface="Calibri" panose="020F0502020204030204" pitchFamily="34" charset="0"/>
              </a:rPr>
            </a:br>
            <a:r>
              <a:rPr lang="en-IN" dirty="0">
                <a:solidFill>
                  <a:schemeClr val="tx1"/>
                </a:solidFill>
                <a:latin typeface="Calibri" panose="020F0502020204030204" pitchFamily="34" charset="0"/>
                <a:cs typeface="Calibri" panose="020F0502020204030204" pitchFamily="34" charset="0"/>
              </a:rPr>
              <a:t>Recall = True Positive / (True Positive + False Negative)</a:t>
            </a:r>
          </a:p>
          <a:p>
            <a:br>
              <a:rPr lang="en-IN" dirty="0">
                <a:solidFill>
                  <a:schemeClr val="tx1"/>
                </a:solidFill>
                <a:latin typeface="Calibri" panose="020F0502020204030204" pitchFamily="34" charset="0"/>
                <a:cs typeface="Calibri" panose="020F0502020204030204" pitchFamily="34" charset="0"/>
              </a:rPr>
            </a:br>
            <a:r>
              <a:rPr lang="en-IN" dirty="0">
                <a:solidFill>
                  <a:schemeClr val="tx1"/>
                </a:solidFill>
                <a:latin typeface="Calibri" panose="020F0502020204030204" pitchFamily="34" charset="0"/>
                <a:cs typeface="Calibri" panose="020F0502020204030204" pitchFamily="34" charset="0"/>
              </a:rPr>
              <a:t>&gt; </a:t>
            </a:r>
            <a:r>
              <a:rPr lang="en-US" dirty="0">
                <a:solidFill>
                  <a:schemeClr val="tx1"/>
                </a:solidFill>
                <a:latin typeface="Calibri" panose="020F0502020204030204" pitchFamily="34" charset="0"/>
                <a:cs typeface="Calibri" panose="020F0502020204030204" pitchFamily="34" charset="0"/>
              </a:rPr>
              <a:t>Recall rates for unhappy(0) and happy(1) are respectively 62% and 88%. This indicates that the model correctly classified 62% of actual positives for the unhappy category, 88% of labels for the happy category.</a:t>
            </a:r>
            <a:br>
              <a:rPr lang="en-US" dirty="0">
                <a:solidFill>
                  <a:schemeClr val="tx1"/>
                </a:solidFill>
                <a:latin typeface="Calibri" panose="020F0502020204030204" pitchFamily="34" charset="0"/>
                <a:cs typeface="Calibri" panose="020F0502020204030204" pitchFamily="34" charset="0"/>
              </a:rPr>
            </a:br>
            <a:r>
              <a:rPr lang="en-US" dirty="0">
                <a:solidFill>
                  <a:schemeClr val="tx1"/>
                </a:solidFill>
                <a:latin typeface="Calibri" panose="020F0502020204030204" pitchFamily="34" charset="0"/>
                <a:cs typeface="Calibri" panose="020F0502020204030204" pitchFamily="34" charset="0"/>
              </a:rPr>
              <a:t>Our Weighted Avg is 0.76 which</a:t>
            </a:r>
            <a:r>
              <a:rPr lang="en-CA" dirty="0">
                <a:solidFill>
                  <a:schemeClr val="tx1"/>
                </a:solidFill>
                <a:latin typeface="Calibri" panose="020F0502020204030204" pitchFamily="34" charset="0"/>
                <a:cs typeface="Calibri" panose="020F0502020204030204" pitchFamily="34" charset="0"/>
              </a:rPr>
              <a:t> means 76% is actually positive which are correctly classified.</a:t>
            </a:r>
            <a:br>
              <a:rPr lang="en-CA" dirty="0">
                <a:solidFill>
                  <a:schemeClr val="tx1"/>
                </a:solidFill>
                <a:latin typeface="Calibri" panose="020F0502020204030204" pitchFamily="34" charset="0"/>
                <a:cs typeface="Calibri" panose="020F0502020204030204" pitchFamily="34" charset="0"/>
              </a:rPr>
            </a:br>
            <a:br>
              <a:rPr lang="en-US" dirty="0">
                <a:solidFill>
                  <a:schemeClr val="tx1"/>
                </a:solidFill>
                <a:latin typeface="Calibri" panose="020F0502020204030204" pitchFamily="34" charset="0"/>
                <a:cs typeface="Calibri" panose="020F0502020204030204" pitchFamily="34" charset="0"/>
              </a:rPr>
            </a:br>
            <a:r>
              <a:rPr lang="en-CA" b="1" dirty="0">
                <a:solidFill>
                  <a:schemeClr val="accent3">
                    <a:lumMod val="40000"/>
                    <a:lumOff val="60000"/>
                  </a:schemeClr>
                </a:solidFill>
                <a:latin typeface="Calibri" panose="020F0502020204030204" pitchFamily="34" charset="0"/>
                <a:cs typeface="Calibri" panose="020F0502020204030204" pitchFamily="34" charset="0"/>
              </a:rPr>
              <a:t>F1 Score – </a:t>
            </a:r>
            <a:br>
              <a:rPr lang="en-CA" dirty="0">
                <a:solidFill>
                  <a:schemeClr val="tx1"/>
                </a:solidFill>
                <a:latin typeface="Calibri" panose="020F0502020204030204" pitchFamily="34" charset="0"/>
                <a:cs typeface="Calibri" panose="020F0502020204030204" pitchFamily="34" charset="0"/>
              </a:rPr>
            </a:br>
            <a:r>
              <a:rPr lang="en-US" dirty="0">
                <a:solidFill>
                  <a:schemeClr val="tx1"/>
                </a:solidFill>
                <a:latin typeface="Calibri" panose="020F0502020204030204" pitchFamily="34" charset="0"/>
                <a:cs typeface="Calibri" panose="020F0502020204030204" pitchFamily="34" charset="0"/>
              </a:rPr>
              <a:t>Precision and Recall are the two building blocks of the F1 score. The goal of the F1 score is to combine the precision and recall metrics into a single metric. In simple words F1 Score is the combination of Precision and Recall.</a:t>
            </a:r>
            <a:br>
              <a:rPr lang="en-US" dirty="0">
                <a:solidFill>
                  <a:schemeClr val="tx1"/>
                </a:solidFill>
                <a:latin typeface="Calibri" panose="020F0502020204030204" pitchFamily="34" charset="0"/>
                <a:cs typeface="Calibri" panose="020F0502020204030204" pitchFamily="34" charset="0"/>
              </a:rPr>
            </a:br>
            <a:br>
              <a:rPr lang="en-US" dirty="0">
                <a:solidFill>
                  <a:schemeClr val="tx1"/>
                </a:solidFill>
                <a:latin typeface="Calibri" panose="020F0502020204030204" pitchFamily="34" charset="0"/>
                <a:cs typeface="Calibri" panose="020F0502020204030204" pitchFamily="34" charset="0"/>
              </a:rPr>
            </a:br>
            <a:r>
              <a:rPr lang="en-US" dirty="0">
                <a:solidFill>
                  <a:schemeClr val="tx1"/>
                </a:solidFill>
                <a:latin typeface="Calibri" panose="020F0502020204030204" pitchFamily="34" charset="0"/>
                <a:cs typeface="Calibri" panose="020F0502020204030204" pitchFamily="34" charset="0"/>
              </a:rPr>
              <a:t>F1 Score = 2* ((Precision * Recall)/(Precision + Recall))</a:t>
            </a:r>
          </a:p>
          <a:p>
            <a:br>
              <a:rPr lang="en-IN" sz="1200" dirty="0">
                <a:solidFill>
                  <a:schemeClr val="tx1"/>
                </a:solidFill>
                <a:latin typeface="Calibri" panose="020F0502020204030204" pitchFamily="34" charset="0"/>
                <a:cs typeface="Calibri" panose="020F0502020204030204" pitchFamily="34" charset="0"/>
              </a:rPr>
            </a:br>
            <a:r>
              <a:rPr lang="en-IN" sz="1200" dirty="0">
                <a:solidFill>
                  <a:schemeClr val="tx1"/>
                </a:solidFill>
                <a:latin typeface="Calibri" panose="020F0502020204030204" pitchFamily="34" charset="0"/>
                <a:cs typeface="Calibri" panose="020F0502020204030204" pitchFamily="34" charset="0"/>
              </a:rPr>
              <a:t>&gt; </a:t>
            </a:r>
            <a:r>
              <a:rPr lang="en-US" dirty="0">
                <a:solidFill>
                  <a:schemeClr val="tx1"/>
                </a:solidFill>
                <a:latin typeface="Calibri" panose="020F0502020204030204" pitchFamily="34" charset="0"/>
                <a:cs typeface="Calibri" panose="020F0502020204030204" pitchFamily="34" charset="0"/>
              </a:rPr>
              <a:t>The F1 scores for unhappy(0) and happy(1) in the provided dataset are 70% and 80%, respectively.</a:t>
            </a:r>
            <a:br>
              <a:rPr lang="en-US" dirty="0">
                <a:solidFill>
                  <a:schemeClr val="tx1"/>
                </a:solidFill>
                <a:latin typeface="Calibri" panose="020F0502020204030204" pitchFamily="34" charset="0"/>
                <a:cs typeface="Calibri" panose="020F0502020204030204" pitchFamily="34" charset="0"/>
              </a:rPr>
            </a:br>
            <a:r>
              <a:rPr lang="en-CA" dirty="0">
                <a:solidFill>
                  <a:schemeClr val="tx1"/>
                </a:solidFill>
                <a:latin typeface="Calibri" panose="020F0502020204030204" pitchFamily="34" charset="0"/>
                <a:cs typeface="Calibri" panose="020F0502020204030204" pitchFamily="34" charset="0"/>
              </a:rPr>
              <a:t>The Weighted Avg for F1 Score is 0.75. As F1 Score is the combination of Recall and Precision this means overall our model is 75% correctly classified. And F1 Score is 75%.</a:t>
            </a:r>
            <a:endParaRPr lang="en-IN"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5927709"/>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8" name="TextBox 7">
            <a:extLst>
              <a:ext uri="{FF2B5EF4-FFF2-40B4-BE49-F238E27FC236}">
                <a16:creationId xmlns:a16="http://schemas.microsoft.com/office/drawing/2014/main" id="{2C865810-4662-40F6-5E6A-546EE670F916}"/>
              </a:ext>
            </a:extLst>
          </p:cNvPr>
          <p:cNvSpPr txBox="1"/>
          <p:nvPr/>
        </p:nvSpPr>
        <p:spPr>
          <a:xfrm>
            <a:off x="121022" y="79795"/>
            <a:ext cx="8794377" cy="1292662"/>
          </a:xfrm>
          <a:prstGeom prst="rect">
            <a:avLst/>
          </a:prstGeom>
          <a:noFill/>
          <a:ln>
            <a:noFill/>
          </a:ln>
        </p:spPr>
        <p:txBody>
          <a:bodyPr wrap="square">
            <a:spAutoFit/>
          </a:bodyPr>
          <a:lstStyle/>
          <a:p>
            <a:r>
              <a:rPr lang="en-US" sz="1600" b="1" dirty="0">
                <a:solidFill>
                  <a:srgbClr val="FFC000"/>
                </a:solidFill>
                <a:latin typeface="Calibri" panose="020F0502020204030204" pitchFamily="34" charset="0"/>
                <a:cs typeface="Calibri" panose="020F0502020204030204" pitchFamily="34" charset="0"/>
              </a:rPr>
              <a:t>Quadratic Discriminant Analysis (QDA) – Optimized Model</a:t>
            </a:r>
          </a:p>
          <a:p>
            <a:r>
              <a:rPr lang="en-IN" b="1" dirty="0">
                <a:solidFill>
                  <a:schemeClr val="accent3">
                    <a:lumMod val="40000"/>
                    <a:lumOff val="60000"/>
                  </a:schemeClr>
                </a:solidFill>
                <a:latin typeface="Calibri" panose="020F0502020204030204" pitchFamily="34" charset="0"/>
                <a:cs typeface="Calibri" panose="020F0502020204030204" pitchFamily="34" charset="0"/>
              </a:rPr>
              <a:t>Precision – </a:t>
            </a:r>
            <a:r>
              <a:rPr lang="en-IN" b="1" dirty="0">
                <a:solidFill>
                  <a:schemeClr val="tx1"/>
                </a:solidFill>
                <a:latin typeface="Calibri" panose="020F0502020204030204" pitchFamily="34" charset="0"/>
                <a:cs typeface="Calibri" panose="020F0502020204030204" pitchFamily="34" charset="0"/>
              </a:rPr>
              <a:t> </a:t>
            </a:r>
            <a:r>
              <a:rPr lang="en-IN" sz="1200" dirty="0">
                <a:solidFill>
                  <a:schemeClr val="tx1"/>
                </a:solidFill>
                <a:latin typeface="Calibri" panose="020F0502020204030204" pitchFamily="34" charset="0"/>
                <a:cs typeface="Calibri" panose="020F0502020204030204" pitchFamily="34" charset="0"/>
              </a:rPr>
              <a:t>Precision = True Positive / (True Positive + False Positive)</a:t>
            </a:r>
          </a:p>
          <a:p>
            <a:br>
              <a:rPr lang="en-IN" sz="1200" dirty="0">
                <a:solidFill>
                  <a:schemeClr val="tx1"/>
                </a:solidFill>
                <a:latin typeface="Calibri" panose="020F0502020204030204" pitchFamily="34" charset="0"/>
                <a:cs typeface="Calibri" panose="020F0502020204030204" pitchFamily="34" charset="0"/>
              </a:rPr>
            </a:br>
            <a:r>
              <a:rPr lang="en-IN" sz="1200" dirty="0">
                <a:solidFill>
                  <a:schemeClr val="tx1"/>
                </a:solidFill>
                <a:latin typeface="Calibri" panose="020F0502020204030204" pitchFamily="34" charset="0"/>
                <a:cs typeface="Calibri" panose="020F0502020204030204" pitchFamily="34" charset="0"/>
              </a:rPr>
              <a:t>&gt; </a:t>
            </a:r>
            <a:r>
              <a:rPr lang="en-US" sz="1200" dirty="0">
                <a:solidFill>
                  <a:schemeClr val="tx1"/>
                </a:solidFill>
                <a:latin typeface="Calibri" panose="020F0502020204030204" pitchFamily="34" charset="0"/>
                <a:cs typeface="Calibri" panose="020F0502020204030204" pitchFamily="34" charset="0"/>
              </a:rPr>
              <a:t>Happy(1) has a Precision of 76%, whereas unhappy(0) has a Precision of 75%. This indicates that our model accurately identified 75% of the labels for unhappy outcomes and 76% of the labels for happy outcomes. Our Weight avg is 0.76 that means 76% is the total model precision.</a:t>
            </a:r>
            <a:endParaRPr lang="en-IN" sz="1200" dirty="0">
              <a:solidFill>
                <a:schemeClr val="tx1"/>
              </a:solidFill>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160D36E8-A5B9-1EAE-A200-6C76FE884A6F}"/>
              </a:ext>
            </a:extLst>
          </p:cNvPr>
          <p:cNvPicPr>
            <a:picLocks noChangeAspect="1"/>
          </p:cNvPicPr>
          <p:nvPr/>
        </p:nvPicPr>
        <p:blipFill>
          <a:blip r:embed="rId4"/>
          <a:stretch>
            <a:fillRect/>
          </a:stretch>
        </p:blipFill>
        <p:spPr>
          <a:xfrm>
            <a:off x="5641043" y="1747469"/>
            <a:ext cx="3274356" cy="2802455"/>
          </a:xfrm>
          <a:prstGeom prst="rect">
            <a:avLst/>
          </a:prstGeom>
        </p:spPr>
      </p:pic>
      <p:sp>
        <p:nvSpPr>
          <p:cNvPr id="4" name="TextBox 3">
            <a:extLst>
              <a:ext uri="{FF2B5EF4-FFF2-40B4-BE49-F238E27FC236}">
                <a16:creationId xmlns:a16="http://schemas.microsoft.com/office/drawing/2014/main" id="{79AE9AE9-3841-2D5C-61B3-54F3BF206F7C}"/>
              </a:ext>
            </a:extLst>
          </p:cNvPr>
          <p:cNvSpPr txBox="1"/>
          <p:nvPr/>
        </p:nvSpPr>
        <p:spPr>
          <a:xfrm>
            <a:off x="121022" y="1332973"/>
            <a:ext cx="5459509" cy="3831818"/>
          </a:xfrm>
          <a:prstGeom prst="rect">
            <a:avLst/>
          </a:prstGeom>
          <a:noFill/>
        </p:spPr>
        <p:txBody>
          <a:bodyPr wrap="square" rtlCol="0">
            <a:spAutoFit/>
          </a:bodyPr>
          <a:lstStyle/>
          <a:p>
            <a:r>
              <a:rPr lang="en-IN" b="1" dirty="0">
                <a:solidFill>
                  <a:schemeClr val="accent3">
                    <a:lumMod val="40000"/>
                    <a:lumOff val="60000"/>
                  </a:schemeClr>
                </a:solidFill>
                <a:latin typeface="Calibri" panose="020F0502020204030204" pitchFamily="34" charset="0"/>
                <a:cs typeface="Calibri" panose="020F0502020204030204" pitchFamily="34" charset="0"/>
              </a:rPr>
              <a:t>Recall  – </a:t>
            </a:r>
            <a:r>
              <a:rPr lang="en-IN" b="1" dirty="0">
                <a:solidFill>
                  <a:schemeClr val="tx1"/>
                </a:solidFill>
                <a:latin typeface="Calibri" panose="020F0502020204030204" pitchFamily="34" charset="0"/>
                <a:cs typeface="Calibri" panose="020F0502020204030204" pitchFamily="34" charset="0"/>
              </a:rPr>
              <a:t> </a:t>
            </a:r>
            <a:r>
              <a:rPr lang="en-IN" sz="1200" dirty="0">
                <a:solidFill>
                  <a:schemeClr val="tx1"/>
                </a:solidFill>
                <a:latin typeface="Calibri" panose="020F0502020204030204" pitchFamily="34" charset="0"/>
                <a:cs typeface="Calibri" panose="020F0502020204030204" pitchFamily="34" charset="0"/>
              </a:rPr>
              <a:t>Recall = True Positive / (True Positive + False Negative)</a:t>
            </a:r>
          </a:p>
          <a:p>
            <a:br>
              <a:rPr lang="en-IN" sz="1200" dirty="0">
                <a:solidFill>
                  <a:schemeClr val="tx1"/>
                </a:solidFill>
                <a:latin typeface="Calibri" panose="020F0502020204030204" pitchFamily="34" charset="0"/>
                <a:cs typeface="Calibri" panose="020F0502020204030204" pitchFamily="34" charset="0"/>
              </a:rPr>
            </a:br>
            <a:r>
              <a:rPr lang="en-IN" sz="1200" dirty="0">
                <a:solidFill>
                  <a:schemeClr val="tx1"/>
                </a:solidFill>
                <a:latin typeface="Calibri" panose="020F0502020204030204" pitchFamily="34" charset="0"/>
                <a:cs typeface="Calibri" panose="020F0502020204030204" pitchFamily="34" charset="0"/>
              </a:rPr>
              <a:t>&gt; </a:t>
            </a:r>
            <a:r>
              <a:rPr lang="en-US" sz="1200" dirty="0">
                <a:solidFill>
                  <a:schemeClr val="tx1"/>
                </a:solidFill>
                <a:latin typeface="Calibri" panose="020F0502020204030204" pitchFamily="34" charset="0"/>
                <a:cs typeface="Calibri" panose="020F0502020204030204" pitchFamily="34" charset="0"/>
              </a:rPr>
              <a:t>Recall rates for unhappy(0) and happy(1) are respectively 69% and 81%. This indicates that the model correctly classified 69% of actual positives for the unhappy category, 81% of labels for the happy category.</a:t>
            </a:r>
            <a:br>
              <a:rPr lang="en-US" sz="1200" dirty="0">
                <a:solidFill>
                  <a:schemeClr val="tx1"/>
                </a:solidFill>
                <a:latin typeface="Calibri" panose="020F0502020204030204" pitchFamily="34" charset="0"/>
                <a:cs typeface="Calibri" panose="020F0502020204030204" pitchFamily="34" charset="0"/>
              </a:rPr>
            </a:br>
            <a:r>
              <a:rPr lang="en-US" sz="1200" dirty="0">
                <a:solidFill>
                  <a:schemeClr val="tx1"/>
                </a:solidFill>
                <a:latin typeface="Calibri" panose="020F0502020204030204" pitchFamily="34" charset="0"/>
                <a:cs typeface="Calibri" panose="020F0502020204030204" pitchFamily="34" charset="0"/>
              </a:rPr>
              <a:t>Our Weighted Avg is 0.76 t</a:t>
            </a:r>
            <a:r>
              <a:rPr lang="en-CA" sz="1200" dirty="0">
                <a:solidFill>
                  <a:schemeClr val="tx1"/>
                </a:solidFill>
                <a:latin typeface="Calibri" panose="020F0502020204030204" pitchFamily="34" charset="0"/>
                <a:cs typeface="Calibri" panose="020F0502020204030204" pitchFamily="34" charset="0"/>
              </a:rPr>
              <a:t>his means 76% is actually positive which are correctly classified.</a:t>
            </a:r>
            <a:br>
              <a:rPr lang="en-CA" sz="1200" dirty="0">
                <a:solidFill>
                  <a:schemeClr val="tx1"/>
                </a:solidFill>
                <a:latin typeface="Calibri" panose="020F0502020204030204" pitchFamily="34" charset="0"/>
                <a:cs typeface="Calibri" panose="020F0502020204030204" pitchFamily="34" charset="0"/>
              </a:rPr>
            </a:br>
            <a:br>
              <a:rPr lang="en-CA" sz="1200" dirty="0">
                <a:solidFill>
                  <a:schemeClr val="tx1"/>
                </a:solidFill>
                <a:latin typeface="Calibri" panose="020F0502020204030204" pitchFamily="34" charset="0"/>
                <a:cs typeface="Calibri" panose="020F0502020204030204" pitchFamily="34" charset="0"/>
              </a:rPr>
            </a:br>
            <a:r>
              <a:rPr lang="en-CA" b="1" dirty="0">
                <a:solidFill>
                  <a:schemeClr val="accent3">
                    <a:lumMod val="40000"/>
                    <a:lumOff val="60000"/>
                  </a:schemeClr>
                </a:solidFill>
                <a:latin typeface="Calibri" panose="020F0502020204030204" pitchFamily="34" charset="0"/>
                <a:cs typeface="Calibri" panose="020F0502020204030204" pitchFamily="34" charset="0"/>
              </a:rPr>
              <a:t>F1 Score – </a:t>
            </a:r>
            <a:r>
              <a:rPr lang="en-CA" sz="1200" b="1" dirty="0">
                <a:solidFill>
                  <a:schemeClr val="tx1"/>
                </a:solidFill>
                <a:latin typeface="Calibri" panose="020F0502020204030204" pitchFamily="34" charset="0"/>
                <a:cs typeface="Calibri" panose="020F0502020204030204" pitchFamily="34" charset="0"/>
              </a:rPr>
              <a:t> </a:t>
            </a:r>
            <a:r>
              <a:rPr lang="en-US" sz="1200" dirty="0">
                <a:solidFill>
                  <a:schemeClr val="tx1"/>
                </a:solidFill>
                <a:latin typeface="Calibri" panose="020F0502020204030204" pitchFamily="34" charset="0"/>
                <a:cs typeface="Calibri" panose="020F0502020204030204" pitchFamily="34" charset="0"/>
              </a:rPr>
              <a:t>F1 Score = 2* ((Precision * Recall)/(Precision + Recall))</a:t>
            </a:r>
          </a:p>
          <a:p>
            <a:br>
              <a:rPr lang="en-IN" sz="1100" dirty="0">
                <a:solidFill>
                  <a:schemeClr val="tx1"/>
                </a:solidFill>
                <a:latin typeface="Calibri" panose="020F0502020204030204" pitchFamily="34" charset="0"/>
                <a:cs typeface="Calibri" panose="020F0502020204030204" pitchFamily="34" charset="0"/>
              </a:rPr>
            </a:br>
            <a:r>
              <a:rPr lang="en-IN" sz="1100" dirty="0">
                <a:solidFill>
                  <a:schemeClr val="tx1"/>
                </a:solidFill>
                <a:latin typeface="Calibri" panose="020F0502020204030204" pitchFamily="34" charset="0"/>
                <a:cs typeface="Calibri" panose="020F0502020204030204" pitchFamily="34" charset="0"/>
              </a:rPr>
              <a:t>&gt; </a:t>
            </a:r>
            <a:r>
              <a:rPr lang="en-US" sz="1200" dirty="0">
                <a:solidFill>
                  <a:schemeClr val="tx1"/>
                </a:solidFill>
                <a:latin typeface="Calibri" panose="020F0502020204030204" pitchFamily="34" charset="0"/>
                <a:cs typeface="Calibri" panose="020F0502020204030204" pitchFamily="34" charset="0"/>
              </a:rPr>
              <a:t>The F1 scores for unhappy(0) and happy(1) in the provided dataset are 72% and 79%, respectively.</a:t>
            </a:r>
            <a:br>
              <a:rPr lang="en-US" sz="1200" dirty="0">
                <a:solidFill>
                  <a:schemeClr val="tx1"/>
                </a:solidFill>
                <a:latin typeface="Calibri" panose="020F0502020204030204" pitchFamily="34" charset="0"/>
                <a:cs typeface="Calibri" panose="020F0502020204030204" pitchFamily="34" charset="0"/>
              </a:rPr>
            </a:br>
            <a:r>
              <a:rPr lang="en-CA" sz="1200" dirty="0">
                <a:solidFill>
                  <a:schemeClr val="tx1"/>
                </a:solidFill>
                <a:latin typeface="Calibri" panose="020F0502020204030204" pitchFamily="34" charset="0"/>
                <a:cs typeface="Calibri" panose="020F0502020204030204" pitchFamily="34" charset="0"/>
              </a:rPr>
              <a:t>The Weighted Avg for F1 Score is 0.76. As F1 Score is the combination of Recall and Precision this means overall our model is 76% correctly classified. And F1 Score is 76%.</a:t>
            </a:r>
          </a:p>
          <a:p>
            <a:endParaRPr lang="en-CA" sz="1200" dirty="0">
              <a:solidFill>
                <a:schemeClr val="tx1"/>
              </a:solidFill>
              <a:latin typeface="Calibri" panose="020F0502020204030204" pitchFamily="34" charset="0"/>
              <a:cs typeface="Calibri" panose="020F0502020204030204" pitchFamily="34" charset="0"/>
            </a:endParaRPr>
          </a:p>
          <a:p>
            <a:r>
              <a:rPr lang="en-CA" sz="1200" b="1" dirty="0">
                <a:solidFill>
                  <a:schemeClr val="accent3">
                    <a:lumMod val="60000"/>
                    <a:lumOff val="40000"/>
                  </a:schemeClr>
                </a:solidFill>
                <a:latin typeface="Calibri" panose="020F0502020204030204" pitchFamily="34" charset="0"/>
                <a:cs typeface="Calibri" panose="020F0502020204030204" pitchFamily="34" charset="0"/>
              </a:rPr>
              <a:t>&gt; Also, When creating the QDA learning Curve. We receive a Warning -</a:t>
            </a:r>
            <a:r>
              <a:rPr lang="en-CA" sz="1200" dirty="0">
                <a:solidFill>
                  <a:schemeClr val="tx1"/>
                </a:solidFill>
                <a:latin typeface="Calibri" panose="020F0502020204030204" pitchFamily="34" charset="0"/>
                <a:cs typeface="Calibri" panose="020F0502020204030204" pitchFamily="34" charset="0"/>
              </a:rPr>
              <a:t> </a:t>
            </a:r>
            <a:r>
              <a:rPr lang="en-US" sz="1200" dirty="0" err="1">
                <a:solidFill>
                  <a:srgbClr val="FF0000"/>
                </a:solidFill>
                <a:latin typeface="Calibri" panose="020F0502020204030204" pitchFamily="34" charset="0"/>
                <a:cs typeface="Calibri" panose="020F0502020204030204" pitchFamily="34" charset="0"/>
              </a:rPr>
              <a:t>UserWarning</a:t>
            </a:r>
            <a:r>
              <a:rPr lang="en-US" sz="1200" dirty="0">
                <a:solidFill>
                  <a:srgbClr val="FF0000"/>
                </a:solidFill>
                <a:latin typeface="Calibri" panose="020F0502020204030204" pitchFamily="34" charset="0"/>
                <a:cs typeface="Calibri" panose="020F0502020204030204" pitchFamily="34" charset="0"/>
              </a:rPr>
              <a:t>: Variables are collinear warnings. warn("Variables are collinear")</a:t>
            </a:r>
            <a:br>
              <a:rPr lang="en-US" sz="1200" dirty="0">
                <a:solidFill>
                  <a:srgbClr val="FF0000"/>
                </a:solidFill>
                <a:latin typeface="Calibri" panose="020F0502020204030204" pitchFamily="34" charset="0"/>
                <a:cs typeface="Calibri" panose="020F0502020204030204" pitchFamily="34" charset="0"/>
              </a:rPr>
            </a:br>
            <a:r>
              <a:rPr lang="en-US" sz="1200" dirty="0">
                <a:solidFill>
                  <a:schemeClr val="tx1"/>
                </a:solidFill>
                <a:latin typeface="Calibri" panose="020F0502020204030204" pitchFamily="34" charset="0"/>
                <a:cs typeface="Calibri" panose="020F0502020204030204" pitchFamily="34" charset="0"/>
              </a:rPr>
              <a:t>The above states that our variables are collinear as previously discussed.</a:t>
            </a:r>
            <a:endParaRPr lang="en-IN" sz="1200" dirty="0">
              <a:solidFill>
                <a:schemeClr val="tx1"/>
              </a:solidFill>
              <a:latin typeface="Calibri" panose="020F0502020204030204" pitchFamily="34" charset="0"/>
              <a:cs typeface="Calibri" panose="020F0502020204030204" pitchFamily="34" charset="0"/>
            </a:endParaRPr>
          </a:p>
          <a:p>
            <a:endParaRPr lang="en-IN" sz="1200" dirty="0"/>
          </a:p>
        </p:txBody>
      </p:sp>
    </p:spTree>
    <p:extLst>
      <p:ext uri="{BB962C8B-B14F-4D97-AF65-F5344CB8AC3E}">
        <p14:creationId xmlns:p14="http://schemas.microsoft.com/office/powerpoint/2010/main" val="3028217706"/>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
        <p:cNvGrpSpPr/>
        <p:nvPr/>
      </p:nvGrpSpPr>
      <p:grpSpPr>
        <a:xfrm>
          <a:off x="0" y="0"/>
          <a:ext cx="0" cy="0"/>
          <a:chOff x="0" y="0"/>
          <a:chExt cx="0" cy="0"/>
        </a:xfrm>
      </p:grpSpPr>
      <p:sp>
        <p:nvSpPr>
          <p:cNvPr id="61" name="Google Shape;61;p14"/>
          <p:cNvSpPr txBox="1"/>
          <p:nvPr/>
        </p:nvSpPr>
        <p:spPr>
          <a:xfrm>
            <a:off x="564696" y="150847"/>
            <a:ext cx="8128938" cy="800100"/>
          </a:xfrm>
          <a:prstGeom prst="rect">
            <a:avLst/>
          </a:prstGeom>
          <a:noFill/>
          <a:ln>
            <a:noFill/>
          </a:ln>
        </p:spPr>
        <p:txBody>
          <a:bodyPr spcFirstLastPara="1" wrap="square" lIns="91425" tIns="91425" rIns="91425" bIns="91425" anchor="t" anchorCtr="0">
            <a:noAutofit/>
            <a:scene3d>
              <a:camera prst="orthographicFront"/>
              <a:lightRig rig="threePt" dir="t"/>
            </a:scene3d>
            <a:sp3d extrusionH="57150">
              <a:bevelT h="25400" prst="softRound"/>
            </a:sp3d>
          </a:bodyPr>
          <a:lstStyle/>
          <a:p>
            <a:pPr algn="ctr"/>
            <a:r>
              <a:rPr lang="en-IN" sz="2000" b="1" dirty="0">
                <a:solidFill>
                  <a:srgbClr val="FFAB40"/>
                </a:solidFill>
                <a:latin typeface="Montserrat ExtraBold"/>
              </a:rPr>
              <a:t>Discriminant Analysis (DA)</a:t>
            </a:r>
          </a:p>
          <a:p>
            <a:endParaRPr lang="en-IN" sz="2000" b="1" dirty="0">
              <a:solidFill>
                <a:srgbClr val="FFAB40"/>
              </a:solidFill>
              <a:latin typeface="Montserrat ExtraBold"/>
            </a:endParaRPr>
          </a:p>
          <a:p>
            <a:pPr algn="l"/>
            <a:endParaRPr lang="en-US" sz="2000" b="1" dirty="0">
              <a:solidFill>
                <a:srgbClr val="FFAB40"/>
              </a:solidFill>
              <a:latin typeface="Montserrat ExtraBold"/>
            </a:endParaRPr>
          </a:p>
          <a:p>
            <a:endParaRPr lang="en-IN" sz="2400" dirty="0">
              <a:solidFill>
                <a:srgbClr val="FFAB40"/>
              </a:solidFill>
              <a:latin typeface="Montserrat ExtraBold"/>
            </a:endParaRPr>
          </a:p>
          <a:p>
            <a:pPr marL="0" lvl="0" indent="0" algn="ctr" rtl="0">
              <a:spcBef>
                <a:spcPts val="0"/>
              </a:spcBef>
              <a:spcAft>
                <a:spcPts val="0"/>
              </a:spcAft>
              <a:buNone/>
            </a:pPr>
            <a:endParaRPr lang="en-IN" sz="2400" dirty="0">
              <a:solidFill>
                <a:srgbClr val="FFAB40"/>
              </a:solidFill>
              <a:latin typeface="Montserrat ExtraBold"/>
              <a:ea typeface="Montserrat ExtraBold"/>
              <a:cs typeface="Montserrat ExtraBold"/>
              <a:sym typeface="Montserrat ExtraBold"/>
            </a:endParaRPr>
          </a:p>
        </p:txBody>
      </p:sp>
      <p:cxnSp>
        <p:nvCxnSpPr>
          <p:cNvPr id="62" name="Google Shape;62;p14"/>
          <p:cNvCxnSpPr>
            <a:cxnSpLocks/>
          </p:cNvCxnSpPr>
          <p:nvPr/>
        </p:nvCxnSpPr>
        <p:spPr>
          <a:xfrm flipV="1">
            <a:off x="853440" y="550897"/>
            <a:ext cx="7551450" cy="36132"/>
          </a:xfrm>
          <a:prstGeom prst="straightConnector1">
            <a:avLst/>
          </a:prstGeom>
          <a:noFill/>
          <a:ln w="9525" cap="flat" cmpd="sng">
            <a:solidFill>
              <a:srgbClr val="FFAB40"/>
            </a:solidFill>
            <a:prstDash val="solid"/>
            <a:round/>
            <a:headEnd type="none" w="med" len="med"/>
            <a:tailEnd type="none" w="med" len="med"/>
          </a:ln>
          <a:effectLst>
            <a:outerShdw blurRad="57150" dist="19050" dir="5400000" algn="bl" rotWithShape="0">
              <a:srgbClr val="FFFFFF">
                <a:alpha val="50000"/>
              </a:srgbClr>
            </a:outerShdw>
          </a:effectLst>
        </p:spPr>
      </p:cxnSp>
      <p:sp>
        <p:nvSpPr>
          <p:cNvPr id="3" name="TextBox 2">
            <a:extLst>
              <a:ext uri="{FF2B5EF4-FFF2-40B4-BE49-F238E27FC236}">
                <a16:creationId xmlns:a16="http://schemas.microsoft.com/office/drawing/2014/main" id="{65782A9B-1EAD-4695-5FD3-5E506EA7EF91}"/>
              </a:ext>
            </a:extLst>
          </p:cNvPr>
          <p:cNvSpPr txBox="1"/>
          <p:nvPr/>
        </p:nvSpPr>
        <p:spPr>
          <a:xfrm>
            <a:off x="477291" y="900953"/>
            <a:ext cx="8229710" cy="3724096"/>
          </a:xfrm>
          <a:prstGeom prst="rect">
            <a:avLst/>
          </a:prstGeom>
          <a:noFill/>
        </p:spPr>
        <p:txBody>
          <a:bodyPr wrap="square" rtlCol="0">
            <a:spAutoFit/>
          </a:bodyPr>
          <a:lstStyle/>
          <a:p>
            <a:r>
              <a:rPr lang="en-US" sz="1800" dirty="0">
                <a:solidFill>
                  <a:schemeClr val="tx1"/>
                </a:solidFill>
                <a:latin typeface="Calibri" panose="020F0502020204030204" pitchFamily="34" charset="0"/>
                <a:cs typeface="Calibri" panose="020F0502020204030204" pitchFamily="34" charset="0"/>
              </a:rPr>
              <a:t>&gt; Discriminant Analysis (DA) is a classification technique that separates objects into two or more mutually exclusive groups (i.e. dependent variable) based on measurable features (i.e. independent variables) of those objects.</a:t>
            </a:r>
          </a:p>
          <a:p>
            <a:br>
              <a:rPr lang="en-IN" sz="1800" dirty="0">
                <a:solidFill>
                  <a:schemeClr val="tx1"/>
                </a:solidFill>
                <a:latin typeface="Calibri" panose="020F0502020204030204" pitchFamily="34" charset="0"/>
                <a:cs typeface="Calibri" panose="020F0502020204030204" pitchFamily="34" charset="0"/>
              </a:rPr>
            </a:br>
            <a:r>
              <a:rPr lang="en-US" sz="2000" b="1" dirty="0">
                <a:solidFill>
                  <a:srgbClr val="FFC000"/>
                </a:solidFill>
                <a:latin typeface="Calibri" panose="020F0502020204030204" pitchFamily="34" charset="0"/>
                <a:cs typeface="Calibri" panose="020F0502020204030204" pitchFamily="34" charset="0"/>
              </a:rPr>
              <a:t>Types of Discriminant Analysis :  </a:t>
            </a:r>
          </a:p>
          <a:p>
            <a:br>
              <a:rPr lang="en-US" sz="1800" dirty="0">
                <a:solidFill>
                  <a:schemeClr val="tx1"/>
                </a:solidFill>
                <a:latin typeface="Calibri" panose="020F0502020204030204" pitchFamily="34" charset="0"/>
                <a:cs typeface="Calibri" panose="020F0502020204030204" pitchFamily="34" charset="0"/>
              </a:rPr>
            </a:br>
            <a:r>
              <a:rPr lang="en-US" sz="1800" b="1" dirty="0">
                <a:solidFill>
                  <a:schemeClr val="accent3">
                    <a:lumMod val="60000"/>
                    <a:lumOff val="40000"/>
                  </a:schemeClr>
                </a:solidFill>
                <a:latin typeface="Calibri" panose="020F0502020204030204" pitchFamily="34" charset="0"/>
                <a:cs typeface="Calibri" panose="020F0502020204030204" pitchFamily="34" charset="0"/>
              </a:rPr>
              <a:t>Linear Discriminant Analysis (LDA) </a:t>
            </a:r>
            <a:br>
              <a:rPr lang="en-US" sz="1800" b="1" dirty="0">
                <a:solidFill>
                  <a:schemeClr val="accent3">
                    <a:lumMod val="60000"/>
                    <a:lumOff val="40000"/>
                  </a:schemeClr>
                </a:solidFill>
                <a:latin typeface="Calibri" panose="020F0502020204030204" pitchFamily="34" charset="0"/>
                <a:cs typeface="Calibri" panose="020F0502020204030204" pitchFamily="34" charset="0"/>
              </a:rPr>
            </a:br>
            <a:r>
              <a:rPr lang="en-US" sz="1800" dirty="0">
                <a:solidFill>
                  <a:schemeClr val="tx1"/>
                </a:solidFill>
                <a:latin typeface="Calibri" panose="020F0502020204030204" pitchFamily="34" charset="0"/>
                <a:cs typeface="Calibri" panose="020F0502020204030204" pitchFamily="34" charset="0"/>
              </a:rPr>
              <a:t>It is used when a linear boundary is required between classifiers. It assumes the covariances are equal.</a:t>
            </a:r>
          </a:p>
          <a:p>
            <a:endParaRPr lang="en-US" sz="1800" dirty="0">
              <a:solidFill>
                <a:schemeClr val="tx1"/>
              </a:solidFill>
              <a:latin typeface="Calibri" panose="020F0502020204030204" pitchFamily="34" charset="0"/>
              <a:cs typeface="Calibri" panose="020F0502020204030204" pitchFamily="34" charset="0"/>
            </a:endParaRPr>
          </a:p>
          <a:p>
            <a:r>
              <a:rPr lang="en-US" sz="1800" b="1" dirty="0">
                <a:solidFill>
                  <a:schemeClr val="accent3">
                    <a:lumMod val="60000"/>
                    <a:lumOff val="40000"/>
                  </a:schemeClr>
                </a:solidFill>
                <a:latin typeface="Calibri" panose="020F0502020204030204" pitchFamily="34" charset="0"/>
                <a:cs typeface="Calibri" panose="020F0502020204030204" pitchFamily="34" charset="0"/>
              </a:rPr>
              <a:t>Quadratic Discriminant Analysis (QDA) </a:t>
            </a:r>
            <a:br>
              <a:rPr lang="en-US" sz="1800" dirty="0">
                <a:solidFill>
                  <a:schemeClr val="tx1"/>
                </a:solidFill>
                <a:latin typeface="Calibri" panose="020F0502020204030204" pitchFamily="34" charset="0"/>
                <a:cs typeface="Calibri" panose="020F0502020204030204" pitchFamily="34" charset="0"/>
              </a:rPr>
            </a:br>
            <a:r>
              <a:rPr lang="en-US" sz="1800" dirty="0">
                <a:solidFill>
                  <a:schemeClr val="tx1"/>
                </a:solidFill>
                <a:latin typeface="Calibri" panose="020F0502020204030204" pitchFamily="34" charset="0"/>
                <a:cs typeface="Calibri" panose="020F0502020204030204" pitchFamily="34" charset="0"/>
              </a:rPr>
              <a:t>It is used to find a non-linear boundary between classifiers. No assumption regarding covariances.</a:t>
            </a:r>
            <a:endParaRPr lang="en-IN" sz="1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1755066"/>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
        <p:cNvGrpSpPr/>
        <p:nvPr/>
      </p:nvGrpSpPr>
      <p:grpSpPr>
        <a:xfrm>
          <a:off x="0" y="0"/>
          <a:ext cx="0" cy="0"/>
          <a:chOff x="0" y="0"/>
          <a:chExt cx="0" cy="0"/>
        </a:xfrm>
      </p:grpSpPr>
      <p:sp>
        <p:nvSpPr>
          <p:cNvPr id="61" name="Google Shape;61;p14"/>
          <p:cNvSpPr txBox="1"/>
          <p:nvPr/>
        </p:nvSpPr>
        <p:spPr>
          <a:xfrm>
            <a:off x="372692" y="-61276"/>
            <a:ext cx="8128938" cy="534092"/>
          </a:xfrm>
          <a:prstGeom prst="rect">
            <a:avLst/>
          </a:prstGeom>
          <a:noFill/>
          <a:ln>
            <a:noFill/>
          </a:ln>
        </p:spPr>
        <p:txBody>
          <a:bodyPr spcFirstLastPara="1" wrap="square" lIns="91425" tIns="91425" rIns="91425" bIns="91425" anchor="t" anchorCtr="0">
            <a:noAutofit/>
            <a:scene3d>
              <a:camera prst="orthographicFront"/>
              <a:lightRig rig="threePt" dir="t"/>
            </a:scene3d>
            <a:sp3d extrusionH="57150">
              <a:bevelT h="25400" prst="softRound"/>
            </a:sp3d>
          </a:bodyPr>
          <a:lstStyle/>
          <a:p>
            <a:pPr algn="ctr"/>
            <a:r>
              <a:rPr lang="en-US" sz="1600" b="1" u="sng" dirty="0">
                <a:solidFill>
                  <a:srgbClr val="FFAB40"/>
                </a:solidFill>
                <a:latin typeface="Montserrat ExtraBold"/>
              </a:rPr>
              <a:t>Comparison</a:t>
            </a:r>
            <a:endParaRPr lang="en-IN" sz="2400" b="1" u="sng" dirty="0">
              <a:solidFill>
                <a:srgbClr val="FFAB40"/>
              </a:solidFill>
              <a:latin typeface="Montserrat ExtraBold"/>
              <a:ea typeface="Montserrat ExtraBold"/>
              <a:cs typeface="Montserrat ExtraBold"/>
              <a:sym typeface="Montserrat ExtraBold"/>
            </a:endParaRPr>
          </a:p>
        </p:txBody>
      </p:sp>
      <p:graphicFrame>
        <p:nvGraphicFramePr>
          <p:cNvPr id="2" name="Table 1">
            <a:extLst>
              <a:ext uri="{FF2B5EF4-FFF2-40B4-BE49-F238E27FC236}">
                <a16:creationId xmlns:a16="http://schemas.microsoft.com/office/drawing/2014/main" id="{36D7E804-0272-088E-D7E4-0FF0A558A7E5}"/>
              </a:ext>
            </a:extLst>
          </p:cNvPr>
          <p:cNvGraphicFramePr>
            <a:graphicFrameLocks noGrp="1"/>
          </p:cNvGraphicFramePr>
          <p:nvPr>
            <p:extLst>
              <p:ext uri="{D42A27DB-BD31-4B8C-83A1-F6EECF244321}">
                <p14:modId xmlns:p14="http://schemas.microsoft.com/office/powerpoint/2010/main" val="3804313189"/>
              </p:ext>
            </p:extLst>
          </p:nvPr>
        </p:nvGraphicFramePr>
        <p:xfrm>
          <a:off x="372691" y="2349312"/>
          <a:ext cx="8461185" cy="2492974"/>
        </p:xfrm>
        <a:graphic>
          <a:graphicData uri="http://schemas.openxmlformats.org/drawingml/2006/table">
            <a:tbl>
              <a:tblPr firstRow="1" bandRow="1">
                <a:tableStyleId>{5940675A-B579-460E-94D1-54222C63F5DA}</a:tableStyleId>
              </a:tblPr>
              <a:tblGrid>
                <a:gridCol w="898056">
                  <a:extLst>
                    <a:ext uri="{9D8B030D-6E8A-4147-A177-3AD203B41FA5}">
                      <a16:colId xmlns:a16="http://schemas.microsoft.com/office/drawing/2014/main" val="3463733761"/>
                    </a:ext>
                  </a:extLst>
                </a:gridCol>
                <a:gridCol w="7563129">
                  <a:extLst>
                    <a:ext uri="{9D8B030D-6E8A-4147-A177-3AD203B41FA5}">
                      <a16:colId xmlns:a16="http://schemas.microsoft.com/office/drawing/2014/main" val="482757277"/>
                    </a:ext>
                  </a:extLst>
                </a:gridCol>
              </a:tblGrid>
              <a:tr h="731157">
                <a:tc>
                  <a:txBody>
                    <a:bodyPr/>
                    <a:lstStyle/>
                    <a:p>
                      <a:r>
                        <a:rPr lang="en-IN" sz="1200" dirty="0">
                          <a:latin typeface="Calibri" panose="020F0502020204030204" pitchFamily="34" charset="0"/>
                          <a:cs typeface="Calibri" panose="020F0502020204030204" pitchFamily="34" charset="0"/>
                        </a:rPr>
                        <a:t>Precision</a:t>
                      </a:r>
                    </a:p>
                  </a:txBody>
                  <a:tcPr/>
                </a:tc>
                <a:tc>
                  <a:txBody>
                    <a:bodyPr/>
                    <a:lstStyle/>
                    <a:p>
                      <a:r>
                        <a:rPr lang="en-IN" sz="1200" dirty="0">
                          <a:latin typeface="Calibri" panose="020F0502020204030204" pitchFamily="34" charset="0"/>
                          <a:cs typeface="Calibri" panose="020F0502020204030204" pitchFamily="34" charset="0"/>
                        </a:rPr>
                        <a:t>In LDA the weighted average is 77% which is higher than that of 76% in QDA. Means in the above two </a:t>
                      </a:r>
                      <a:r>
                        <a:rPr lang="en-IN" sz="1200" b="0" i="0" u="none" strike="noStrike" cap="none" dirty="0">
                          <a:solidFill>
                            <a:schemeClr val="tx1"/>
                          </a:solidFill>
                          <a:latin typeface="Calibri" panose="020F0502020204030204" pitchFamily="34" charset="0"/>
                          <a:ea typeface="+mn-ea"/>
                          <a:cs typeface="Calibri" panose="020F0502020204030204" pitchFamily="34" charset="0"/>
                          <a:sym typeface="Arial"/>
                        </a:rPr>
                        <a:t>model </a:t>
                      </a:r>
                      <a:r>
                        <a:rPr lang="en-US" sz="1200" b="0" i="0" u="none" strike="noStrike" cap="none" dirty="0">
                          <a:solidFill>
                            <a:schemeClr val="tx1"/>
                          </a:solidFill>
                          <a:latin typeface="Calibri" panose="020F0502020204030204" pitchFamily="34" charset="0"/>
                          <a:ea typeface="+mn-ea"/>
                          <a:cs typeface="Calibri" panose="020F0502020204030204" pitchFamily="34" charset="0"/>
                          <a:sym typeface="Arial"/>
                        </a:rPr>
                        <a:t>Linear Discriminant Analysis (LDA)</a:t>
                      </a:r>
                      <a:r>
                        <a:rPr lang="en-IN" sz="1200" b="0" i="0" u="none" strike="noStrike" cap="none" dirty="0">
                          <a:solidFill>
                            <a:schemeClr val="tx1"/>
                          </a:solidFill>
                          <a:latin typeface="Calibri" panose="020F0502020204030204" pitchFamily="34" charset="0"/>
                          <a:ea typeface="+mn-ea"/>
                          <a:cs typeface="Calibri" panose="020F0502020204030204" pitchFamily="34" charset="0"/>
                          <a:sym typeface="Arial"/>
                        </a:rPr>
                        <a:t> is </a:t>
                      </a:r>
                      <a:r>
                        <a:rPr lang="en-IN" sz="1200" dirty="0">
                          <a:latin typeface="Calibri" panose="020F0502020204030204" pitchFamily="34" charset="0"/>
                          <a:cs typeface="Calibri" panose="020F0502020204030204" pitchFamily="34" charset="0"/>
                        </a:rPr>
                        <a:t>much more accurate </a:t>
                      </a:r>
                      <a:r>
                        <a:rPr lang="en-IN" sz="1200" b="0" i="0" u="none" strike="noStrike" cap="none" dirty="0">
                          <a:solidFill>
                            <a:schemeClr val="tx1"/>
                          </a:solidFill>
                          <a:latin typeface="Calibri" panose="020F0502020204030204" pitchFamily="34" charset="0"/>
                          <a:ea typeface="+mn-ea"/>
                          <a:cs typeface="Calibri" panose="020F0502020204030204" pitchFamily="34" charset="0"/>
                          <a:sym typeface="Arial"/>
                        </a:rPr>
                        <a:t>than </a:t>
                      </a:r>
                      <a:r>
                        <a:rPr lang="en-US" sz="1200" b="0" i="0" u="none" strike="noStrike" cap="none" dirty="0">
                          <a:solidFill>
                            <a:schemeClr val="tx1"/>
                          </a:solidFill>
                          <a:latin typeface="Calibri" panose="020F0502020204030204" pitchFamily="34" charset="0"/>
                          <a:ea typeface="+mn-ea"/>
                          <a:cs typeface="Calibri" panose="020F0502020204030204" pitchFamily="34" charset="0"/>
                          <a:sym typeface="Arial"/>
                        </a:rPr>
                        <a:t>Quadratic Discriminant Analysis (QDA) </a:t>
                      </a:r>
                      <a:r>
                        <a:rPr lang="en-IN" sz="1200" b="0" i="0" u="none" strike="noStrike" cap="none" dirty="0">
                          <a:solidFill>
                            <a:schemeClr val="tx1"/>
                          </a:solidFill>
                          <a:latin typeface="Calibri" panose="020F0502020204030204" pitchFamily="34" charset="0"/>
                          <a:ea typeface="+mn-ea"/>
                          <a:cs typeface="Calibri" panose="020F0502020204030204" pitchFamily="34" charset="0"/>
                          <a:sym typeface="Arial"/>
                        </a:rPr>
                        <a:t>. LDA is around 1% more accurate than QDA.</a:t>
                      </a:r>
                    </a:p>
                  </a:txBody>
                  <a:tcPr/>
                </a:tc>
                <a:extLst>
                  <a:ext uri="{0D108BD9-81ED-4DB2-BD59-A6C34878D82A}">
                    <a16:rowId xmlns:a16="http://schemas.microsoft.com/office/drawing/2014/main" val="911184311"/>
                  </a:ext>
                </a:extLst>
              </a:tr>
              <a:tr h="536790">
                <a:tc>
                  <a:txBody>
                    <a:bodyPr/>
                    <a:lstStyle/>
                    <a:p>
                      <a:r>
                        <a:rPr lang="en-IN" sz="1200" dirty="0">
                          <a:latin typeface="Calibri" panose="020F0502020204030204" pitchFamily="34" charset="0"/>
                          <a:cs typeface="Calibri" panose="020F0502020204030204" pitchFamily="34" charset="0"/>
                        </a:rPr>
                        <a:t>Recall</a:t>
                      </a:r>
                    </a:p>
                  </a:txBody>
                  <a:tcPr/>
                </a:tc>
                <a:tc>
                  <a:txBody>
                    <a:bodyPr/>
                    <a:lstStyle/>
                    <a:p>
                      <a:r>
                        <a:rPr lang="en-IN" sz="1200" dirty="0">
                          <a:latin typeface="Calibri" panose="020F0502020204030204" pitchFamily="34" charset="0"/>
                          <a:cs typeface="Calibri" panose="020F0502020204030204" pitchFamily="34" charset="0"/>
                        </a:rPr>
                        <a:t>For Recall the LDA’s model weighted average is 76% and 76% for QDA’s model. So we can say both optimized models are performing equally.</a:t>
                      </a:r>
                    </a:p>
                  </a:txBody>
                  <a:tcPr/>
                </a:tc>
                <a:extLst>
                  <a:ext uri="{0D108BD9-81ED-4DB2-BD59-A6C34878D82A}">
                    <a16:rowId xmlns:a16="http://schemas.microsoft.com/office/drawing/2014/main" val="2533580545"/>
                  </a:ext>
                </a:extLst>
              </a:tr>
              <a:tr h="584947">
                <a:tc>
                  <a:txBody>
                    <a:bodyPr/>
                    <a:lstStyle/>
                    <a:p>
                      <a:r>
                        <a:rPr lang="en-IN" sz="1200" dirty="0">
                          <a:latin typeface="Calibri" panose="020F0502020204030204" pitchFamily="34" charset="0"/>
                          <a:cs typeface="Calibri" panose="020F0502020204030204" pitchFamily="34" charset="0"/>
                        </a:rPr>
                        <a:t>F1 Score </a:t>
                      </a:r>
                    </a:p>
                  </a:txBody>
                  <a:tcPr/>
                </a:tc>
                <a:tc>
                  <a:txBody>
                    <a:bodyPr/>
                    <a:lstStyle/>
                    <a:p>
                      <a:r>
                        <a:rPr lang="en-IN" sz="1200" dirty="0">
                          <a:latin typeface="Calibri" panose="020F0502020204030204" pitchFamily="34" charset="0"/>
                          <a:cs typeface="Calibri" panose="020F0502020204030204" pitchFamily="34" charset="0"/>
                        </a:rPr>
                        <a:t>The weighted average in LDA’s model is 75% and 76% for QDA’s model. Means </a:t>
                      </a:r>
                      <a:r>
                        <a:rPr lang="en-US" sz="1200" b="0" i="0" u="none" strike="noStrike" cap="none" dirty="0">
                          <a:solidFill>
                            <a:schemeClr val="tx1"/>
                          </a:solidFill>
                          <a:latin typeface="Calibri" panose="020F0502020204030204" pitchFamily="34" charset="0"/>
                          <a:ea typeface="+mn-ea"/>
                          <a:cs typeface="Calibri" panose="020F0502020204030204" pitchFamily="34" charset="0"/>
                          <a:sym typeface="Arial"/>
                        </a:rPr>
                        <a:t>Linear Discriminant Analysis(LDA)</a:t>
                      </a:r>
                      <a:r>
                        <a:rPr lang="en-IN" sz="1200" dirty="0">
                          <a:latin typeface="Calibri" panose="020F0502020204030204" pitchFamily="34" charset="0"/>
                          <a:cs typeface="Calibri" panose="020F0502020204030204" pitchFamily="34" charset="0"/>
                        </a:rPr>
                        <a:t> is lesser by 1% than QDA. We can clearly say that overall the output for </a:t>
                      </a:r>
                      <a:r>
                        <a:rPr lang="en-US" sz="1200" b="0" i="0" u="none" strike="noStrike" cap="none" dirty="0">
                          <a:solidFill>
                            <a:schemeClr val="tx1"/>
                          </a:solidFill>
                          <a:latin typeface="Calibri" panose="020F0502020204030204" pitchFamily="34" charset="0"/>
                          <a:ea typeface="+mn-ea"/>
                          <a:cs typeface="Calibri" panose="020F0502020204030204" pitchFamily="34" charset="0"/>
                          <a:sym typeface="Arial"/>
                        </a:rPr>
                        <a:t>Quadratic Discriminant Analysis</a:t>
                      </a:r>
                      <a:r>
                        <a:rPr lang="en-IN" sz="1200" dirty="0">
                          <a:latin typeface="Calibri" panose="020F0502020204030204" pitchFamily="34" charset="0"/>
                          <a:cs typeface="Calibri" panose="020F0502020204030204" pitchFamily="34" charset="0"/>
                        </a:rPr>
                        <a:t> is more accurate. </a:t>
                      </a:r>
                    </a:p>
                  </a:txBody>
                  <a:tcPr/>
                </a:tc>
                <a:extLst>
                  <a:ext uri="{0D108BD9-81ED-4DB2-BD59-A6C34878D82A}">
                    <a16:rowId xmlns:a16="http://schemas.microsoft.com/office/drawing/2014/main" val="2594088419"/>
                  </a:ext>
                </a:extLst>
              </a:tr>
              <a:tr h="517903">
                <a:tc>
                  <a:txBody>
                    <a:bodyPr/>
                    <a:lstStyle/>
                    <a:p>
                      <a:r>
                        <a:rPr lang="en-IN" sz="1200" dirty="0">
                          <a:latin typeface="Calibri" panose="020F0502020204030204" pitchFamily="34" charset="0"/>
                          <a:cs typeface="Calibri" panose="020F0502020204030204" pitchFamily="34" charset="0"/>
                        </a:rPr>
                        <a:t>Conclusion</a:t>
                      </a:r>
                    </a:p>
                  </a:txBody>
                  <a:tcPr/>
                </a:tc>
                <a:tc>
                  <a:txBody>
                    <a:bodyPr/>
                    <a:lstStyle/>
                    <a:p>
                      <a:r>
                        <a:rPr lang="en-IN" sz="1200" b="0" i="0" u="none" strike="noStrike" cap="none" dirty="0">
                          <a:solidFill>
                            <a:schemeClr val="tx1"/>
                          </a:solidFill>
                          <a:effectLst/>
                          <a:latin typeface="Calibri" panose="020F0502020204030204" pitchFamily="34" charset="0"/>
                          <a:ea typeface="+mn-ea"/>
                          <a:cs typeface="Calibri" panose="020F0502020204030204" pitchFamily="34" charset="0"/>
                          <a:sym typeface="Arial"/>
                        </a:rPr>
                        <a:t>On comparing both the outputs for the given Dataset, we can conclude that both LDA and QDA are working accurately and efficiently. On comparing the above there is not much of a difference in the output. But still, we’ll recommend the QDA model as it is slightly more accurate by 1%.</a:t>
                      </a:r>
                    </a:p>
                  </a:txBody>
                  <a:tcPr/>
                </a:tc>
                <a:extLst>
                  <a:ext uri="{0D108BD9-81ED-4DB2-BD59-A6C34878D82A}">
                    <a16:rowId xmlns:a16="http://schemas.microsoft.com/office/drawing/2014/main" val="1464560385"/>
                  </a:ext>
                </a:extLst>
              </a:tr>
            </a:tbl>
          </a:graphicData>
        </a:graphic>
      </p:graphicFrame>
      <p:pic>
        <p:nvPicPr>
          <p:cNvPr id="8" name="Picture 7">
            <a:extLst>
              <a:ext uri="{FF2B5EF4-FFF2-40B4-BE49-F238E27FC236}">
                <a16:creationId xmlns:a16="http://schemas.microsoft.com/office/drawing/2014/main" id="{C2DE309C-3D04-891E-2307-8192A5FAD859}"/>
              </a:ext>
            </a:extLst>
          </p:cNvPr>
          <p:cNvPicPr>
            <a:picLocks noChangeAspect="1"/>
          </p:cNvPicPr>
          <p:nvPr/>
        </p:nvPicPr>
        <p:blipFill>
          <a:blip r:embed="rId4"/>
          <a:stretch>
            <a:fillRect/>
          </a:stretch>
        </p:blipFill>
        <p:spPr>
          <a:xfrm>
            <a:off x="1045045" y="472816"/>
            <a:ext cx="2807537" cy="1630419"/>
          </a:xfrm>
          <a:prstGeom prst="rect">
            <a:avLst/>
          </a:prstGeom>
        </p:spPr>
      </p:pic>
      <p:pic>
        <p:nvPicPr>
          <p:cNvPr id="9" name="Picture 8">
            <a:extLst>
              <a:ext uri="{FF2B5EF4-FFF2-40B4-BE49-F238E27FC236}">
                <a16:creationId xmlns:a16="http://schemas.microsoft.com/office/drawing/2014/main" id="{DB704775-2B6C-4C04-8DBF-0D6FF05A3CC5}"/>
              </a:ext>
            </a:extLst>
          </p:cNvPr>
          <p:cNvPicPr>
            <a:picLocks noChangeAspect="1"/>
          </p:cNvPicPr>
          <p:nvPr/>
        </p:nvPicPr>
        <p:blipFill>
          <a:blip r:embed="rId5"/>
          <a:stretch>
            <a:fillRect/>
          </a:stretch>
        </p:blipFill>
        <p:spPr>
          <a:xfrm>
            <a:off x="5156949" y="472816"/>
            <a:ext cx="2942006" cy="1631239"/>
          </a:xfrm>
          <a:prstGeom prst="rect">
            <a:avLst/>
          </a:prstGeom>
        </p:spPr>
      </p:pic>
      <p:sp>
        <p:nvSpPr>
          <p:cNvPr id="13" name="TextBox 12">
            <a:extLst>
              <a:ext uri="{FF2B5EF4-FFF2-40B4-BE49-F238E27FC236}">
                <a16:creationId xmlns:a16="http://schemas.microsoft.com/office/drawing/2014/main" id="{C6ABCA09-C7F6-88AF-2681-CB02670EFD17}"/>
              </a:ext>
            </a:extLst>
          </p:cNvPr>
          <p:cNvSpPr txBox="1"/>
          <p:nvPr/>
        </p:nvSpPr>
        <p:spPr>
          <a:xfrm>
            <a:off x="2186595" y="165039"/>
            <a:ext cx="524435" cy="307777"/>
          </a:xfrm>
          <a:prstGeom prst="rect">
            <a:avLst/>
          </a:prstGeom>
          <a:noFill/>
        </p:spPr>
        <p:txBody>
          <a:bodyPr wrap="square">
            <a:spAutoFit/>
          </a:bodyPr>
          <a:lstStyle/>
          <a:p>
            <a:r>
              <a:rPr lang="en-US" sz="1400" b="1" u="sng" dirty="0">
                <a:solidFill>
                  <a:srgbClr val="FFC000"/>
                </a:solidFill>
                <a:latin typeface="Calibri" panose="020F0502020204030204" pitchFamily="34" charset="0"/>
                <a:cs typeface="Calibri" panose="020F0502020204030204" pitchFamily="34" charset="0"/>
              </a:rPr>
              <a:t>LDA</a:t>
            </a:r>
            <a:endParaRPr lang="en-IN" u="sng" dirty="0"/>
          </a:p>
        </p:txBody>
      </p:sp>
      <p:sp>
        <p:nvSpPr>
          <p:cNvPr id="15" name="TextBox 14">
            <a:extLst>
              <a:ext uri="{FF2B5EF4-FFF2-40B4-BE49-F238E27FC236}">
                <a16:creationId xmlns:a16="http://schemas.microsoft.com/office/drawing/2014/main" id="{A071281C-827D-F846-A245-4EB0638C589A}"/>
              </a:ext>
            </a:extLst>
          </p:cNvPr>
          <p:cNvSpPr txBox="1"/>
          <p:nvPr/>
        </p:nvSpPr>
        <p:spPr>
          <a:xfrm>
            <a:off x="6357330" y="165039"/>
            <a:ext cx="600075" cy="307777"/>
          </a:xfrm>
          <a:prstGeom prst="rect">
            <a:avLst/>
          </a:prstGeom>
          <a:noFill/>
        </p:spPr>
        <p:txBody>
          <a:bodyPr wrap="square">
            <a:spAutoFit/>
          </a:bodyPr>
          <a:lstStyle/>
          <a:p>
            <a:r>
              <a:rPr lang="en-US" sz="1400" b="1" u="sng" dirty="0">
                <a:solidFill>
                  <a:srgbClr val="FFC000"/>
                </a:solidFill>
                <a:latin typeface="Calibri" panose="020F0502020204030204" pitchFamily="34" charset="0"/>
                <a:cs typeface="Calibri" panose="020F0502020204030204" pitchFamily="34" charset="0"/>
              </a:rPr>
              <a:t>QDA</a:t>
            </a:r>
            <a:endParaRPr lang="en-IN" u="sng" dirty="0"/>
          </a:p>
        </p:txBody>
      </p:sp>
    </p:spTree>
    <p:extLst>
      <p:ext uri="{BB962C8B-B14F-4D97-AF65-F5344CB8AC3E}">
        <p14:creationId xmlns:p14="http://schemas.microsoft.com/office/powerpoint/2010/main" val="1239693855"/>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
        <p:cNvGrpSpPr/>
        <p:nvPr/>
      </p:nvGrpSpPr>
      <p:grpSpPr>
        <a:xfrm>
          <a:off x="0" y="0"/>
          <a:ext cx="0" cy="0"/>
          <a:chOff x="0" y="0"/>
          <a:chExt cx="0" cy="0"/>
        </a:xfrm>
      </p:grpSpPr>
      <p:sp>
        <p:nvSpPr>
          <p:cNvPr id="61" name="Google Shape;61;p14"/>
          <p:cNvSpPr txBox="1"/>
          <p:nvPr/>
        </p:nvSpPr>
        <p:spPr>
          <a:xfrm>
            <a:off x="394642" y="111294"/>
            <a:ext cx="8128938" cy="800100"/>
          </a:xfrm>
          <a:prstGeom prst="rect">
            <a:avLst/>
          </a:prstGeom>
          <a:noFill/>
          <a:ln>
            <a:noFill/>
          </a:ln>
        </p:spPr>
        <p:txBody>
          <a:bodyPr spcFirstLastPara="1" wrap="square" lIns="91425" tIns="91425" rIns="91425" bIns="91425" anchor="t" anchorCtr="0">
            <a:noAutofit/>
            <a:scene3d>
              <a:camera prst="orthographicFront"/>
              <a:lightRig rig="threePt" dir="t"/>
            </a:scene3d>
            <a:sp3d extrusionH="57150">
              <a:bevelT h="25400" prst="softRound"/>
            </a:sp3d>
          </a:bodyPr>
          <a:lstStyle/>
          <a:p>
            <a:pPr marL="0" lvl="0" indent="0" algn="ctr" rtl="0">
              <a:spcBef>
                <a:spcPts val="0"/>
              </a:spcBef>
              <a:spcAft>
                <a:spcPts val="0"/>
              </a:spcAft>
              <a:buNone/>
            </a:pPr>
            <a:r>
              <a:rPr lang="en-IN" sz="2400" dirty="0">
                <a:solidFill>
                  <a:srgbClr val="FFAB40"/>
                </a:solidFill>
                <a:latin typeface="Montserrat ExtraBold"/>
                <a:ea typeface="Montserrat ExtraBold"/>
                <a:cs typeface="Montserrat ExtraBold"/>
                <a:sym typeface="Montserrat ExtraBold"/>
              </a:rPr>
              <a:t>Recommendations</a:t>
            </a:r>
          </a:p>
        </p:txBody>
      </p:sp>
      <p:cxnSp>
        <p:nvCxnSpPr>
          <p:cNvPr id="62" name="Google Shape;62;p14"/>
          <p:cNvCxnSpPr>
            <a:cxnSpLocks/>
          </p:cNvCxnSpPr>
          <p:nvPr/>
        </p:nvCxnSpPr>
        <p:spPr>
          <a:xfrm flipV="1">
            <a:off x="796275" y="591074"/>
            <a:ext cx="7551450" cy="36132"/>
          </a:xfrm>
          <a:prstGeom prst="straightConnector1">
            <a:avLst/>
          </a:prstGeom>
          <a:noFill/>
          <a:ln w="9525" cap="flat" cmpd="sng">
            <a:solidFill>
              <a:srgbClr val="FFAB40"/>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 name="TextBox 1">
            <a:extLst>
              <a:ext uri="{FF2B5EF4-FFF2-40B4-BE49-F238E27FC236}">
                <a16:creationId xmlns:a16="http://schemas.microsoft.com/office/drawing/2014/main" id="{DD377CD2-1C0C-E83A-6984-F5641FDE5BEA}"/>
              </a:ext>
            </a:extLst>
          </p:cNvPr>
          <p:cNvSpPr txBox="1"/>
          <p:nvPr/>
        </p:nvSpPr>
        <p:spPr>
          <a:xfrm>
            <a:off x="478147" y="870288"/>
            <a:ext cx="8187705" cy="3385542"/>
          </a:xfrm>
          <a:prstGeom prst="rect">
            <a:avLst/>
          </a:prstGeom>
          <a:noFill/>
        </p:spPr>
        <p:txBody>
          <a:bodyPr wrap="square" rtlCol="0">
            <a:spAutoFit/>
          </a:bodyPr>
          <a:lstStyle/>
          <a:p>
            <a:br>
              <a:rPr lang="en-IN" sz="1800" b="1" dirty="0">
                <a:solidFill>
                  <a:schemeClr val="accent3">
                    <a:lumMod val="60000"/>
                    <a:lumOff val="40000"/>
                  </a:schemeClr>
                </a:solidFill>
                <a:latin typeface="Calibri" panose="020F0502020204030204" pitchFamily="34" charset="0"/>
                <a:cs typeface="Calibri" panose="020F0502020204030204" pitchFamily="34" charset="0"/>
              </a:rPr>
            </a:br>
            <a:r>
              <a:rPr lang="en-IN" sz="1800" dirty="0">
                <a:solidFill>
                  <a:schemeClr val="tx1"/>
                </a:solidFill>
                <a:latin typeface="Calibri" panose="020F0502020204030204" pitchFamily="34" charset="0"/>
                <a:cs typeface="Calibri" panose="020F0502020204030204" pitchFamily="34" charset="0"/>
              </a:rPr>
              <a:t>&gt; </a:t>
            </a:r>
            <a:r>
              <a:rPr lang="en-US" sz="1600" dirty="0">
                <a:solidFill>
                  <a:schemeClr val="tx1"/>
                </a:solidFill>
                <a:latin typeface="Calibri" panose="020F0502020204030204" pitchFamily="34" charset="0"/>
                <a:cs typeface="Calibri" panose="020F0502020204030204" pitchFamily="34" charset="0"/>
              </a:rPr>
              <a:t>Cleaning the dataset should be done before performing any method on it. It will assist in removing errors and enhancing the accuracy of our product. For instance, deleting any independent variables that don't contribute to our results can help to improve precision and effectiveness.</a:t>
            </a:r>
            <a:br>
              <a:rPr lang="en-US" sz="1600" dirty="0">
                <a:solidFill>
                  <a:schemeClr val="tx1"/>
                </a:solidFill>
                <a:latin typeface="Calibri" panose="020F0502020204030204" pitchFamily="34" charset="0"/>
                <a:cs typeface="Calibri" panose="020F0502020204030204" pitchFamily="34" charset="0"/>
              </a:rPr>
            </a:br>
            <a:br>
              <a:rPr lang="en-IN" sz="1800" b="1" dirty="0">
                <a:solidFill>
                  <a:schemeClr val="accent3">
                    <a:lumMod val="60000"/>
                    <a:lumOff val="40000"/>
                  </a:schemeClr>
                </a:solidFill>
                <a:latin typeface="Calibri" panose="020F0502020204030204" pitchFamily="34" charset="0"/>
                <a:cs typeface="Calibri" panose="020F0502020204030204" pitchFamily="34" charset="0"/>
              </a:rPr>
            </a:br>
            <a:r>
              <a:rPr lang="en-US" sz="1600" dirty="0">
                <a:solidFill>
                  <a:schemeClr val="tx1"/>
                </a:solidFill>
                <a:latin typeface="Calibri" panose="020F0502020204030204" pitchFamily="34" charset="0"/>
                <a:cs typeface="Calibri" panose="020F0502020204030204" pitchFamily="34" charset="0"/>
              </a:rPr>
              <a:t>&gt; Accuracy will be improved with more data and training because there is a lack of data, which could be the root of the problem. More accurate assumptions can always be made with the addition of more high-quality data.</a:t>
            </a:r>
            <a:br>
              <a:rPr lang="en-US" sz="1600" dirty="0">
                <a:solidFill>
                  <a:schemeClr val="tx1"/>
                </a:solidFill>
                <a:latin typeface="Calibri" panose="020F0502020204030204" pitchFamily="34" charset="0"/>
                <a:cs typeface="Calibri" panose="020F0502020204030204" pitchFamily="34" charset="0"/>
              </a:rPr>
            </a:br>
            <a:endParaRPr lang="en-IN" sz="1600" b="1" dirty="0">
              <a:solidFill>
                <a:schemeClr val="accent3">
                  <a:lumMod val="60000"/>
                  <a:lumOff val="40000"/>
                </a:schemeClr>
              </a:solidFill>
              <a:latin typeface="Calibri" panose="020F0502020204030204" pitchFamily="34" charset="0"/>
              <a:cs typeface="Calibri" panose="020F0502020204030204" pitchFamily="34" charset="0"/>
            </a:endParaRPr>
          </a:p>
          <a:p>
            <a:r>
              <a:rPr lang="en-US" sz="1600" dirty="0">
                <a:solidFill>
                  <a:schemeClr val="tx1"/>
                </a:solidFill>
                <a:latin typeface="Calibri" panose="020F0502020204030204" pitchFamily="34" charset="0"/>
                <a:cs typeface="Calibri" panose="020F0502020204030204" pitchFamily="34" charset="0"/>
              </a:rPr>
              <a:t>&gt; The model may interpret your data incorrectly as a result of missing values and outliers. Outliers and missing values should therefore be eliminated from the dataset in order to improve the model's precision and model prediction.</a:t>
            </a:r>
            <a:endParaRPr lang="en-IN"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19151795"/>
      </p:ext>
    </p:extLst>
  </p:cSld>
  <p:clrMapOvr>
    <a:masterClrMapping/>
  </p:clrMapOvr>
  <p:transition spd="slow">
    <p:randomBar dir="vert"/>
  </p:transition>
</p:sld>
</file>

<file path=ppt/theme/theme1.xml><?xml version="1.0" encoding="utf-8"?>
<a:theme xmlns:a="http://schemas.openxmlformats.org/drawingml/2006/main" name="Futuristic Background Infographics by Slidesgo">
  <a:themeElements>
    <a:clrScheme name="Simple Light">
      <a:dk1>
        <a:srgbClr val="FFFFFF"/>
      </a:dk1>
      <a:lt1>
        <a:srgbClr val="001633"/>
      </a:lt1>
      <a:dk2>
        <a:srgbClr val="FFFFFF"/>
      </a:dk2>
      <a:lt2>
        <a:srgbClr val="FFAB40"/>
      </a:lt2>
      <a:accent1>
        <a:srgbClr val="85D5E6"/>
      </a:accent1>
      <a:accent2>
        <a:srgbClr val="78909C"/>
      </a:accent2>
      <a:accent3>
        <a:srgbClr val="0097A7"/>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11474</TotalTime>
  <Words>1528</Words>
  <Application>Microsoft Office PowerPoint</Application>
  <PresentationFormat>On-screen Show (16:9)</PresentationFormat>
  <Paragraphs>54</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Montserrat ExtraBold</vt:lpstr>
      <vt:lpstr>Arial</vt:lpstr>
      <vt:lpstr>Calibri</vt:lpstr>
      <vt:lpstr>Futuristic Background Infographics by Slidesgo</vt:lpstr>
      <vt:lpstr>PowerPoint Presentation</vt:lpstr>
      <vt:lpstr>PowerPoint Presentation</vt:lpstr>
      <vt:lpstr>PowerPoint Presentation</vt:lpstr>
      <vt:lpstr>Three Key Insights from the Report Metrics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- 1201 Data Collection and Data Management</dc:title>
  <dc:creator>HaRsH</dc:creator>
  <cp:lastModifiedBy>Harsh Bhatt</cp:lastModifiedBy>
  <cp:revision>145</cp:revision>
  <dcterms:modified xsi:type="dcterms:W3CDTF">2022-11-18T18:08:59Z</dcterms:modified>
</cp:coreProperties>
</file>