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7" r:id="rId2"/>
    <p:sldId id="302" r:id="rId3"/>
    <p:sldId id="294" r:id="rId4"/>
    <p:sldId id="308" r:id="rId5"/>
    <p:sldId id="310" r:id="rId6"/>
    <p:sldId id="311" r:id="rId7"/>
    <p:sldId id="312" r:id="rId8"/>
    <p:sldId id="313" r:id="rId9"/>
    <p:sldId id="314" r:id="rId10"/>
    <p:sldId id="306" r:id="rId11"/>
    <p:sldId id="315" r:id="rId12"/>
    <p:sldId id="316" r:id="rId13"/>
    <p:sldId id="317" r:id="rId14"/>
    <p:sldId id="304" r:id="rId15"/>
    <p:sldId id="31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ontserrat ExtraBold" panose="00000900000000000000"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9774D9-F703-40CD-8E52-9D845256ECA6}">
  <a:tblStyle styleId="{8E9774D9-F703-40CD-8E52-9D845256EC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5256" autoAdjust="0"/>
  </p:normalViewPr>
  <p:slideViewPr>
    <p:cSldViewPr snapToGrid="0">
      <p:cViewPr varScale="1">
        <p:scale>
          <a:sx n="109" d="100"/>
          <a:sy n="109" d="100"/>
        </p:scale>
        <p:origin x="1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3177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397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760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5547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903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723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0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73ef63f95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73ef63f9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1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485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06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9174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0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45025"/>
            <a:ext cx="7997400" cy="474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1pPr>
            <a:lvl2pPr lvl="1">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2pPr>
            <a:lvl3pPr lvl="2">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3pPr>
            <a:lvl4pPr lvl="3">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4pPr>
            <a:lvl5pPr lvl="4">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5pPr>
            <a:lvl6pPr lvl="5">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6pPr>
            <a:lvl7pPr lvl="6">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7pPr>
            <a:lvl8pPr lvl="7">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8pPr>
            <a:lvl9pPr lvl="8">
              <a:spcBef>
                <a:spcPts val="0"/>
              </a:spcBef>
              <a:spcAft>
                <a:spcPts val="0"/>
              </a:spcAft>
              <a:buClr>
                <a:schemeClr val="lt2"/>
              </a:buClr>
              <a:buSzPts val="2800"/>
              <a:buFont typeface="Montserrat ExtraBold"/>
              <a:buNone/>
              <a:defRPr sz="2800">
                <a:solidFill>
                  <a:schemeClr val="lt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42701" y="73398"/>
            <a:ext cx="8128938" cy="80010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algn="ctr"/>
            <a:r>
              <a:rPr lang="en-US" sz="2400" dirty="0">
                <a:solidFill>
                  <a:srgbClr val="FFAB40"/>
                </a:solidFill>
                <a:latin typeface="Montserrat ExtraBold"/>
              </a:rPr>
              <a:t>Description of the research requirement </a:t>
            </a:r>
          </a:p>
          <a:p>
            <a:pPr marL="0" lvl="0" indent="0" algn="ctr" rtl="0">
              <a:spcBef>
                <a:spcPts val="0"/>
              </a:spcBef>
              <a:spcAft>
                <a:spcPts val="0"/>
              </a:spcAft>
              <a:buNone/>
            </a:pPr>
            <a:endParaRPr lang="en-IN" sz="2400" dirty="0">
              <a:solidFill>
                <a:srgbClr val="FFAB40"/>
              </a:solidFill>
              <a:latin typeface="Montserrat ExtraBold"/>
              <a:sym typeface="Montserrat ExtraBold"/>
            </a:endParaRPr>
          </a:p>
        </p:txBody>
      </p:sp>
      <p:cxnSp>
        <p:nvCxnSpPr>
          <p:cNvPr id="62" name="Google Shape;62;p14"/>
          <p:cNvCxnSpPr>
            <a:cxnSpLocks/>
          </p:cNvCxnSpPr>
          <p:nvPr/>
        </p:nvCxnSpPr>
        <p:spPr>
          <a:xfrm flipV="1">
            <a:off x="703941" y="555674"/>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CCD6EB4B-8674-1B9D-A04E-0F962573DA4A}"/>
              </a:ext>
            </a:extLst>
          </p:cNvPr>
          <p:cNvSpPr txBox="1"/>
          <p:nvPr/>
        </p:nvSpPr>
        <p:spPr>
          <a:xfrm>
            <a:off x="365741" y="873498"/>
            <a:ext cx="8567224" cy="3754874"/>
          </a:xfrm>
          <a:prstGeom prst="rect">
            <a:avLst/>
          </a:prstGeom>
          <a:noFill/>
          <a:ln>
            <a:noFill/>
          </a:ln>
        </p:spPr>
        <p:txBody>
          <a:bodyPr wrap="square">
            <a:spAutoFit/>
          </a:bodyPr>
          <a:lstStyle/>
          <a:p>
            <a:r>
              <a:rPr lang="en-US" dirty="0">
                <a:solidFill>
                  <a:schemeClr val="tx1"/>
                </a:solidFill>
                <a:latin typeface="Calibri" panose="020F0502020204030204" pitchFamily="34" charset="0"/>
                <a:cs typeface="Calibri" panose="020F0502020204030204" pitchFamily="34" charset="0"/>
              </a:rPr>
              <a:t>The details of the features are as follows: </a:t>
            </a:r>
          </a:p>
          <a:p>
            <a:r>
              <a:rPr lang="en-IN" dirty="0">
                <a:solidFill>
                  <a:schemeClr val="tx1"/>
                </a:solidFill>
                <a:latin typeface="Calibri" panose="020F0502020204030204" pitchFamily="34" charset="0"/>
                <a:cs typeface="Calibri" panose="020F0502020204030204" pitchFamily="34" charset="0"/>
              </a:rPr>
              <a:t>Independent (Input) variables: </a:t>
            </a:r>
          </a:p>
          <a:p>
            <a:r>
              <a:rPr lang="en-IN" dirty="0">
                <a:solidFill>
                  <a:schemeClr val="tx1"/>
                </a:solidFill>
                <a:latin typeface="Calibri" panose="020F0502020204030204" pitchFamily="34" charset="0"/>
                <a:cs typeface="Calibri" panose="020F0502020204030204" pitchFamily="34" charset="0"/>
              </a:rPr>
              <a:t>• Age </a:t>
            </a:r>
          </a:p>
          <a:p>
            <a:r>
              <a:rPr lang="en-IN" dirty="0">
                <a:solidFill>
                  <a:schemeClr val="tx1"/>
                </a:solidFill>
                <a:latin typeface="Calibri" panose="020F0502020204030204" pitchFamily="34" charset="0"/>
                <a:cs typeface="Calibri" panose="020F0502020204030204" pitchFamily="34" charset="0"/>
              </a:rPr>
              <a:t>• Sex </a:t>
            </a:r>
          </a:p>
          <a:p>
            <a:r>
              <a:rPr lang="en-IN" dirty="0">
                <a:solidFill>
                  <a:schemeClr val="tx1"/>
                </a:solidFill>
                <a:latin typeface="Calibri" panose="020F0502020204030204" pitchFamily="34" charset="0"/>
                <a:cs typeface="Calibri" panose="020F0502020204030204" pitchFamily="34" charset="0"/>
              </a:rPr>
              <a:t>• BMI </a:t>
            </a:r>
          </a:p>
          <a:p>
            <a:r>
              <a:rPr lang="en-IN" dirty="0">
                <a:solidFill>
                  <a:schemeClr val="tx1"/>
                </a:solidFill>
                <a:latin typeface="Calibri" panose="020F0502020204030204" pitchFamily="34" charset="0"/>
                <a:cs typeface="Calibri" panose="020F0502020204030204" pitchFamily="34" charset="0"/>
              </a:rPr>
              <a:t>• Children </a:t>
            </a:r>
          </a:p>
          <a:p>
            <a:r>
              <a:rPr lang="en-IN" dirty="0">
                <a:solidFill>
                  <a:schemeClr val="tx1"/>
                </a:solidFill>
                <a:latin typeface="Calibri" panose="020F0502020204030204" pitchFamily="34" charset="0"/>
                <a:cs typeface="Calibri" panose="020F0502020204030204" pitchFamily="34" charset="0"/>
              </a:rPr>
              <a:t>• Smoker </a:t>
            </a:r>
          </a:p>
          <a:p>
            <a:r>
              <a:rPr lang="en-IN" dirty="0">
                <a:solidFill>
                  <a:schemeClr val="tx1"/>
                </a:solidFill>
                <a:latin typeface="Calibri" panose="020F0502020204030204" pitchFamily="34" charset="0"/>
                <a:cs typeface="Calibri" panose="020F0502020204030204" pitchFamily="34" charset="0"/>
              </a:rPr>
              <a:t>• Region </a:t>
            </a:r>
          </a:p>
          <a:p>
            <a:endParaRPr lang="en-IN" dirty="0">
              <a:solidFill>
                <a:schemeClr val="tx1"/>
              </a:solidFill>
              <a:latin typeface="Calibri" panose="020F0502020204030204" pitchFamily="34" charset="0"/>
              <a:cs typeface="Calibri" panose="020F0502020204030204" pitchFamily="34" charset="0"/>
            </a:endParaRPr>
          </a:p>
          <a:p>
            <a:r>
              <a:rPr lang="en-IN" dirty="0">
                <a:solidFill>
                  <a:schemeClr val="tx1"/>
                </a:solidFill>
                <a:latin typeface="Calibri" panose="020F0502020204030204" pitchFamily="34" charset="0"/>
                <a:cs typeface="Calibri" panose="020F0502020204030204" pitchFamily="34" charset="0"/>
              </a:rPr>
              <a:t>Dependent (Output) variable: </a:t>
            </a:r>
          </a:p>
          <a:p>
            <a:r>
              <a:rPr lang="en-IN" dirty="0">
                <a:solidFill>
                  <a:schemeClr val="tx1"/>
                </a:solidFill>
                <a:latin typeface="Calibri" panose="020F0502020204030204" pitchFamily="34" charset="0"/>
                <a:cs typeface="Calibri" panose="020F0502020204030204" pitchFamily="34" charset="0"/>
              </a:rPr>
              <a:t>• Expenses </a:t>
            </a:r>
          </a:p>
          <a:p>
            <a:br>
              <a:rPr lang="en-US" dirty="0">
                <a:solidFill>
                  <a:schemeClr val="tx1"/>
                </a:solidFill>
                <a:latin typeface="Calibri" panose="020F0502020204030204" pitchFamily="34" charset="0"/>
                <a:cs typeface="Calibri" panose="020F0502020204030204" pitchFamily="34" charset="0"/>
              </a:rPr>
            </a:br>
            <a:r>
              <a:rPr lang="en-US" b="1" dirty="0">
                <a:solidFill>
                  <a:schemeClr val="tx1"/>
                </a:solidFill>
                <a:latin typeface="Calibri" panose="020F0502020204030204" pitchFamily="34" charset="0"/>
                <a:cs typeface="Calibri" panose="020F0502020204030204" pitchFamily="34" charset="0"/>
              </a:rPr>
              <a:t>Requests to </a:t>
            </a:r>
            <a:r>
              <a:rPr lang="en-US" b="1">
                <a:solidFill>
                  <a:schemeClr val="tx1"/>
                </a:solidFill>
                <a:latin typeface="Calibri" panose="020F0502020204030204" pitchFamily="34" charset="0"/>
                <a:cs typeface="Calibri" panose="020F0502020204030204" pitchFamily="34" charset="0"/>
              </a:rPr>
              <a:t>analyze dataset </a:t>
            </a:r>
            <a:r>
              <a:rPr lang="en-US" b="1" dirty="0">
                <a:solidFill>
                  <a:schemeClr val="tx1"/>
                </a:solidFill>
                <a:latin typeface="Calibri" panose="020F0502020204030204" pitchFamily="34" charset="0"/>
                <a:cs typeface="Calibri" panose="020F0502020204030204" pitchFamily="34" charset="0"/>
              </a:rPr>
              <a:t>and provide with information on the following:</a:t>
            </a:r>
          </a:p>
          <a:p>
            <a:endParaRPr lang="en-IN" b="1" dirty="0">
              <a:solidFill>
                <a:schemeClr val="tx1"/>
              </a:solidFill>
              <a:latin typeface="Calibri" panose="020F0502020204030204" pitchFamily="34" charset="0"/>
              <a:cs typeface="Calibri" panose="020F0502020204030204" pitchFamily="34" charset="0"/>
            </a:endParaRPr>
          </a:p>
          <a:p>
            <a:r>
              <a:rPr lang="en-US" b="1" dirty="0">
                <a:solidFill>
                  <a:schemeClr val="tx1"/>
                </a:solidFill>
                <a:latin typeface="Calibri" panose="020F0502020204030204" pitchFamily="34" charset="0"/>
                <a:cs typeface="Calibri" panose="020F0502020204030204" pitchFamily="34" charset="0"/>
              </a:rPr>
              <a:t>a) The effect of smoking on expenses by creating a linear regression model.</a:t>
            </a:r>
          </a:p>
          <a:p>
            <a:r>
              <a:rPr lang="en-US" b="1" dirty="0">
                <a:solidFill>
                  <a:schemeClr val="tx1"/>
                </a:solidFill>
                <a:latin typeface="Calibri" panose="020F0502020204030204" pitchFamily="34" charset="0"/>
                <a:cs typeface="Calibri" panose="020F0502020204030204" pitchFamily="34" charset="0"/>
              </a:rPr>
              <a:t>b) The effect of all input variables on expenses by creating a multivariate regression model. </a:t>
            </a:r>
          </a:p>
          <a:p>
            <a:endParaRPr lang="en-US" dirty="0">
              <a:solidFill>
                <a:schemeClr val="tx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16A459B-1D37-181F-AC63-56D29B905875}"/>
              </a:ext>
            </a:extLst>
          </p:cNvPr>
          <p:cNvPicPr>
            <a:picLocks noChangeAspect="1"/>
          </p:cNvPicPr>
          <p:nvPr/>
        </p:nvPicPr>
        <p:blipFill>
          <a:blip r:embed="rId4"/>
          <a:stretch>
            <a:fillRect/>
          </a:stretch>
        </p:blipFill>
        <p:spPr>
          <a:xfrm>
            <a:off x="4572000" y="1355774"/>
            <a:ext cx="4206259" cy="1860778"/>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07531" y="100374"/>
            <a:ext cx="8128938" cy="534092"/>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000" dirty="0">
                <a:solidFill>
                  <a:srgbClr val="FFAB40"/>
                </a:solidFill>
                <a:latin typeface="Montserrat ExtraBold"/>
                <a:ea typeface="Montserrat ExtraBold"/>
                <a:cs typeface="Montserrat ExtraBold"/>
                <a:sym typeface="Montserrat ExtraBold"/>
              </a:rPr>
              <a:t>LINEAR REGRESSION ANALYSIS SUMMARY</a:t>
            </a:r>
          </a:p>
        </p:txBody>
      </p:sp>
      <p:cxnSp>
        <p:nvCxnSpPr>
          <p:cNvPr id="62" name="Google Shape;62;p14"/>
          <p:cNvCxnSpPr>
            <a:cxnSpLocks/>
          </p:cNvCxnSpPr>
          <p:nvPr/>
        </p:nvCxnSpPr>
        <p:spPr>
          <a:xfrm flipV="1">
            <a:off x="796275" y="469202"/>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CCD6EB4B-8674-1B9D-A04E-0F962573DA4A}"/>
              </a:ext>
            </a:extLst>
          </p:cNvPr>
          <p:cNvSpPr txBox="1"/>
          <p:nvPr/>
        </p:nvSpPr>
        <p:spPr>
          <a:xfrm>
            <a:off x="218050" y="687694"/>
            <a:ext cx="8813409" cy="4078039"/>
          </a:xfrm>
          <a:prstGeom prst="rect">
            <a:avLst/>
          </a:prstGeom>
          <a:noFill/>
          <a:ln>
            <a:noFill/>
          </a:ln>
        </p:spPr>
        <p:txBody>
          <a:bodyPr wrap="square">
            <a:spAutoFit/>
          </a:bodyPr>
          <a:lstStyle/>
          <a:p>
            <a:r>
              <a:rPr lang="en-IN" sz="1050" b="1" dirty="0">
                <a:solidFill>
                  <a:srgbClr val="FFC000"/>
                </a:solidFill>
                <a:latin typeface="Calibri" panose="020F0502020204030204" pitchFamily="34" charset="0"/>
                <a:cs typeface="Calibri" panose="020F0502020204030204" pitchFamily="34" charset="0"/>
              </a:rPr>
              <a:t>Summarizing the Output: </a:t>
            </a:r>
            <a:br>
              <a:rPr lang="en-IN" sz="1000" b="1" dirty="0">
                <a:solidFill>
                  <a:srgbClr val="FFC000"/>
                </a:solidFill>
                <a:latin typeface="Calibri" panose="020F0502020204030204" pitchFamily="34" charset="0"/>
                <a:cs typeface="Calibri" panose="020F0502020204030204" pitchFamily="34" charset="0"/>
              </a:rPr>
            </a:br>
            <a:br>
              <a:rPr lang="en-IN" sz="300" b="1" dirty="0">
                <a:solidFill>
                  <a:schemeClr val="tx1"/>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Call: </a:t>
            </a:r>
            <a:r>
              <a:rPr lang="en-US" sz="1050" dirty="0">
                <a:solidFill>
                  <a:schemeClr val="tx1"/>
                </a:solidFill>
                <a:latin typeface="Calibri" panose="020F0502020204030204" pitchFamily="34" charset="0"/>
                <a:cs typeface="Calibri" panose="020F0502020204030204" pitchFamily="34" charset="0"/>
              </a:rPr>
              <a:t>In this case, we have applied a general linear model function to our dependent and independent variables, and this function is called call.</a:t>
            </a:r>
            <a:br>
              <a:rPr lang="en-US" sz="1000" dirty="0">
                <a:solidFill>
                  <a:schemeClr val="tx1"/>
                </a:solidFill>
                <a:latin typeface="Calibri" panose="020F0502020204030204" pitchFamily="34" charset="0"/>
                <a:cs typeface="Calibri" panose="020F0502020204030204" pitchFamily="34" charset="0"/>
              </a:rPr>
            </a:br>
            <a:br>
              <a:rPr lang="en-US" sz="400" dirty="0">
                <a:solidFill>
                  <a:schemeClr val="tx1"/>
                </a:solidFill>
                <a:latin typeface="Calibri" panose="020F0502020204030204" pitchFamily="34" charset="0"/>
                <a:cs typeface="Calibri" panose="020F0502020204030204" pitchFamily="34" charset="0"/>
              </a:rPr>
            </a:br>
            <a:r>
              <a:rPr lang="en-US" sz="1050" b="1" dirty="0">
                <a:solidFill>
                  <a:schemeClr val="accent3">
                    <a:lumMod val="60000"/>
                    <a:lumOff val="40000"/>
                  </a:schemeClr>
                </a:solidFill>
                <a:latin typeface="Calibri" panose="020F0502020204030204" pitchFamily="34" charset="0"/>
                <a:cs typeface="Calibri" panose="020F0502020204030204" pitchFamily="34" charset="0"/>
              </a:rPr>
              <a:t>Residual: </a:t>
            </a:r>
            <a:r>
              <a:rPr lang="en-US" sz="1050" dirty="0">
                <a:solidFill>
                  <a:schemeClr val="tx1"/>
                </a:solidFill>
                <a:latin typeface="Calibri" panose="020F0502020204030204" pitchFamily="34" charset="0"/>
                <a:cs typeface="Calibri" panose="020F0502020204030204" pitchFamily="34" charset="0"/>
              </a:rPr>
              <a:t>The residuals, or the difference between the model's forecast and the actual results, are summarized in this section. Better residuals are smaller ones.</a:t>
            </a:r>
            <a:br>
              <a:rPr lang="en-US" sz="1050" dirty="0">
                <a:solidFill>
                  <a:schemeClr val="tx1"/>
                </a:solidFill>
                <a:latin typeface="Calibri" panose="020F0502020204030204" pitchFamily="34" charset="0"/>
                <a:cs typeface="Calibri" panose="020F0502020204030204" pitchFamily="34" charset="0"/>
              </a:rPr>
            </a:br>
            <a:br>
              <a:rPr lang="en-US" sz="1050" dirty="0">
                <a:solidFill>
                  <a:schemeClr val="tx1"/>
                </a:solidFill>
                <a:latin typeface="Calibri" panose="020F0502020204030204" pitchFamily="34" charset="0"/>
                <a:cs typeface="Calibri" panose="020F0502020204030204" pitchFamily="34" charset="0"/>
              </a:rPr>
            </a:br>
            <a:r>
              <a:rPr lang="en-US" sz="1050" b="1" dirty="0">
                <a:solidFill>
                  <a:schemeClr val="accent3">
                    <a:lumMod val="60000"/>
                    <a:lumOff val="40000"/>
                  </a:schemeClr>
                </a:solidFill>
                <a:latin typeface="Calibri" panose="020F0502020204030204" pitchFamily="34" charset="0"/>
                <a:cs typeface="Calibri" panose="020F0502020204030204" pitchFamily="34" charset="0"/>
              </a:rPr>
              <a:t>Coefficients:</a:t>
            </a:r>
          </a:p>
          <a:p>
            <a:r>
              <a:rPr lang="en-IN" sz="1050" b="1" dirty="0">
                <a:solidFill>
                  <a:schemeClr val="accent3">
                    <a:lumMod val="60000"/>
                    <a:lumOff val="40000"/>
                  </a:schemeClr>
                </a:solidFill>
                <a:latin typeface="Calibri" panose="020F0502020204030204" pitchFamily="34" charset="0"/>
                <a:cs typeface="Calibri" panose="020F0502020204030204" pitchFamily="34" charset="0"/>
              </a:rPr>
              <a:t>&gt; Estimate: </a:t>
            </a:r>
            <a:r>
              <a:rPr lang="en-US" sz="1050" dirty="0">
                <a:solidFill>
                  <a:schemeClr val="bg2"/>
                </a:solidFill>
                <a:latin typeface="Calibri" panose="020F0502020204030204" pitchFamily="34" charset="0"/>
                <a:cs typeface="Calibri" panose="020F0502020204030204" pitchFamily="34" charset="0"/>
              </a:rPr>
              <a:t>This is the weight given to the variable. Our model show our Intercept’s estimate is 8434.3 and estimate for smoker is 23616.0.</a:t>
            </a:r>
            <a:br>
              <a:rPr lang="en-US" sz="1050" dirty="0">
                <a:solidFill>
                  <a:schemeClr val="bg2"/>
                </a:solidFill>
                <a:latin typeface="Calibri" panose="020F0502020204030204" pitchFamily="34" charset="0"/>
                <a:cs typeface="Calibri" panose="020F0502020204030204" pitchFamily="34" charset="0"/>
              </a:rPr>
            </a:br>
            <a:endParaRPr lang="en-US" sz="1050" dirty="0">
              <a:solidFill>
                <a:schemeClr val="bg2"/>
              </a:solidFill>
              <a:latin typeface="Calibri" panose="020F0502020204030204" pitchFamily="34" charset="0"/>
              <a:cs typeface="Calibri" panose="020F0502020204030204" pitchFamily="34" charset="0"/>
            </a:endParaRPr>
          </a:p>
          <a:p>
            <a:r>
              <a:rPr lang="en-IN" sz="1050" b="1" dirty="0">
                <a:solidFill>
                  <a:schemeClr val="accent3">
                    <a:lumMod val="60000"/>
                    <a:lumOff val="40000"/>
                  </a:schemeClr>
                </a:solidFill>
                <a:latin typeface="Calibri" panose="020F0502020204030204" pitchFamily="34" charset="0"/>
                <a:cs typeface="Calibri" panose="020F0502020204030204" pitchFamily="34" charset="0"/>
              </a:rPr>
              <a:t>&gt; Std. Error: </a:t>
            </a:r>
            <a:r>
              <a:rPr lang="en-US" sz="1050" dirty="0">
                <a:solidFill>
                  <a:schemeClr val="tx1"/>
                </a:solidFill>
                <a:latin typeface="Calibri" panose="020F0502020204030204" pitchFamily="34" charset="0"/>
                <a:cs typeface="Calibri" panose="020F0502020204030204" pitchFamily="34" charset="0"/>
              </a:rPr>
              <a:t>Reveals the degree of accuracy used to measure the estimate. Really, its only use is to determine the t-value. In our dataset, the standard error is 506.1.</a:t>
            </a:r>
            <a:br>
              <a:rPr lang="en-IN" sz="1050" b="1" dirty="0">
                <a:solidFill>
                  <a:schemeClr val="accent3">
                    <a:lumMod val="60000"/>
                    <a:lumOff val="40000"/>
                  </a:schemeClr>
                </a:solidFill>
                <a:latin typeface="Calibri" panose="020F0502020204030204" pitchFamily="34" charset="0"/>
                <a:cs typeface="Calibri" panose="020F0502020204030204" pitchFamily="34" charset="0"/>
              </a:rPr>
            </a:br>
            <a:br>
              <a:rPr lang="en-IN" sz="1050" b="1" dirty="0">
                <a:solidFill>
                  <a:schemeClr val="accent3">
                    <a:lumMod val="60000"/>
                    <a:lumOff val="40000"/>
                  </a:schemeClr>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&gt; T-value and P-value: </a:t>
            </a:r>
            <a:r>
              <a:rPr lang="en-US" sz="1050" dirty="0">
                <a:solidFill>
                  <a:schemeClr val="tx1"/>
                </a:solidFill>
                <a:latin typeface="Calibri" panose="020F0502020204030204" pitchFamily="34" charset="0"/>
                <a:cs typeface="Calibri" panose="020F0502020204030204" pitchFamily="34" charset="0"/>
              </a:rPr>
              <a:t>In our model, the t-value is 46.66. The coefficient is divided by the standard error to determine the t-value. The coefficient is then put to the test to see if it differs significantly from zero.</a:t>
            </a:r>
            <a:r>
              <a:rPr lang="en-IN" sz="1050" dirty="0">
                <a:solidFill>
                  <a:schemeClr val="tx1"/>
                </a:solidFill>
                <a:latin typeface="Calibri" panose="020F0502020204030204" pitchFamily="34" charset="0"/>
                <a:cs typeface="Calibri" panose="020F0502020204030204" pitchFamily="34" charset="0"/>
              </a:rPr>
              <a:t> In this the p-value is 2.2e-16 which is lower than the significance level i.e., 0.05. So this stats that the </a:t>
            </a:r>
            <a:r>
              <a:rPr lang="en-US" sz="1050" i="0" u="none" strike="noStrike" baseline="0" dirty="0">
                <a:solidFill>
                  <a:schemeClr val="tx1"/>
                </a:solidFill>
                <a:latin typeface="Calibri" panose="020F0502020204030204" pitchFamily="34" charset="0"/>
                <a:cs typeface="Calibri" panose="020F0502020204030204" pitchFamily="34" charset="0"/>
              </a:rPr>
              <a:t>predictor variable is not equal to zero and is statistically significant.</a:t>
            </a:r>
            <a:br>
              <a:rPr lang="en-US" sz="1050" i="0" u="none" strike="noStrike" baseline="0" dirty="0">
                <a:solidFill>
                  <a:schemeClr val="tx1"/>
                </a:solidFill>
                <a:latin typeface="Calibri" panose="020F0502020204030204" pitchFamily="34" charset="0"/>
                <a:cs typeface="Calibri" panose="020F0502020204030204" pitchFamily="34" charset="0"/>
              </a:rPr>
            </a:br>
            <a:br>
              <a:rPr lang="en-US" sz="1050" i="0" u="none" strike="noStrike" baseline="0" dirty="0">
                <a:solidFill>
                  <a:schemeClr val="tx1"/>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Performance Measures:</a:t>
            </a:r>
            <a:br>
              <a:rPr lang="en-IN" sz="1050" b="1" dirty="0">
                <a:solidFill>
                  <a:schemeClr val="accent3">
                    <a:lumMod val="60000"/>
                    <a:lumOff val="40000"/>
                  </a:schemeClr>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&gt; Residual Standard Error: </a:t>
            </a:r>
            <a:r>
              <a:rPr lang="en-US" sz="1050" dirty="0">
                <a:solidFill>
                  <a:schemeClr val="tx1"/>
                </a:solidFill>
                <a:latin typeface="Calibri" panose="020F0502020204030204" pitchFamily="34" charset="0"/>
                <a:cs typeface="Calibri" panose="020F0502020204030204" pitchFamily="34" charset="0"/>
              </a:rPr>
              <a:t>The residuals' standard deviation is indicated here. Better is smaller. In this analysis's Residual Standard Error is 7470.</a:t>
            </a:r>
            <a:br>
              <a:rPr lang="en-US" sz="1050" dirty="0">
                <a:solidFill>
                  <a:schemeClr val="tx1"/>
                </a:solidFill>
                <a:latin typeface="Calibri" panose="020F0502020204030204" pitchFamily="34" charset="0"/>
                <a:cs typeface="Calibri" panose="020F0502020204030204" pitchFamily="34" charset="0"/>
              </a:rPr>
            </a:br>
            <a:endParaRPr lang="en-IN" sz="1050" dirty="0">
              <a:solidFill>
                <a:schemeClr val="tx1"/>
              </a:solidFill>
              <a:latin typeface="Calibri" panose="020F0502020204030204" pitchFamily="34" charset="0"/>
              <a:cs typeface="Calibri" panose="020F0502020204030204" pitchFamily="34" charset="0"/>
            </a:endParaRPr>
          </a:p>
          <a:p>
            <a:r>
              <a:rPr lang="en-IN" sz="1050" b="1" dirty="0">
                <a:solidFill>
                  <a:schemeClr val="accent3">
                    <a:lumMod val="60000"/>
                    <a:lumOff val="40000"/>
                  </a:schemeClr>
                </a:solidFill>
                <a:latin typeface="Calibri" panose="020F0502020204030204" pitchFamily="34" charset="0"/>
                <a:cs typeface="Calibri" panose="020F0502020204030204" pitchFamily="34" charset="0"/>
              </a:rPr>
              <a:t>&gt; Multiple / Adjusted R-Square: </a:t>
            </a:r>
            <a:r>
              <a:rPr lang="en-US" sz="1050" dirty="0">
                <a:solidFill>
                  <a:schemeClr val="tx1"/>
                </a:solidFill>
                <a:latin typeface="Calibri" panose="020F0502020204030204" pitchFamily="34" charset="0"/>
                <a:cs typeface="Calibri" panose="020F0502020204030204" pitchFamily="34" charset="0"/>
              </a:rPr>
              <a:t>The amount of variance that the model can explain is displayed by R-Squared. The most helpful application of adjusted R-Square is for multiple regression, which takes into account the number of variables. Our model’s Adjusted R-Squared is 0.6195 and Multiple R-Squared is 0.6198.</a:t>
            </a:r>
            <a:endParaRPr lang="en-IN" sz="1050" dirty="0">
              <a:solidFill>
                <a:schemeClr val="tx1"/>
              </a:solidFill>
              <a:latin typeface="Calibri" panose="020F0502020204030204" pitchFamily="34" charset="0"/>
              <a:cs typeface="Calibri" panose="020F0502020204030204" pitchFamily="34" charset="0"/>
            </a:endParaRPr>
          </a:p>
          <a:p>
            <a:br>
              <a:rPr lang="en-IN" sz="1050" b="1" dirty="0">
                <a:solidFill>
                  <a:schemeClr val="accent3">
                    <a:lumMod val="60000"/>
                    <a:lumOff val="40000"/>
                  </a:schemeClr>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&gt; F-Statistic: </a:t>
            </a:r>
            <a:r>
              <a:rPr lang="en-US" sz="1050" dirty="0">
                <a:solidFill>
                  <a:schemeClr val="tx1"/>
                </a:solidFill>
                <a:latin typeface="Calibri" panose="020F0502020204030204" pitchFamily="34" charset="0"/>
                <a:cs typeface="Calibri" panose="020F0502020204030204" pitchFamily="34" charset="0"/>
              </a:rPr>
              <a:t>The F-test determines if the weight of at least one variable is significantly different from zero. The coefficient is significant in our analysis because the p-value is lower than 0.05.</a:t>
            </a:r>
            <a:endParaRPr lang="en-IN" sz="105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969385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422578" y="8617"/>
            <a:ext cx="8298844" cy="56527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000" dirty="0">
                <a:solidFill>
                  <a:srgbClr val="FFAB40"/>
                </a:solidFill>
                <a:latin typeface="Montserrat ExtraBold"/>
                <a:ea typeface="Montserrat ExtraBold"/>
                <a:cs typeface="Montserrat ExtraBold"/>
                <a:sym typeface="Montserrat ExtraBold"/>
              </a:rPr>
              <a:t>HYPOTHESIS STATEMENT (MULTIPLE LINEAR REGRESSION)</a:t>
            </a:r>
          </a:p>
        </p:txBody>
      </p:sp>
      <p:cxnSp>
        <p:nvCxnSpPr>
          <p:cNvPr id="62" name="Google Shape;62;p14"/>
          <p:cNvCxnSpPr>
            <a:cxnSpLocks/>
          </p:cNvCxnSpPr>
          <p:nvPr/>
        </p:nvCxnSpPr>
        <p:spPr>
          <a:xfrm flipV="1">
            <a:off x="710974" y="463096"/>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CCD6EB4B-8674-1B9D-A04E-0F962573DA4A}"/>
              </a:ext>
            </a:extLst>
          </p:cNvPr>
          <p:cNvSpPr txBox="1"/>
          <p:nvPr/>
        </p:nvSpPr>
        <p:spPr>
          <a:xfrm>
            <a:off x="252672" y="725475"/>
            <a:ext cx="8468750" cy="4078039"/>
          </a:xfrm>
          <a:prstGeom prst="rect">
            <a:avLst/>
          </a:prstGeom>
          <a:noFill/>
          <a:ln>
            <a:noFill/>
          </a:ln>
        </p:spPr>
        <p:txBody>
          <a:bodyPr wrap="square">
            <a:spAutoFit/>
          </a:bodyPr>
          <a:lstStyle/>
          <a:p>
            <a:r>
              <a:rPr lang="en-US" sz="1300" dirty="0">
                <a:solidFill>
                  <a:schemeClr val="tx1"/>
                </a:solidFill>
                <a:latin typeface="Calibri" panose="020F0502020204030204" pitchFamily="34" charset="0"/>
                <a:cs typeface="Calibri" panose="020F0502020204030204" pitchFamily="34" charset="0"/>
              </a:rPr>
              <a:t>&gt; Multiple Linear regression is a statistical technique  in which a single dependent variable and a number of independent variables can be analyzed.</a:t>
            </a:r>
            <a:br>
              <a:rPr lang="en-US" sz="1300" dirty="0">
                <a:solidFill>
                  <a:schemeClr val="tx1"/>
                </a:solidFill>
                <a:latin typeface="Calibri" panose="020F0502020204030204" pitchFamily="34" charset="0"/>
                <a:cs typeface="Calibri" panose="020F0502020204030204" pitchFamily="34" charset="0"/>
              </a:rPr>
            </a:br>
            <a:br>
              <a:rPr lang="en-US" sz="1300" dirty="0">
                <a:solidFill>
                  <a:schemeClr val="tx1"/>
                </a:solidFill>
                <a:latin typeface="Calibri" panose="020F0502020204030204" pitchFamily="34" charset="0"/>
                <a:cs typeface="Calibri" panose="020F0502020204030204" pitchFamily="34" charset="0"/>
              </a:rPr>
            </a:br>
            <a:r>
              <a:rPr lang="en-US" sz="1300" dirty="0">
                <a:solidFill>
                  <a:schemeClr val="tx1"/>
                </a:solidFill>
                <a:latin typeface="Calibri" panose="020F0502020204030204" pitchFamily="34" charset="0"/>
                <a:cs typeface="Calibri" panose="020F0502020204030204" pitchFamily="34" charset="0"/>
              </a:rPr>
              <a:t>&gt; In order to anticipate the value of the single dependent value, multiple regression analysis uses independent variables whose values are known.</a:t>
            </a:r>
            <a:br>
              <a:rPr lang="en-US" sz="1300" dirty="0">
                <a:solidFill>
                  <a:schemeClr val="tx1"/>
                </a:solidFill>
                <a:latin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cs typeface="Calibri" panose="020F0502020204030204" pitchFamily="34" charset="0"/>
              </a:rPr>
            </a:br>
            <a:r>
              <a:rPr lang="en-IN" b="1" dirty="0">
                <a:solidFill>
                  <a:schemeClr val="tx1"/>
                </a:solidFill>
                <a:latin typeface="Calibri" panose="020F0502020204030204" pitchFamily="34" charset="0"/>
                <a:cs typeface="Calibri" panose="020F0502020204030204" pitchFamily="34" charset="0"/>
              </a:rPr>
              <a:t>Multiple Regression Model Equation - </a:t>
            </a:r>
            <a:br>
              <a:rPr lang="en-IN" sz="1200" dirty="0">
                <a:solidFill>
                  <a:schemeClr val="tx1"/>
                </a:solidFill>
                <a:latin typeface="Calibri" panose="020F0502020204030204" pitchFamily="34" charset="0"/>
                <a:cs typeface="Calibri" panose="020F0502020204030204" pitchFamily="34" charset="0"/>
              </a:rPr>
            </a:br>
            <a:r>
              <a:rPr lang="en-IN" sz="1200" dirty="0">
                <a:solidFill>
                  <a:schemeClr val="tx1"/>
                </a:solidFill>
                <a:latin typeface="Calibri" panose="020F0502020204030204" pitchFamily="34" charset="0"/>
                <a:cs typeface="Calibri" panose="020F0502020204030204" pitchFamily="34" charset="0"/>
              </a:rPr>
              <a:t>		           </a:t>
            </a:r>
            <a:br>
              <a:rPr lang="en-IN" sz="1200" dirty="0">
                <a:solidFill>
                  <a:schemeClr val="tx1"/>
                </a:solidFill>
                <a:latin typeface="Calibri" panose="020F0502020204030204" pitchFamily="34" charset="0"/>
                <a:cs typeface="Calibri" panose="020F0502020204030204" pitchFamily="34" charset="0"/>
              </a:rPr>
            </a:br>
            <a:r>
              <a:rPr lang="en-IN" sz="1200" dirty="0">
                <a:solidFill>
                  <a:schemeClr val="tx1"/>
                </a:solidFill>
                <a:latin typeface="Calibri" panose="020F0502020204030204" pitchFamily="34" charset="0"/>
                <a:cs typeface="Calibri" panose="020F0502020204030204" pitchFamily="34" charset="0"/>
              </a:rPr>
              <a:t>			</a:t>
            </a:r>
            <a:r>
              <a:rPr lang="en-IN" dirty="0">
                <a:solidFill>
                  <a:schemeClr val="tx1"/>
                </a:solidFill>
                <a:latin typeface="Calibri" panose="020F0502020204030204" pitchFamily="34" charset="0"/>
                <a:cs typeface="Calibri" panose="020F0502020204030204" pitchFamily="34" charset="0"/>
              </a:rPr>
              <a:t>yi = B0 + B1xi1 + B2xi2 + ... + Bpxip + E where i = 1,2, ..., n</a:t>
            </a:r>
            <a:br>
              <a:rPr lang="en-IN" sz="1200" dirty="0">
                <a:solidFill>
                  <a:schemeClr val="tx1"/>
                </a:solidFill>
                <a:latin typeface="Calibri" panose="020F0502020204030204" pitchFamily="34" charset="0"/>
                <a:cs typeface="Calibri" panose="020F0502020204030204" pitchFamily="34" charset="0"/>
              </a:rPr>
            </a:br>
            <a:br>
              <a:rPr lang="en-IN" sz="1200" dirty="0">
                <a:solidFill>
                  <a:schemeClr val="tx1"/>
                </a:solidFill>
                <a:latin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&gt; </a:t>
            </a:r>
            <a:r>
              <a:rPr lang="en-US" sz="1300" dirty="0">
                <a:solidFill>
                  <a:schemeClr val="tx1"/>
                </a:solidFill>
                <a:latin typeface="Calibri" panose="020F0502020204030204" pitchFamily="34" charset="0"/>
                <a:cs typeface="Calibri" panose="020F0502020204030204" pitchFamily="34" charset="0"/>
              </a:rPr>
              <a:t>Now Multiple Linear Regression analysis will be performed. According to the data </a:t>
            </a:r>
            <a:r>
              <a:rPr lang="en-US" sz="1300" b="1" dirty="0">
                <a:solidFill>
                  <a:schemeClr val="tx1"/>
                </a:solidFill>
                <a:latin typeface="Calibri" panose="020F0502020204030204" pitchFamily="34" charset="0"/>
                <a:cs typeface="Calibri" panose="020F0502020204030204" pitchFamily="34" charset="0"/>
              </a:rPr>
              <a:t>Hypothesis</a:t>
            </a:r>
            <a:r>
              <a:rPr lang="en-US" sz="1300" dirty="0">
                <a:solidFill>
                  <a:schemeClr val="tx1"/>
                </a:solidFill>
                <a:latin typeface="Calibri" panose="020F0502020204030204" pitchFamily="34" charset="0"/>
                <a:cs typeface="Calibri" panose="020F0502020204030204" pitchFamily="34" charset="0"/>
              </a:rPr>
              <a:t> will be set </a:t>
            </a:r>
            <a:r>
              <a:rPr lang="en-IN" sz="1300" dirty="0">
                <a:solidFill>
                  <a:schemeClr val="tx1"/>
                </a:solidFill>
                <a:latin typeface="Calibri" panose="020F0502020204030204" pitchFamily="34" charset="0"/>
                <a:cs typeface="Calibri" panose="020F0502020204030204" pitchFamily="34" charset="0"/>
              </a:rPr>
              <a:t>:</a:t>
            </a:r>
            <a:br>
              <a:rPr lang="en-IN" dirty="0">
                <a:solidFill>
                  <a:schemeClr val="tx1"/>
                </a:solidFill>
                <a:latin typeface="Calibri" panose="020F0502020204030204" pitchFamily="34" charset="0"/>
                <a:cs typeface="Calibri" panose="020F0502020204030204" pitchFamily="34" charset="0"/>
              </a:rPr>
            </a:br>
            <a:br>
              <a:rPr lang="en-IN" dirty="0">
                <a:solidFill>
                  <a:schemeClr val="tx1"/>
                </a:solidFill>
                <a:latin typeface="Calibri" panose="020F0502020204030204" pitchFamily="34" charset="0"/>
                <a:cs typeface="Calibri" panose="020F0502020204030204" pitchFamily="34" charset="0"/>
              </a:rPr>
            </a:br>
            <a:r>
              <a:rPr lang="en-IN" b="1" dirty="0">
                <a:solidFill>
                  <a:schemeClr val="accent3">
                    <a:lumMod val="60000"/>
                    <a:lumOff val="40000"/>
                  </a:schemeClr>
                </a:solidFill>
                <a:latin typeface="Calibri" panose="020F0502020204030204" pitchFamily="34" charset="0"/>
                <a:cs typeface="Times New Roman" panose="02020603050405020304" pitchFamily="18" charset="0"/>
              </a:rPr>
              <a:t>Null Hypothesis :</a:t>
            </a:r>
            <a:br>
              <a:rPr lang="en-US" b="1" dirty="0">
                <a:solidFill>
                  <a:srgbClr val="FFC000"/>
                </a:solidFill>
                <a:latin typeface="Calibri" panose="020F0502020204030204" pitchFamily="34" charset="0"/>
                <a:cs typeface="Times New Roman" panose="02020603050405020304" pitchFamily="18" charset="0"/>
              </a:rPr>
            </a:br>
            <a:br>
              <a:rPr lang="en-US" sz="700" dirty="0">
                <a:solidFill>
                  <a:schemeClr val="tx1"/>
                </a:solidFill>
                <a:latin typeface="Calibri" panose="020F0502020204030204" pitchFamily="34" charset="0"/>
                <a:cs typeface="Calibri" panose="020F0502020204030204" pitchFamily="34" charset="0"/>
              </a:rPr>
            </a:br>
            <a:r>
              <a:rPr lang="en-US" b="1" i="0" u="none" strike="noStrike" baseline="0" dirty="0">
                <a:solidFill>
                  <a:schemeClr val="tx1"/>
                </a:solidFill>
                <a:latin typeface="Calibri" panose="020F0502020204030204" pitchFamily="34" charset="0"/>
                <a:cs typeface="Calibri" panose="020F0502020204030204" pitchFamily="34" charset="0"/>
              </a:rPr>
              <a:t>H0: β = 0 , </a:t>
            </a:r>
            <a:r>
              <a:rPr lang="en-IN" b="1" dirty="0">
                <a:solidFill>
                  <a:schemeClr val="tx1"/>
                </a:solidFill>
                <a:latin typeface="Calibri" panose="020F0502020204030204" pitchFamily="34" charset="0"/>
                <a:cs typeface="Calibri" panose="020F0502020204030204" pitchFamily="34" charset="0"/>
              </a:rPr>
              <a:t>N</a:t>
            </a:r>
            <a:r>
              <a:rPr lang="en-IN" b="1" i="0" u="none" strike="noStrike" baseline="0" dirty="0">
                <a:solidFill>
                  <a:schemeClr val="tx1"/>
                </a:solidFill>
                <a:latin typeface="Calibri" panose="020F0502020204030204" pitchFamily="34" charset="0"/>
                <a:cs typeface="Calibri" panose="020F0502020204030204" pitchFamily="34" charset="0"/>
              </a:rPr>
              <a:t>o model exist and there is no relationship with dependent variable(expenses).</a:t>
            </a:r>
            <a:endParaRPr lang="en-US" b="1" i="0" u="none" strike="noStrike" baseline="0" dirty="0">
              <a:solidFill>
                <a:schemeClr val="tx1"/>
              </a:solidFill>
              <a:latin typeface="Calibri" panose="020F0502020204030204" pitchFamily="34" charset="0"/>
              <a:cs typeface="Calibri" panose="020F0502020204030204" pitchFamily="34" charset="0"/>
            </a:endParaRPr>
          </a:p>
          <a:p>
            <a:pPr algn="l"/>
            <a:endParaRPr lang="en-US" dirty="0">
              <a:solidFill>
                <a:schemeClr val="tx1"/>
              </a:solidFill>
              <a:latin typeface="Calibri" panose="020F0502020204030204" pitchFamily="34" charset="0"/>
              <a:cs typeface="Calibri" panose="020F0502020204030204" pitchFamily="34" charset="0"/>
            </a:endParaRPr>
          </a:p>
          <a:p>
            <a:r>
              <a:rPr lang="en-IN" b="1" dirty="0">
                <a:solidFill>
                  <a:schemeClr val="accent3">
                    <a:lumMod val="60000"/>
                    <a:lumOff val="40000"/>
                  </a:schemeClr>
                </a:solidFill>
                <a:latin typeface="Calibri" panose="020F0502020204030204" pitchFamily="34" charset="0"/>
                <a:cs typeface="Times New Roman" panose="02020603050405020304" pitchFamily="18" charset="0"/>
              </a:rPr>
              <a:t>Alternate Hypothesis :</a:t>
            </a:r>
            <a:br>
              <a:rPr lang="en-US" sz="700" b="1" i="0" u="none" strike="noStrike" baseline="0" dirty="0">
                <a:solidFill>
                  <a:schemeClr val="tx1"/>
                </a:solidFill>
                <a:latin typeface="Calibri" panose="020F0502020204030204" pitchFamily="34" charset="0"/>
                <a:cs typeface="Calibri" panose="020F0502020204030204" pitchFamily="34" charset="0"/>
              </a:rPr>
            </a:br>
            <a:r>
              <a:rPr lang="en-US" b="1" i="0" u="none" strike="noStrike" baseline="0" dirty="0">
                <a:solidFill>
                  <a:schemeClr val="tx1"/>
                </a:solidFill>
                <a:latin typeface="Calibri" panose="020F0502020204030204" pitchFamily="34" charset="0"/>
                <a:cs typeface="Calibri" panose="020F0502020204030204" pitchFamily="34" charset="0"/>
              </a:rPr>
              <a:t>Ha: β ≠ 0, </a:t>
            </a:r>
            <a:r>
              <a:rPr lang="en-US" b="1" dirty="0">
                <a:solidFill>
                  <a:schemeClr val="tx1"/>
                </a:solidFill>
                <a:latin typeface="Calibri" panose="020F0502020204030204" pitchFamily="34" charset="0"/>
                <a:cs typeface="Calibri" panose="020F0502020204030204" pitchFamily="34" charset="0"/>
              </a:rPr>
              <a:t>Model Exist</a:t>
            </a:r>
            <a:r>
              <a:rPr lang="en-US" b="1" i="0" u="none" strike="noStrike" baseline="0" dirty="0">
                <a:solidFill>
                  <a:schemeClr val="tx1"/>
                </a:solidFill>
                <a:latin typeface="Calibri" panose="020F0502020204030204" pitchFamily="34" charset="0"/>
                <a:cs typeface="Calibri" panose="020F0502020204030204" pitchFamily="34" charset="0"/>
              </a:rPr>
              <a:t> and there is a relationship with at least one variable which predicts dependent variable(expenses).</a:t>
            </a:r>
            <a:endParaRPr lang="en-US" b="1" i="0" u="none" strike="noStrike" baseline="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080540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 name="TextBox 5">
            <a:extLst>
              <a:ext uri="{FF2B5EF4-FFF2-40B4-BE49-F238E27FC236}">
                <a16:creationId xmlns:a16="http://schemas.microsoft.com/office/drawing/2014/main" id="{CCD6EB4B-8674-1B9D-A04E-0F962573DA4A}"/>
              </a:ext>
            </a:extLst>
          </p:cNvPr>
          <p:cNvSpPr txBox="1"/>
          <p:nvPr/>
        </p:nvSpPr>
        <p:spPr>
          <a:xfrm>
            <a:off x="361150" y="254085"/>
            <a:ext cx="8128938" cy="4485843"/>
          </a:xfrm>
          <a:prstGeom prst="rect">
            <a:avLst/>
          </a:prstGeom>
          <a:noFill/>
          <a:ln>
            <a:noFill/>
          </a:ln>
        </p:spPr>
        <p:txBody>
          <a:bodyPr wrap="square">
            <a:spAutoFit/>
          </a:bodyPr>
          <a:lstStyle/>
          <a:p>
            <a:r>
              <a:rPr lang="en-US" sz="1200" b="1" dirty="0">
                <a:solidFill>
                  <a:schemeClr val="accent3">
                    <a:lumMod val="60000"/>
                    <a:lumOff val="40000"/>
                  </a:schemeClr>
                </a:solidFill>
                <a:latin typeface="Calibri" panose="020F0502020204030204" pitchFamily="34" charset="0"/>
                <a:cs typeface="Times New Roman" panose="02020603050405020304" pitchFamily="18" charset="0"/>
              </a:rPr>
              <a:t>Significance Level :  </a:t>
            </a:r>
            <a:br>
              <a:rPr lang="en-US" sz="1200" b="1" dirty="0">
                <a:solidFill>
                  <a:schemeClr val="accent3">
                    <a:lumMod val="60000"/>
                    <a:lumOff val="40000"/>
                  </a:schemeClr>
                </a:solidFill>
                <a:latin typeface="Calibri" panose="020F0502020204030204" pitchFamily="34" charset="0"/>
                <a:cs typeface="Calibri" panose="020F0502020204030204" pitchFamily="34" charset="0"/>
              </a:rPr>
            </a:br>
            <a:br>
              <a:rPr lang="en-US" sz="1000" b="1" dirty="0">
                <a:solidFill>
                  <a:srgbClr val="00B0F0"/>
                </a:solidFill>
                <a:latin typeface="Calibri" panose="020F0502020204030204" pitchFamily="34" charset="0"/>
                <a:cs typeface="Calibri" panose="020F0502020204030204" pitchFamily="34" charset="0"/>
              </a:rPr>
            </a:br>
            <a:r>
              <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this, the significance Level(</a:t>
            </a:r>
            <a:r>
              <a:rPr lang="en-IN" sz="1200" dirty="0">
                <a:solidFill>
                  <a:schemeClr val="tx1"/>
                </a:solidFill>
                <a:effectLst/>
                <a:latin typeface="Calibri" panose="020F0502020204030204" pitchFamily="34" charset="0"/>
                <a:ea typeface="Calibri" panose="020F0502020204030204" pitchFamily="34" charset="0"/>
              </a:rPr>
              <a:t>α</a:t>
            </a:r>
            <a:r>
              <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0.05.</a:t>
            </a:r>
          </a:p>
          <a:p>
            <a:br>
              <a:rPr lang="en-IN" sz="1200" b="1" dirty="0">
                <a:solidFill>
                  <a:srgbClr val="00B0F0"/>
                </a:solidFill>
                <a:latin typeface="Calibri" panose="020F0502020204030204" pitchFamily="34" charset="0"/>
                <a:cs typeface="Times New Roman" panose="02020603050405020304" pitchFamily="18" charset="0"/>
              </a:rPr>
            </a:br>
            <a:r>
              <a:rPr lang="en-IN" sz="1200" b="1" dirty="0">
                <a:solidFill>
                  <a:schemeClr val="accent3">
                    <a:lumMod val="60000"/>
                    <a:lumOff val="40000"/>
                  </a:schemeClr>
                </a:solidFill>
                <a:latin typeface="Calibri" panose="020F0502020204030204" pitchFamily="34" charset="0"/>
                <a:cs typeface="Times New Roman" panose="02020603050405020304" pitchFamily="18" charset="0"/>
              </a:rPr>
              <a:t>Performing the Test : </a:t>
            </a:r>
            <a:br>
              <a:rPr lang="en-IN" sz="1200" b="1" dirty="0">
                <a:solidFill>
                  <a:srgbClr val="FFC000"/>
                </a:solidFill>
                <a:latin typeface="Calibri" panose="020F0502020204030204" pitchFamily="34" charset="0"/>
                <a:cs typeface="Calibri" panose="020F0502020204030204" pitchFamily="34" charset="0"/>
              </a:rPr>
            </a:br>
            <a:br>
              <a:rPr lang="en-IN" sz="1050" dirty="0">
                <a:solidFill>
                  <a:schemeClr val="tx1"/>
                </a:solidFill>
                <a:latin typeface="Calibri" panose="020F0502020204030204" pitchFamily="34" charset="0"/>
                <a:cs typeface="Times New Roman" panose="02020603050405020304" pitchFamily="18" charset="0"/>
              </a:rPr>
            </a:br>
            <a:r>
              <a:rPr lang="en-IN" sz="1200" dirty="0">
                <a:solidFill>
                  <a:schemeClr val="tx1"/>
                </a:solidFill>
                <a:latin typeface="Calibri" panose="020F0502020204030204" pitchFamily="34" charset="0"/>
                <a:cs typeface="Calibri" panose="020F0502020204030204" pitchFamily="34" charset="0"/>
              </a:rPr>
              <a:t>Yi = B0 + B1xi1 + B2xi2 + ... + Bpxip + E</a:t>
            </a:r>
            <a:br>
              <a:rPr lang="en-IN" sz="1200" dirty="0">
                <a:solidFill>
                  <a:schemeClr val="tx1"/>
                </a:solidFill>
              </a:rPr>
            </a:br>
            <a:r>
              <a:rPr lang="en-IN" sz="1200" dirty="0">
                <a:solidFill>
                  <a:schemeClr val="tx1"/>
                </a:solidFill>
                <a:latin typeface="Calibri" panose="020F0502020204030204" pitchFamily="34" charset="0"/>
                <a:cs typeface="Calibri" panose="020F0502020204030204" pitchFamily="34" charset="0"/>
              </a:rPr>
              <a:t>where i = 1,2, ..., n</a:t>
            </a:r>
            <a:br>
              <a:rPr lang="en-IN" sz="1200" dirty="0">
                <a:solidFill>
                  <a:schemeClr val="tx1"/>
                </a:solidFill>
                <a:latin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Running the R-Code to conduct the test.</a:t>
            </a:r>
            <a:br>
              <a:rPr lang="en-US" sz="1200" dirty="0">
                <a:solidFill>
                  <a:schemeClr val="tx1"/>
                </a:solidFill>
                <a:latin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cs typeface="Calibri" panose="020F0502020204030204" pitchFamily="34" charset="0"/>
              </a:rPr>
            </a:br>
            <a:r>
              <a:rPr lang="en-IN" sz="1200" b="1" dirty="0">
                <a:solidFill>
                  <a:schemeClr val="accent3">
                    <a:lumMod val="60000"/>
                    <a:lumOff val="40000"/>
                  </a:schemeClr>
                </a:solidFill>
                <a:latin typeface="Calibri" panose="020F0502020204030204" pitchFamily="34" charset="0"/>
                <a:cs typeface="Times New Roman" panose="02020603050405020304" pitchFamily="18" charset="0"/>
              </a:rPr>
              <a:t>Conclusion :</a:t>
            </a:r>
            <a:br>
              <a:rPr lang="en-IN" sz="1200" b="1" dirty="0">
                <a:solidFill>
                  <a:srgbClr val="00B0F0"/>
                </a:solidFill>
                <a:latin typeface="Calibri" panose="020F0502020204030204" pitchFamily="34" charset="0"/>
                <a:cs typeface="Times New Roman" panose="02020603050405020304" pitchFamily="18" charset="0"/>
              </a:rPr>
            </a:br>
            <a:endParaRPr lang="en-IN" sz="1000" b="1" dirty="0">
              <a:solidFill>
                <a:srgbClr val="00B0F0"/>
              </a:solidFill>
              <a:latin typeface="Calibri" panose="020F0502020204030204" pitchFamily="34" charset="0"/>
              <a:cs typeface="Times New Roman" panose="02020603050405020304" pitchFamily="18" charset="0"/>
            </a:endParaRPr>
          </a:p>
          <a:p>
            <a:r>
              <a:rPr lang="en-IN" sz="1200" dirty="0">
                <a:solidFill>
                  <a:schemeClr val="tx1"/>
                </a:solidFill>
                <a:latin typeface="Calibri" panose="020F0502020204030204" pitchFamily="34" charset="0"/>
                <a:cs typeface="Times New Roman" panose="02020603050405020304" pitchFamily="18" charset="0"/>
              </a:rPr>
              <a:t>We got the p value as </a:t>
            </a:r>
            <a:r>
              <a:rPr lang="en-US" sz="1200" dirty="0">
                <a:solidFill>
                  <a:schemeClr val="tx1"/>
                </a:solidFill>
                <a:latin typeface="Calibri" panose="020F0502020204030204" pitchFamily="34" charset="0"/>
                <a:cs typeface="Calibri" panose="020F0502020204030204" pitchFamily="34" charset="0"/>
              </a:rPr>
              <a:t>2.2e-16</a:t>
            </a:r>
            <a:r>
              <a:rPr lang="en-IN" sz="1200" dirty="0">
                <a:solidFill>
                  <a:schemeClr val="tx1"/>
                </a:solidFill>
                <a:latin typeface="Calibri" panose="020F0502020204030204" pitchFamily="34" charset="0"/>
                <a:cs typeface="Times New Roman" panose="02020603050405020304" pitchFamily="18" charset="0"/>
              </a:rPr>
              <a:t>, which is lower than our significance level i.e., 0.05. Now, </a:t>
            </a:r>
            <a:r>
              <a:rPr lang="en-US" sz="1200" dirty="0">
                <a:solidFill>
                  <a:schemeClr val="tx1"/>
                </a:solidFill>
                <a:latin typeface="Calibri" panose="020F0502020204030204" pitchFamily="34" charset="0"/>
                <a:cs typeface="Calibri" panose="020F0502020204030204" pitchFamily="34" charset="0"/>
              </a:rPr>
              <a:t>This shows that our null hypothesis for this study was not correct. And w</a:t>
            </a:r>
            <a:r>
              <a:rPr lang="en-US" sz="1200" b="0" i="0" dirty="0">
                <a:solidFill>
                  <a:schemeClr val="tx1"/>
                </a:solidFill>
                <a:effectLst/>
                <a:latin typeface="Calibri" panose="020F0502020204030204" pitchFamily="34" charset="0"/>
                <a:cs typeface="Calibri" panose="020F0502020204030204" pitchFamily="34" charset="0"/>
              </a:rPr>
              <a:t>e have enough evidence to reject the </a:t>
            </a:r>
            <a:r>
              <a:rPr lang="en-US" sz="1200" dirty="0">
                <a:solidFill>
                  <a:schemeClr val="tx1"/>
                </a:solidFill>
                <a:latin typeface="Calibri" panose="020F0502020204030204" pitchFamily="34" charset="0"/>
                <a:cs typeface="Times New Roman" panose="02020603050405020304" pitchFamily="18" charset="0"/>
              </a:rPr>
              <a:t>null hypothesis with a 95% confidence level (or 5% significance level).</a:t>
            </a:r>
            <a:r>
              <a:rPr lang="en-IN" sz="1200" dirty="0">
                <a:solidFill>
                  <a:schemeClr val="tx1"/>
                </a:solidFill>
                <a:latin typeface="Calibri" panose="020F0502020204030204" pitchFamily="34" charset="0"/>
                <a:cs typeface="Times New Roman" panose="02020603050405020304" pitchFamily="18" charset="0"/>
              </a:rPr>
              <a:t> Therefore, null hypothesis will be rejected. This means </a:t>
            </a:r>
            <a:r>
              <a:rPr lang="en-US" sz="1200" dirty="0">
                <a:solidFill>
                  <a:schemeClr val="tx1"/>
                </a:solidFill>
                <a:latin typeface="Calibri" panose="020F0502020204030204" pitchFamily="34" charset="0"/>
                <a:cs typeface="Times New Roman" panose="02020603050405020304" pitchFamily="18" charset="0"/>
              </a:rPr>
              <a:t>model Exist and there is a relationship with at least one variable which predicts dependent variable(expenses).</a:t>
            </a:r>
            <a:br>
              <a:rPr lang="en-US" sz="1200" dirty="0">
                <a:solidFill>
                  <a:schemeClr val="tx1"/>
                </a:solidFill>
                <a:latin typeface="Calibri" panose="020F0502020204030204" pitchFamily="34" charset="0"/>
                <a:cs typeface="Times New Roman" panose="02020603050405020304" pitchFamily="18" charset="0"/>
              </a:rPr>
            </a:br>
            <a:br>
              <a:rPr lang="en-US" sz="1200" dirty="0">
                <a:solidFill>
                  <a:schemeClr val="tx1"/>
                </a:solidFill>
                <a:latin typeface="Calibri" panose="020F0502020204030204" pitchFamily="34" charset="0"/>
                <a:cs typeface="Times New Roman" panose="02020603050405020304" pitchFamily="18" charset="0"/>
              </a:rPr>
            </a:br>
            <a:r>
              <a:rPr lang="en-US" sz="1800" b="1" dirty="0">
                <a:solidFill>
                  <a:srgbClr val="FFC000"/>
                </a:solidFill>
                <a:latin typeface="Calibri" panose="020F0502020204030204" pitchFamily="34" charset="0"/>
                <a:cs typeface="Times New Roman" panose="02020603050405020304" pitchFamily="18" charset="0"/>
              </a:rPr>
              <a:t>Multiple Linear Regression Model </a:t>
            </a:r>
            <a:br>
              <a:rPr lang="en-US" sz="1800" b="1" dirty="0">
                <a:solidFill>
                  <a:srgbClr val="FFC000"/>
                </a:solidFill>
                <a:latin typeface="Calibri" panose="020F0502020204030204" pitchFamily="34" charset="0"/>
                <a:cs typeface="Times New Roman" panose="02020603050405020304" pitchFamily="18" charset="0"/>
              </a:rPr>
            </a:br>
            <a:endParaRPr lang="en-US" sz="700" b="1" dirty="0">
              <a:solidFill>
                <a:srgbClr val="FFC000"/>
              </a:solidFill>
              <a:latin typeface="Calibri" panose="020F0502020204030204" pitchFamily="34" charset="0"/>
              <a:cs typeface="Times New Roman" panose="02020603050405020304" pitchFamily="18" charset="0"/>
            </a:endParaRPr>
          </a:p>
          <a:p>
            <a:pPr algn="l"/>
            <a:r>
              <a:rPr lang="en-US" sz="1200" dirty="0">
                <a:solidFill>
                  <a:schemeClr val="tx1"/>
                </a:solidFill>
                <a:latin typeface="Calibri" panose="020F0502020204030204" pitchFamily="34" charset="0"/>
                <a:cs typeface="Times New Roman" panose="02020603050405020304" pitchFamily="18" charset="0"/>
              </a:rPr>
              <a:t>We can write the Multiple Linear Regression Model equation as - </a:t>
            </a:r>
            <a:br>
              <a:rPr lang="en-US" sz="1100" dirty="0">
                <a:solidFill>
                  <a:schemeClr val="tx1"/>
                </a:solidFill>
                <a:latin typeface="Calibri" panose="020F0502020204030204" pitchFamily="34" charset="0"/>
                <a:cs typeface="Times New Roman" panose="02020603050405020304" pitchFamily="18" charset="0"/>
              </a:rPr>
            </a:br>
            <a:br>
              <a:rPr lang="en-IN"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Times New Roman" panose="02020603050405020304" pitchFamily="18" charset="0"/>
              </a:rPr>
              <a:t>Y(expenses) = -11941.6 + (23847.5)*smoker + (256.8)*age + (-131.3)*sex + (339.3) * bmi + (475.7)*children + (-352.8)*regionnorthwest + (-1035.6)*regionsoutheast + (-959.3)*regionsouthwest</a:t>
            </a:r>
          </a:p>
        </p:txBody>
      </p:sp>
      <p:pic>
        <p:nvPicPr>
          <p:cNvPr id="4" name="Picture 3">
            <a:extLst>
              <a:ext uri="{FF2B5EF4-FFF2-40B4-BE49-F238E27FC236}">
                <a16:creationId xmlns:a16="http://schemas.microsoft.com/office/drawing/2014/main" id="{C3B5BCBF-823B-B673-FF57-DC61448230B7}"/>
              </a:ext>
            </a:extLst>
          </p:cNvPr>
          <p:cNvPicPr>
            <a:picLocks noChangeAspect="1"/>
          </p:cNvPicPr>
          <p:nvPr/>
        </p:nvPicPr>
        <p:blipFill>
          <a:blip r:embed="rId3"/>
          <a:stretch>
            <a:fillRect/>
          </a:stretch>
        </p:blipFill>
        <p:spPr>
          <a:xfrm>
            <a:off x="4903304" y="254085"/>
            <a:ext cx="3298159" cy="2239762"/>
          </a:xfrm>
          <a:prstGeom prst="rect">
            <a:avLst/>
          </a:prstGeom>
        </p:spPr>
      </p:pic>
    </p:spTree>
    <p:extLst>
      <p:ext uri="{BB962C8B-B14F-4D97-AF65-F5344CB8AC3E}">
        <p14:creationId xmlns:p14="http://schemas.microsoft.com/office/powerpoint/2010/main" val="258251347"/>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07531" y="100374"/>
            <a:ext cx="8128938" cy="534092"/>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000" dirty="0">
                <a:solidFill>
                  <a:srgbClr val="FFAB40"/>
                </a:solidFill>
                <a:latin typeface="Montserrat ExtraBold"/>
                <a:ea typeface="Montserrat ExtraBold"/>
                <a:cs typeface="Montserrat ExtraBold"/>
                <a:sym typeface="Montserrat ExtraBold"/>
              </a:rPr>
              <a:t>MULTIPLE LINEAR REGRESSION ANALYSIS SUMMARY</a:t>
            </a:r>
          </a:p>
        </p:txBody>
      </p:sp>
      <p:cxnSp>
        <p:nvCxnSpPr>
          <p:cNvPr id="62" name="Google Shape;62;p14"/>
          <p:cNvCxnSpPr>
            <a:cxnSpLocks/>
          </p:cNvCxnSpPr>
          <p:nvPr/>
        </p:nvCxnSpPr>
        <p:spPr>
          <a:xfrm flipV="1">
            <a:off x="796275" y="469202"/>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CCD6EB4B-8674-1B9D-A04E-0F962573DA4A}"/>
              </a:ext>
            </a:extLst>
          </p:cNvPr>
          <p:cNvSpPr txBox="1"/>
          <p:nvPr/>
        </p:nvSpPr>
        <p:spPr>
          <a:xfrm>
            <a:off x="211016" y="634466"/>
            <a:ext cx="8721968" cy="4401205"/>
          </a:xfrm>
          <a:prstGeom prst="rect">
            <a:avLst/>
          </a:prstGeom>
          <a:noFill/>
          <a:ln>
            <a:noFill/>
          </a:ln>
        </p:spPr>
        <p:txBody>
          <a:bodyPr wrap="square">
            <a:spAutoFit/>
          </a:bodyPr>
          <a:lstStyle/>
          <a:p>
            <a:r>
              <a:rPr lang="en-IN" sz="1050" b="1" dirty="0">
                <a:solidFill>
                  <a:srgbClr val="FFC000"/>
                </a:solidFill>
                <a:latin typeface="Calibri" panose="020F0502020204030204" pitchFamily="34" charset="0"/>
                <a:cs typeface="Calibri" panose="020F0502020204030204" pitchFamily="34" charset="0"/>
              </a:rPr>
              <a:t>Summarizing the Output: </a:t>
            </a:r>
            <a:br>
              <a:rPr lang="en-IN" sz="1000" b="1" dirty="0">
                <a:solidFill>
                  <a:srgbClr val="FFC000"/>
                </a:solidFill>
                <a:latin typeface="Calibri" panose="020F0502020204030204" pitchFamily="34" charset="0"/>
                <a:cs typeface="Calibri" panose="020F0502020204030204" pitchFamily="34" charset="0"/>
              </a:rPr>
            </a:br>
            <a:br>
              <a:rPr lang="en-IN" sz="300" b="1" dirty="0">
                <a:solidFill>
                  <a:schemeClr val="tx1"/>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Call: </a:t>
            </a:r>
            <a:r>
              <a:rPr lang="en-US" sz="1050" dirty="0">
                <a:solidFill>
                  <a:schemeClr val="tx1"/>
                </a:solidFill>
                <a:latin typeface="Calibri" panose="020F0502020204030204" pitchFamily="34" charset="0"/>
                <a:cs typeface="Calibri" panose="020F0502020204030204" pitchFamily="34" charset="0"/>
              </a:rPr>
              <a:t>In this case, we have applied a multiple linear model function to our dependent and independent variables, and this function is called call.</a:t>
            </a:r>
            <a:br>
              <a:rPr lang="en-US" sz="1000" dirty="0">
                <a:solidFill>
                  <a:schemeClr val="tx1"/>
                </a:solidFill>
                <a:latin typeface="Calibri" panose="020F0502020204030204" pitchFamily="34" charset="0"/>
                <a:cs typeface="Calibri" panose="020F0502020204030204" pitchFamily="34" charset="0"/>
              </a:rPr>
            </a:br>
            <a:br>
              <a:rPr lang="en-US" sz="400" dirty="0">
                <a:solidFill>
                  <a:schemeClr val="tx1"/>
                </a:solidFill>
                <a:latin typeface="Calibri" panose="020F0502020204030204" pitchFamily="34" charset="0"/>
                <a:cs typeface="Calibri" panose="020F0502020204030204" pitchFamily="34" charset="0"/>
              </a:rPr>
            </a:br>
            <a:r>
              <a:rPr lang="en-US" sz="1050" b="1" dirty="0">
                <a:solidFill>
                  <a:schemeClr val="accent3">
                    <a:lumMod val="60000"/>
                    <a:lumOff val="40000"/>
                  </a:schemeClr>
                </a:solidFill>
                <a:latin typeface="Calibri" panose="020F0502020204030204" pitchFamily="34" charset="0"/>
                <a:cs typeface="Calibri" panose="020F0502020204030204" pitchFamily="34" charset="0"/>
              </a:rPr>
              <a:t>Residual: </a:t>
            </a:r>
            <a:r>
              <a:rPr lang="en-US" sz="1050" dirty="0">
                <a:solidFill>
                  <a:schemeClr val="tx1"/>
                </a:solidFill>
                <a:latin typeface="Calibri" panose="020F0502020204030204" pitchFamily="34" charset="0"/>
                <a:cs typeface="Calibri" panose="020F0502020204030204" pitchFamily="34" charset="0"/>
              </a:rPr>
              <a:t>The residuals, or the difference between the model's forecast and the actual results, are summarized in this section. Better residuals are smaller ones.</a:t>
            </a:r>
            <a:br>
              <a:rPr lang="en-US" sz="1050" dirty="0">
                <a:solidFill>
                  <a:schemeClr val="tx1"/>
                </a:solidFill>
                <a:latin typeface="Calibri" panose="020F0502020204030204" pitchFamily="34" charset="0"/>
                <a:cs typeface="Calibri" panose="020F0502020204030204" pitchFamily="34" charset="0"/>
              </a:rPr>
            </a:br>
            <a:br>
              <a:rPr lang="en-US" sz="1050" dirty="0">
                <a:solidFill>
                  <a:schemeClr val="tx1"/>
                </a:solidFill>
                <a:latin typeface="Calibri" panose="020F0502020204030204" pitchFamily="34" charset="0"/>
                <a:cs typeface="Calibri" panose="020F0502020204030204" pitchFamily="34" charset="0"/>
              </a:rPr>
            </a:br>
            <a:r>
              <a:rPr lang="en-US" sz="1050" b="1" dirty="0">
                <a:solidFill>
                  <a:schemeClr val="accent3">
                    <a:lumMod val="60000"/>
                    <a:lumOff val="40000"/>
                  </a:schemeClr>
                </a:solidFill>
                <a:latin typeface="Calibri" panose="020F0502020204030204" pitchFamily="34" charset="0"/>
                <a:cs typeface="Calibri" panose="020F0502020204030204" pitchFamily="34" charset="0"/>
              </a:rPr>
              <a:t>Coefficients:</a:t>
            </a:r>
          </a:p>
          <a:p>
            <a:r>
              <a:rPr lang="en-IN" sz="1050" b="1" dirty="0">
                <a:solidFill>
                  <a:schemeClr val="accent3">
                    <a:lumMod val="60000"/>
                    <a:lumOff val="40000"/>
                  </a:schemeClr>
                </a:solidFill>
                <a:latin typeface="Calibri" panose="020F0502020204030204" pitchFamily="34" charset="0"/>
                <a:cs typeface="Calibri" panose="020F0502020204030204" pitchFamily="34" charset="0"/>
              </a:rPr>
              <a:t>&gt; Estimate: </a:t>
            </a:r>
            <a:r>
              <a:rPr lang="en-US" sz="1050" dirty="0">
                <a:solidFill>
                  <a:schemeClr val="bg2"/>
                </a:solidFill>
                <a:latin typeface="Calibri" panose="020F0502020204030204" pitchFamily="34" charset="0"/>
                <a:cs typeface="Calibri" panose="020F0502020204030204" pitchFamily="34" charset="0"/>
              </a:rPr>
              <a:t>This is the weight given to the variable. Our model shows  estimate of age: 256.8, sex: -131.3, bmi:  339.3, children: 475.7,smoker: 23847.5,regionnorthwest: -352.8, regionsoutheast: -1035.6 and for regionsouthwest: -959.3.</a:t>
            </a:r>
            <a:br>
              <a:rPr lang="en-US" sz="1050" dirty="0">
                <a:solidFill>
                  <a:schemeClr val="bg2"/>
                </a:solidFill>
                <a:latin typeface="Calibri" panose="020F0502020204030204" pitchFamily="34" charset="0"/>
                <a:cs typeface="Calibri" panose="020F0502020204030204" pitchFamily="34" charset="0"/>
              </a:rPr>
            </a:br>
            <a:endParaRPr lang="en-US" sz="1050" dirty="0">
              <a:solidFill>
                <a:schemeClr val="bg2"/>
              </a:solidFill>
              <a:latin typeface="Calibri" panose="020F0502020204030204" pitchFamily="34" charset="0"/>
              <a:cs typeface="Calibri" panose="020F0502020204030204" pitchFamily="34" charset="0"/>
            </a:endParaRPr>
          </a:p>
          <a:p>
            <a:r>
              <a:rPr lang="en-IN" sz="1050" b="1" dirty="0">
                <a:solidFill>
                  <a:schemeClr val="accent3">
                    <a:lumMod val="60000"/>
                    <a:lumOff val="40000"/>
                  </a:schemeClr>
                </a:solidFill>
                <a:latin typeface="Calibri" panose="020F0502020204030204" pitchFamily="34" charset="0"/>
                <a:cs typeface="Calibri" panose="020F0502020204030204" pitchFamily="34" charset="0"/>
              </a:rPr>
              <a:t>&gt; Std. Error: </a:t>
            </a:r>
            <a:r>
              <a:rPr lang="en-US" sz="1050" dirty="0">
                <a:solidFill>
                  <a:schemeClr val="tx1"/>
                </a:solidFill>
                <a:latin typeface="Calibri" panose="020F0502020204030204" pitchFamily="34" charset="0"/>
                <a:cs typeface="Calibri" panose="020F0502020204030204" pitchFamily="34" charset="0"/>
              </a:rPr>
              <a:t>Reveals the degree of accuracy used to measure the estimate. Really, its only use is to determine the t-value. In our dataset, the standard error </a:t>
            </a:r>
            <a:r>
              <a:rPr lang="en-US" sz="1050" dirty="0">
                <a:solidFill>
                  <a:schemeClr val="bg2"/>
                </a:solidFill>
                <a:latin typeface="Calibri" panose="020F0502020204030204" pitchFamily="34" charset="0"/>
                <a:cs typeface="Calibri" panose="020F0502020204030204" pitchFamily="34" charset="0"/>
              </a:rPr>
              <a:t>of age: 11.9, sex: 332.9, bmi:  28.6, children: 137.8, smoker: 412.1, regionnorthwest: 476.3, regionsoutheast: 478.7 and for regionsouthwest: 477.9</a:t>
            </a:r>
            <a:r>
              <a:rPr lang="en-US" sz="1050" dirty="0">
                <a:solidFill>
                  <a:schemeClr val="tx1"/>
                </a:solidFill>
                <a:latin typeface="Calibri" panose="020F0502020204030204" pitchFamily="34" charset="0"/>
                <a:cs typeface="Calibri" panose="020F0502020204030204" pitchFamily="34" charset="0"/>
              </a:rPr>
              <a:t>.</a:t>
            </a:r>
            <a:br>
              <a:rPr lang="en-IN" sz="1050" b="1" dirty="0">
                <a:solidFill>
                  <a:schemeClr val="accent3">
                    <a:lumMod val="60000"/>
                    <a:lumOff val="40000"/>
                  </a:schemeClr>
                </a:solidFill>
                <a:latin typeface="Calibri" panose="020F0502020204030204" pitchFamily="34" charset="0"/>
                <a:cs typeface="Calibri" panose="020F0502020204030204" pitchFamily="34" charset="0"/>
              </a:rPr>
            </a:br>
            <a:br>
              <a:rPr lang="en-IN" sz="1050" b="1" dirty="0">
                <a:solidFill>
                  <a:schemeClr val="accent3">
                    <a:lumMod val="60000"/>
                    <a:lumOff val="40000"/>
                  </a:schemeClr>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&gt; T-value and P-value: </a:t>
            </a:r>
            <a:r>
              <a:rPr lang="en-US" sz="1050" dirty="0">
                <a:solidFill>
                  <a:schemeClr val="tx1"/>
                </a:solidFill>
                <a:latin typeface="Calibri" panose="020F0502020204030204" pitchFamily="34" charset="0"/>
                <a:cs typeface="Calibri" panose="020F0502020204030204" pitchFamily="34" charset="0"/>
              </a:rPr>
              <a:t>The coefficient is divided by the standard error to determine the t-value. The coefficient is then put to the test to see if it differs significantly from zero. In our model, the t-value </a:t>
            </a:r>
            <a:r>
              <a:rPr lang="en-US" sz="1050" dirty="0">
                <a:solidFill>
                  <a:schemeClr val="bg2"/>
                </a:solidFill>
                <a:latin typeface="Calibri" panose="020F0502020204030204" pitchFamily="34" charset="0"/>
                <a:cs typeface="Calibri" panose="020F0502020204030204" pitchFamily="34" charset="0"/>
              </a:rPr>
              <a:t>of age: 21.58, sex: -0.395, bmi:  11.86, children: 3.45, smoker: 57.72, regionnorthwest: -0.741, regionsoutheast: -2.163 and for regionsouthwest: -2.007</a:t>
            </a:r>
            <a:r>
              <a:rPr lang="en-US" sz="1050" dirty="0">
                <a:solidFill>
                  <a:schemeClr val="tx1"/>
                </a:solidFill>
                <a:latin typeface="Calibri" panose="020F0502020204030204" pitchFamily="34" charset="0"/>
                <a:cs typeface="Calibri" panose="020F0502020204030204" pitchFamily="34" charset="0"/>
              </a:rPr>
              <a:t>.</a:t>
            </a:r>
            <a:r>
              <a:rPr lang="en-IN" sz="1050" dirty="0">
                <a:solidFill>
                  <a:schemeClr val="tx1"/>
                </a:solidFill>
                <a:latin typeface="Calibri" panose="020F0502020204030204" pitchFamily="34" charset="0"/>
                <a:cs typeface="Calibri" panose="020F0502020204030204" pitchFamily="34" charset="0"/>
              </a:rPr>
              <a:t> In this the p-value is 2.2e-16 which is lower than the significance level i.e., 0.05. So this stats that the </a:t>
            </a:r>
            <a:r>
              <a:rPr lang="en-US" sz="1050" i="0" u="none" strike="noStrike" baseline="0" dirty="0">
                <a:solidFill>
                  <a:schemeClr val="tx1"/>
                </a:solidFill>
                <a:latin typeface="Calibri" panose="020F0502020204030204" pitchFamily="34" charset="0"/>
                <a:cs typeface="Calibri" panose="020F0502020204030204" pitchFamily="34" charset="0"/>
              </a:rPr>
              <a:t>predictor variable is not equal to zero and is statistically significant.</a:t>
            </a:r>
            <a:br>
              <a:rPr lang="en-US" sz="1050" i="0" u="none" strike="noStrike" baseline="0" dirty="0">
                <a:solidFill>
                  <a:schemeClr val="tx1"/>
                </a:solidFill>
                <a:latin typeface="Calibri" panose="020F0502020204030204" pitchFamily="34" charset="0"/>
                <a:cs typeface="Calibri" panose="020F0502020204030204" pitchFamily="34" charset="0"/>
              </a:rPr>
            </a:br>
            <a:br>
              <a:rPr lang="en-US" sz="1050" i="0" u="none" strike="noStrike" baseline="0" dirty="0">
                <a:solidFill>
                  <a:schemeClr val="tx1"/>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Performance Measures:</a:t>
            </a:r>
            <a:br>
              <a:rPr lang="en-IN" sz="1050" b="1" dirty="0">
                <a:solidFill>
                  <a:schemeClr val="accent3">
                    <a:lumMod val="60000"/>
                    <a:lumOff val="40000"/>
                  </a:schemeClr>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&gt; Residual Standard Error: </a:t>
            </a:r>
            <a:r>
              <a:rPr lang="en-US" sz="1050" dirty="0">
                <a:solidFill>
                  <a:schemeClr val="tx1"/>
                </a:solidFill>
                <a:latin typeface="Calibri" panose="020F0502020204030204" pitchFamily="34" charset="0"/>
                <a:cs typeface="Calibri" panose="020F0502020204030204" pitchFamily="34" charset="0"/>
              </a:rPr>
              <a:t>The residuals' standard deviation is indicated here. Better is smaller. In this analysis's Residual Standard Error is 6062.</a:t>
            </a:r>
            <a:br>
              <a:rPr lang="en-US" sz="1050" dirty="0">
                <a:solidFill>
                  <a:schemeClr val="tx1"/>
                </a:solidFill>
                <a:latin typeface="Calibri" panose="020F0502020204030204" pitchFamily="34" charset="0"/>
                <a:cs typeface="Calibri" panose="020F0502020204030204" pitchFamily="34" charset="0"/>
              </a:rPr>
            </a:br>
            <a:endParaRPr lang="en-IN" sz="1050" dirty="0">
              <a:solidFill>
                <a:schemeClr val="tx1"/>
              </a:solidFill>
              <a:latin typeface="Calibri" panose="020F0502020204030204" pitchFamily="34" charset="0"/>
              <a:cs typeface="Calibri" panose="020F0502020204030204" pitchFamily="34" charset="0"/>
            </a:endParaRPr>
          </a:p>
          <a:p>
            <a:r>
              <a:rPr lang="en-IN" sz="1050" b="1" dirty="0">
                <a:solidFill>
                  <a:schemeClr val="accent3">
                    <a:lumMod val="60000"/>
                    <a:lumOff val="40000"/>
                  </a:schemeClr>
                </a:solidFill>
                <a:latin typeface="Calibri" panose="020F0502020204030204" pitchFamily="34" charset="0"/>
                <a:cs typeface="Calibri" panose="020F0502020204030204" pitchFamily="34" charset="0"/>
              </a:rPr>
              <a:t>&gt; Multiple / Adjusted R-Square: </a:t>
            </a:r>
            <a:r>
              <a:rPr lang="en-US" sz="1050" dirty="0">
                <a:solidFill>
                  <a:schemeClr val="tx1"/>
                </a:solidFill>
                <a:latin typeface="Calibri" panose="020F0502020204030204" pitchFamily="34" charset="0"/>
                <a:cs typeface="Calibri" panose="020F0502020204030204" pitchFamily="34" charset="0"/>
              </a:rPr>
              <a:t>The amount of variance that the model can explain is displayed by R-Squared. The most helpful application of adjusted R-Square is for multiple regression, which takes into account the number of variables. Our model’s Adjusted R-Squared is 0.7494 and Multiple R-Squared is 0.7509.</a:t>
            </a:r>
            <a:endParaRPr lang="en-IN" sz="1050" dirty="0">
              <a:solidFill>
                <a:schemeClr val="tx1"/>
              </a:solidFill>
              <a:latin typeface="Calibri" panose="020F0502020204030204" pitchFamily="34" charset="0"/>
              <a:cs typeface="Calibri" panose="020F0502020204030204" pitchFamily="34" charset="0"/>
            </a:endParaRPr>
          </a:p>
          <a:p>
            <a:br>
              <a:rPr lang="en-IN" sz="1050" b="1" dirty="0">
                <a:solidFill>
                  <a:schemeClr val="accent3">
                    <a:lumMod val="60000"/>
                    <a:lumOff val="40000"/>
                  </a:schemeClr>
                </a:solidFill>
                <a:latin typeface="Calibri" panose="020F0502020204030204" pitchFamily="34" charset="0"/>
                <a:cs typeface="Calibri" panose="020F0502020204030204" pitchFamily="34" charset="0"/>
              </a:rPr>
            </a:br>
            <a:r>
              <a:rPr lang="en-IN" sz="1050" b="1" dirty="0">
                <a:solidFill>
                  <a:schemeClr val="accent3">
                    <a:lumMod val="60000"/>
                    <a:lumOff val="40000"/>
                  </a:schemeClr>
                </a:solidFill>
                <a:latin typeface="Calibri" panose="020F0502020204030204" pitchFamily="34" charset="0"/>
                <a:cs typeface="Calibri" panose="020F0502020204030204" pitchFamily="34" charset="0"/>
              </a:rPr>
              <a:t>&gt; F-Statistic: </a:t>
            </a:r>
            <a:r>
              <a:rPr lang="en-US" sz="1050" dirty="0">
                <a:solidFill>
                  <a:schemeClr val="tx1"/>
                </a:solidFill>
                <a:latin typeface="Calibri" panose="020F0502020204030204" pitchFamily="34" charset="0"/>
                <a:cs typeface="Calibri" panose="020F0502020204030204" pitchFamily="34" charset="0"/>
              </a:rPr>
              <a:t>The F-test determines if the weight of at least one variable is significantly different from zero. The coefficient is significant in our analysis because the p-value is lower than 0.05.</a:t>
            </a:r>
            <a:endParaRPr lang="en-IN" sz="105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547466"/>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394642" y="111294"/>
            <a:ext cx="8128938" cy="80010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400" dirty="0">
                <a:solidFill>
                  <a:srgbClr val="FFAB40"/>
                </a:solidFill>
                <a:latin typeface="Montserrat ExtraBold"/>
                <a:ea typeface="Montserrat ExtraBold"/>
                <a:cs typeface="Montserrat ExtraBold"/>
                <a:sym typeface="Montserrat ExtraBold"/>
              </a:rPr>
              <a:t>Summary and Conclusion</a:t>
            </a:r>
          </a:p>
        </p:txBody>
      </p:sp>
      <p:cxnSp>
        <p:nvCxnSpPr>
          <p:cNvPr id="62" name="Google Shape;62;p14"/>
          <p:cNvCxnSpPr>
            <a:cxnSpLocks/>
          </p:cNvCxnSpPr>
          <p:nvPr/>
        </p:nvCxnSpPr>
        <p:spPr>
          <a:xfrm flipV="1">
            <a:off x="796275" y="591074"/>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 name="TextBox 2">
            <a:extLst>
              <a:ext uri="{FF2B5EF4-FFF2-40B4-BE49-F238E27FC236}">
                <a16:creationId xmlns:a16="http://schemas.microsoft.com/office/drawing/2014/main" id="{95A86EDB-B3FE-CDEA-F789-4784E9D4408D}"/>
              </a:ext>
            </a:extLst>
          </p:cNvPr>
          <p:cNvSpPr txBox="1"/>
          <p:nvPr/>
        </p:nvSpPr>
        <p:spPr>
          <a:xfrm>
            <a:off x="533827" y="752363"/>
            <a:ext cx="8215531" cy="4216539"/>
          </a:xfrm>
          <a:prstGeom prst="rect">
            <a:avLst/>
          </a:prstGeom>
          <a:noFill/>
        </p:spPr>
        <p:txBody>
          <a:bodyPr wrap="square" rtlCol="0">
            <a:spAutoFit/>
          </a:bodyPr>
          <a:lstStyle/>
          <a:p>
            <a:r>
              <a:rPr lang="en-IN" dirty="0">
                <a:solidFill>
                  <a:schemeClr val="tx1"/>
                </a:solidFill>
                <a:latin typeface="Calibri" panose="020F0502020204030204" pitchFamily="34" charset="0"/>
                <a:cs typeface="Calibri" panose="020F0502020204030204" pitchFamily="34" charset="0"/>
              </a:rPr>
              <a:t>&gt; In our analysis, we have generated three model for the given dataset which contains both dependent variables and independent variable.</a:t>
            </a:r>
            <a:br>
              <a:rPr lang="en-IN" dirty="0">
                <a:solidFill>
                  <a:schemeClr val="tx1"/>
                </a:solidFill>
                <a:latin typeface="Calibri" panose="020F0502020204030204" pitchFamily="34" charset="0"/>
                <a:cs typeface="Calibri" panose="020F0502020204030204" pitchFamily="34" charset="0"/>
              </a:rPr>
            </a:br>
            <a:br>
              <a:rPr lang="en-IN" dirty="0">
                <a:solidFill>
                  <a:schemeClr val="tx1"/>
                </a:solidFill>
                <a:latin typeface="Calibri" panose="020F0502020204030204" pitchFamily="34" charset="0"/>
                <a:cs typeface="Calibri" panose="020F0502020204030204" pitchFamily="34" charset="0"/>
              </a:rPr>
            </a:br>
            <a:r>
              <a:rPr lang="en-IN" dirty="0">
                <a:solidFill>
                  <a:schemeClr val="tx1"/>
                </a:solidFill>
                <a:latin typeface="Calibri" panose="020F0502020204030204" pitchFamily="34" charset="0"/>
                <a:cs typeface="Calibri" panose="020F0502020204030204" pitchFamily="34" charset="0"/>
              </a:rPr>
              <a:t>&gt; Also we have generated Histogram, where we got to know that </a:t>
            </a:r>
            <a:r>
              <a:rPr lang="en-US" dirty="0">
                <a:solidFill>
                  <a:schemeClr val="tx1"/>
                </a:solidFill>
                <a:latin typeface="Calibri" panose="020F0502020204030204" pitchFamily="34" charset="0"/>
                <a:cs typeface="Calibri" panose="020F0502020204030204" pitchFamily="34" charset="0"/>
              </a:rPr>
              <a:t>the distribution is positively right skewed because of the distribution's long right tail.</a:t>
            </a: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&gt; Models we have generated are T-Test, Simple Linear Regression Model and Multiple Regression model.</a:t>
            </a: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&gt; For all the model Significance Level(</a:t>
            </a:r>
            <a:r>
              <a:rPr lang="en-IN" dirty="0">
                <a:solidFill>
                  <a:schemeClr val="bg2"/>
                </a:solidFill>
                <a:effectLst/>
                <a:latin typeface="Calibri" panose="020F0502020204030204" pitchFamily="34" charset="0"/>
                <a:ea typeface="Calibri" panose="020F0502020204030204" pitchFamily="34" charset="0"/>
              </a:rPr>
              <a:t>α</a:t>
            </a:r>
            <a:r>
              <a:rPr lang="en-US" dirty="0">
                <a:solidFill>
                  <a:schemeClr val="tx1"/>
                </a:solidFill>
                <a:latin typeface="Calibri" panose="020F0502020204030204" pitchFamily="34" charset="0"/>
                <a:cs typeface="Calibri" panose="020F0502020204030204" pitchFamily="34" charset="0"/>
              </a:rPr>
              <a:t>) is 0.05(i.e., 5%).</a:t>
            </a: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&gt; For the </a:t>
            </a:r>
            <a:r>
              <a:rPr lang="en-US" b="1" dirty="0">
                <a:solidFill>
                  <a:schemeClr val="tx1"/>
                </a:solidFill>
                <a:latin typeface="Calibri" panose="020F0502020204030204" pitchFamily="34" charset="0"/>
                <a:cs typeface="Calibri" panose="020F0502020204030204" pitchFamily="34" charset="0"/>
              </a:rPr>
              <a:t>T- Test </a:t>
            </a:r>
            <a:r>
              <a:rPr lang="en-US" dirty="0">
                <a:solidFill>
                  <a:schemeClr val="bg2"/>
                </a:solidFill>
                <a:latin typeface="Calibri" panose="020F0502020204030204" pitchFamily="34" charset="0"/>
                <a:cs typeface="Calibri" panose="020F0502020204030204" pitchFamily="34" charset="0"/>
              </a:rPr>
              <a:t>we got the p-value 2.2e-16 which is less than significance level 5%(0.05). i.e.,  </a:t>
            </a:r>
            <a:r>
              <a:rPr lang="en-US" b="1" dirty="0">
                <a:solidFill>
                  <a:schemeClr val="bg2"/>
                </a:solidFill>
                <a:latin typeface="Calibri" panose="020F0502020204030204" pitchFamily="34" charset="0"/>
                <a:cs typeface="Calibri" panose="020F0502020204030204" pitchFamily="34" charset="0"/>
              </a:rPr>
              <a:t>2.2e-16 &lt; </a:t>
            </a:r>
            <a:r>
              <a:rPr lang="en-IN" b="1" dirty="0">
                <a:solidFill>
                  <a:schemeClr val="bg2"/>
                </a:solidFill>
                <a:effectLst/>
                <a:latin typeface="Calibri" panose="020F0502020204030204" pitchFamily="34" charset="0"/>
                <a:ea typeface="Calibri" panose="020F0502020204030204" pitchFamily="34" charset="0"/>
              </a:rPr>
              <a:t>α. </a:t>
            </a:r>
            <a:r>
              <a:rPr lang="en-IN" b="1" dirty="0">
                <a:solidFill>
                  <a:schemeClr val="bg2"/>
                </a:solidFill>
                <a:latin typeface="Calibri" panose="020F0502020204030204" pitchFamily="34" charset="0"/>
                <a:ea typeface="Calibri" panose="020F0502020204030204" pitchFamily="34" charset="0"/>
              </a:rPr>
              <a:t> </a:t>
            </a:r>
            <a:r>
              <a:rPr lang="en-IN" dirty="0">
                <a:solidFill>
                  <a:schemeClr val="bg2"/>
                </a:solidFill>
                <a:latin typeface="Calibri" panose="020F0502020204030204" pitchFamily="34" charset="0"/>
                <a:cs typeface="Calibri" panose="020F0502020204030204" pitchFamily="34" charset="0"/>
              </a:rPr>
              <a:t>As p-value is less than 0.05(</a:t>
            </a:r>
            <a:r>
              <a:rPr lang="en-IN" dirty="0">
                <a:solidFill>
                  <a:schemeClr val="bg2"/>
                </a:solidFill>
                <a:effectLst/>
                <a:latin typeface="Calibri" panose="020F0502020204030204" pitchFamily="34" charset="0"/>
                <a:ea typeface="Calibri" panose="020F0502020204030204" pitchFamily="34" charset="0"/>
              </a:rPr>
              <a:t>α</a:t>
            </a:r>
            <a:r>
              <a:rPr lang="en-IN" dirty="0">
                <a:solidFill>
                  <a:schemeClr val="bg2"/>
                </a:solidFill>
                <a:latin typeface="Calibri" panose="020F0502020204030204" pitchFamily="34" charset="0"/>
                <a:cs typeface="Calibri" panose="020F0502020204030204" pitchFamily="34" charset="0"/>
              </a:rPr>
              <a:t>) we reject the Null Hypothesis i.e., </a:t>
            </a:r>
            <a:r>
              <a:rPr lang="en-US" i="0" u="none" strike="noStrike" baseline="0" dirty="0">
                <a:solidFill>
                  <a:schemeClr val="tx1"/>
                </a:solidFill>
                <a:latin typeface="Calibri" panose="020F0502020204030204" pitchFamily="34" charset="0"/>
                <a:cs typeface="Calibri" panose="020F0502020204030204" pitchFamily="34" charset="0"/>
              </a:rPr>
              <a:t>H0: </a:t>
            </a:r>
            <a:r>
              <a:rPr lang="en-IN" i="0" u="none" strike="noStrike" baseline="0" dirty="0">
                <a:solidFill>
                  <a:schemeClr val="tx1"/>
                </a:solidFill>
                <a:latin typeface="Calibri" panose="020F0502020204030204" pitchFamily="34" charset="0"/>
                <a:cs typeface="Calibri" panose="020F0502020204030204" pitchFamily="34" charset="0"/>
              </a:rPr>
              <a:t>µ</a:t>
            </a:r>
            <a:r>
              <a:rPr lang="en-IN" i="0" u="none" strike="noStrike" baseline="0" dirty="0">
                <a:solidFill>
                  <a:srgbClr val="212121"/>
                </a:solidFill>
                <a:latin typeface="Arial" panose="020B0604020202020204" pitchFamily="34" charset="0"/>
              </a:rPr>
              <a:t> </a:t>
            </a:r>
            <a:r>
              <a:rPr lang="en-US" i="0" u="none" strike="noStrike" baseline="0" dirty="0">
                <a:solidFill>
                  <a:schemeClr val="tx1"/>
                </a:solidFill>
                <a:latin typeface="Calibri" panose="020F0502020204030204" pitchFamily="34" charset="0"/>
                <a:cs typeface="Calibri" panose="020F0502020204030204" pitchFamily="34" charset="0"/>
              </a:rPr>
              <a:t> =  10000 , The mean of expenses is equal to 10000.</a:t>
            </a:r>
            <a:br>
              <a:rPr lang="en-US" i="0" u="none" strike="noStrike" baseline="0" dirty="0">
                <a:solidFill>
                  <a:schemeClr val="tx1"/>
                </a:solidFill>
                <a:latin typeface="Calibri" panose="020F0502020204030204" pitchFamily="34" charset="0"/>
                <a:cs typeface="Calibri" panose="020F0502020204030204" pitchFamily="34" charset="0"/>
              </a:rPr>
            </a:br>
            <a:br>
              <a:rPr lang="en-US" i="0" u="none" strike="noStrike" baseline="0"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&gt;  When performing Linear Regression Algorithm we got </a:t>
            </a:r>
            <a:r>
              <a:rPr lang="en-IN" dirty="0">
                <a:solidFill>
                  <a:schemeClr val="tx1"/>
                </a:solidFill>
                <a:latin typeface="Calibri" panose="020F0502020204030204" pitchFamily="34" charset="0"/>
                <a:cs typeface="Times New Roman" panose="02020603050405020304" pitchFamily="18" charset="0"/>
              </a:rPr>
              <a:t>the p value as </a:t>
            </a:r>
            <a:r>
              <a:rPr lang="en-US" dirty="0">
                <a:solidFill>
                  <a:schemeClr val="tx1"/>
                </a:solidFill>
                <a:latin typeface="Calibri" panose="020F0502020204030204" pitchFamily="34" charset="0"/>
                <a:cs typeface="Calibri" panose="020F0502020204030204" pitchFamily="34" charset="0"/>
              </a:rPr>
              <a:t>2.2e-16</a:t>
            </a:r>
            <a:r>
              <a:rPr lang="en-IN" dirty="0">
                <a:solidFill>
                  <a:schemeClr val="tx1"/>
                </a:solidFill>
                <a:latin typeface="Calibri" panose="020F0502020204030204" pitchFamily="34" charset="0"/>
                <a:cs typeface="Times New Roman" panose="02020603050405020304" pitchFamily="18" charset="0"/>
              </a:rPr>
              <a:t>, which is lower than our significance level i.e., 0.05</a:t>
            </a:r>
            <a:r>
              <a:rPr lang="en-US" dirty="0">
                <a:solidFill>
                  <a:schemeClr val="tx1"/>
                </a:solidFill>
                <a:latin typeface="Calibri" panose="020F0502020204030204" pitchFamily="34" charset="0"/>
                <a:cs typeface="Calibri" panose="020F0502020204030204" pitchFamily="34" charset="0"/>
              </a:rPr>
              <a:t>. So Null Hypothesis in the model was not true. Hence rejecting it with 95% confidence level. </a:t>
            </a:r>
            <a:r>
              <a:rPr lang="en-IN" dirty="0">
                <a:solidFill>
                  <a:schemeClr val="tx1"/>
                </a:solidFill>
                <a:latin typeface="Calibri" panose="020F0502020204030204" pitchFamily="34" charset="0"/>
                <a:cs typeface="Times New Roman" panose="02020603050405020304" pitchFamily="18" charset="0"/>
              </a:rPr>
              <a:t>This means </a:t>
            </a:r>
            <a:r>
              <a:rPr lang="en-US" dirty="0">
                <a:solidFill>
                  <a:schemeClr val="tx1"/>
                </a:solidFill>
                <a:latin typeface="Calibri" panose="020F0502020204030204" pitchFamily="34" charset="0"/>
                <a:cs typeface="Times New Roman" panose="02020603050405020304" pitchFamily="18" charset="0"/>
              </a:rPr>
              <a:t>the coefficient β of predictor variable(smoker) is not equal to zero and is statistically significant.</a:t>
            </a:r>
          </a:p>
          <a:p>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9151795"/>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95A86EDB-B3FE-CDEA-F789-4784E9D4408D}"/>
              </a:ext>
            </a:extLst>
          </p:cNvPr>
          <p:cNvSpPr txBox="1"/>
          <p:nvPr/>
        </p:nvSpPr>
        <p:spPr>
          <a:xfrm>
            <a:off x="414997" y="348686"/>
            <a:ext cx="8215531" cy="830997"/>
          </a:xfrm>
          <a:prstGeom prst="rect">
            <a:avLst/>
          </a:prstGeom>
          <a:noFill/>
        </p:spPr>
        <p:txBody>
          <a:bodyPr wrap="square" rtlCol="0">
            <a:spAutoFit/>
          </a:bodyPr>
          <a:lstStyle/>
          <a:p>
            <a:endParaRPr lang="en-IN" sz="1600" b="1" dirty="0">
              <a:solidFill>
                <a:schemeClr val="bg2"/>
              </a:solidFill>
              <a:effectLst/>
              <a:latin typeface="Calibri" panose="020F0502020204030204" pitchFamily="34" charset="0"/>
              <a:ea typeface="Calibri" panose="020F0502020204030204" pitchFamily="34" charset="0"/>
            </a:endParaRPr>
          </a:p>
          <a:p>
            <a:endParaRPr lang="en-IN" sz="1600" b="1" dirty="0">
              <a:solidFill>
                <a:schemeClr val="bg2"/>
              </a:solidFill>
              <a:effectLst/>
              <a:latin typeface="Calibri" panose="020F0502020204030204" pitchFamily="34" charset="0"/>
              <a:ea typeface="Calibri" panose="020F0502020204030204" pitchFamily="34" charset="0"/>
            </a:endParaRPr>
          </a:p>
          <a:p>
            <a:endParaRPr lang="en-IN" sz="1600" dirty="0">
              <a:solidFill>
                <a:schemeClr val="tx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631C59B-0542-E346-135B-7BD3D538FAB0}"/>
              </a:ext>
            </a:extLst>
          </p:cNvPr>
          <p:cNvSpPr txBox="1"/>
          <p:nvPr/>
        </p:nvSpPr>
        <p:spPr>
          <a:xfrm>
            <a:off x="390378" y="348686"/>
            <a:ext cx="8363243" cy="3970318"/>
          </a:xfrm>
          <a:prstGeom prst="rect">
            <a:avLst/>
          </a:prstGeom>
          <a:noFill/>
        </p:spPr>
        <p:txBody>
          <a:bodyPr wrap="square" rtlCol="0">
            <a:spAutoFit/>
          </a:bodyPr>
          <a:lstStyle/>
          <a:p>
            <a:br>
              <a:rPr lang="en-IN" b="1" dirty="0">
                <a:solidFill>
                  <a:schemeClr val="bg2"/>
                </a:solidFill>
                <a:effectLst/>
                <a:latin typeface="Calibri" panose="020F0502020204030204" pitchFamily="34" charset="0"/>
                <a:ea typeface="Calibri" panose="020F0502020204030204" pitchFamily="34" charset="0"/>
              </a:rPr>
            </a:br>
            <a:r>
              <a:rPr lang="en-IN" b="1" dirty="0">
                <a:solidFill>
                  <a:schemeClr val="bg2"/>
                </a:solidFill>
                <a:effectLst/>
                <a:latin typeface="Calibri" panose="020F0502020204030204" pitchFamily="34" charset="0"/>
                <a:ea typeface="Calibri" panose="020F0502020204030204" pitchFamily="34" charset="0"/>
              </a:rPr>
              <a:t>&gt;</a:t>
            </a:r>
            <a:r>
              <a:rPr lang="en-US" b="1" dirty="0">
                <a:solidFill>
                  <a:schemeClr val="bg2"/>
                </a:solidFill>
                <a:effectLst/>
                <a:latin typeface="Calibri" panose="020F0502020204030204" pitchFamily="34" charset="0"/>
                <a:ea typeface="Calibri" panose="020F0502020204030204" pitchFamily="34" charset="0"/>
              </a:rPr>
              <a:t> </a:t>
            </a:r>
            <a:r>
              <a:rPr lang="en-US" dirty="0">
                <a:solidFill>
                  <a:schemeClr val="bg2"/>
                </a:solidFill>
                <a:effectLst/>
                <a:latin typeface="Calibri" panose="020F0502020204030204" pitchFamily="34" charset="0"/>
                <a:ea typeface="Calibri" panose="020F0502020204030204" pitchFamily="34" charset="0"/>
              </a:rPr>
              <a:t>The impact of smoking on a person's household expenses is explained by the linear regression model. As a result, smoking and household expenses are directly related.</a:t>
            </a:r>
            <a:endParaRPr lang="en-IN" dirty="0">
              <a:solidFill>
                <a:schemeClr val="bg2"/>
              </a:solidFill>
              <a:effectLst/>
              <a:latin typeface="Calibri" panose="020F0502020204030204" pitchFamily="34" charset="0"/>
              <a:ea typeface="Calibri" panose="020F0502020204030204" pitchFamily="34" charset="0"/>
            </a:endParaRPr>
          </a:p>
          <a:p>
            <a:br>
              <a:rPr lang="en-IN" b="1" dirty="0">
                <a:solidFill>
                  <a:schemeClr val="bg2"/>
                </a:solidFill>
                <a:latin typeface="Calibri" panose="020F0502020204030204" pitchFamily="34" charset="0"/>
                <a:ea typeface="Calibri" panose="020F0502020204030204" pitchFamily="34" charset="0"/>
              </a:rPr>
            </a:br>
            <a:r>
              <a:rPr lang="en-IN" dirty="0">
                <a:solidFill>
                  <a:schemeClr val="bg2"/>
                </a:solidFill>
                <a:latin typeface="Calibri" panose="020F0502020204030204" pitchFamily="34" charset="0"/>
                <a:ea typeface="Calibri" panose="020F0502020204030204" pitchFamily="34" charset="0"/>
              </a:rPr>
              <a:t>&gt; When performing Multiple Linear Regression Algorithm we got the p value as </a:t>
            </a:r>
            <a:r>
              <a:rPr lang="en-US" dirty="0">
                <a:solidFill>
                  <a:schemeClr val="tx1"/>
                </a:solidFill>
                <a:latin typeface="Calibri" panose="020F0502020204030204" pitchFamily="34" charset="0"/>
                <a:cs typeface="Calibri" panose="020F0502020204030204" pitchFamily="34" charset="0"/>
              </a:rPr>
              <a:t>2.2e-16, which is lower than our significance level i.e., 0.05. So Null Hypothesis in the model was incorrect and hence with 95% confidence level we reject it. </a:t>
            </a:r>
            <a:r>
              <a:rPr lang="en-IN" dirty="0">
                <a:solidFill>
                  <a:schemeClr val="tx1"/>
                </a:solidFill>
                <a:latin typeface="Calibri" panose="020F0502020204030204" pitchFamily="34" charset="0"/>
                <a:cs typeface="Times New Roman" panose="02020603050405020304" pitchFamily="18" charset="0"/>
              </a:rPr>
              <a:t>This means </a:t>
            </a:r>
            <a:r>
              <a:rPr lang="en-US" dirty="0">
                <a:solidFill>
                  <a:schemeClr val="tx1"/>
                </a:solidFill>
                <a:latin typeface="Calibri" panose="020F0502020204030204" pitchFamily="34" charset="0"/>
                <a:cs typeface="Times New Roman" panose="02020603050405020304" pitchFamily="18" charset="0"/>
              </a:rPr>
              <a:t>model exist and there is a relationship with at least one variable which predicts dependent variable(expenses).</a:t>
            </a:r>
            <a:endParaRPr lang="en-IN" dirty="0">
              <a:solidFill>
                <a:schemeClr val="tx1"/>
              </a:solidFill>
              <a:latin typeface="Calibri" panose="020F0502020204030204" pitchFamily="34" charset="0"/>
              <a:cs typeface="Times New Roman" panose="02020603050405020304" pitchFamily="18" charset="0"/>
            </a:endParaRPr>
          </a:p>
          <a:p>
            <a:endParaRPr lang="en-IN"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&gt; </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created multiple linear regression model clarifies how each predictor variable affects a person's household expense.</a:t>
            </a:r>
          </a:p>
          <a:p>
            <a:br>
              <a:rPr lang="en-IN" dirty="0">
                <a:solidFill>
                  <a:schemeClr val="bg2"/>
                </a:solidFill>
                <a:effectLst/>
                <a:latin typeface="Calibri" panose="020F0502020204030204" pitchFamily="34" charset="0"/>
                <a:ea typeface="Calibri" panose="020F0502020204030204" pitchFamily="34" charset="0"/>
              </a:rPr>
            </a:br>
            <a:r>
              <a:rPr lang="en-IN" dirty="0">
                <a:solidFill>
                  <a:schemeClr val="bg2"/>
                </a:solidFill>
                <a:effectLst/>
                <a:latin typeface="Calibri" panose="020F0502020204030204" pitchFamily="34" charset="0"/>
                <a:ea typeface="Calibri" panose="020F0502020204030204" pitchFamily="34" charset="0"/>
              </a:rPr>
              <a:t>&gt; </a:t>
            </a:r>
            <a:r>
              <a:rPr lang="en-US" dirty="0">
                <a:solidFill>
                  <a:schemeClr val="bg2"/>
                </a:solidFill>
                <a:effectLst/>
                <a:latin typeface="Calibri" panose="020F0502020204030204" pitchFamily="34" charset="0"/>
                <a:ea typeface="Calibri" panose="020F0502020204030204" pitchFamily="34" charset="0"/>
              </a:rPr>
              <a:t>Multiple regression takes into account several independent variables, whereas linear regression only considers one independent variable that influences the relationship's slope. To ensure that each variable is given the proper weighting in multiple regression, each independent variable has its own coefficient.</a:t>
            </a:r>
            <a:br>
              <a:rPr lang="en-US" dirty="0">
                <a:solidFill>
                  <a:schemeClr val="bg2"/>
                </a:solidFill>
                <a:latin typeface="Calibri" panose="020F0502020204030204" pitchFamily="34" charset="0"/>
              </a:rPr>
            </a:br>
            <a:br>
              <a:rPr lang="en-US" dirty="0">
                <a:solidFill>
                  <a:schemeClr val="bg2"/>
                </a:solidFill>
                <a:latin typeface="Calibri" panose="020F0502020204030204" pitchFamily="34" charset="0"/>
              </a:rPr>
            </a:br>
            <a:r>
              <a:rPr lang="en-US" dirty="0">
                <a:solidFill>
                  <a:schemeClr val="bg2"/>
                </a:solidFill>
                <a:latin typeface="Calibri" panose="020F0502020204030204" pitchFamily="34" charset="0"/>
              </a:rPr>
              <a:t>&gt; So if comparing  both Linear regression and Multiple Regression, Multiple Regression model produces better, reliable result and is more efficient model then Linear Regression. </a:t>
            </a:r>
            <a:endParaRPr lang="en-IN" dirty="0">
              <a:solidFill>
                <a:schemeClr val="bg2"/>
              </a:solidFill>
              <a:latin typeface="Calibri" panose="020F0502020204030204" pitchFamily="34" charset="0"/>
            </a:endParaRPr>
          </a:p>
        </p:txBody>
      </p:sp>
    </p:spTree>
    <p:extLst>
      <p:ext uri="{BB962C8B-B14F-4D97-AF65-F5344CB8AC3E}">
        <p14:creationId xmlns:p14="http://schemas.microsoft.com/office/powerpoint/2010/main" val="2976192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07531" y="67727"/>
            <a:ext cx="8128938" cy="80010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400" dirty="0">
                <a:solidFill>
                  <a:srgbClr val="FFAB40"/>
                </a:solidFill>
                <a:latin typeface="Montserrat ExtraBold"/>
                <a:ea typeface="Montserrat ExtraBold"/>
                <a:cs typeface="Montserrat ExtraBold"/>
                <a:sym typeface="Montserrat ExtraBold"/>
              </a:rPr>
              <a:t>BASIC STATISTICS</a:t>
            </a:r>
          </a:p>
        </p:txBody>
      </p:sp>
      <p:cxnSp>
        <p:nvCxnSpPr>
          <p:cNvPr id="62" name="Google Shape;62;p14"/>
          <p:cNvCxnSpPr>
            <a:cxnSpLocks/>
          </p:cNvCxnSpPr>
          <p:nvPr/>
        </p:nvCxnSpPr>
        <p:spPr>
          <a:xfrm flipV="1">
            <a:off x="853440" y="550897"/>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TextBox 3">
            <a:extLst>
              <a:ext uri="{FF2B5EF4-FFF2-40B4-BE49-F238E27FC236}">
                <a16:creationId xmlns:a16="http://schemas.microsoft.com/office/drawing/2014/main" id="{ACA3D4DD-A3DD-694D-BDB2-8C93B365382E}"/>
              </a:ext>
            </a:extLst>
          </p:cNvPr>
          <p:cNvSpPr txBox="1"/>
          <p:nvPr/>
        </p:nvSpPr>
        <p:spPr>
          <a:xfrm>
            <a:off x="507530" y="2588576"/>
            <a:ext cx="8284777" cy="2462213"/>
          </a:xfrm>
          <a:prstGeom prst="rect">
            <a:avLst/>
          </a:prstGeom>
          <a:noFill/>
        </p:spPr>
        <p:txBody>
          <a:bodyPr wrap="square" rtlCol="0">
            <a:spAutoFit/>
          </a:bodyPr>
          <a:lstStyle/>
          <a:p>
            <a:r>
              <a:rPr lang="en-US" b="1" dirty="0">
                <a:solidFill>
                  <a:schemeClr val="tx1"/>
                </a:solidFill>
                <a:latin typeface="Calibri" panose="020F0502020204030204" pitchFamily="34" charset="0"/>
                <a:cs typeface="Calibri" panose="020F0502020204030204" pitchFamily="34" charset="0"/>
              </a:rPr>
              <a:t>Above is the basic statistics of the Dataset. From the statistics we have the following Insights:</a:t>
            </a:r>
          </a:p>
          <a:p>
            <a:endParaRPr lang="en-US"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&gt; The value of n is 1338 that means the number of observation is 1338.</a:t>
            </a:r>
          </a:p>
          <a:p>
            <a:r>
              <a:rPr lang="en-US" dirty="0">
                <a:solidFill>
                  <a:schemeClr val="tx1"/>
                </a:solidFill>
                <a:latin typeface="Calibri" panose="020F0502020204030204" pitchFamily="34" charset="0"/>
                <a:cs typeface="Calibri" panose="020F0502020204030204" pitchFamily="34" charset="0"/>
              </a:rPr>
              <a:t>&gt; For the Independent variable Age the Mean value is 39.21, Median is 39, Maximum is 64, Minimum is 18 </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and Standard Deviation is 14.05</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&gt; For the Independent variable BMI  the Mean value is 30.67, Median is 30.40, Maximum is 53, Minimum is 16 and Standard Deviation is 6.10</a:t>
            </a:r>
          </a:p>
          <a:p>
            <a:r>
              <a:rPr lang="en-US" dirty="0">
                <a:solidFill>
                  <a:schemeClr val="tx1"/>
                </a:solidFill>
                <a:latin typeface="Calibri" panose="020F0502020204030204" pitchFamily="34" charset="0"/>
                <a:cs typeface="Calibri" panose="020F0502020204030204" pitchFamily="34" charset="0"/>
              </a:rPr>
              <a:t>&gt; For the Expenses the Mean value is 13270.42, Median is 9382.03, Maximum is 63770.43, Minimum is 1121.87 and Standard Deviation is 6.10</a:t>
            </a:r>
          </a:p>
          <a:p>
            <a:r>
              <a:rPr lang="en-US" dirty="0">
                <a:solidFill>
                  <a:schemeClr val="tx1"/>
                </a:solidFill>
                <a:latin typeface="Calibri" panose="020F0502020204030204" pitchFamily="34" charset="0"/>
                <a:cs typeface="Calibri" panose="020F0502020204030204" pitchFamily="34" charset="0"/>
              </a:rPr>
              <a:t>&gt; Also for Children the max is 5 that means Maximum children are 5.</a:t>
            </a:r>
            <a:br>
              <a:rPr lang="en-US" dirty="0">
                <a:solidFill>
                  <a:schemeClr val="tx1"/>
                </a:solidFill>
                <a:latin typeface="Calibri" panose="020F0502020204030204" pitchFamily="34" charset="0"/>
                <a:cs typeface="Calibri" panose="020F0502020204030204" pitchFamily="34" charset="0"/>
              </a:rPr>
            </a:br>
            <a:endParaRPr lang="en-IN" dirty="0">
              <a:solidFill>
                <a:schemeClr val="tx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815E5EB-9CB2-A8D7-E198-62C945010960}"/>
              </a:ext>
            </a:extLst>
          </p:cNvPr>
          <p:cNvPicPr>
            <a:picLocks noChangeAspect="1"/>
          </p:cNvPicPr>
          <p:nvPr/>
        </p:nvPicPr>
        <p:blipFill>
          <a:blip r:embed="rId4"/>
          <a:stretch>
            <a:fillRect/>
          </a:stretch>
        </p:blipFill>
        <p:spPr>
          <a:xfrm>
            <a:off x="853440" y="769353"/>
            <a:ext cx="7551450" cy="1590897"/>
          </a:xfrm>
          <a:prstGeom prst="rect">
            <a:avLst/>
          </a:prstGeom>
        </p:spPr>
      </p:pic>
    </p:spTree>
    <p:extLst>
      <p:ext uri="{BB962C8B-B14F-4D97-AF65-F5344CB8AC3E}">
        <p14:creationId xmlns:p14="http://schemas.microsoft.com/office/powerpoint/2010/main" val="61802091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cxnSp>
        <p:nvCxnSpPr>
          <p:cNvPr id="68" name="Google Shape;68;p15"/>
          <p:cNvCxnSpPr/>
          <p:nvPr/>
        </p:nvCxnSpPr>
        <p:spPr>
          <a:xfrm>
            <a:off x="2102850" y="624777"/>
            <a:ext cx="4938300" cy="0"/>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9" name="Google Shape;69;p15"/>
          <p:cNvSpPr txBox="1">
            <a:spLocks noGrp="1"/>
          </p:cNvSpPr>
          <p:nvPr>
            <p:ph type="title"/>
          </p:nvPr>
        </p:nvSpPr>
        <p:spPr>
          <a:xfrm>
            <a:off x="573300" y="113916"/>
            <a:ext cx="7997400" cy="474600"/>
          </a:xfrm>
          <a:prstGeom prst="rect">
            <a:avLst/>
          </a:prstGeom>
        </p:spPr>
        <p:txBody>
          <a:bodyPr spcFirstLastPara="1" wrap="square" lIns="91425" tIns="91425" rIns="91425" bIns="91425" anchor="t" anchorCtr="0">
            <a:noAutofit/>
            <a:scene3d>
              <a:camera prst="orthographicFront"/>
              <a:lightRig rig="threePt" dir="t"/>
            </a:scene3d>
            <a:sp3d extrusionH="57150">
              <a:bevelT h="25400" prst="softRound"/>
            </a:sp3d>
          </a:bodyPr>
          <a:lstStyle/>
          <a:p>
            <a:pPr algn="ctr"/>
            <a:r>
              <a:rPr lang="en-US" dirty="0"/>
              <a:t>Histogram of Expenses</a:t>
            </a:r>
            <a:endParaRPr dirty="0"/>
          </a:p>
        </p:txBody>
      </p:sp>
      <p:pic>
        <p:nvPicPr>
          <p:cNvPr id="3" name="Picture 2">
            <a:extLst>
              <a:ext uri="{FF2B5EF4-FFF2-40B4-BE49-F238E27FC236}">
                <a16:creationId xmlns:a16="http://schemas.microsoft.com/office/drawing/2014/main" id="{9A65C84A-14E2-04FE-F490-8560FFDEE30A}"/>
              </a:ext>
            </a:extLst>
          </p:cNvPr>
          <p:cNvPicPr>
            <a:picLocks noChangeAspect="1"/>
          </p:cNvPicPr>
          <p:nvPr/>
        </p:nvPicPr>
        <p:blipFill>
          <a:blip r:embed="rId4"/>
          <a:stretch>
            <a:fillRect/>
          </a:stretch>
        </p:blipFill>
        <p:spPr>
          <a:xfrm>
            <a:off x="1133475" y="953673"/>
            <a:ext cx="6877050" cy="3632394"/>
          </a:xfrm>
          <a:prstGeom prst="rect">
            <a:avLst/>
          </a:prstGeom>
        </p:spPr>
      </p:pic>
    </p:spTree>
    <p:extLst>
      <p:ext uri="{BB962C8B-B14F-4D97-AF65-F5344CB8AC3E}">
        <p14:creationId xmlns:p14="http://schemas.microsoft.com/office/powerpoint/2010/main" val="105078763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507531" y="191814"/>
            <a:ext cx="8128938" cy="534092"/>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r>
              <a:rPr lang="en-US" sz="2400" b="1" dirty="0">
                <a:solidFill>
                  <a:srgbClr val="FFAB40"/>
                </a:solidFill>
                <a:latin typeface="Montserrat ExtraBold"/>
              </a:rPr>
              <a:t>Insights of Histogram</a:t>
            </a:r>
          </a:p>
        </p:txBody>
      </p:sp>
      <p:sp>
        <p:nvSpPr>
          <p:cNvPr id="6" name="TextBox 5">
            <a:extLst>
              <a:ext uri="{FF2B5EF4-FFF2-40B4-BE49-F238E27FC236}">
                <a16:creationId xmlns:a16="http://schemas.microsoft.com/office/drawing/2014/main" id="{CCD6EB4B-8674-1B9D-A04E-0F962573DA4A}"/>
              </a:ext>
            </a:extLst>
          </p:cNvPr>
          <p:cNvSpPr txBox="1"/>
          <p:nvPr/>
        </p:nvSpPr>
        <p:spPr>
          <a:xfrm>
            <a:off x="376311" y="835979"/>
            <a:ext cx="8619979" cy="3909981"/>
          </a:xfrm>
          <a:prstGeom prst="rect">
            <a:avLst/>
          </a:prstGeom>
          <a:noFill/>
          <a:ln>
            <a:noFill/>
          </a:ln>
        </p:spPr>
        <p:txBody>
          <a:bodyPr wrap="square">
            <a:spAutoFit/>
          </a:bodyPr>
          <a:lstStyle/>
          <a:p>
            <a:pPr>
              <a:lnSpc>
                <a:spcPct val="250000"/>
              </a:lnSpc>
            </a:pPr>
            <a:r>
              <a:rPr lang="en-US" sz="1600" b="1" dirty="0">
                <a:solidFill>
                  <a:schemeClr val="tx1"/>
                </a:solidFill>
                <a:latin typeface="Calibri" panose="020F0502020204030204" pitchFamily="34" charset="0"/>
                <a:cs typeface="Calibri" panose="020F0502020204030204" pitchFamily="34" charset="0"/>
              </a:rPr>
              <a:t>&gt; In general, a histogram displays the frequency with which data values for a certain bin occur.</a:t>
            </a:r>
          </a:p>
          <a:p>
            <a:pPr>
              <a:lnSpc>
                <a:spcPct val="250000"/>
              </a:lnSpc>
            </a:pPr>
            <a:r>
              <a:rPr lang="en-US" sz="1600" b="1" dirty="0">
                <a:solidFill>
                  <a:schemeClr val="tx1"/>
                </a:solidFill>
                <a:latin typeface="Calibri" panose="020F0502020204030204" pitchFamily="34" charset="0"/>
                <a:cs typeface="Calibri" panose="020F0502020204030204" pitchFamily="34" charset="0"/>
              </a:rPr>
              <a:t>&gt; The skewness of the data can be determined using a histogram. </a:t>
            </a:r>
          </a:p>
          <a:p>
            <a:pPr>
              <a:lnSpc>
                <a:spcPct val="250000"/>
              </a:lnSpc>
            </a:pPr>
            <a:r>
              <a:rPr lang="en-US" sz="1600" b="1" dirty="0">
                <a:solidFill>
                  <a:schemeClr val="tx1"/>
                </a:solidFill>
                <a:latin typeface="Calibri" panose="020F0502020204030204" pitchFamily="34" charset="0"/>
                <a:cs typeface="Calibri" panose="020F0502020204030204" pitchFamily="34" charset="0"/>
              </a:rPr>
              <a:t>&gt; In the histogram, the y-axis shows the Frequency, and the x-axis shows the Expenses.</a:t>
            </a:r>
          </a:p>
          <a:p>
            <a:pPr>
              <a:lnSpc>
                <a:spcPct val="200000"/>
              </a:lnSpc>
            </a:pPr>
            <a:r>
              <a:rPr lang="en-US" sz="1600" b="1" dirty="0">
                <a:solidFill>
                  <a:schemeClr val="tx1"/>
                </a:solidFill>
                <a:latin typeface="Calibri" panose="020F0502020204030204" pitchFamily="34" charset="0"/>
                <a:cs typeface="Calibri" panose="020F0502020204030204" pitchFamily="34" charset="0"/>
              </a:rPr>
              <a:t>&gt; In the above histogram, the distribution is positively right skewed because of the distribution's long right tail.</a:t>
            </a:r>
          </a:p>
          <a:p>
            <a:pPr>
              <a:lnSpc>
                <a:spcPct val="250000"/>
              </a:lnSpc>
            </a:pPr>
            <a:r>
              <a:rPr lang="en-US" sz="1600" b="1" dirty="0">
                <a:solidFill>
                  <a:schemeClr val="tx1"/>
                </a:solidFill>
                <a:latin typeface="Calibri" panose="020F0502020204030204" pitchFamily="34" charset="0"/>
                <a:cs typeface="Calibri" panose="020F0502020204030204" pitchFamily="34" charset="0"/>
              </a:rPr>
              <a:t>&gt; Also the expenses from 0-20000 is where data occur most frequently.</a:t>
            </a:r>
          </a:p>
          <a:p>
            <a:pPr>
              <a:lnSpc>
                <a:spcPct val="200000"/>
              </a:lnSpc>
            </a:pPr>
            <a:endParaRPr lang="en-US" dirty="0">
              <a:solidFill>
                <a:schemeClr val="tx1"/>
              </a:solidFill>
              <a:latin typeface="Calibri" panose="020F0502020204030204" pitchFamily="34" charset="0"/>
              <a:cs typeface="Calibri" panose="020F0502020204030204" pitchFamily="34" charset="0"/>
            </a:endParaRPr>
          </a:p>
        </p:txBody>
      </p:sp>
      <p:cxnSp>
        <p:nvCxnSpPr>
          <p:cNvPr id="5" name="Google Shape;116;p16">
            <a:extLst>
              <a:ext uri="{FF2B5EF4-FFF2-40B4-BE49-F238E27FC236}">
                <a16:creationId xmlns:a16="http://schemas.microsoft.com/office/drawing/2014/main" id="{2A44E059-1B9E-F7FB-5A50-210D488DCE2C}"/>
              </a:ext>
            </a:extLst>
          </p:cNvPr>
          <p:cNvCxnSpPr/>
          <p:nvPr/>
        </p:nvCxnSpPr>
        <p:spPr>
          <a:xfrm>
            <a:off x="504775" y="717471"/>
            <a:ext cx="4938300" cy="0"/>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96644545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542701" y="73398"/>
            <a:ext cx="8128938" cy="80010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400" dirty="0">
                <a:solidFill>
                  <a:srgbClr val="FFAB40"/>
                </a:solidFill>
                <a:latin typeface="Montserrat ExtraBold"/>
                <a:ea typeface="Montserrat ExtraBold"/>
                <a:cs typeface="Montserrat ExtraBold"/>
                <a:sym typeface="Montserrat ExtraBold"/>
              </a:rPr>
              <a:t>HYPOTHESIS STATEMENT (T-Test)</a:t>
            </a:r>
          </a:p>
        </p:txBody>
      </p:sp>
      <p:cxnSp>
        <p:nvCxnSpPr>
          <p:cNvPr id="62" name="Google Shape;62;p14"/>
          <p:cNvCxnSpPr>
            <a:cxnSpLocks/>
          </p:cNvCxnSpPr>
          <p:nvPr/>
        </p:nvCxnSpPr>
        <p:spPr>
          <a:xfrm flipV="1">
            <a:off x="703941" y="555674"/>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CCD6EB4B-8674-1B9D-A04E-0F962573DA4A}"/>
              </a:ext>
            </a:extLst>
          </p:cNvPr>
          <p:cNvSpPr txBox="1"/>
          <p:nvPr/>
        </p:nvSpPr>
        <p:spPr>
          <a:xfrm>
            <a:off x="337625" y="873498"/>
            <a:ext cx="8468750" cy="3661387"/>
          </a:xfrm>
          <a:prstGeom prst="rect">
            <a:avLst/>
          </a:prstGeom>
          <a:noFill/>
          <a:ln>
            <a:noFill/>
          </a:ln>
        </p:spPr>
        <p:txBody>
          <a:bodyPr wrap="square">
            <a:spAutoFit/>
          </a:bodyPr>
          <a:lstStyle/>
          <a:p>
            <a:pPr algn="l"/>
            <a:r>
              <a:rPr lang="en-US" sz="1600" dirty="0">
                <a:solidFill>
                  <a:schemeClr val="tx1"/>
                </a:solidFill>
                <a:latin typeface="Calibri" panose="020F0502020204030204" pitchFamily="34" charset="0"/>
                <a:cs typeface="Calibri" panose="020F0502020204030204" pitchFamily="34" charset="0"/>
              </a:rPr>
              <a:t>Performing T-Test analysis. According to the above Hypothesis will be set </a:t>
            </a:r>
            <a:r>
              <a:rPr lang="en-IN" sz="1600" dirty="0">
                <a:solidFill>
                  <a:schemeClr val="tx1"/>
                </a:solidFill>
                <a:latin typeface="Calibri" panose="020F0502020204030204" pitchFamily="34" charset="0"/>
                <a:cs typeface="Calibri" panose="020F0502020204030204" pitchFamily="34" charset="0"/>
              </a:rPr>
              <a:t>:</a:t>
            </a:r>
            <a:br>
              <a:rPr lang="en-IN" sz="1600" dirty="0">
                <a:solidFill>
                  <a:schemeClr val="tx1"/>
                </a:solidFill>
                <a:latin typeface="Calibri" panose="020F0502020204030204" pitchFamily="34" charset="0"/>
                <a:cs typeface="Calibri" panose="020F0502020204030204" pitchFamily="34" charset="0"/>
              </a:rPr>
            </a:br>
            <a:br>
              <a:rPr lang="en-IN" sz="1600" dirty="0">
                <a:solidFill>
                  <a:schemeClr val="tx1"/>
                </a:solidFill>
                <a:latin typeface="Calibri" panose="020F0502020204030204" pitchFamily="34" charset="0"/>
                <a:cs typeface="Calibri" panose="020F0502020204030204" pitchFamily="34" charset="0"/>
              </a:rPr>
            </a:br>
            <a:r>
              <a:rPr lang="en-IN" sz="18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Step 1: Null and Alternative Hypothesis as follows:</a:t>
            </a:r>
            <a:br>
              <a:rPr lang="en-IN" sz="1600" dirty="0">
                <a:solidFill>
                  <a:schemeClr val="tx1"/>
                </a:solidFill>
                <a:latin typeface="Calibri" panose="020F0502020204030204" pitchFamily="34" charset="0"/>
                <a:cs typeface="Calibri" panose="020F0502020204030204" pitchFamily="34" charset="0"/>
              </a:rPr>
            </a:br>
            <a:r>
              <a:rPr lang="en-IN" sz="1600" b="1" dirty="0">
                <a:solidFill>
                  <a:schemeClr val="accent3">
                    <a:lumMod val="60000"/>
                    <a:lumOff val="40000"/>
                  </a:schemeClr>
                </a:solidFill>
                <a:latin typeface="Calibri" panose="020F0502020204030204" pitchFamily="34" charset="0"/>
                <a:cs typeface="Calibri" panose="020F0502020204030204" pitchFamily="34" charset="0"/>
              </a:rPr>
              <a:t>Null Hypothesis : </a:t>
            </a:r>
            <a:r>
              <a:rPr lang="en-US" sz="1600" dirty="0">
                <a:solidFill>
                  <a:schemeClr val="tx1"/>
                </a:solidFill>
                <a:latin typeface="Calibri" panose="020F0502020204030204" pitchFamily="34" charset="0"/>
                <a:cs typeface="Calibri" panose="020F0502020204030204" pitchFamily="34" charset="0"/>
              </a:rPr>
              <a:t>In this study, the null hypothesis is, mean for expenses is 10,000.</a:t>
            </a:r>
            <a:br>
              <a:rPr lang="en-US" sz="1600"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r>
              <a:rPr lang="en-US" sz="1600" b="1" i="0" u="none" strike="noStrike" baseline="0" dirty="0">
                <a:solidFill>
                  <a:schemeClr val="tx1"/>
                </a:solidFill>
                <a:latin typeface="Calibri" panose="020F0502020204030204" pitchFamily="34" charset="0"/>
                <a:cs typeface="Calibri" panose="020F0502020204030204" pitchFamily="34" charset="0"/>
              </a:rPr>
              <a:t>H0: </a:t>
            </a:r>
            <a:r>
              <a:rPr lang="en-IN" sz="1600" i="0" u="none" strike="noStrike" baseline="0" dirty="0">
                <a:solidFill>
                  <a:schemeClr val="tx1"/>
                </a:solidFill>
                <a:latin typeface="Calibri" panose="020F0502020204030204" pitchFamily="34" charset="0"/>
                <a:cs typeface="Calibri" panose="020F0502020204030204" pitchFamily="34" charset="0"/>
              </a:rPr>
              <a:t>µ</a:t>
            </a:r>
            <a:r>
              <a:rPr lang="en-IN" sz="1600" b="1" i="0" u="none" strike="noStrike" baseline="0" dirty="0">
                <a:solidFill>
                  <a:srgbClr val="212121"/>
                </a:solidFill>
                <a:latin typeface="Arial" panose="020B0604020202020204" pitchFamily="34" charset="0"/>
              </a:rPr>
              <a:t> </a:t>
            </a:r>
            <a:r>
              <a:rPr lang="en-US" sz="1600" b="1" i="0" u="none" strike="noStrike" baseline="0" dirty="0">
                <a:solidFill>
                  <a:schemeClr val="tx1"/>
                </a:solidFill>
                <a:latin typeface="Calibri" panose="020F0502020204030204" pitchFamily="34" charset="0"/>
                <a:cs typeface="Calibri" panose="020F0502020204030204" pitchFamily="34" charset="0"/>
              </a:rPr>
              <a:t> =  10000 , The mean of expenses is equal to 10000. </a:t>
            </a:r>
          </a:p>
          <a:p>
            <a:pPr algn="l"/>
            <a:endParaRPr lang="en-US" sz="1600" dirty="0">
              <a:solidFill>
                <a:schemeClr val="tx1"/>
              </a:solidFill>
              <a:latin typeface="Calibri" panose="020F0502020204030204" pitchFamily="34" charset="0"/>
              <a:cs typeface="Calibri" panose="020F0502020204030204" pitchFamily="34" charset="0"/>
            </a:endParaRPr>
          </a:p>
          <a:p>
            <a:r>
              <a:rPr lang="en-IN" sz="1600" b="1" dirty="0">
                <a:solidFill>
                  <a:schemeClr val="accent3">
                    <a:lumMod val="60000"/>
                    <a:lumOff val="40000"/>
                  </a:schemeClr>
                </a:solidFill>
                <a:latin typeface="Calibri" panose="020F0502020204030204" pitchFamily="34" charset="0"/>
                <a:cs typeface="Calibri" panose="020F0502020204030204" pitchFamily="34" charset="0"/>
              </a:rPr>
              <a:t>Alternate Hypothesis :</a:t>
            </a:r>
            <a:r>
              <a:rPr lang="en-US" sz="1600" dirty="0">
                <a:solidFill>
                  <a:schemeClr val="accent3">
                    <a:lumMod val="60000"/>
                    <a:lumOff val="40000"/>
                  </a:schemeClr>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In this study, the Alternate  hypothesis is, mean for expenses is not 10,000.</a:t>
            </a:r>
            <a:br>
              <a:rPr lang="en-US" sz="1600" dirty="0">
                <a:solidFill>
                  <a:schemeClr val="tx1"/>
                </a:solidFill>
                <a:latin typeface="Calibri" panose="020F0502020204030204" pitchFamily="34" charset="0"/>
                <a:cs typeface="Calibri" panose="020F0502020204030204" pitchFamily="34" charset="0"/>
              </a:rPr>
            </a:br>
            <a:br>
              <a:rPr lang="en-US" b="1" i="0" u="none" strike="noStrike" baseline="0" dirty="0">
                <a:solidFill>
                  <a:schemeClr val="tx1"/>
                </a:solidFill>
                <a:latin typeface="Calibri" panose="020F0502020204030204" pitchFamily="34" charset="0"/>
                <a:cs typeface="Calibri" panose="020F0502020204030204" pitchFamily="34" charset="0"/>
              </a:rPr>
            </a:br>
            <a:r>
              <a:rPr lang="en-US" sz="1600" b="1" i="0" u="none" strike="noStrike" baseline="0" dirty="0">
                <a:solidFill>
                  <a:schemeClr val="tx1"/>
                </a:solidFill>
                <a:latin typeface="Calibri" panose="020F0502020204030204" pitchFamily="34" charset="0"/>
                <a:cs typeface="Calibri" panose="020F0502020204030204" pitchFamily="34" charset="0"/>
              </a:rPr>
              <a:t>H0: </a:t>
            </a:r>
            <a:r>
              <a:rPr lang="en-IN" sz="1600" i="0" u="none" strike="noStrike" baseline="0" dirty="0">
                <a:solidFill>
                  <a:schemeClr val="tx1"/>
                </a:solidFill>
                <a:latin typeface="Calibri" panose="020F0502020204030204" pitchFamily="34" charset="0"/>
                <a:cs typeface="Calibri" panose="020F0502020204030204" pitchFamily="34" charset="0"/>
              </a:rPr>
              <a:t>µ</a:t>
            </a:r>
            <a:r>
              <a:rPr lang="en-IN" sz="1600" b="1" i="0" u="none" strike="noStrike" baseline="0" dirty="0">
                <a:solidFill>
                  <a:srgbClr val="212121"/>
                </a:solidFill>
                <a:latin typeface="Arial" panose="020B0604020202020204" pitchFamily="34" charset="0"/>
              </a:rPr>
              <a:t> </a:t>
            </a:r>
            <a:r>
              <a:rPr lang="en-US" sz="1600" b="1" i="0" u="none" strike="noStrike" baseline="0" dirty="0">
                <a:solidFill>
                  <a:schemeClr val="tx1"/>
                </a:solidFill>
                <a:latin typeface="Calibri" panose="020F0502020204030204" pitchFamily="34" charset="0"/>
                <a:cs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600" b="1" i="0" u="none" strike="noStrike" baseline="0" dirty="0">
                <a:solidFill>
                  <a:schemeClr val="tx1"/>
                </a:solidFill>
                <a:latin typeface="Calibri" panose="020F0502020204030204" pitchFamily="34" charset="0"/>
                <a:cs typeface="Calibri" panose="020F0502020204030204" pitchFamily="34" charset="0"/>
              </a:rPr>
              <a:t>  10000 , The mean of expenses is not equal to 10000.</a:t>
            </a:r>
            <a:br>
              <a:rPr lang="en-US" sz="1600" b="1" i="0" u="none" strike="noStrike" baseline="0" dirty="0">
                <a:solidFill>
                  <a:schemeClr val="tx1"/>
                </a:solidFill>
                <a:latin typeface="Calibri" panose="020F0502020204030204" pitchFamily="34" charset="0"/>
                <a:cs typeface="Calibri" panose="020F0502020204030204" pitchFamily="34" charset="0"/>
              </a:rPr>
            </a:br>
            <a:endParaRPr lang="en-US" sz="1600" b="1" i="0" u="none" strike="noStrike" baseline="0" dirty="0">
              <a:solidFill>
                <a:schemeClr val="tx1"/>
              </a:solidFill>
              <a:latin typeface="Calibri" panose="020F0502020204030204" pitchFamily="34" charset="0"/>
              <a:cs typeface="Calibri" panose="020F0502020204030204" pitchFamily="34" charset="0"/>
            </a:endParaRPr>
          </a:p>
          <a:p>
            <a:endParaRPr lang="en-US" sz="1600" b="1" dirty="0">
              <a:solidFill>
                <a:schemeClr val="tx1"/>
              </a:solidFill>
              <a:latin typeface="Calibri" panose="020F0502020204030204" pitchFamily="34" charset="0"/>
              <a:cs typeface="Calibri" panose="020F0502020204030204" pitchFamily="34" charset="0"/>
            </a:endParaRPr>
          </a:p>
          <a:p>
            <a:pPr>
              <a:lnSpc>
                <a:spcPct val="107000"/>
              </a:lnSpc>
              <a:spcAft>
                <a:spcPts val="800"/>
              </a:spcAft>
            </a:pPr>
            <a:r>
              <a:rPr lang="en-IN" sz="1800" b="1" dirty="0">
                <a:solidFill>
                  <a:srgbClr val="FFC000"/>
                </a:solidFill>
                <a:latin typeface="Calibri" panose="020F0502020204030204" pitchFamily="34" charset="0"/>
                <a:cs typeface="Times New Roman" panose="02020603050405020304" pitchFamily="18" charset="0"/>
              </a:rPr>
              <a:t>Step 2: Significance Level:</a:t>
            </a:r>
          </a:p>
          <a:p>
            <a:r>
              <a:rPr lang="en-IN" sz="16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For this, the significance Level(</a:t>
            </a:r>
            <a:r>
              <a:rPr lang="en-IN" sz="1600" dirty="0">
                <a:solidFill>
                  <a:schemeClr val="bg2"/>
                </a:solidFill>
                <a:effectLst/>
                <a:latin typeface="Calibri" panose="020F0502020204030204" pitchFamily="34" charset="0"/>
                <a:ea typeface="Calibri" panose="020F0502020204030204" pitchFamily="34" charset="0"/>
              </a:rPr>
              <a:t>α</a:t>
            </a:r>
            <a:r>
              <a:rPr lang="en-IN" sz="16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 0.05</a:t>
            </a:r>
            <a:endParaRPr lang="en-US" b="1" i="0" u="none" strike="noStrike" baseline="0" dirty="0">
              <a:solidFill>
                <a:schemeClr val="bg2"/>
              </a:solidFill>
              <a:latin typeface="Calibri" panose="020F0502020204030204" pitchFamily="34" charset="0"/>
              <a:cs typeface="Calibri" panose="020F0502020204030204" pitchFamily="34"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 name="TextBox 5">
            <a:extLst>
              <a:ext uri="{FF2B5EF4-FFF2-40B4-BE49-F238E27FC236}">
                <a16:creationId xmlns:a16="http://schemas.microsoft.com/office/drawing/2014/main" id="{CCD6EB4B-8674-1B9D-A04E-0F962573DA4A}"/>
              </a:ext>
            </a:extLst>
          </p:cNvPr>
          <p:cNvSpPr txBox="1"/>
          <p:nvPr/>
        </p:nvSpPr>
        <p:spPr>
          <a:xfrm>
            <a:off x="373888" y="463480"/>
            <a:ext cx="8128938" cy="4216539"/>
          </a:xfrm>
          <a:prstGeom prst="rect">
            <a:avLst/>
          </a:prstGeom>
          <a:noFill/>
          <a:ln>
            <a:noFill/>
          </a:ln>
        </p:spPr>
        <p:txBody>
          <a:bodyPr wrap="square">
            <a:spAutoFit/>
          </a:bodyPr>
          <a:lstStyle/>
          <a:p>
            <a:r>
              <a:rPr lang="en-IN" sz="1800" b="1" dirty="0">
                <a:solidFill>
                  <a:srgbClr val="FFC000"/>
                </a:solidFill>
                <a:latin typeface="Calibri" panose="020F0502020204030204" pitchFamily="34" charset="0"/>
                <a:cs typeface="Times New Roman" panose="02020603050405020304" pitchFamily="18" charset="0"/>
              </a:rPr>
              <a:t>Step 3: Performing the Test : </a:t>
            </a:r>
            <a:br>
              <a:rPr lang="en-IN" b="1" dirty="0">
                <a:solidFill>
                  <a:srgbClr val="FFC000"/>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Running the R-Code to conduct the test.</a:t>
            </a:r>
            <a:br>
              <a:rPr lang="en-US" dirty="0">
                <a:solidFill>
                  <a:schemeClr val="tx1"/>
                </a:solidFill>
                <a:latin typeface="Calibri" panose="020F0502020204030204" pitchFamily="34" charset="0"/>
                <a:cs typeface="Calibri" panose="020F0502020204030204" pitchFamily="34" charset="0"/>
              </a:rPr>
            </a:br>
            <a:r>
              <a:rPr lang="en-US" dirty="0" err="1">
                <a:solidFill>
                  <a:schemeClr val="tx1"/>
                </a:solidFill>
                <a:latin typeface="Calibri" panose="020F0502020204030204" pitchFamily="34" charset="0"/>
                <a:cs typeface="Calibri" panose="020F0502020204030204" pitchFamily="34" charset="0"/>
              </a:rPr>
              <a:t>t.test</a:t>
            </a:r>
            <a:r>
              <a:rPr lang="en-US" dirty="0">
                <a:solidFill>
                  <a:schemeClr val="tx1"/>
                </a:solidFill>
                <a:latin typeface="Calibri" panose="020F0502020204030204" pitchFamily="34" charset="0"/>
                <a:cs typeface="Calibri" panose="020F0502020204030204" pitchFamily="34" charset="0"/>
              </a:rPr>
              <a:t>(MultiRegDataset$expenses, mu = 10000)</a:t>
            </a: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br>
              <a:rPr lang="en-US" sz="1800" b="1" dirty="0">
                <a:solidFill>
                  <a:srgbClr val="FFC000"/>
                </a:solidFill>
                <a:latin typeface="Calibri" panose="020F0502020204030204" pitchFamily="34" charset="0"/>
                <a:cs typeface="Times New Roman" panose="02020603050405020304" pitchFamily="18" charset="0"/>
              </a:rPr>
            </a:br>
            <a:br>
              <a:rPr lang="en-US" sz="1800" b="1" dirty="0">
                <a:solidFill>
                  <a:srgbClr val="FFC000"/>
                </a:solidFill>
                <a:latin typeface="Calibri" panose="020F0502020204030204" pitchFamily="34" charset="0"/>
                <a:cs typeface="Times New Roman" panose="02020603050405020304" pitchFamily="18" charset="0"/>
              </a:rPr>
            </a:br>
            <a:r>
              <a:rPr lang="en-US" sz="1800" b="1" dirty="0">
                <a:solidFill>
                  <a:srgbClr val="FFC000"/>
                </a:solidFill>
                <a:latin typeface="Calibri" panose="020F0502020204030204" pitchFamily="34" charset="0"/>
                <a:cs typeface="Times New Roman" panose="02020603050405020304" pitchFamily="18" charset="0"/>
              </a:rPr>
              <a:t>Step 4: </a:t>
            </a:r>
            <a:r>
              <a:rPr lang="en-IN" sz="1800" b="1" dirty="0">
                <a:solidFill>
                  <a:srgbClr val="FFC000"/>
                </a:solidFill>
                <a:latin typeface="Calibri" panose="020F0502020204030204" pitchFamily="34" charset="0"/>
                <a:cs typeface="Times New Roman" panose="02020603050405020304" pitchFamily="18" charset="0"/>
              </a:rPr>
              <a:t>Conclusion:</a:t>
            </a:r>
            <a:br>
              <a:rPr lang="en-IN" b="1" dirty="0">
                <a:solidFill>
                  <a:srgbClr val="00B0F0"/>
                </a:solidFill>
                <a:latin typeface="Calibri" panose="020F0502020204030204" pitchFamily="34" charset="0"/>
                <a:cs typeface="Times New Roman" panose="02020603050405020304" pitchFamily="18" charset="0"/>
              </a:rPr>
            </a:br>
            <a:r>
              <a:rPr lang="en-IN" dirty="0">
                <a:solidFill>
                  <a:schemeClr val="tx1"/>
                </a:solidFill>
                <a:latin typeface="Calibri" panose="020F0502020204030204" pitchFamily="34" charset="0"/>
                <a:cs typeface="Calibri" panose="020F0502020204030204" pitchFamily="34" charset="0"/>
              </a:rPr>
              <a:t>• </a:t>
            </a:r>
            <a:r>
              <a:rPr lang="en-IN"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So now, we got the p value as 2.2e-16, which is much lower than our significance level i.e., 0.05. </a:t>
            </a:r>
          </a:p>
          <a:p>
            <a:endParaRPr lang="en-IN" dirty="0">
              <a:solidFill>
                <a:schemeClr val="tx1"/>
              </a:solidFill>
              <a:latin typeface="Calibri" panose="020F0502020204030204" pitchFamily="34" charset="0"/>
              <a:cs typeface="Calibri" panose="020F0502020204030204" pitchFamily="34" charset="0"/>
            </a:endParaRPr>
          </a:p>
          <a:p>
            <a:r>
              <a:rPr lang="en-IN" dirty="0">
                <a:solidFill>
                  <a:schemeClr val="tx1"/>
                </a:solidFill>
                <a:latin typeface="Calibri" panose="020F0502020204030204" pitchFamily="34" charset="0"/>
                <a:cs typeface="Calibri" panose="020F0502020204030204" pitchFamily="34" charset="0"/>
              </a:rPr>
              <a:t>• </a:t>
            </a:r>
            <a:r>
              <a:rPr lang="en-IN" sz="1400" dirty="0">
                <a:solidFill>
                  <a:schemeClr val="tx1"/>
                </a:solidFill>
                <a:latin typeface="Calibri" panose="020F0502020204030204" pitchFamily="34" charset="0"/>
                <a:cs typeface="Times New Roman" panose="02020603050405020304" pitchFamily="18" charset="0"/>
              </a:rPr>
              <a:t>Now, </a:t>
            </a:r>
            <a:r>
              <a:rPr lang="en-US" sz="1400" dirty="0">
                <a:solidFill>
                  <a:schemeClr val="tx1"/>
                </a:solidFill>
                <a:latin typeface="Calibri" panose="020F0502020204030204" pitchFamily="34" charset="0"/>
                <a:cs typeface="Calibri" panose="020F0502020204030204" pitchFamily="34" charset="0"/>
              </a:rPr>
              <a:t>w</a:t>
            </a:r>
            <a:r>
              <a:rPr lang="en-US" sz="1400" b="0" i="0" dirty="0">
                <a:solidFill>
                  <a:schemeClr val="tx1"/>
                </a:solidFill>
                <a:effectLst/>
                <a:latin typeface="Calibri" panose="020F0502020204030204" pitchFamily="34" charset="0"/>
                <a:cs typeface="Calibri" panose="020F0502020204030204" pitchFamily="34" charset="0"/>
              </a:rPr>
              <a:t>e have enough evidence to reject the null hypothesis with a 95% confidence level (or 5% significance level).</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chemeClr val="tx1"/>
                </a:solidFill>
                <a:latin typeface="Calibri" panose="020F0502020204030204" pitchFamily="34" charset="0"/>
                <a:cs typeface="Times New Roman" panose="02020603050405020304" pitchFamily="18" charset="0"/>
              </a:rPr>
              <a:t>Therefore, null hypothesis will be rejected. </a:t>
            </a:r>
            <a:br>
              <a:rPr lang="en-IN" sz="1400" dirty="0">
                <a:solidFill>
                  <a:schemeClr val="tx1"/>
                </a:solidFill>
                <a:latin typeface="Calibri" panose="020F0502020204030204" pitchFamily="34" charset="0"/>
                <a:cs typeface="Times New Roman" panose="02020603050405020304" pitchFamily="18" charset="0"/>
              </a:rPr>
            </a:br>
            <a:endParaRPr lang="en-IN" sz="1400" dirty="0">
              <a:solidFill>
                <a:schemeClr val="tx1"/>
              </a:solidFill>
              <a:latin typeface="Calibri" panose="020F0502020204030204" pitchFamily="34" charset="0"/>
              <a:cs typeface="Times New Roman" panose="02020603050405020304" pitchFamily="18" charset="0"/>
            </a:endParaRPr>
          </a:p>
          <a:p>
            <a:r>
              <a:rPr lang="en-IN" dirty="0">
                <a:solidFill>
                  <a:schemeClr val="tx1"/>
                </a:solidFill>
                <a:latin typeface="Calibri" panose="020F0502020204030204" pitchFamily="34" charset="0"/>
                <a:cs typeface="Calibri" panose="020F0502020204030204" pitchFamily="34" charset="0"/>
              </a:rPr>
              <a:t>• </a:t>
            </a:r>
            <a:r>
              <a:rPr lang="en-IN" dirty="0">
                <a:solidFill>
                  <a:schemeClr val="tx1"/>
                </a:solidFill>
                <a:latin typeface="Calibri" panose="020F0502020204030204" pitchFamily="34" charset="0"/>
                <a:cs typeface="Times New Roman" panose="02020603050405020304" pitchFamily="18" charset="0"/>
              </a:rPr>
              <a:t>This states, the mean of expenses is not equal to 10000.</a:t>
            </a:r>
            <a:endParaRPr lang="en-US" dirty="0">
              <a:solidFill>
                <a:schemeClr val="bg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45CEB55-43E1-37DB-4E11-BD9CA18EE367}"/>
              </a:ext>
            </a:extLst>
          </p:cNvPr>
          <p:cNvPicPr>
            <a:picLocks noChangeAspect="1"/>
          </p:cNvPicPr>
          <p:nvPr/>
        </p:nvPicPr>
        <p:blipFill>
          <a:blip r:embed="rId3"/>
          <a:stretch>
            <a:fillRect/>
          </a:stretch>
        </p:blipFill>
        <p:spPr>
          <a:xfrm>
            <a:off x="1921692" y="1279134"/>
            <a:ext cx="3480300" cy="1541712"/>
          </a:xfrm>
          <a:prstGeom prst="rect">
            <a:avLst/>
          </a:prstGeom>
        </p:spPr>
      </p:pic>
    </p:spTree>
    <p:extLst>
      <p:ext uri="{BB962C8B-B14F-4D97-AF65-F5344CB8AC3E}">
        <p14:creationId xmlns:p14="http://schemas.microsoft.com/office/powerpoint/2010/main" val="403897174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 name="Picture 2">
            <a:extLst>
              <a:ext uri="{FF2B5EF4-FFF2-40B4-BE49-F238E27FC236}">
                <a16:creationId xmlns:a16="http://schemas.microsoft.com/office/drawing/2014/main" id="{545CEB55-43E1-37DB-4E11-BD9CA18EE367}"/>
              </a:ext>
            </a:extLst>
          </p:cNvPr>
          <p:cNvPicPr>
            <a:picLocks noChangeAspect="1"/>
          </p:cNvPicPr>
          <p:nvPr/>
        </p:nvPicPr>
        <p:blipFill>
          <a:blip r:embed="rId3"/>
          <a:stretch>
            <a:fillRect/>
          </a:stretch>
        </p:blipFill>
        <p:spPr>
          <a:xfrm>
            <a:off x="5340145" y="1599795"/>
            <a:ext cx="3480300" cy="2187146"/>
          </a:xfrm>
          <a:prstGeom prst="rect">
            <a:avLst/>
          </a:prstGeom>
        </p:spPr>
      </p:pic>
      <p:sp>
        <p:nvSpPr>
          <p:cNvPr id="4" name="Google Shape;61;p14">
            <a:extLst>
              <a:ext uri="{FF2B5EF4-FFF2-40B4-BE49-F238E27FC236}">
                <a16:creationId xmlns:a16="http://schemas.microsoft.com/office/drawing/2014/main" id="{1ECE3AB5-47CC-ACC4-8221-25248DBB49C5}"/>
              </a:ext>
            </a:extLst>
          </p:cNvPr>
          <p:cNvSpPr txBox="1"/>
          <p:nvPr/>
        </p:nvSpPr>
        <p:spPr>
          <a:xfrm>
            <a:off x="507531" y="191814"/>
            <a:ext cx="8128938" cy="534092"/>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r>
              <a:rPr lang="en-US" sz="2400" b="1" dirty="0">
                <a:solidFill>
                  <a:srgbClr val="FFAB40"/>
                </a:solidFill>
                <a:latin typeface="Montserrat ExtraBold"/>
              </a:rPr>
              <a:t>Insights of T-Test</a:t>
            </a:r>
          </a:p>
        </p:txBody>
      </p:sp>
      <p:cxnSp>
        <p:nvCxnSpPr>
          <p:cNvPr id="5" name="Google Shape;116;p16">
            <a:extLst>
              <a:ext uri="{FF2B5EF4-FFF2-40B4-BE49-F238E27FC236}">
                <a16:creationId xmlns:a16="http://schemas.microsoft.com/office/drawing/2014/main" id="{FBC70765-AB89-6228-5872-40090544002C}"/>
              </a:ext>
            </a:extLst>
          </p:cNvPr>
          <p:cNvCxnSpPr/>
          <p:nvPr/>
        </p:nvCxnSpPr>
        <p:spPr>
          <a:xfrm>
            <a:off x="504775" y="717471"/>
            <a:ext cx="4938300" cy="0"/>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TextBox 1">
            <a:extLst>
              <a:ext uri="{FF2B5EF4-FFF2-40B4-BE49-F238E27FC236}">
                <a16:creationId xmlns:a16="http://schemas.microsoft.com/office/drawing/2014/main" id="{BBD6628B-D0D3-FAD7-8505-E9168A29DB2C}"/>
              </a:ext>
            </a:extLst>
          </p:cNvPr>
          <p:cNvSpPr txBox="1"/>
          <p:nvPr/>
        </p:nvSpPr>
        <p:spPr>
          <a:xfrm>
            <a:off x="260251" y="1194375"/>
            <a:ext cx="5008100" cy="3231654"/>
          </a:xfrm>
          <a:prstGeom prst="rect">
            <a:avLst/>
          </a:prstGeom>
          <a:noFill/>
        </p:spPr>
        <p:txBody>
          <a:bodyPr wrap="square" rtlCol="0">
            <a:spAutoFit/>
          </a:bodyPr>
          <a:lstStyle/>
          <a:p>
            <a:r>
              <a:rPr lang="en-US" sz="1700" dirty="0">
                <a:solidFill>
                  <a:schemeClr val="bg2"/>
                </a:solidFill>
                <a:latin typeface="Calibri" panose="020F0502020204030204" pitchFamily="34" charset="0"/>
                <a:cs typeface="Calibri" panose="020F0502020204030204" pitchFamily="34" charset="0"/>
              </a:rPr>
              <a:t>&gt; After performing the T-Test we got the p-value 2.2e-16 which is less than significance level 5%(0.05). i.e.,  </a:t>
            </a:r>
            <a:r>
              <a:rPr lang="en-US" sz="1700" b="1" dirty="0">
                <a:solidFill>
                  <a:schemeClr val="bg2"/>
                </a:solidFill>
                <a:latin typeface="Calibri" panose="020F0502020204030204" pitchFamily="34" charset="0"/>
                <a:cs typeface="Calibri" panose="020F0502020204030204" pitchFamily="34" charset="0"/>
              </a:rPr>
              <a:t>2.2e-16 &lt; </a:t>
            </a:r>
            <a:r>
              <a:rPr lang="en-IN" sz="1700" b="1" dirty="0">
                <a:solidFill>
                  <a:schemeClr val="bg2"/>
                </a:solidFill>
                <a:effectLst/>
                <a:latin typeface="Calibri" panose="020F0502020204030204" pitchFamily="34" charset="0"/>
                <a:ea typeface="Calibri" panose="020F0502020204030204" pitchFamily="34" charset="0"/>
              </a:rPr>
              <a:t>α</a:t>
            </a:r>
          </a:p>
          <a:p>
            <a:br>
              <a:rPr lang="en-IN" sz="1700" dirty="0">
                <a:solidFill>
                  <a:schemeClr val="bg2"/>
                </a:solidFill>
                <a:effectLst/>
                <a:latin typeface="Calibri" panose="020F0502020204030204" pitchFamily="34" charset="0"/>
                <a:ea typeface="Calibri" panose="020F0502020204030204" pitchFamily="34" charset="0"/>
              </a:rPr>
            </a:br>
            <a:r>
              <a:rPr lang="en-IN" sz="1700" dirty="0">
                <a:solidFill>
                  <a:schemeClr val="bg2"/>
                </a:solidFill>
                <a:effectLst/>
                <a:latin typeface="Calibri" panose="020F0502020204030204" pitchFamily="34" charset="0"/>
                <a:ea typeface="Calibri" panose="020F0502020204030204" pitchFamily="34" charset="0"/>
              </a:rPr>
              <a:t>&gt;  Also from the test, </a:t>
            </a:r>
          </a:p>
          <a:p>
            <a:r>
              <a:rPr lang="en-IN" sz="1700" dirty="0">
                <a:solidFill>
                  <a:schemeClr val="bg2"/>
                </a:solidFill>
                <a:effectLst/>
                <a:latin typeface="Calibri" panose="020F0502020204030204" pitchFamily="34" charset="0"/>
                <a:ea typeface="Calibri" panose="020F0502020204030204" pitchFamily="34" charset="0"/>
              </a:rPr>
              <a:t> - th</a:t>
            </a:r>
            <a:r>
              <a:rPr lang="en-IN" sz="1700" dirty="0">
                <a:solidFill>
                  <a:schemeClr val="bg2"/>
                </a:solidFill>
                <a:latin typeface="Calibri" panose="020F0502020204030204" pitchFamily="34" charset="0"/>
                <a:ea typeface="Calibri" panose="020F0502020204030204" pitchFamily="34" charset="0"/>
              </a:rPr>
              <a:t>e value of T-test statistic(t) is 9.8784</a:t>
            </a:r>
            <a:br>
              <a:rPr lang="en-IN" sz="1700" dirty="0">
                <a:solidFill>
                  <a:schemeClr val="bg2"/>
                </a:solidFill>
                <a:latin typeface="Calibri" panose="020F0502020204030204" pitchFamily="34" charset="0"/>
                <a:ea typeface="Calibri" panose="020F0502020204030204" pitchFamily="34" charset="0"/>
              </a:rPr>
            </a:br>
            <a:r>
              <a:rPr lang="en-IN" sz="1700" dirty="0">
                <a:solidFill>
                  <a:schemeClr val="bg2"/>
                </a:solidFill>
                <a:latin typeface="Calibri" panose="020F0502020204030204" pitchFamily="34" charset="0"/>
                <a:ea typeface="Calibri" panose="020F0502020204030204" pitchFamily="34" charset="0"/>
              </a:rPr>
              <a:t> - df i.e., Degree of Freedom is 1337</a:t>
            </a:r>
            <a:br>
              <a:rPr lang="en-IN" sz="1700" dirty="0">
                <a:solidFill>
                  <a:schemeClr val="bg2"/>
                </a:solidFill>
                <a:latin typeface="Calibri" panose="020F0502020204030204" pitchFamily="34" charset="0"/>
                <a:ea typeface="Calibri" panose="020F0502020204030204" pitchFamily="34" charset="0"/>
              </a:rPr>
            </a:br>
            <a:r>
              <a:rPr lang="en-IN" sz="1700" dirty="0">
                <a:solidFill>
                  <a:schemeClr val="bg2"/>
                </a:solidFill>
                <a:latin typeface="Calibri" panose="020F0502020204030204" pitchFamily="34" charset="0"/>
                <a:ea typeface="Calibri" panose="020F0502020204030204" pitchFamily="34" charset="0"/>
              </a:rPr>
              <a:t> - mean of x is 13270.42</a:t>
            </a:r>
          </a:p>
          <a:p>
            <a:endParaRPr lang="en-IN" sz="1700" dirty="0">
              <a:solidFill>
                <a:schemeClr val="bg2"/>
              </a:solidFill>
              <a:latin typeface="Calibri" panose="020F0502020204030204" pitchFamily="34" charset="0"/>
              <a:cs typeface="Calibri" panose="020F0502020204030204" pitchFamily="34" charset="0"/>
            </a:endParaRPr>
          </a:p>
          <a:p>
            <a:r>
              <a:rPr lang="en-IN" sz="1700" dirty="0">
                <a:solidFill>
                  <a:schemeClr val="bg2"/>
                </a:solidFill>
                <a:latin typeface="Calibri" panose="020F0502020204030204" pitchFamily="34" charset="0"/>
                <a:cs typeface="Calibri" panose="020F0502020204030204" pitchFamily="34" charset="0"/>
              </a:rPr>
              <a:t>&gt; As p-value is less than 0.05(</a:t>
            </a:r>
            <a:r>
              <a:rPr lang="en-IN" sz="1700" dirty="0">
                <a:solidFill>
                  <a:schemeClr val="bg2"/>
                </a:solidFill>
                <a:effectLst/>
                <a:latin typeface="Calibri" panose="020F0502020204030204" pitchFamily="34" charset="0"/>
                <a:ea typeface="Calibri" panose="020F0502020204030204" pitchFamily="34" charset="0"/>
              </a:rPr>
              <a:t>α</a:t>
            </a:r>
            <a:r>
              <a:rPr lang="en-IN" sz="1700" dirty="0">
                <a:solidFill>
                  <a:schemeClr val="bg2"/>
                </a:solidFill>
                <a:latin typeface="Calibri" panose="020F0502020204030204" pitchFamily="34" charset="0"/>
                <a:cs typeface="Calibri" panose="020F0502020204030204" pitchFamily="34" charset="0"/>
              </a:rPr>
              <a:t>) we reject the Null Hypothesis i.e., </a:t>
            </a:r>
            <a:r>
              <a:rPr lang="en-US" sz="1700" i="0" u="none" strike="noStrike" baseline="0" dirty="0">
                <a:solidFill>
                  <a:schemeClr val="tx1"/>
                </a:solidFill>
                <a:latin typeface="Calibri" panose="020F0502020204030204" pitchFamily="34" charset="0"/>
                <a:cs typeface="Calibri" panose="020F0502020204030204" pitchFamily="34" charset="0"/>
              </a:rPr>
              <a:t>H0: </a:t>
            </a:r>
            <a:r>
              <a:rPr lang="en-IN" sz="1700" i="0" u="none" strike="noStrike" baseline="0" dirty="0">
                <a:solidFill>
                  <a:schemeClr val="tx1"/>
                </a:solidFill>
                <a:latin typeface="Calibri" panose="020F0502020204030204" pitchFamily="34" charset="0"/>
                <a:cs typeface="Calibri" panose="020F0502020204030204" pitchFamily="34" charset="0"/>
              </a:rPr>
              <a:t>µ</a:t>
            </a:r>
            <a:r>
              <a:rPr lang="en-IN" sz="1700" i="0" u="none" strike="noStrike" baseline="0" dirty="0">
                <a:solidFill>
                  <a:srgbClr val="212121"/>
                </a:solidFill>
                <a:latin typeface="Arial" panose="020B0604020202020204" pitchFamily="34" charset="0"/>
              </a:rPr>
              <a:t> </a:t>
            </a:r>
            <a:r>
              <a:rPr lang="en-US" sz="1700" i="0" u="none" strike="noStrike" baseline="0" dirty="0">
                <a:solidFill>
                  <a:schemeClr val="tx1"/>
                </a:solidFill>
                <a:latin typeface="Calibri" panose="020F0502020204030204" pitchFamily="34" charset="0"/>
                <a:cs typeface="Calibri" panose="020F0502020204030204" pitchFamily="34" charset="0"/>
              </a:rPr>
              <a:t> =  10000 , The mean of expenses is equal to 10000.</a:t>
            </a:r>
            <a:endParaRPr lang="en-IN" sz="17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217986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507531" y="8617"/>
            <a:ext cx="8128938" cy="565270"/>
          </a:xfrm>
          <a:prstGeom prst="rect">
            <a:avLst/>
          </a:prstGeom>
          <a:noFill/>
          <a:ln>
            <a:noFill/>
          </a:ln>
        </p:spPr>
        <p:txBody>
          <a:bodyPr spcFirstLastPara="1" wrap="square" lIns="91425" tIns="91425" rIns="91425" bIns="91425" anchor="t" anchorCtr="0">
            <a:noAutofit/>
            <a:scene3d>
              <a:camera prst="orthographicFront"/>
              <a:lightRig rig="threePt" dir="t"/>
            </a:scene3d>
            <a:sp3d extrusionH="57150">
              <a:bevelT h="25400" prst="softRound"/>
            </a:sp3d>
          </a:bodyPr>
          <a:lstStyle/>
          <a:p>
            <a:pPr marL="0" lvl="0" indent="0" algn="ctr" rtl="0">
              <a:spcBef>
                <a:spcPts val="0"/>
              </a:spcBef>
              <a:spcAft>
                <a:spcPts val="0"/>
              </a:spcAft>
              <a:buNone/>
            </a:pPr>
            <a:r>
              <a:rPr lang="en-IN" sz="2000" dirty="0">
                <a:solidFill>
                  <a:srgbClr val="FFAB40"/>
                </a:solidFill>
                <a:latin typeface="Montserrat ExtraBold"/>
                <a:ea typeface="Montserrat ExtraBold"/>
                <a:cs typeface="Montserrat ExtraBold"/>
                <a:sym typeface="Montserrat ExtraBold"/>
              </a:rPr>
              <a:t>HYPOTHESIS STATEMENT (SIMPLE LINEAR REGRESSION)</a:t>
            </a:r>
          </a:p>
        </p:txBody>
      </p:sp>
      <p:cxnSp>
        <p:nvCxnSpPr>
          <p:cNvPr id="62" name="Google Shape;62;p14"/>
          <p:cNvCxnSpPr>
            <a:cxnSpLocks/>
          </p:cNvCxnSpPr>
          <p:nvPr/>
        </p:nvCxnSpPr>
        <p:spPr>
          <a:xfrm flipV="1">
            <a:off x="710974" y="463096"/>
            <a:ext cx="7551450" cy="36132"/>
          </a:xfrm>
          <a:prstGeom prst="straightConnector1">
            <a:avLst/>
          </a:prstGeom>
          <a:noFill/>
          <a:ln w="9525" cap="flat" cmpd="sng">
            <a:solidFill>
              <a:srgbClr val="FFAB40"/>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Box 5">
            <a:extLst>
              <a:ext uri="{FF2B5EF4-FFF2-40B4-BE49-F238E27FC236}">
                <a16:creationId xmlns:a16="http://schemas.microsoft.com/office/drawing/2014/main" id="{CCD6EB4B-8674-1B9D-A04E-0F962573DA4A}"/>
              </a:ext>
            </a:extLst>
          </p:cNvPr>
          <p:cNvSpPr txBox="1"/>
          <p:nvPr/>
        </p:nvSpPr>
        <p:spPr>
          <a:xfrm>
            <a:off x="337625" y="573887"/>
            <a:ext cx="8468750" cy="4247317"/>
          </a:xfrm>
          <a:prstGeom prst="rect">
            <a:avLst/>
          </a:prstGeom>
          <a:noFill/>
          <a:ln>
            <a:noFill/>
          </a:ln>
        </p:spPr>
        <p:txBody>
          <a:bodyPr wrap="square">
            <a:spAutoFit/>
          </a:bodyPr>
          <a:lstStyle/>
          <a:p>
            <a:r>
              <a:rPr lang="en-US" sz="1200" dirty="0">
                <a:solidFill>
                  <a:schemeClr val="tx1"/>
                </a:solidFill>
                <a:latin typeface="Calibri" panose="020F0502020204030204" pitchFamily="34" charset="0"/>
                <a:cs typeface="Calibri" panose="020F0502020204030204" pitchFamily="34" charset="0"/>
              </a:rPr>
              <a:t>&gt; Linear regression is used to predict the value of an outcome variable Y based on one or more input predictor variables X. The aim is to establish a linear relationship between the predictor variables and the response variable.</a:t>
            </a:r>
            <a:br>
              <a:rPr lang="en-US" sz="1200" dirty="0">
                <a:solidFill>
                  <a:schemeClr val="tx1"/>
                </a:solidFill>
                <a:latin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&gt; A simple linear regression model can be described by the following linear equation since it only considers one explanatory variable:</a:t>
            </a:r>
          </a:p>
          <a:p>
            <a:pPr algn="l"/>
            <a:br>
              <a:rPr lang="en-US" sz="800" dirty="0">
                <a:solidFill>
                  <a:schemeClr val="tx1"/>
                </a:solidFill>
                <a:latin typeface="Calibri" panose="020F0502020204030204" pitchFamily="34" charset="0"/>
                <a:cs typeface="Calibri" panose="020F0502020204030204" pitchFamily="34" charset="0"/>
              </a:rPr>
            </a:br>
            <a:r>
              <a:rPr lang="en-US" sz="800"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Y = </a:t>
            </a:r>
            <a:r>
              <a:rPr lang="el-GR" sz="1600" dirty="0">
                <a:solidFill>
                  <a:schemeClr val="tx1"/>
                </a:solidFill>
                <a:latin typeface="Calibri" panose="020F0502020204030204" pitchFamily="34" charset="0"/>
                <a:cs typeface="Calibri" panose="020F0502020204030204" pitchFamily="34" charset="0"/>
              </a:rPr>
              <a:t>β1 + β2</a:t>
            </a:r>
            <a:r>
              <a:rPr lang="en-IN" sz="1600" dirty="0">
                <a:solidFill>
                  <a:schemeClr val="tx1"/>
                </a:solidFill>
                <a:latin typeface="Calibri" panose="020F0502020204030204" pitchFamily="34" charset="0"/>
                <a:cs typeface="Calibri" panose="020F0502020204030204" pitchFamily="34" charset="0"/>
              </a:rPr>
              <a:t>X + </a:t>
            </a:r>
            <a:r>
              <a:rPr lang="el-GR" sz="1600" dirty="0">
                <a:solidFill>
                  <a:schemeClr val="tx1"/>
                </a:solidFill>
                <a:latin typeface="Calibri" panose="020F0502020204030204" pitchFamily="34" charset="0"/>
                <a:cs typeface="Calibri" panose="020F0502020204030204" pitchFamily="34" charset="0"/>
              </a:rPr>
              <a:t>ϵ</a:t>
            </a:r>
            <a:endParaRPr lang="en-IN" sz="16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Where, </a:t>
            </a:r>
            <a:br>
              <a:rPr lang="en-US" sz="120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 β1 is the intercept, </a:t>
            </a:r>
            <a:br>
              <a:rPr lang="en-US" sz="120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 β2 is the slope, collectively, they are called regression coefficients.</a:t>
            </a:r>
          </a:p>
          <a:p>
            <a:r>
              <a:rPr lang="en-US" sz="1200" dirty="0">
                <a:solidFill>
                  <a:schemeClr val="tx1"/>
                </a:solidFill>
                <a:latin typeface="Calibri" panose="020F0502020204030204" pitchFamily="34" charset="0"/>
                <a:cs typeface="Calibri" panose="020F0502020204030204" pitchFamily="34" charset="0"/>
              </a:rPr>
              <a:t>- </a:t>
            </a:r>
            <a:r>
              <a:rPr lang="el-GR" sz="1200" dirty="0">
                <a:solidFill>
                  <a:schemeClr val="tx1"/>
                </a:solidFill>
                <a:latin typeface="Calibri" panose="020F0502020204030204" pitchFamily="34" charset="0"/>
                <a:cs typeface="Calibri" panose="020F0502020204030204" pitchFamily="34" charset="0"/>
              </a:rPr>
              <a:t>ϵ</a:t>
            </a:r>
            <a:r>
              <a:rPr lang="en-IN" sz="1200" dirty="0">
                <a:solidFill>
                  <a:schemeClr val="tx1"/>
                </a:solidFill>
                <a:latin typeface="Calibri" panose="020F0502020204030204" pitchFamily="34" charset="0"/>
                <a:cs typeface="Calibri" panose="020F0502020204030204" pitchFamily="34" charset="0"/>
              </a:rPr>
              <a:t> is the error term.</a:t>
            </a:r>
          </a:p>
          <a:p>
            <a:r>
              <a:rPr lang="en-US" sz="1200" dirty="0">
                <a:solidFill>
                  <a:schemeClr val="tx1"/>
                </a:solidFill>
                <a:latin typeface="Calibri" panose="020F0502020204030204" pitchFamily="34" charset="0"/>
                <a:cs typeface="Calibri" panose="020F0502020204030204" pitchFamily="34" charset="0"/>
              </a:rPr>
              <a:t>- Y is independent variable </a:t>
            </a:r>
          </a:p>
          <a:p>
            <a:r>
              <a:rPr lang="en-US" sz="1200" dirty="0">
                <a:solidFill>
                  <a:schemeClr val="tx1"/>
                </a:solidFill>
                <a:latin typeface="Calibri" panose="020F0502020204030204" pitchFamily="34" charset="0"/>
                <a:cs typeface="Calibri" panose="020F0502020204030204" pitchFamily="34" charset="0"/>
              </a:rPr>
              <a:t>- X is Dependent Variable</a:t>
            </a:r>
            <a:br>
              <a:rPr lang="en-US" dirty="0">
                <a:solidFill>
                  <a:schemeClr val="tx1"/>
                </a:solidFill>
                <a:latin typeface="Calibri" panose="020F0502020204030204" pitchFamily="34" charset="0"/>
                <a:cs typeface="Calibri" panose="020F0502020204030204" pitchFamily="34" charset="0"/>
              </a:rPr>
            </a:b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&gt; Now Linear Regression analysis will be performed. According to the data </a:t>
            </a:r>
            <a:r>
              <a:rPr lang="en-US" b="1" dirty="0">
                <a:solidFill>
                  <a:schemeClr val="tx1"/>
                </a:solidFill>
                <a:latin typeface="Calibri" panose="020F0502020204030204" pitchFamily="34" charset="0"/>
                <a:cs typeface="Calibri" panose="020F0502020204030204" pitchFamily="34" charset="0"/>
              </a:rPr>
              <a:t>Hypothesis</a:t>
            </a:r>
            <a:r>
              <a:rPr lang="en-US" dirty="0">
                <a:solidFill>
                  <a:schemeClr val="tx1"/>
                </a:solidFill>
                <a:latin typeface="Calibri" panose="020F0502020204030204" pitchFamily="34" charset="0"/>
                <a:cs typeface="Calibri" panose="020F0502020204030204" pitchFamily="34" charset="0"/>
              </a:rPr>
              <a:t> will be set </a:t>
            </a:r>
            <a:r>
              <a:rPr lang="en-IN" dirty="0">
                <a:solidFill>
                  <a:schemeClr val="tx1"/>
                </a:solidFill>
                <a:latin typeface="Calibri" panose="020F0502020204030204" pitchFamily="34" charset="0"/>
                <a:cs typeface="Calibri" panose="020F0502020204030204" pitchFamily="34" charset="0"/>
              </a:rPr>
              <a:t>:</a:t>
            </a:r>
            <a:br>
              <a:rPr lang="en-IN" dirty="0">
                <a:solidFill>
                  <a:schemeClr val="tx1"/>
                </a:solidFill>
                <a:latin typeface="Calibri" panose="020F0502020204030204" pitchFamily="34" charset="0"/>
                <a:cs typeface="Calibri" panose="020F0502020204030204" pitchFamily="34" charset="0"/>
              </a:rPr>
            </a:br>
            <a:br>
              <a:rPr lang="en-IN" dirty="0">
                <a:solidFill>
                  <a:schemeClr val="tx1"/>
                </a:solidFill>
                <a:latin typeface="Calibri" panose="020F0502020204030204" pitchFamily="34" charset="0"/>
                <a:cs typeface="Calibri" panose="020F0502020204030204" pitchFamily="34" charset="0"/>
              </a:rPr>
            </a:br>
            <a:r>
              <a:rPr lang="en-IN" b="1" dirty="0">
                <a:solidFill>
                  <a:schemeClr val="accent3">
                    <a:lumMod val="60000"/>
                    <a:lumOff val="40000"/>
                  </a:schemeClr>
                </a:solidFill>
                <a:latin typeface="Calibri" panose="020F0502020204030204" pitchFamily="34" charset="0"/>
                <a:cs typeface="Times New Roman" panose="02020603050405020304" pitchFamily="18" charset="0"/>
              </a:rPr>
              <a:t>Null Hypothesis :</a:t>
            </a:r>
            <a:br>
              <a:rPr lang="en-US" b="1" dirty="0">
                <a:solidFill>
                  <a:srgbClr val="FFC000"/>
                </a:solidFill>
                <a:latin typeface="Calibri" panose="020F0502020204030204" pitchFamily="34" charset="0"/>
                <a:cs typeface="Times New Roman" panose="02020603050405020304" pitchFamily="18" charset="0"/>
              </a:rPr>
            </a:br>
            <a:br>
              <a:rPr lang="en-US" sz="700" dirty="0">
                <a:solidFill>
                  <a:schemeClr val="tx1"/>
                </a:solidFill>
                <a:latin typeface="Calibri" panose="020F0502020204030204" pitchFamily="34" charset="0"/>
                <a:cs typeface="Calibri" panose="020F0502020204030204" pitchFamily="34" charset="0"/>
              </a:rPr>
            </a:br>
            <a:r>
              <a:rPr lang="en-US" b="1" i="0" u="none" strike="noStrike" baseline="0" dirty="0">
                <a:solidFill>
                  <a:schemeClr val="tx1"/>
                </a:solidFill>
                <a:latin typeface="Calibri" panose="020F0502020204030204" pitchFamily="34" charset="0"/>
                <a:cs typeface="Calibri" panose="020F0502020204030204" pitchFamily="34" charset="0"/>
              </a:rPr>
              <a:t>H0: β = 0 , </a:t>
            </a:r>
            <a:r>
              <a:rPr lang="en-IN" b="1" i="0" u="none" strike="noStrike" baseline="0" dirty="0">
                <a:solidFill>
                  <a:schemeClr val="tx1"/>
                </a:solidFill>
                <a:latin typeface="Calibri" panose="020F0502020204030204" pitchFamily="34" charset="0"/>
                <a:cs typeface="Calibri" panose="020F0502020204030204" pitchFamily="34" charset="0"/>
              </a:rPr>
              <a:t>The </a:t>
            </a:r>
            <a:r>
              <a:rPr lang="en-US" b="1" i="0" u="none" strike="noStrike" baseline="0" dirty="0">
                <a:solidFill>
                  <a:schemeClr val="tx1"/>
                </a:solidFill>
                <a:latin typeface="Calibri" panose="020F0502020204030204" pitchFamily="34" charset="0"/>
                <a:cs typeface="Calibri" panose="020F0502020204030204" pitchFamily="34" charset="0"/>
              </a:rPr>
              <a:t>coefficient β of predictor variable(smoker) is zero and not statistically significant. </a:t>
            </a:r>
          </a:p>
          <a:p>
            <a:pPr algn="l"/>
            <a:endParaRPr lang="en-US" dirty="0">
              <a:solidFill>
                <a:schemeClr val="tx1"/>
              </a:solidFill>
              <a:latin typeface="Calibri" panose="020F0502020204030204" pitchFamily="34" charset="0"/>
              <a:cs typeface="Calibri" panose="020F0502020204030204" pitchFamily="34" charset="0"/>
            </a:endParaRPr>
          </a:p>
          <a:p>
            <a:r>
              <a:rPr lang="en-IN" b="1" dirty="0">
                <a:solidFill>
                  <a:schemeClr val="accent3">
                    <a:lumMod val="60000"/>
                    <a:lumOff val="40000"/>
                  </a:schemeClr>
                </a:solidFill>
                <a:latin typeface="Calibri" panose="020F0502020204030204" pitchFamily="34" charset="0"/>
                <a:cs typeface="Times New Roman" panose="02020603050405020304" pitchFamily="18" charset="0"/>
              </a:rPr>
              <a:t>Alternate Hypothesis :</a:t>
            </a:r>
            <a:br>
              <a:rPr lang="en-US" sz="700" b="1" i="0" u="none" strike="noStrike" baseline="0" dirty="0">
                <a:solidFill>
                  <a:schemeClr val="tx1"/>
                </a:solidFill>
                <a:latin typeface="Calibri" panose="020F0502020204030204" pitchFamily="34" charset="0"/>
                <a:cs typeface="Calibri" panose="020F0502020204030204" pitchFamily="34" charset="0"/>
              </a:rPr>
            </a:br>
            <a:r>
              <a:rPr lang="en-US" b="1" i="0" u="none" strike="noStrike" baseline="0" dirty="0">
                <a:solidFill>
                  <a:schemeClr val="tx1"/>
                </a:solidFill>
                <a:latin typeface="Calibri" panose="020F0502020204030204" pitchFamily="34" charset="0"/>
                <a:cs typeface="Calibri" panose="020F0502020204030204" pitchFamily="34" charset="0"/>
              </a:rPr>
              <a:t>Ha: β ≠ 0, The coefficient β of predictor variable(</a:t>
            </a:r>
            <a:r>
              <a:rPr lang="en-US" b="1" dirty="0">
                <a:solidFill>
                  <a:schemeClr val="tx1"/>
                </a:solidFill>
                <a:latin typeface="Calibri" panose="020F0502020204030204" pitchFamily="34" charset="0"/>
                <a:cs typeface="Calibri" panose="020F0502020204030204" pitchFamily="34" charset="0"/>
              </a:rPr>
              <a:t>smoker</a:t>
            </a:r>
            <a:r>
              <a:rPr lang="en-US" b="1" i="0" u="none" strike="noStrike" baseline="0" dirty="0">
                <a:solidFill>
                  <a:schemeClr val="tx1"/>
                </a:solidFill>
                <a:latin typeface="Calibri" panose="020F0502020204030204" pitchFamily="34" charset="0"/>
                <a:cs typeface="Calibri" panose="020F0502020204030204" pitchFamily="34" charset="0"/>
              </a:rPr>
              <a:t>) is not equal to zero and is statistically significant. </a:t>
            </a:r>
            <a:endParaRPr lang="en-US" b="1" i="0" u="none" strike="noStrike" baseline="0" dirty="0">
              <a:solidFill>
                <a:srgbClr val="00B0F0"/>
              </a:solidFill>
              <a:latin typeface="Calibri" panose="020F0502020204030204" pitchFamily="34" charset="0"/>
              <a:cs typeface="Calibri" panose="020F0502020204030204" pitchFamily="34" charset="0"/>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 name="TextBox 5">
            <a:extLst>
              <a:ext uri="{FF2B5EF4-FFF2-40B4-BE49-F238E27FC236}">
                <a16:creationId xmlns:a16="http://schemas.microsoft.com/office/drawing/2014/main" id="{CCD6EB4B-8674-1B9D-A04E-0F962573DA4A}"/>
              </a:ext>
            </a:extLst>
          </p:cNvPr>
          <p:cNvSpPr txBox="1"/>
          <p:nvPr/>
        </p:nvSpPr>
        <p:spPr>
          <a:xfrm>
            <a:off x="361150" y="254085"/>
            <a:ext cx="8128938" cy="4701287"/>
          </a:xfrm>
          <a:prstGeom prst="rect">
            <a:avLst/>
          </a:prstGeom>
          <a:noFill/>
          <a:ln>
            <a:noFill/>
          </a:ln>
        </p:spPr>
        <p:txBody>
          <a:bodyPr wrap="square">
            <a:spAutoFit/>
          </a:bodyPr>
          <a:lstStyle/>
          <a:p>
            <a:r>
              <a:rPr lang="en-US" sz="1200" b="1" dirty="0">
                <a:solidFill>
                  <a:schemeClr val="accent3">
                    <a:lumMod val="60000"/>
                    <a:lumOff val="40000"/>
                  </a:schemeClr>
                </a:solidFill>
                <a:latin typeface="Calibri" panose="020F0502020204030204" pitchFamily="34" charset="0"/>
                <a:cs typeface="Times New Roman" panose="02020603050405020304" pitchFamily="18" charset="0"/>
              </a:rPr>
              <a:t>Significance Level :  </a:t>
            </a:r>
            <a:br>
              <a:rPr lang="en-US" sz="1200" b="1" dirty="0">
                <a:solidFill>
                  <a:schemeClr val="accent3">
                    <a:lumMod val="60000"/>
                    <a:lumOff val="40000"/>
                  </a:schemeClr>
                </a:solidFill>
                <a:latin typeface="Calibri" panose="020F0502020204030204" pitchFamily="34" charset="0"/>
                <a:cs typeface="Calibri" panose="020F0502020204030204" pitchFamily="34" charset="0"/>
              </a:rPr>
            </a:br>
            <a:br>
              <a:rPr lang="en-US" sz="1000" b="1" dirty="0">
                <a:solidFill>
                  <a:srgbClr val="00B0F0"/>
                </a:solidFill>
                <a:latin typeface="Calibri" panose="020F0502020204030204" pitchFamily="34" charset="0"/>
                <a:cs typeface="Calibri" panose="020F0502020204030204" pitchFamily="34" charset="0"/>
              </a:rPr>
            </a:br>
            <a:r>
              <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this, the significance Level(</a:t>
            </a:r>
            <a:r>
              <a:rPr lang="en-IN" sz="1200" dirty="0">
                <a:solidFill>
                  <a:schemeClr val="tx1"/>
                </a:solidFill>
                <a:effectLst/>
                <a:latin typeface="Calibri" panose="020F0502020204030204" pitchFamily="34" charset="0"/>
                <a:ea typeface="Calibri" panose="020F0502020204030204" pitchFamily="34" charset="0"/>
              </a:rPr>
              <a:t>α</a:t>
            </a:r>
            <a:r>
              <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0.05.</a:t>
            </a:r>
          </a:p>
          <a:p>
            <a:br>
              <a:rPr lang="en-IN" sz="1200" b="1" dirty="0">
                <a:solidFill>
                  <a:srgbClr val="00B0F0"/>
                </a:solidFill>
                <a:latin typeface="Calibri" panose="020F0502020204030204" pitchFamily="34" charset="0"/>
                <a:cs typeface="Times New Roman" panose="02020603050405020304" pitchFamily="18" charset="0"/>
              </a:rPr>
            </a:br>
            <a:r>
              <a:rPr lang="en-IN" sz="1200" b="1" dirty="0">
                <a:solidFill>
                  <a:schemeClr val="accent3">
                    <a:lumMod val="60000"/>
                    <a:lumOff val="40000"/>
                  </a:schemeClr>
                </a:solidFill>
                <a:latin typeface="Calibri" panose="020F0502020204030204" pitchFamily="34" charset="0"/>
                <a:cs typeface="Times New Roman" panose="02020603050405020304" pitchFamily="18" charset="0"/>
              </a:rPr>
              <a:t>Performing the Test : </a:t>
            </a:r>
            <a:br>
              <a:rPr lang="en-IN" sz="1200" b="1" dirty="0">
                <a:solidFill>
                  <a:srgbClr val="FFC000"/>
                </a:solidFill>
                <a:latin typeface="Calibri" panose="020F0502020204030204" pitchFamily="34" charset="0"/>
                <a:cs typeface="Calibri" panose="020F0502020204030204" pitchFamily="34" charset="0"/>
              </a:rPr>
            </a:br>
            <a:br>
              <a:rPr lang="en-IN" sz="1050" dirty="0">
                <a:solidFill>
                  <a:schemeClr val="tx1"/>
                </a:solidFill>
                <a:latin typeface="Calibri" panose="020F0502020204030204" pitchFamily="34" charset="0"/>
                <a:cs typeface="Times New Roman" panose="02020603050405020304" pitchFamily="18" charset="0"/>
              </a:rPr>
            </a:br>
            <a:r>
              <a:rPr lang="en-IN" sz="1200" dirty="0">
                <a:solidFill>
                  <a:schemeClr val="tx1"/>
                </a:solidFill>
              </a:rPr>
              <a:t>Y = </a:t>
            </a:r>
            <a:r>
              <a:rPr lang="el-GR" sz="1200" dirty="0">
                <a:solidFill>
                  <a:schemeClr val="tx1"/>
                </a:solidFill>
              </a:rPr>
              <a:t>β1 + β2</a:t>
            </a:r>
            <a:r>
              <a:rPr lang="en-IN" sz="1200" dirty="0">
                <a:solidFill>
                  <a:schemeClr val="tx1"/>
                </a:solidFill>
              </a:rPr>
              <a:t>X + </a:t>
            </a:r>
            <a:r>
              <a:rPr lang="el-GR" sz="1200" dirty="0">
                <a:solidFill>
                  <a:schemeClr val="tx1"/>
                </a:solidFill>
              </a:rPr>
              <a:t>ϵ</a:t>
            </a:r>
            <a:br>
              <a:rPr lang="en-IN" sz="1200" dirty="0">
                <a:solidFill>
                  <a:schemeClr val="tx1"/>
                </a:solidFill>
              </a:rPr>
            </a:br>
            <a:br>
              <a:rPr lang="en-US" sz="1200" dirty="0">
                <a:solidFill>
                  <a:schemeClr val="tx1"/>
                </a:solidFill>
                <a:latin typeface="Calibri" panose="020F0502020204030204" pitchFamily="34" charset="0"/>
                <a:cs typeface="Times New Roman" panose="02020603050405020304" pitchFamily="18" charset="0"/>
              </a:rPr>
            </a:br>
            <a:r>
              <a:rPr lang="en-US" sz="1200" dirty="0">
                <a:solidFill>
                  <a:schemeClr val="tx1"/>
                </a:solidFill>
                <a:latin typeface="Calibri" panose="020F0502020204030204" pitchFamily="34" charset="0"/>
                <a:cs typeface="Times New Roman" panose="02020603050405020304" pitchFamily="18" charset="0"/>
              </a:rPr>
              <a:t>Here </a:t>
            </a:r>
            <a:r>
              <a:rPr lang="en-US" sz="1200" dirty="0">
                <a:solidFill>
                  <a:schemeClr val="tx1"/>
                </a:solidFill>
                <a:latin typeface="Calibri" panose="020F0502020204030204" pitchFamily="34" charset="0"/>
                <a:cs typeface="Calibri" panose="020F0502020204030204" pitchFamily="34" charset="0"/>
              </a:rPr>
              <a:t>β1 is the intercept and β2 is the slope, ϵ is the error term.</a:t>
            </a:r>
            <a:br>
              <a:rPr lang="en-US" sz="1200" dirty="0">
                <a:solidFill>
                  <a:schemeClr val="tx1"/>
                </a:solidFill>
                <a:latin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cs typeface="Calibri" panose="020F0502020204030204" pitchFamily="34" charset="0"/>
              </a:rPr>
              <a:t>Running the R-Code to conduct the test.</a:t>
            </a:r>
            <a:br>
              <a:rPr lang="en-US" sz="1200" dirty="0">
                <a:solidFill>
                  <a:schemeClr val="tx1"/>
                </a:solidFill>
                <a:latin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cs typeface="Calibri" panose="020F0502020204030204" pitchFamily="34" charset="0"/>
              </a:rPr>
            </a:br>
            <a:r>
              <a:rPr lang="en-IN" sz="1200" b="1" dirty="0">
                <a:solidFill>
                  <a:schemeClr val="accent3">
                    <a:lumMod val="60000"/>
                    <a:lumOff val="40000"/>
                  </a:schemeClr>
                </a:solidFill>
                <a:latin typeface="Calibri" panose="020F0502020204030204" pitchFamily="34" charset="0"/>
                <a:cs typeface="Times New Roman" panose="02020603050405020304" pitchFamily="18" charset="0"/>
              </a:rPr>
              <a:t>Conclusion :</a:t>
            </a:r>
            <a:br>
              <a:rPr lang="en-IN" sz="1200" b="1" dirty="0">
                <a:solidFill>
                  <a:srgbClr val="00B0F0"/>
                </a:solidFill>
                <a:latin typeface="Calibri" panose="020F0502020204030204" pitchFamily="34" charset="0"/>
                <a:cs typeface="Times New Roman" panose="02020603050405020304" pitchFamily="18" charset="0"/>
              </a:rPr>
            </a:br>
            <a:endParaRPr lang="en-IN" sz="1000" b="1" dirty="0">
              <a:solidFill>
                <a:srgbClr val="00B0F0"/>
              </a:solidFill>
              <a:latin typeface="Calibri" panose="020F0502020204030204" pitchFamily="34" charset="0"/>
              <a:cs typeface="Times New Roman" panose="02020603050405020304" pitchFamily="18" charset="0"/>
            </a:endParaRPr>
          </a:p>
          <a:p>
            <a:r>
              <a:rPr lang="en-IN" sz="1200" dirty="0">
                <a:solidFill>
                  <a:schemeClr val="tx1"/>
                </a:solidFill>
                <a:latin typeface="Calibri" panose="020F0502020204030204" pitchFamily="34" charset="0"/>
                <a:cs typeface="Times New Roman" panose="02020603050405020304" pitchFamily="18" charset="0"/>
              </a:rPr>
              <a:t>We got the p value as </a:t>
            </a:r>
            <a:r>
              <a:rPr lang="en-US" sz="1200" dirty="0">
                <a:solidFill>
                  <a:schemeClr val="tx1"/>
                </a:solidFill>
                <a:latin typeface="Calibri" panose="020F0502020204030204" pitchFamily="34" charset="0"/>
                <a:cs typeface="Calibri" panose="020F0502020204030204" pitchFamily="34" charset="0"/>
              </a:rPr>
              <a:t>2.2e-16</a:t>
            </a:r>
            <a:r>
              <a:rPr lang="en-IN" sz="1200" dirty="0">
                <a:solidFill>
                  <a:schemeClr val="tx1"/>
                </a:solidFill>
                <a:latin typeface="Calibri" panose="020F0502020204030204" pitchFamily="34" charset="0"/>
                <a:cs typeface="Times New Roman" panose="02020603050405020304" pitchFamily="18" charset="0"/>
              </a:rPr>
              <a:t>, which is lower than our significance level i.e., 0.05. Now, </a:t>
            </a:r>
            <a:r>
              <a:rPr lang="en-US" sz="1200" dirty="0">
                <a:solidFill>
                  <a:schemeClr val="tx1"/>
                </a:solidFill>
                <a:latin typeface="Calibri" panose="020F0502020204030204" pitchFamily="34" charset="0"/>
                <a:cs typeface="Calibri" panose="020F0502020204030204" pitchFamily="34" charset="0"/>
              </a:rPr>
              <a:t>This shows that our null hypothesis for this study was not correct. And w</a:t>
            </a:r>
            <a:r>
              <a:rPr lang="en-US" sz="1200" b="0" i="0" dirty="0">
                <a:solidFill>
                  <a:schemeClr val="tx1"/>
                </a:solidFill>
                <a:effectLst/>
                <a:latin typeface="Calibri" panose="020F0502020204030204" pitchFamily="34" charset="0"/>
                <a:cs typeface="Calibri" panose="020F0502020204030204" pitchFamily="34" charset="0"/>
              </a:rPr>
              <a:t>e have enough evidence to reject the null hypothesis with a 95% confidence level (or 5% significance level).</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a:solidFill>
                  <a:schemeClr val="tx1"/>
                </a:solidFill>
                <a:latin typeface="Calibri" panose="020F0502020204030204" pitchFamily="34" charset="0"/>
                <a:cs typeface="Times New Roman" panose="02020603050405020304" pitchFamily="18" charset="0"/>
              </a:rPr>
              <a:t>Therefore, null hypothesis will be rejected. This means </a:t>
            </a:r>
            <a:r>
              <a:rPr lang="en-US" sz="1200" dirty="0">
                <a:solidFill>
                  <a:schemeClr val="tx1"/>
                </a:solidFill>
                <a:latin typeface="Calibri" panose="020F0502020204030204" pitchFamily="34" charset="0"/>
                <a:cs typeface="Times New Roman" panose="02020603050405020304" pitchFamily="18" charset="0"/>
              </a:rPr>
              <a:t>the coefficient β of predictor variable(smoker) is not equal to zero and is statistically significant.</a:t>
            </a:r>
            <a:br>
              <a:rPr lang="en-US" sz="1200" dirty="0">
                <a:solidFill>
                  <a:schemeClr val="tx1"/>
                </a:solidFill>
                <a:latin typeface="Calibri" panose="020F0502020204030204" pitchFamily="34" charset="0"/>
                <a:cs typeface="Times New Roman" panose="02020603050405020304" pitchFamily="18" charset="0"/>
              </a:rPr>
            </a:br>
            <a:br>
              <a:rPr lang="en-US" sz="1200" dirty="0">
                <a:solidFill>
                  <a:schemeClr val="tx1"/>
                </a:solidFill>
                <a:latin typeface="Calibri" panose="020F0502020204030204" pitchFamily="34" charset="0"/>
                <a:cs typeface="Times New Roman" panose="02020603050405020304" pitchFamily="18" charset="0"/>
              </a:rPr>
            </a:br>
            <a:r>
              <a:rPr lang="en-US" sz="1800" b="1" dirty="0">
                <a:solidFill>
                  <a:srgbClr val="FFC000"/>
                </a:solidFill>
                <a:latin typeface="Calibri" panose="020F0502020204030204" pitchFamily="34" charset="0"/>
                <a:cs typeface="Times New Roman" panose="02020603050405020304" pitchFamily="18" charset="0"/>
              </a:rPr>
              <a:t>Linear Regression Model </a:t>
            </a:r>
            <a:br>
              <a:rPr lang="en-US" sz="1800" b="1" dirty="0">
                <a:solidFill>
                  <a:srgbClr val="FFC000"/>
                </a:solidFill>
                <a:latin typeface="Calibri" panose="020F0502020204030204" pitchFamily="34" charset="0"/>
                <a:cs typeface="Times New Roman" panose="02020603050405020304" pitchFamily="18" charset="0"/>
              </a:rPr>
            </a:br>
            <a:endParaRPr lang="en-US" sz="700" b="1" dirty="0">
              <a:solidFill>
                <a:srgbClr val="FFC000"/>
              </a:solidFill>
              <a:latin typeface="Calibri" panose="020F0502020204030204" pitchFamily="34" charset="0"/>
              <a:cs typeface="Times New Roman" panose="02020603050405020304" pitchFamily="18" charset="0"/>
            </a:endParaRPr>
          </a:p>
          <a:p>
            <a:r>
              <a:rPr lang="en-US" sz="1200" dirty="0">
                <a:solidFill>
                  <a:schemeClr val="tx1"/>
                </a:solidFill>
                <a:latin typeface="Calibri" panose="020F0502020204030204" pitchFamily="34" charset="0"/>
                <a:cs typeface="Times New Roman" panose="02020603050405020304" pitchFamily="18" charset="0"/>
              </a:rPr>
              <a:t>Intercept (</a:t>
            </a:r>
            <a:r>
              <a:rPr lang="el-GR" sz="1200" dirty="0">
                <a:solidFill>
                  <a:schemeClr val="tx1"/>
                </a:solidFill>
                <a:latin typeface="Calibri" panose="020F0502020204030204" pitchFamily="34" charset="0"/>
                <a:cs typeface="Calibri" panose="020F0502020204030204" pitchFamily="34" charset="0"/>
              </a:rPr>
              <a:t>β1</a:t>
            </a:r>
            <a:r>
              <a:rPr lang="en-US" sz="1200" dirty="0">
                <a:solidFill>
                  <a:schemeClr val="tx1"/>
                </a:solidFill>
                <a:latin typeface="Calibri" panose="020F0502020204030204" pitchFamily="34" charset="0"/>
                <a:cs typeface="Times New Roman" panose="02020603050405020304" pitchFamily="18" charset="0"/>
              </a:rPr>
              <a:t>) = 8434.3 , </a:t>
            </a:r>
            <a:r>
              <a:rPr lang="el-GR" sz="1200" dirty="0">
                <a:solidFill>
                  <a:schemeClr val="tx1"/>
                </a:solidFill>
                <a:latin typeface="Calibri" panose="020F0502020204030204" pitchFamily="34" charset="0"/>
                <a:cs typeface="Calibri" panose="020F0502020204030204" pitchFamily="34" charset="0"/>
              </a:rPr>
              <a:t>β2</a:t>
            </a:r>
            <a:r>
              <a:rPr lang="en-IN" sz="1200" dirty="0">
                <a:solidFill>
                  <a:schemeClr val="tx1"/>
                </a:solidFill>
                <a:latin typeface="Calibri" panose="020F0502020204030204" pitchFamily="34" charset="0"/>
                <a:cs typeface="Calibri" panose="020F0502020204030204" pitchFamily="34" charset="0"/>
              </a:rPr>
              <a:t> = 23616</a:t>
            </a:r>
            <a:r>
              <a:rPr lang="en-US" sz="1200" dirty="0">
                <a:solidFill>
                  <a:schemeClr val="tx1"/>
                </a:solidFill>
                <a:latin typeface="Calibri" panose="020F0502020204030204" pitchFamily="34" charset="0"/>
                <a:cs typeface="Times New Roman" panose="02020603050405020304" pitchFamily="18" charset="0"/>
              </a:rPr>
              <a:t>. We can write the Linear Regression Model equation as - </a:t>
            </a:r>
            <a:br>
              <a:rPr lang="en-US" sz="1100" dirty="0">
                <a:solidFill>
                  <a:schemeClr val="tx1"/>
                </a:solidFill>
                <a:latin typeface="Calibri" panose="020F0502020204030204" pitchFamily="34" charset="0"/>
                <a:cs typeface="Times New Roman" panose="02020603050405020304" pitchFamily="18" charset="0"/>
              </a:rPr>
            </a:br>
            <a:br>
              <a:rPr lang="en-US" sz="1100" dirty="0">
                <a:solidFill>
                  <a:schemeClr val="tx1"/>
                </a:solidFill>
                <a:latin typeface="Calibri" panose="020F0502020204030204" pitchFamily="34" charset="0"/>
                <a:cs typeface="Times New Roman" panose="02020603050405020304" pitchFamily="18" charset="0"/>
              </a:rPr>
            </a:br>
            <a:r>
              <a:rPr lang="en-US" sz="1100" dirty="0">
                <a:solidFill>
                  <a:schemeClr val="tx1"/>
                </a:solidFill>
                <a:latin typeface="Calibri" panose="020F0502020204030204" pitchFamily="34" charset="0"/>
                <a:cs typeface="Times New Roman" panose="02020603050405020304" pitchFamily="18" charset="0"/>
              </a:rPr>
              <a:t>				</a:t>
            </a:r>
            <a:r>
              <a:rPr lang="en-IN" dirty="0">
                <a:solidFill>
                  <a:schemeClr val="tx1"/>
                </a:solidFill>
                <a:latin typeface="Calibri" panose="020F0502020204030204" pitchFamily="34" charset="0"/>
                <a:cs typeface="Calibri" panose="020F0502020204030204" pitchFamily="34" charset="0"/>
              </a:rPr>
              <a:t>Y = </a:t>
            </a:r>
            <a:r>
              <a:rPr lang="el-GR" dirty="0">
                <a:solidFill>
                  <a:schemeClr val="tx1"/>
                </a:solidFill>
                <a:latin typeface="Calibri" panose="020F0502020204030204" pitchFamily="34" charset="0"/>
                <a:cs typeface="Calibri" panose="020F0502020204030204" pitchFamily="34" charset="0"/>
              </a:rPr>
              <a:t>β1 + β2</a:t>
            </a:r>
            <a:r>
              <a:rPr lang="en-IN" dirty="0">
                <a:solidFill>
                  <a:schemeClr val="tx1"/>
                </a:solidFill>
                <a:latin typeface="Calibri" panose="020F0502020204030204" pitchFamily="34" charset="0"/>
                <a:cs typeface="Calibri" panose="020F0502020204030204" pitchFamily="34" charset="0"/>
              </a:rPr>
              <a:t>X + </a:t>
            </a:r>
            <a:r>
              <a:rPr lang="el-GR" dirty="0">
                <a:solidFill>
                  <a:schemeClr val="tx1"/>
                </a:solidFill>
                <a:latin typeface="Calibri" panose="020F0502020204030204" pitchFamily="34" charset="0"/>
                <a:cs typeface="Calibri" panose="020F0502020204030204" pitchFamily="34" charset="0"/>
              </a:rPr>
              <a:t>ϵ</a:t>
            </a:r>
            <a:br>
              <a:rPr lang="en-IN" dirty="0">
                <a:solidFill>
                  <a:schemeClr val="tx1"/>
                </a:solidFill>
                <a:latin typeface="Calibri" panose="020F0502020204030204" pitchFamily="34" charset="0"/>
                <a:cs typeface="Calibri" panose="020F0502020204030204" pitchFamily="34" charset="0"/>
              </a:rPr>
            </a:br>
            <a:r>
              <a:rPr lang="en-IN"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Y(expenses) = 8434.3</a:t>
            </a:r>
            <a:r>
              <a:rPr lang="el-GR" sz="1600" dirty="0">
                <a:solidFill>
                  <a:schemeClr val="tx1"/>
                </a:solidFill>
                <a:latin typeface="Calibri" panose="020F0502020204030204" pitchFamily="34" charset="0"/>
                <a:cs typeface="Calibri" panose="020F0502020204030204" pitchFamily="34" charset="0"/>
              </a:rPr>
              <a:t> + </a:t>
            </a:r>
            <a:r>
              <a:rPr lang="en-IN" sz="1600" dirty="0">
                <a:solidFill>
                  <a:schemeClr val="tx1"/>
                </a:solidFill>
                <a:latin typeface="Calibri" panose="020F0502020204030204" pitchFamily="34" charset="0"/>
                <a:cs typeface="Calibri" panose="020F0502020204030204" pitchFamily="34" charset="0"/>
              </a:rPr>
              <a:t>23616*X(smoker) + </a:t>
            </a:r>
            <a:r>
              <a:rPr lang="el-GR" dirty="0">
                <a:solidFill>
                  <a:schemeClr val="tx1"/>
                </a:solidFill>
                <a:latin typeface="Calibri" panose="020F0502020204030204" pitchFamily="34" charset="0"/>
                <a:cs typeface="Calibri" panose="020F0502020204030204" pitchFamily="34" charset="0"/>
              </a:rPr>
              <a:t>ϵ</a:t>
            </a:r>
            <a:endParaRPr lang="en-US" dirty="0">
              <a:solidFill>
                <a:schemeClr val="tx1"/>
              </a:solidFill>
              <a:latin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889ED07-6A78-2B6B-54B7-F810DC38A32E}"/>
              </a:ext>
            </a:extLst>
          </p:cNvPr>
          <p:cNvPicPr>
            <a:picLocks noChangeAspect="1"/>
          </p:cNvPicPr>
          <p:nvPr/>
        </p:nvPicPr>
        <p:blipFill>
          <a:blip r:embed="rId3"/>
          <a:stretch>
            <a:fillRect/>
          </a:stretch>
        </p:blipFill>
        <p:spPr>
          <a:xfrm>
            <a:off x="4881489" y="254085"/>
            <a:ext cx="3608599" cy="2153843"/>
          </a:xfrm>
          <a:prstGeom prst="rect">
            <a:avLst/>
          </a:prstGeom>
        </p:spPr>
      </p:pic>
    </p:spTree>
    <p:extLst>
      <p:ext uri="{BB962C8B-B14F-4D97-AF65-F5344CB8AC3E}">
        <p14:creationId xmlns:p14="http://schemas.microsoft.com/office/powerpoint/2010/main" val="1897356719"/>
      </p:ext>
    </p:extLst>
  </p:cSld>
  <p:clrMapOvr>
    <a:masterClrMapping/>
  </p:clrMapOvr>
  <p:transition spd="slow">
    <p:randomBar dir="vert"/>
  </p:transition>
</p:sld>
</file>

<file path=ppt/theme/theme1.xml><?xml version="1.0" encoding="utf-8"?>
<a:theme xmlns:a="http://schemas.openxmlformats.org/drawingml/2006/main" name="Futuristic Background Infographics by Slidesgo">
  <a:themeElements>
    <a:clrScheme name="Simple Light">
      <a:dk1>
        <a:srgbClr val="FFFFFF"/>
      </a:dk1>
      <a:lt1>
        <a:srgbClr val="001633"/>
      </a:lt1>
      <a:dk2>
        <a:srgbClr val="FFFFFF"/>
      </a:dk2>
      <a:lt2>
        <a:srgbClr val="FFAB40"/>
      </a:lt2>
      <a:accent1>
        <a:srgbClr val="85D5E6"/>
      </a:accent1>
      <a:accent2>
        <a:srgbClr val="78909C"/>
      </a:accent2>
      <a:accent3>
        <a:srgbClr val="0097A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7531</TotalTime>
  <Words>2658</Words>
  <Application>Microsoft Office PowerPoint</Application>
  <PresentationFormat>On-screen Show (16:9)</PresentationFormat>
  <Paragraphs>88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Montserrat ExtraBold</vt:lpstr>
      <vt:lpstr>Arial</vt:lpstr>
      <vt:lpstr>Futuristic Background Infographics by Slidesgo</vt:lpstr>
      <vt:lpstr>PowerPoint Presentation</vt:lpstr>
      <vt:lpstr>PowerPoint Presentation</vt:lpstr>
      <vt:lpstr>Histogram of Expenses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- 1201 Data Collection and Data Management</dc:title>
  <dc:creator>HaRsH</dc:creator>
  <cp:lastModifiedBy>Harsh Bhatt</cp:lastModifiedBy>
  <cp:revision>103</cp:revision>
  <dcterms:modified xsi:type="dcterms:W3CDTF">2022-11-18T17:43:35Z</dcterms:modified>
</cp:coreProperties>
</file>