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63" r:id="rId4"/>
    <p:sldId id="282" r:id="rId5"/>
    <p:sldId id="261" r:id="rId6"/>
    <p:sldId id="287" r:id="rId7"/>
    <p:sldId id="279" r:id="rId8"/>
    <p:sldId id="288" r:id="rId9"/>
    <p:sldId id="289" r:id="rId10"/>
    <p:sldId id="259" r:id="rId11"/>
    <p:sldId id="265" r:id="rId12"/>
    <p:sldId id="286" r:id="rId13"/>
    <p:sldId id="285" r:id="rId14"/>
    <p:sldId id="276" r:id="rId15"/>
    <p:sldId id="260" r:id="rId16"/>
    <p:sldId id="278" r:id="rId17"/>
    <p:sldId id="258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095681-2373-49D9-8357-AB44398588FA}">
          <p14:sldIdLst>
            <p14:sldId id="256"/>
            <p14:sldId id="272"/>
            <p14:sldId id="263"/>
            <p14:sldId id="282"/>
            <p14:sldId id="261"/>
            <p14:sldId id="287"/>
            <p14:sldId id="279"/>
            <p14:sldId id="288"/>
            <p14:sldId id="289"/>
            <p14:sldId id="259"/>
            <p14:sldId id="265"/>
            <p14:sldId id="286"/>
            <p14:sldId id="285"/>
            <p14:sldId id="276"/>
            <p14:sldId id="260"/>
            <p14:sldId id="278"/>
            <p14:sldId id="258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CEE3B-2F4F-46F2-9B01-2497527996CA}" v="204" dt="2017-05-08T01:04:56.471"/>
    <p1510:client id="{415310FD-7D44-4A0E-AC91-7B4E754D0FB7}" v="74" dt="2017-05-07T21:51:47.698"/>
    <p1510:client id="{5F7E26E8-3740-4D89-A633-9CE7EE9AAEC1}" v="41" dt="2017-05-07T21:37:44.729"/>
    <p1510:client id="{1BD2CB6F-242C-4022-9997-A83D8F19FA6C}" v="51" dt="2017-05-07T23:42:10.881"/>
    <p1510:client id="{E14A0928-BFC2-4784-AE6F-CCAF4F0C0548}" v="68" dt="2017-05-07T22:09:47.683"/>
    <p1510:client id="{AE279B9F-014C-440F-A464-0FC7A63923B4}" v="4" dt="2017-05-07T22:44:40.854"/>
    <p1510:client id="{15A29B34-EA0C-441C-810A-8C837613D0E5}" v="10" dt="2017-05-07T23:39:26.555"/>
    <p1510:client id="{D5FD3F53-9A21-45C6-B614-AECACA7B8F0F}" v="23" dt="2017-05-08T00:47:29.127"/>
    <p1510:client id="{D11FA93B-7CC2-4FFB-B8C1-F1E774E583B1}" v="11" dt="2017-05-08T01:32:50.786"/>
    <p1510:client id="{39C7A555-4C98-4429-A404-F9AA6AB08AD6}" v="8" dt="2017-05-08T18:00:43.694"/>
    <p1510:client id="{8CDF783F-BABC-4AB7-8748-9D8B02D18ABD}" v="221" dt="2017-05-08T18:22:19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9FED-4A5A-440E-9ADD-96E04009DFF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8E53-FB47-4CBB-8CE0-B6A37821A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22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5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3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4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2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22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0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8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0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0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7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5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9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6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Block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CRF-NER.shtml" TargetMode="External"/><Relationship Id="rId7" Type="http://schemas.openxmlformats.org/officeDocument/2006/relationships/hyperlink" Target="https://redis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ytimes.com/" TargetMode="External"/><Relationship Id="rId5" Type="http://schemas.openxmlformats.org/officeDocument/2006/relationships/hyperlink" Target="https://kafka.apache.org/" TargetMode="External"/><Relationship Id="rId4" Type="http://schemas.openxmlformats.org/officeDocument/2006/relationships/hyperlink" Target="https://newsapi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263" y="2133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b="1">
                <a:latin typeface="Times New Roman"/>
              </a:rPr>
              <a:t>Political Actor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7639" y="4276725"/>
            <a:ext cx="6832600" cy="229048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r"/>
            <a:r>
              <a:rPr lang="en-US" sz="4000" b="1">
                <a:solidFill>
                  <a:srgbClr val="000000"/>
                </a:solidFill>
                <a:latin typeface="Times New Roman"/>
              </a:rPr>
              <a:t>Team Members:</a:t>
            </a:r>
          </a:p>
          <a:p>
            <a:pPr algn="r"/>
            <a:r>
              <a:rPr lang="en-US" sz="4000">
                <a:solidFill>
                  <a:srgbClr val="000000"/>
                </a:solidFill>
                <a:latin typeface="Times New Roman"/>
              </a:rPr>
              <a:t>Harsh </a:t>
            </a:r>
            <a:r>
              <a:rPr lang="en-US" sz="4000" err="1">
                <a:solidFill>
                  <a:srgbClr val="000000"/>
                </a:solidFill>
                <a:latin typeface="Times New Roman"/>
              </a:rPr>
              <a:t>Bhavsar</a:t>
            </a:r>
            <a:endParaRPr lang="en-US" sz="4000">
              <a:solidFill>
                <a:srgbClr val="000000"/>
              </a:solidFill>
              <a:latin typeface="Times New Roman"/>
            </a:endParaRPr>
          </a:p>
          <a:p>
            <a:pPr algn="r"/>
            <a:r>
              <a:rPr lang="en-US" sz="4000" err="1">
                <a:solidFill>
                  <a:srgbClr val="000000"/>
                </a:solidFill>
                <a:latin typeface="Times New Roman"/>
              </a:rPr>
              <a:t>Harshal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 Mehta</a:t>
            </a:r>
          </a:p>
          <a:p>
            <a:pPr algn="r"/>
            <a:r>
              <a:rPr lang="en-US" sz="4000" err="1">
                <a:solidFill>
                  <a:srgbClr val="000000"/>
                </a:solidFill>
                <a:latin typeface="Times New Roman"/>
              </a:rPr>
              <a:t>Khushbu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 err="1">
                <a:solidFill>
                  <a:srgbClr val="000000"/>
                </a:solidFill>
                <a:latin typeface="Times New Roman"/>
              </a:rPr>
              <a:t>Patil</a:t>
            </a:r>
            <a:endParaRPr lang="en-US" sz="4000">
              <a:solidFill>
                <a:srgbClr val="000000"/>
              </a:solidFill>
              <a:latin typeface="Times New Roman"/>
            </a:endParaRPr>
          </a:p>
          <a:p>
            <a:pPr algn="r"/>
            <a:r>
              <a:rPr lang="en-US" sz="4000">
                <a:solidFill>
                  <a:srgbClr val="000000"/>
                </a:solidFill>
                <a:latin typeface="Times New Roman"/>
              </a:rPr>
              <a:t>Mittal Patel</a:t>
            </a:r>
          </a:p>
          <a:p>
            <a:pPr algn="r"/>
            <a:r>
              <a:rPr lang="en-US" sz="4000">
                <a:solidFill>
                  <a:srgbClr val="000000"/>
                </a:solidFill>
                <a:latin typeface="Times New Roman"/>
              </a:rPr>
              <a:t>Shruti </a:t>
            </a:r>
            <a:r>
              <a:rPr lang="en-US" sz="4000" err="1">
                <a:solidFill>
                  <a:srgbClr val="000000"/>
                </a:solidFill>
                <a:latin typeface="Times New Roman"/>
              </a:rPr>
              <a:t>Shetye</a:t>
            </a:r>
            <a:endParaRPr lang="en-US" sz="4000">
              <a:solidFill>
                <a:srgbClr val="000000"/>
              </a:solidFill>
              <a:latin typeface="Times New Roman"/>
            </a:endParaRPr>
          </a:p>
          <a:p>
            <a:pPr algn="r"/>
            <a:endParaRPr lang="en-US" sz="40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471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/>
              <a:t>Spark Streaming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031" y="1181100"/>
            <a:ext cx="4040188" cy="639762"/>
          </a:xfrm>
        </p:spPr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031" y="1825444"/>
            <a:ext cx="4040188" cy="3951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>
                <a:latin typeface="Calibri" charset="0"/>
              </a:rPr>
              <a:t>Spark Streaming-</a:t>
            </a:r>
            <a:r>
              <a:rPr lang="en-US" sz="2000">
                <a:latin typeface="Calibri" charset="0"/>
              </a:rPr>
              <a:t> An extension of the core Spark API that enables processing of live data streams </a:t>
            </a:r>
          </a:p>
          <a:p>
            <a:pPr>
              <a:buFont typeface="Arial" pitchFamily="34" charset="0"/>
              <a:buChar char="•"/>
            </a:pPr>
            <a:r>
              <a:rPr lang="en-US" sz="2000">
                <a:latin typeface="Calibri" charset="0"/>
              </a:rPr>
              <a:t>Data can be ingested from many sources like </a:t>
            </a:r>
            <a:r>
              <a:rPr lang="en-US" sz="2000" b="1">
                <a:latin typeface="Calibri" charset="0"/>
              </a:rPr>
              <a:t>Kafka</a:t>
            </a:r>
            <a:r>
              <a:rPr lang="en-US" sz="2000">
                <a:latin typeface="Calibri" charset="0"/>
              </a:rPr>
              <a:t>, Flume, Twitter, </a:t>
            </a:r>
            <a:r>
              <a:rPr lang="en-US" sz="2000" err="1">
                <a:latin typeface="Calibri" charset="0"/>
              </a:rPr>
              <a:t>ZeroMQ</a:t>
            </a:r>
            <a:r>
              <a:rPr lang="en-US" sz="2000">
                <a:latin typeface="Calibri" charset="0"/>
              </a:rPr>
              <a:t>, Kinesis, or TCP sockets</a:t>
            </a:r>
          </a:p>
          <a:p>
            <a:pPr>
              <a:buFont typeface="Arial" pitchFamily="34" charset="0"/>
              <a:buChar char="•"/>
            </a:pPr>
            <a:r>
              <a:rPr lang="en-US" sz="2000">
                <a:latin typeface="Calibri" charset="0"/>
              </a:rPr>
              <a:t>Data can be processed using high-level functional programming and can be applied Spark’s machine learning algorithms on data streams</a:t>
            </a:r>
          </a:p>
          <a:p>
            <a:endParaRPr lang="en-US" sz="2000">
              <a:latin typeface="Calibri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3" y="1190576"/>
            <a:ext cx="4041775" cy="639762"/>
          </a:xfrm>
        </p:spPr>
        <p:txBody>
          <a:bodyPr/>
          <a:lstStyle/>
          <a:p>
            <a:pPr algn="ctr"/>
            <a:r>
              <a:rPr lang="en-US"/>
              <a:t>Usage in Project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1051" y="1834920"/>
            <a:ext cx="4041775" cy="3951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Used for periodic processing of the news article (data)</a:t>
            </a:r>
          </a:p>
          <a:p>
            <a:r>
              <a:rPr lang="en-US"/>
              <a:t>To filter political actors using NER and interfacing with our own CAMEO like dictionary which uses NoSQL</a:t>
            </a:r>
          </a:p>
          <a:p>
            <a:r>
              <a:rPr lang="en-US"/>
              <a:t>K-means clustering implemented for grouping actors based aliases.</a:t>
            </a:r>
          </a:p>
        </p:txBody>
      </p:sp>
      <p:pic>
        <p:nvPicPr>
          <p:cNvPr id="1026" name="Picture 2" descr="C:\Users\Owner\Desktop\streaming-ar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7355" y="5334000"/>
            <a:ext cx="4661988" cy="13066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172" y="-571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/>
              <a:t>Apache Kafka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04999" y="1162050"/>
            <a:ext cx="4040188" cy="639762"/>
          </a:xfrm>
        </p:spPr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04999" y="1806394"/>
            <a:ext cx="4040188" cy="39512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>
                <a:latin typeface="Times New Roman"/>
              </a:rPr>
              <a:t>A commit log service on top of Spark-streaming</a:t>
            </a:r>
            <a:endParaRPr lang="en-US" sz="2400">
              <a:latin typeface="Calibri" charset="0"/>
            </a:endParaRPr>
          </a:p>
          <a:p>
            <a:pPr algn="just"/>
            <a:r>
              <a:rPr lang="en-US" sz="2400">
                <a:latin typeface="Times New Roman"/>
              </a:rPr>
              <a:t>It provides functionality of messaging system like JMS (Java Messaging Service) </a:t>
            </a:r>
            <a:endParaRPr lang="en-US" sz="2400">
              <a:latin typeface="Calibri" charset="0"/>
            </a:endParaRPr>
          </a:p>
          <a:p>
            <a:pPr algn="just"/>
            <a:r>
              <a:rPr lang="en-US" sz="2400">
                <a:latin typeface="Times New Roman"/>
              </a:rPr>
              <a:t>Useful to handle streaming and live data</a:t>
            </a:r>
            <a:endParaRPr lang="en-US" sz="2400">
              <a:latin typeface="Calibri" charset="0"/>
            </a:endParaRPr>
          </a:p>
          <a:p>
            <a:pPr algn="just"/>
            <a:endParaRPr lang="en-US" sz="2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3" y="1133475"/>
            <a:ext cx="4041775" cy="639762"/>
          </a:xfrm>
        </p:spPr>
        <p:txBody>
          <a:bodyPr/>
          <a:lstStyle/>
          <a:p>
            <a:pPr algn="ctr"/>
            <a:r>
              <a:rPr lang="en-US"/>
              <a:t>Usage in Project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3" y="1806394"/>
            <a:ext cx="4041775" cy="3951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>
              <a:latin typeface="Times New Roman"/>
              <a:cs typeface="Times New Roman"/>
            </a:endParaRPr>
          </a:p>
          <a:p>
            <a:r>
              <a:rPr lang="en-US"/>
              <a:t>To port the metadata to Spark Streaming.</a:t>
            </a:r>
          </a:p>
          <a:p>
            <a:r>
              <a:rPr lang="en-US"/>
              <a:t>High fault tolerance.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172" y="-571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/>
              <a:t>Stanford NER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04999" y="1162050"/>
            <a:ext cx="4040188" cy="639762"/>
          </a:xfrm>
        </p:spPr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41593" y="1806394"/>
            <a:ext cx="4305414" cy="39512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300">
                <a:latin typeface="Times New Roman"/>
                <a:cs typeface="Times New Roman"/>
              </a:rPr>
              <a:t>A Java implementation of a Named Entity Recognizer </a:t>
            </a:r>
          </a:p>
          <a:p>
            <a:r>
              <a:rPr lang="en-US" sz="2300">
                <a:latin typeface="Times New Roman"/>
                <a:cs typeface="Times New Roman"/>
              </a:rPr>
              <a:t>Labels sequences of words in a text which are the names of things, such as person and company names, or gene and protein names </a:t>
            </a:r>
          </a:p>
          <a:p>
            <a:r>
              <a:rPr lang="en-US" sz="2300">
                <a:latin typeface="Times New Roman"/>
                <a:cs typeface="Times New Roman"/>
              </a:rPr>
              <a:t>Good named entity recognizers for English, particularly for the 3 classes</a:t>
            </a:r>
            <a:br>
              <a:rPr lang="en-US" sz="2300">
                <a:latin typeface="Times New Roman"/>
                <a:cs typeface="Times New Roman"/>
              </a:rPr>
            </a:br>
            <a:r>
              <a:rPr lang="en-US" sz="2300">
                <a:latin typeface="Times New Roman"/>
                <a:cs typeface="Times New Roman"/>
              </a:rPr>
              <a:t>(PERSON, ORGANIZATION, LOCATION)</a:t>
            </a:r>
          </a:p>
          <a:p>
            <a:endParaRPr lang="en-US" sz="2400">
              <a:latin typeface="Times New Roman"/>
              <a:cs typeface="Times New Roman"/>
            </a:endParaRPr>
          </a:p>
          <a:p>
            <a:pPr algn="just"/>
            <a:endParaRPr lang="en-US" sz="2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3" y="1133475"/>
            <a:ext cx="4041775" cy="639762"/>
          </a:xfrm>
        </p:spPr>
        <p:txBody>
          <a:bodyPr/>
          <a:lstStyle/>
          <a:p>
            <a:pPr algn="ctr"/>
            <a:r>
              <a:rPr lang="en-US"/>
              <a:t>Usage in Project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3" y="1806394"/>
            <a:ext cx="4041775" cy="39512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To locate and classify named entities in input text, into predefined categories like Person, Location, etc.</a:t>
            </a:r>
          </a:p>
        </p:txBody>
      </p:sp>
    </p:spTree>
    <p:extLst>
      <p:ext uri="{BB962C8B-B14F-4D97-AF65-F5344CB8AC3E}">
        <p14:creationId xmlns:p14="http://schemas.microsoft.com/office/powerpoint/2010/main" val="68607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54" y="0"/>
            <a:ext cx="8229600" cy="100929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  <a:latin typeface="Calibri"/>
              </a:rPr>
              <a:t>Stanford 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55" y="1257300"/>
            <a:ext cx="8582585" cy="5451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72" y="1143000"/>
            <a:ext cx="6009274" cy="5446413"/>
          </a:xfrm>
          <a:prstGeom prst="rect">
            <a:avLst/>
          </a:prstGeom>
        </p:spPr>
      </p:pic>
      <p:sp>
        <p:nvSpPr>
          <p:cNvPr id="7" name="Arrow: Left 6"/>
          <p:cNvSpPr/>
          <p:nvPr/>
        </p:nvSpPr>
        <p:spPr>
          <a:xfrm>
            <a:off x="5974238" y="5508064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392738" y="5095875"/>
            <a:ext cx="269243" cy="13026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1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6158"/>
          </a:xfrm>
        </p:spPr>
        <p:txBody>
          <a:bodyPr>
            <a:normAutofit/>
          </a:bodyPr>
          <a:lstStyle/>
          <a:p>
            <a:r>
              <a:rPr lang="en-US" sz="3600"/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Difficulty handling multi-alias names</a:t>
            </a:r>
          </a:p>
          <a:p>
            <a:endParaRPr lang="en-US" sz="2400">
              <a:latin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Figuring out batch size for news API so that there is significant updates</a:t>
            </a:r>
          </a:p>
          <a:p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Preventing false aggregation of actors with highly similar names</a:t>
            </a:r>
          </a:p>
          <a:p>
            <a:pPr marL="0" indent="0">
              <a:buNone/>
            </a:pPr>
            <a:endParaRPr lang="en-US" sz="2400">
              <a:latin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22" y="0"/>
            <a:ext cx="8091577" cy="1000664"/>
          </a:xfrm>
        </p:spPr>
        <p:txBody>
          <a:bodyPr>
            <a:normAutofit/>
          </a:bodyPr>
          <a:lstStyle/>
          <a:p>
            <a:r>
              <a:rPr lang="en-US" sz="360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565" y="1315766"/>
            <a:ext cx="8229600" cy="5300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 b="1"/>
          </a:p>
          <a:p>
            <a:pPr lvl="1" algn="just"/>
            <a:endParaRPr lang="en-GB" sz="2400">
              <a:latin typeface="Times New Roman"/>
            </a:endParaRPr>
          </a:p>
          <a:p>
            <a:pPr algn="just"/>
            <a:endParaRPr lang="en-US"/>
          </a:p>
        </p:txBody>
      </p:sp>
      <p:sp>
        <p:nvSpPr>
          <p:cNvPr id="4" name="Flowchart: Multidocument 3"/>
          <p:cNvSpPr/>
          <p:nvPr/>
        </p:nvSpPr>
        <p:spPr>
          <a:xfrm>
            <a:off x="7212916" y="1390650"/>
            <a:ext cx="1401455" cy="976614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NoSQL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2356" y="3463925"/>
            <a:ext cx="1634756" cy="565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Donald J Trump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9332" y="3463925"/>
            <a:ext cx="1806259" cy="565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Barrack H Obama</a:t>
            </a:r>
          </a:p>
        </p:txBody>
      </p:sp>
      <p:sp>
        <p:nvSpPr>
          <p:cNvPr id="7" name="Oval 6"/>
          <p:cNvSpPr/>
          <p:nvPr/>
        </p:nvSpPr>
        <p:spPr>
          <a:xfrm>
            <a:off x="3308352" y="5193349"/>
            <a:ext cx="1150937" cy="8672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Trump</a:t>
            </a:r>
          </a:p>
        </p:txBody>
      </p:sp>
      <p:sp>
        <p:nvSpPr>
          <p:cNvPr id="8" name="Oval 7"/>
          <p:cNvSpPr/>
          <p:nvPr/>
        </p:nvSpPr>
        <p:spPr>
          <a:xfrm>
            <a:off x="1848488" y="5150709"/>
            <a:ext cx="1398167" cy="952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Donald J</a:t>
            </a:r>
          </a:p>
        </p:txBody>
      </p:sp>
      <p:sp>
        <p:nvSpPr>
          <p:cNvPr id="9" name="Oval 8"/>
          <p:cNvSpPr/>
          <p:nvPr/>
        </p:nvSpPr>
        <p:spPr>
          <a:xfrm>
            <a:off x="595222" y="5226512"/>
            <a:ext cx="1208990" cy="8014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Donald</a:t>
            </a:r>
          </a:p>
        </p:txBody>
      </p:sp>
      <p:sp>
        <p:nvSpPr>
          <p:cNvPr id="10" name="Oval 9"/>
          <p:cNvSpPr/>
          <p:nvPr/>
        </p:nvSpPr>
        <p:spPr>
          <a:xfrm>
            <a:off x="7914354" y="5174397"/>
            <a:ext cx="1245872" cy="9048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Obama</a:t>
            </a:r>
          </a:p>
        </p:txBody>
      </p:sp>
      <p:sp>
        <p:nvSpPr>
          <p:cNvPr id="11" name="Oval 10"/>
          <p:cNvSpPr/>
          <p:nvPr/>
        </p:nvSpPr>
        <p:spPr>
          <a:xfrm>
            <a:off x="6269615" y="5164922"/>
            <a:ext cx="1586815" cy="9049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Barrack H</a:t>
            </a:r>
          </a:p>
        </p:txBody>
      </p:sp>
      <p:sp>
        <p:nvSpPr>
          <p:cNvPr id="12" name="Oval 11"/>
          <p:cNvSpPr/>
          <p:nvPr/>
        </p:nvSpPr>
        <p:spPr>
          <a:xfrm>
            <a:off x="4945183" y="5193348"/>
            <a:ext cx="1274288" cy="847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Barrack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91036" y="4043867"/>
            <a:ext cx="800732" cy="121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5631889" y="4039435"/>
            <a:ext cx="166083" cy="114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 flipV="1">
            <a:off x="3148438" y="4030674"/>
            <a:ext cx="639068" cy="1159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2544053" y="4002844"/>
            <a:ext cx="166083" cy="114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6527844" y="4006987"/>
            <a:ext cx="269646" cy="1178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7061889" y="4002844"/>
            <a:ext cx="1216883" cy="1187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/>
          <p:cNvCxnSpPr/>
          <p:nvPr/>
        </p:nvCxnSpPr>
        <p:spPr>
          <a:xfrm flipV="1">
            <a:off x="3633656" y="1850952"/>
            <a:ext cx="3642444" cy="189792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/>
          <p:cNvCxnSpPr/>
          <p:nvPr/>
        </p:nvCxnSpPr>
        <p:spPr>
          <a:xfrm flipV="1">
            <a:off x="7459366" y="2236392"/>
            <a:ext cx="696536" cy="15096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8906"/>
          </a:xfrm>
        </p:spPr>
        <p:txBody>
          <a:bodyPr>
            <a:normAutofit/>
          </a:bodyPr>
          <a:lstStyle/>
          <a:p>
            <a:r>
              <a:rPr lang="en-US" sz="360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endParaRPr lang="en-GB" sz="2800">
              <a:latin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Can be extended further to include a Graphical UI</a:t>
            </a:r>
          </a:p>
          <a:p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Built-in framework for role-discovery and appropriate role prediction</a:t>
            </a:r>
          </a:p>
          <a:p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Similarity computation improvement to eliminate false aggregation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9291"/>
          </a:xfrm>
        </p:spPr>
        <p:txBody>
          <a:bodyPr/>
          <a:lstStyle/>
          <a:p>
            <a:r>
              <a:rPr lang="en-US" sz="360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u="sng">
                <a:solidFill>
                  <a:srgbClr val="0070C0"/>
                </a:solidFill>
              </a:rPr>
              <a:t>Discover New Actors In Politics: A Framework To Recommend Political Actors With Role In Real-time</a:t>
            </a:r>
            <a:br>
              <a:rPr lang="en-US" sz="2400" u="sng"/>
            </a:br>
            <a:r>
              <a:rPr lang="en-US" sz="2400">
                <a:solidFill>
                  <a:srgbClr val="0070C0"/>
                </a:solidFill>
                <a:latin typeface="Calibri"/>
              </a:rPr>
              <a:t>Paper by : </a:t>
            </a:r>
            <a:r>
              <a:rPr lang="en-US" sz="2400">
                <a:solidFill>
                  <a:srgbClr val="0070C0"/>
                </a:solidFill>
              </a:rPr>
              <a:t>Mohiuddin </a:t>
            </a:r>
            <a:r>
              <a:rPr lang="en-US" sz="2400" err="1">
                <a:solidFill>
                  <a:srgbClr val="0070C0"/>
                </a:solidFill>
              </a:rPr>
              <a:t>Solaimani</a:t>
            </a:r>
            <a:r>
              <a:rPr lang="en-US" sz="2400">
                <a:solidFill>
                  <a:srgbClr val="0070C0"/>
                </a:solidFill>
              </a:rPr>
              <a:t> , Sayeed Salam , </a:t>
            </a:r>
            <a:r>
              <a:rPr lang="en-US" sz="2400" err="1">
                <a:solidFill>
                  <a:srgbClr val="0070C0"/>
                </a:solidFill>
              </a:rPr>
              <a:t>Latifur</a:t>
            </a:r>
            <a:r>
              <a:rPr lang="en-US" sz="2400">
                <a:solidFill>
                  <a:srgbClr val="0070C0"/>
                </a:solidFill>
              </a:rPr>
              <a:t> Khan , Patrick T. Brandt and Vito </a:t>
            </a:r>
            <a:r>
              <a:rPr lang="en-US" sz="2400" err="1">
                <a:solidFill>
                  <a:srgbClr val="0070C0"/>
                </a:solidFill>
              </a:rPr>
              <a:t>D’Orazio</a:t>
            </a:r>
            <a:endParaRPr lang="en-US" sz="2400" err="1">
              <a:solidFill>
                <a:srgbClr val="0070C0"/>
              </a:solidFill>
              <a:latin typeface="Calibri"/>
            </a:endParaRPr>
          </a:p>
          <a:p>
            <a:r>
              <a:rPr lang="en-US" sz="2400" u="sng">
                <a:solidFill>
                  <a:srgbClr val="0070C0"/>
                </a:solidFill>
              </a:rPr>
              <a:t>Stanford NER - </a:t>
            </a:r>
            <a:r>
              <a:rPr lang="en-US" sz="2400" u="sng">
                <a:solidFill>
                  <a:srgbClr val="0070C0"/>
                </a:solidFill>
                <a:hlinkClick r:id="rId3"/>
              </a:rPr>
              <a:t>https://nlp.stanford.edu/software/CRF-NER.shtml</a:t>
            </a:r>
          </a:p>
          <a:p>
            <a:r>
              <a:rPr lang="en-US" sz="2400" u="sng">
                <a:solidFill>
                  <a:srgbClr val="0070C0"/>
                </a:solidFill>
              </a:rPr>
              <a:t>Spark Streaming - spark.apache.org/docs/latest/streaming-programming-guide.html</a:t>
            </a:r>
          </a:p>
          <a:p>
            <a:r>
              <a:rPr lang="en-US" sz="2400" u="sng">
                <a:solidFill>
                  <a:srgbClr val="0070C0"/>
                </a:solidFill>
              </a:rPr>
              <a:t>News API - </a:t>
            </a:r>
            <a:r>
              <a:rPr lang="en-US" sz="2400" u="sng">
                <a:solidFill>
                  <a:srgbClr val="0070C0"/>
                </a:solidFill>
                <a:hlinkClick r:id="rId4"/>
              </a:rPr>
              <a:t>https://newsapi.org/</a:t>
            </a:r>
          </a:p>
          <a:p>
            <a:r>
              <a:rPr lang="en-US" sz="2400" u="sng">
                <a:solidFill>
                  <a:srgbClr val="0070C0"/>
                </a:solidFill>
              </a:rPr>
              <a:t>Kafka - </a:t>
            </a:r>
            <a:r>
              <a:rPr lang="en-US" sz="2400" u="sng">
                <a:solidFill>
                  <a:srgbClr val="0070C0"/>
                </a:solidFill>
                <a:hlinkClick r:id="rId5"/>
              </a:rPr>
              <a:t>https://kafka.apache.org/</a:t>
            </a:r>
          </a:p>
          <a:p>
            <a:r>
              <a:rPr lang="en-US" sz="2400" u="sng">
                <a:solidFill>
                  <a:srgbClr val="0070C0"/>
                </a:solidFill>
                <a:latin typeface="Times New Roman"/>
                <a:cs typeface="Times New Roman"/>
              </a:rPr>
              <a:t>NY Times API - </a:t>
            </a:r>
            <a:r>
              <a:rPr lang="en-US" sz="2400" u="sng">
                <a:solidFill>
                  <a:srgbClr val="0070C0"/>
                </a:solidFill>
                <a:latin typeface="Times New Roman"/>
                <a:cs typeface="Times New Roman"/>
                <a:hlinkClick r:id="rId6"/>
              </a:rPr>
              <a:t>https://developer.nytimes.com/</a:t>
            </a:r>
            <a:r>
              <a:rPr lang="en-US" sz="2400">
                <a:solidFill>
                  <a:srgbClr val="0070C0"/>
                </a:solidFill>
                <a:latin typeface="Times New Roman"/>
                <a:cs typeface="Times New Roman"/>
              </a:rPr>
              <a:t> </a:t>
            </a:r>
          </a:p>
          <a:p>
            <a:r>
              <a:rPr lang="en-US" sz="2400" u="sng" err="1">
                <a:solidFill>
                  <a:srgbClr val="0070C0"/>
                </a:solidFill>
                <a:latin typeface="Times New Roman"/>
                <a:cs typeface="Times New Roman"/>
              </a:rPr>
              <a:t>Redis</a:t>
            </a:r>
            <a:r>
              <a:rPr lang="en-US" sz="2400" u="sng">
                <a:solidFill>
                  <a:srgbClr val="0070C0"/>
                </a:solidFill>
                <a:latin typeface="Times New Roman"/>
                <a:cs typeface="Times New Roman"/>
              </a:rPr>
              <a:t> – </a:t>
            </a:r>
            <a:r>
              <a:rPr lang="en-US" sz="2400" u="sng">
                <a:solidFill>
                  <a:srgbClr val="0070C0"/>
                </a:solidFill>
                <a:latin typeface="Times New Roman"/>
                <a:cs typeface="Times New Roman"/>
                <a:hlinkClick r:id="rId7"/>
              </a:rPr>
              <a:t>https://redis.io/</a:t>
            </a:r>
            <a:r>
              <a:rPr lang="en-US" sz="2400">
                <a:solidFill>
                  <a:srgbClr val="0070C0"/>
                </a:solidFill>
                <a:latin typeface="Times New Roman"/>
                <a:cs typeface="Times New Roman"/>
              </a:rPr>
              <a:t> </a:t>
            </a:r>
          </a:p>
          <a:p>
            <a:r>
              <a:rPr lang="en-US" sz="2400" u="sng">
                <a:solidFill>
                  <a:srgbClr val="0070C0"/>
                </a:solidFill>
                <a:latin typeface="Times New Roman"/>
                <a:cs typeface="Times New Roman"/>
              </a:rPr>
              <a:t>CAMEO - http://eventdata.parusanalytics.com/data.dir/cameo.html</a:t>
            </a:r>
            <a:r>
              <a:rPr lang="en-US" sz="2400">
                <a:solidFill>
                  <a:srgbClr val="0070C0"/>
                </a:solidFill>
                <a:latin typeface="Times New Roman"/>
                <a:cs typeface="Times New Roman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endParaRPr lang="en-US"/>
          </a:p>
          <a:p>
            <a:pPr algn="ctr">
              <a:buNone/>
            </a:pPr>
            <a:endParaRPr lang="en-US"/>
          </a:p>
          <a:p>
            <a:pPr algn="ctr">
              <a:buNone/>
            </a:pPr>
            <a:endParaRPr lang="en-US" sz="4000" b="1">
              <a:latin typeface="Times New Roman"/>
              <a:cs typeface="Times New Roman"/>
            </a:endParaRPr>
          </a:p>
        </p:txBody>
      </p:sp>
      <p:pic>
        <p:nvPicPr>
          <p:cNvPr id="2" name="Picture 3" descr="big-data-in-action-realworld-solution-showcase-37-6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36" y="1847850"/>
            <a:ext cx="5014341" cy="3464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6158"/>
          </a:xfrm>
        </p:spPr>
        <p:txBody>
          <a:bodyPr>
            <a:normAutofit/>
          </a:bodyPr>
          <a:lstStyle/>
          <a:p>
            <a:r>
              <a:rPr lang="en-US" sz="360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247775"/>
            <a:ext cx="8564937" cy="5046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</a:rPr>
              <a:t>Advancement in Big Data</a:t>
            </a:r>
          </a:p>
          <a:p>
            <a:pPr lvl="1"/>
            <a:r>
              <a:rPr lang="en-US" sz="2000">
                <a:latin typeface="Times New Roman"/>
              </a:rPr>
              <a:t>Less manual dependencies</a:t>
            </a:r>
          </a:p>
          <a:p>
            <a:pPr lvl="1"/>
            <a:r>
              <a:rPr lang="en-US" sz="2000">
                <a:latin typeface="Times New Roman"/>
              </a:rPr>
              <a:t>Higher accuracy</a:t>
            </a:r>
          </a:p>
          <a:p>
            <a:pPr lvl="1"/>
            <a:r>
              <a:rPr lang="en-US" sz="2000">
                <a:latin typeface="Times New Roman"/>
              </a:rPr>
              <a:t>More efficiency</a:t>
            </a:r>
          </a:p>
          <a:p>
            <a:pPr lvl="1"/>
            <a:r>
              <a:rPr lang="en-US" sz="2000">
                <a:latin typeface="Times New Roman"/>
              </a:rPr>
              <a:t>Efficient error handling </a:t>
            </a:r>
            <a:br>
              <a:rPr lang="en-US" sz="2000">
                <a:latin typeface="Times New Roman"/>
              </a:rPr>
            </a:br>
            <a:endParaRPr lang="en-US" sz="2000">
              <a:latin typeface="Times New Roman"/>
            </a:endParaRPr>
          </a:p>
          <a:p>
            <a:r>
              <a:rPr lang="en-US" sz="2400">
                <a:latin typeface="Times New Roman"/>
              </a:rPr>
              <a:t>One such use case of human dependencies is the use of dictionaries to look up actors and actions involved in potential events</a:t>
            </a:r>
            <a:br>
              <a:rPr lang="en-US" sz="2400">
                <a:latin typeface="Times New Roman"/>
              </a:rPr>
            </a:br>
            <a:endParaRPr lang="en-US" sz="2400">
              <a:latin typeface="Times New Roman"/>
            </a:endParaRPr>
          </a:p>
          <a:p>
            <a:r>
              <a:rPr lang="en-US" sz="2400">
                <a:latin typeface="Times New Roman"/>
              </a:rPr>
              <a:t>Current Scenario: Such dictionaries are managed and updated by humans with a high cost and infrequent updating – resulting into loss of important data/information</a:t>
            </a:r>
          </a:p>
          <a:p>
            <a:endParaRPr lang="en-US" sz="2400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3411"/>
          </a:xfrm>
        </p:spPr>
        <p:txBody>
          <a:bodyPr>
            <a:normAutofit/>
          </a:bodyPr>
          <a:lstStyle/>
          <a:p>
            <a:r>
              <a:rPr lang="en-US" sz="360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To overcome the existing manual dependencies and error handling</a:t>
            </a:r>
            <a:br>
              <a:rPr lang="en-US" sz="2400">
                <a:latin typeface="Times New Roman"/>
                <a:cs typeface="Times New Roman"/>
              </a:rPr>
            </a:br>
            <a:endParaRPr lang="en-US" sz="2400">
              <a:latin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Prevent loss of valuable data / information due to infrequent table updating</a:t>
            </a:r>
            <a:br>
              <a:rPr lang="en-US" sz="2400">
                <a:latin typeface="Times New Roman"/>
                <a:cs typeface="Times New Roman"/>
              </a:rPr>
            </a:br>
            <a:endParaRPr lang="en-US" sz="2400">
              <a:latin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To identify missing and new data (actors) using Automatic Content Extraction</a:t>
            </a:r>
            <a:br>
              <a:rPr lang="en-US" sz="2400">
                <a:latin typeface="Times New Roman"/>
                <a:cs typeface="Times New Roman"/>
              </a:rPr>
            </a:b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Provide recommendations for new actors for multiple time frames using frequency-based actor ranking algorithm</a:t>
            </a:r>
          </a:p>
          <a:p>
            <a:endParaRPr lang="en-US" sz="2800">
              <a:latin typeface="Times New Roman"/>
            </a:endParaRPr>
          </a:p>
          <a:p>
            <a:endParaRPr lang="en-US" sz="2400">
              <a:latin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3411"/>
          </a:xfrm>
        </p:spPr>
        <p:txBody>
          <a:bodyPr>
            <a:normAutofit/>
          </a:bodyPr>
          <a:lstStyle/>
          <a:p>
            <a:r>
              <a:rPr lang="en-US" sz="3600"/>
              <a:t>Technical View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>
                <a:latin typeface="Times New Roman"/>
              </a:rPr>
              <a:t>Fetching input data using Apache Kafka at periodic intervals</a:t>
            </a:r>
          </a:p>
          <a:p>
            <a:pPr marL="0" indent="0">
              <a:buNone/>
            </a:pPr>
            <a:endParaRPr lang="en-US" sz="2400">
              <a:latin typeface="Times New Roman"/>
            </a:endParaRPr>
          </a:p>
          <a:p>
            <a:r>
              <a:rPr lang="en-US" sz="2400">
                <a:latin typeface="Times New Roman"/>
              </a:rPr>
              <a:t>Consuming data using Spark-Streaming and Apache Kafka</a:t>
            </a:r>
          </a:p>
          <a:p>
            <a:pPr marL="0" indent="0">
              <a:buNone/>
            </a:pPr>
            <a:endParaRPr lang="en-US" sz="2400">
              <a:latin typeface="Times New Roman"/>
            </a:endParaRPr>
          </a:p>
          <a:p>
            <a:r>
              <a:rPr lang="en-US" sz="2400">
                <a:latin typeface="Times New Roman"/>
              </a:rPr>
              <a:t>Technologies / tools used:</a:t>
            </a:r>
          </a:p>
          <a:p>
            <a:pPr lvl="1"/>
            <a:r>
              <a:rPr lang="en-US" sz="2000">
                <a:latin typeface="Times New Roman"/>
              </a:rPr>
              <a:t>Apache Kafka</a:t>
            </a:r>
          </a:p>
          <a:p>
            <a:pPr lvl="1"/>
            <a:r>
              <a:rPr lang="en-US" sz="2000">
                <a:latin typeface="Times New Roman"/>
              </a:rPr>
              <a:t>Spark Streaming library</a:t>
            </a:r>
          </a:p>
          <a:p>
            <a:pPr lvl="1"/>
            <a:r>
              <a:rPr lang="en-US" sz="2000">
                <a:latin typeface="Times New Roman"/>
              </a:rPr>
              <a:t>Java programming language</a:t>
            </a:r>
          </a:p>
          <a:p>
            <a:pPr lvl="1"/>
            <a:r>
              <a:rPr lang="en-US" sz="2000">
                <a:latin typeface="Times New Roman"/>
                <a:cs typeface="Times New Roman"/>
              </a:rPr>
              <a:t>NoSQL (</a:t>
            </a:r>
            <a:r>
              <a:rPr lang="en-US" sz="2000">
                <a:latin typeface="Times New Roman"/>
                <a:cs typeface="Times New Roman"/>
                <a:hlinkClick r:id="rId3"/>
              </a:rPr>
              <a:t>Redis</a:t>
            </a:r>
            <a:r>
              <a:rPr lang="en-US" sz="2000"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 sz="2000">
                <a:latin typeface="Times New Roman"/>
              </a:rPr>
              <a:t>Stanford Core NLP library</a:t>
            </a:r>
          </a:p>
          <a:p>
            <a:pPr lvl="1"/>
            <a:r>
              <a:rPr lang="en-US" sz="2000">
                <a:latin typeface="Times New Roman"/>
                <a:cs typeface="Times New Roman"/>
              </a:rPr>
              <a:t>Stanford NER</a:t>
            </a:r>
          </a:p>
          <a:p>
            <a:pPr lvl="1"/>
            <a:r>
              <a:rPr lang="en-US" sz="2000">
                <a:latin typeface="Times New Roman"/>
              </a:rPr>
              <a:t>CAMEO action directory</a:t>
            </a:r>
          </a:p>
          <a:p>
            <a:pPr lvl="1"/>
            <a:r>
              <a:rPr lang="en-US" sz="2000">
                <a:latin typeface="Times New Roman"/>
                <a:cs typeface="Times New Roman"/>
              </a:rPr>
              <a:t>Various APIs (NY Times API)</a:t>
            </a:r>
          </a:p>
          <a:p>
            <a:endParaRPr lang="en-US" sz="2400">
              <a:latin typeface="Times New Roman"/>
            </a:endParaRPr>
          </a:p>
          <a:p>
            <a:endParaRPr lang="en-US" sz="2400">
              <a:latin typeface="Times New Roman"/>
            </a:endParaRPr>
          </a:p>
          <a:p>
            <a:endParaRPr lang="en-US" sz="2400">
              <a:latin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05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4785"/>
          </a:xfrm>
        </p:spPr>
        <p:txBody>
          <a:bodyPr>
            <a:normAutofit/>
          </a:bodyPr>
          <a:lstStyle/>
          <a:p>
            <a:r>
              <a:rPr lang="en-US" sz="3600"/>
              <a:t>Introduction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1305" cy="4929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>
                <a:latin typeface="Times New Roman"/>
                <a:cs typeface="Times New Roman"/>
              </a:rPr>
              <a:t>Encoding of political data done by humans or machine learning</a:t>
            </a:r>
          </a:p>
          <a:p>
            <a:pPr lvl="1"/>
            <a:r>
              <a:rPr lang="en-US">
                <a:latin typeface="Times New Roman"/>
                <a:cs typeface="Times New Roman"/>
              </a:rPr>
              <a:t>Dictionaries of actors and actions are maintained</a:t>
            </a:r>
          </a:p>
          <a:p>
            <a:pPr lvl="1"/>
            <a:r>
              <a:rPr lang="en-US">
                <a:latin typeface="Times New Roman"/>
                <a:cs typeface="Times New Roman"/>
              </a:rPr>
              <a:t>Strong need of processing political data to extract useful information such as politicians and their roles in various organization</a:t>
            </a:r>
          </a:p>
          <a:p>
            <a:pPr lvl="1"/>
            <a:r>
              <a:rPr lang="en-US">
                <a:latin typeface="Times New Roman"/>
                <a:cs typeface="Times New Roman"/>
              </a:rPr>
              <a:t>Identification and addition of new political actors and their roles into the database</a:t>
            </a:r>
          </a:p>
          <a:p>
            <a:pPr lvl="1"/>
            <a:r>
              <a:rPr lang="en-US">
                <a:latin typeface="Times New Roman"/>
                <a:cs typeface="Times New Roman"/>
              </a:rPr>
              <a:t>Process is very slow and inefficient when done by humans</a:t>
            </a:r>
          </a:p>
          <a:p>
            <a:pPr marL="457200" lvl="1" indent="0">
              <a:buNone/>
            </a:pPr>
            <a:endParaRPr lang="en-US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Ø"/>
            </a:pPr>
            <a:endParaRPr lang="en-US">
              <a:latin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4785"/>
          </a:xfrm>
        </p:spPr>
        <p:txBody>
          <a:bodyPr>
            <a:normAutofit/>
          </a:bodyPr>
          <a:lstStyle/>
          <a:p>
            <a:r>
              <a:rPr lang="en-US" sz="3600"/>
              <a:t>Introduction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1571625"/>
            <a:ext cx="8431305" cy="4929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just"/>
            <a:r>
              <a:rPr lang="en-US">
                <a:latin typeface="Times New Roman"/>
                <a:cs typeface="Times New Roman"/>
              </a:rPr>
              <a:t>Recommending an actor based on preexisting data creates an issue when the information about that actor is not updated in the dictionaries yet.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>
                <a:latin typeface="Times New Roman"/>
                <a:cs typeface="Times New Roman"/>
              </a:rPr>
              <a:t>Machine learning based semantic labeling techniques to identify verbs, nouns, etc.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>
                <a:latin typeface="Times New Roman"/>
                <a:cs typeface="Times New Roman"/>
              </a:rPr>
              <a:t>Using  these techniques we can identify names of political actors and their existing roles too.</a:t>
            </a:r>
          </a:p>
          <a:p>
            <a:pPr algn="just">
              <a:buFont typeface="Wingdings" pitchFamily="2" charset="2"/>
              <a:buChar char="Ø"/>
            </a:pPr>
            <a:endParaRPr lang="en-US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672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/>
          <p:cNvSpPr/>
          <p:nvPr/>
        </p:nvSpPr>
        <p:spPr>
          <a:xfrm>
            <a:off x="6394460" y="2126211"/>
            <a:ext cx="2238327" cy="9962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300000"/>
              </a:lnSpc>
            </a:pPr>
            <a:r>
              <a:rPr lang="en-US"/>
              <a:t>SPARK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78"/>
            <a:ext cx="8229600" cy="940013"/>
          </a:xfrm>
        </p:spPr>
        <p:txBody>
          <a:bodyPr/>
          <a:lstStyle/>
          <a:p>
            <a:r>
              <a:rPr lang="en-US" sz="3600"/>
              <a:t>Work Flow</a:t>
            </a:r>
          </a:p>
        </p:txBody>
      </p:sp>
      <p:pic>
        <p:nvPicPr>
          <p:cNvPr id="8" name="Picture 8" descr="new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9" y="1362075"/>
            <a:ext cx="1323833" cy="991641"/>
          </a:xfrm>
          <a:prstGeom prst="rect">
            <a:avLst/>
          </a:prstGeom>
        </p:spPr>
      </p:pic>
      <p:pic>
        <p:nvPicPr>
          <p:cNvPr id="5" name="Picture 6" descr="latestnew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25" y="1962150"/>
            <a:ext cx="1339069" cy="955975"/>
          </a:xfrm>
          <a:prstGeom prst="rect">
            <a:avLst/>
          </a:prstGeom>
        </p:spPr>
      </p:pic>
      <p:sp>
        <p:nvSpPr>
          <p:cNvPr id="10" name="Rectangle: Rounded Corners 9"/>
          <p:cNvSpPr/>
          <p:nvPr/>
        </p:nvSpPr>
        <p:spPr>
          <a:xfrm>
            <a:off x="3535536" y="1751703"/>
            <a:ext cx="1323975" cy="7916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Collection</a:t>
            </a:r>
          </a:p>
        </p:txBody>
      </p:sp>
      <p:sp>
        <p:nvSpPr>
          <p:cNvPr id="11" name="Rectangle: Single Corner Snipped 10"/>
          <p:cNvSpPr/>
          <p:nvPr/>
        </p:nvSpPr>
        <p:spPr>
          <a:xfrm>
            <a:off x="6565995" y="2257425"/>
            <a:ext cx="1241947" cy="57308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Metadata Extraction</a:t>
            </a:r>
          </a:p>
        </p:txBody>
      </p:sp>
      <p:sp>
        <p:nvSpPr>
          <p:cNvPr id="13" name="Cube 12"/>
          <p:cNvSpPr/>
          <p:nvPr/>
        </p:nvSpPr>
        <p:spPr>
          <a:xfrm>
            <a:off x="3535536" y="3390900"/>
            <a:ext cx="1871117" cy="135243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 N,</a:t>
            </a:r>
          </a:p>
          <a:p>
            <a:pPr algn="ctr"/>
            <a:r>
              <a:rPr lang="en-US"/>
              <a:t>Window M</a:t>
            </a:r>
          </a:p>
          <a:p>
            <a:pPr algn="ctr"/>
            <a:r>
              <a:rPr lang="en-US"/>
              <a:t>(Parse, NER)</a:t>
            </a:r>
          </a:p>
        </p:txBody>
      </p:sp>
      <p:sp>
        <p:nvSpPr>
          <p:cNvPr id="14" name="Rectangle: Diagonal Corners Rounded 13"/>
          <p:cNvSpPr/>
          <p:nvPr/>
        </p:nvSpPr>
        <p:spPr>
          <a:xfrm>
            <a:off x="457200" y="3752850"/>
            <a:ext cx="1719617" cy="91440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Political Actor Extraction</a:t>
            </a:r>
          </a:p>
        </p:txBody>
      </p:sp>
      <p:sp>
        <p:nvSpPr>
          <p:cNvPr id="15" name="Rectangle: Top Corners Rounded 14"/>
          <p:cNvSpPr/>
          <p:nvPr/>
        </p:nvSpPr>
        <p:spPr>
          <a:xfrm>
            <a:off x="2619375" y="5362575"/>
            <a:ext cx="2866029" cy="914400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Political Actor Recommendation</a:t>
            </a:r>
          </a:p>
        </p:txBody>
      </p:sp>
      <p:pic>
        <p:nvPicPr>
          <p:cNvPr id="16" name="Picture 16" descr="Human_vs_Computer-e136461944564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286" y="5027707"/>
            <a:ext cx="1980514" cy="1583638"/>
          </a:xfrm>
          <a:prstGeom prst="rect">
            <a:avLst/>
          </a:prstGeom>
        </p:spPr>
      </p:pic>
      <p:sp>
        <p:nvSpPr>
          <p:cNvPr id="19" name="Arrow: Right 18"/>
          <p:cNvSpPr/>
          <p:nvPr/>
        </p:nvSpPr>
        <p:spPr>
          <a:xfrm>
            <a:off x="2296669" y="1929389"/>
            <a:ext cx="977900" cy="3204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/>
          <p:cNvSpPr/>
          <p:nvPr/>
        </p:nvSpPr>
        <p:spPr>
          <a:xfrm rot="1200000">
            <a:off x="5053942" y="2228850"/>
            <a:ext cx="1138288" cy="3190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 rot="10740000">
            <a:off x="2420555" y="3981450"/>
            <a:ext cx="977900" cy="3204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/>
          <p:cNvSpPr/>
          <p:nvPr/>
        </p:nvSpPr>
        <p:spPr>
          <a:xfrm>
            <a:off x="5682344" y="5715000"/>
            <a:ext cx="977900" cy="3204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 22"/>
          <p:cNvSpPr/>
          <p:nvPr/>
        </p:nvSpPr>
        <p:spPr>
          <a:xfrm rot="10740000">
            <a:off x="6155747" y="3537235"/>
            <a:ext cx="813816" cy="86868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Bent-Up 24"/>
          <p:cNvSpPr/>
          <p:nvPr/>
        </p:nvSpPr>
        <p:spPr>
          <a:xfrm rot="5340000">
            <a:off x="952975" y="5205391"/>
            <a:ext cx="1070212" cy="73183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00306" y="538307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New Actors</a:t>
            </a:r>
          </a:p>
        </p:txBody>
      </p:sp>
      <p:sp>
        <p:nvSpPr>
          <p:cNvPr id="3" name="TextBox 2"/>
          <p:cNvSpPr txBox="1"/>
          <p:nvPr/>
        </p:nvSpPr>
        <p:spPr>
          <a:xfrm rot="1260000">
            <a:off x="5067616" y="1941691"/>
            <a:ext cx="1228299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184342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78"/>
            <a:ext cx="8229600" cy="940013"/>
          </a:xfrm>
        </p:spPr>
        <p:txBody>
          <a:bodyPr/>
          <a:lstStyle/>
          <a:p>
            <a:r>
              <a:rPr lang="en-US" sz="3600"/>
              <a:t>Technical Flow</a:t>
            </a:r>
            <a:endParaRPr lang="en-US"/>
          </a:p>
        </p:txBody>
      </p:sp>
      <p:pic>
        <p:nvPicPr>
          <p:cNvPr id="5" name="Picture 6" descr="latestnew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82" y="1428750"/>
            <a:ext cx="1339069" cy="955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25383" y="1524427"/>
            <a:ext cx="1009745" cy="76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CoreNLP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69575" y="1524427"/>
            <a:ext cx="1009745" cy="76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NER</a:t>
            </a:r>
            <a:endParaRPr lang="en-US" err="1"/>
          </a:p>
        </p:txBody>
      </p:sp>
      <p:sp>
        <p:nvSpPr>
          <p:cNvPr id="27" name="Rectangle 26"/>
          <p:cNvSpPr/>
          <p:nvPr/>
        </p:nvSpPr>
        <p:spPr>
          <a:xfrm>
            <a:off x="3478357" y="2762250"/>
            <a:ext cx="1378139" cy="763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73655" y="2856865"/>
            <a:ext cx="1350844" cy="76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Unknown Actor List</a:t>
            </a:r>
            <a:endParaRPr lang="en-US" err="1"/>
          </a:p>
        </p:txBody>
      </p:sp>
      <p:sp>
        <p:nvSpPr>
          <p:cNvPr id="7" name="Oval 6"/>
          <p:cNvSpPr/>
          <p:nvPr/>
        </p:nvSpPr>
        <p:spPr>
          <a:xfrm>
            <a:off x="6184805" y="2761188"/>
            <a:ext cx="982638" cy="955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Filter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480300" y="4505325"/>
            <a:ext cx="1460310" cy="1228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Group</a:t>
            </a:r>
          </a:p>
          <a:p>
            <a:pPr algn="ctr"/>
            <a:endParaRPr lang="en-US"/>
          </a:p>
          <a:p>
            <a:pPr algn="ctr"/>
            <a:r>
              <a:rPr lang="en-US"/>
              <a:t>Actor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59529" y="4847029"/>
            <a:ext cx="1187355" cy="546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Actor list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69807" y="4847029"/>
            <a:ext cx="1187355" cy="546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Actor list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87264" y="4848225"/>
            <a:ext cx="1187355" cy="546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Actor list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96045" y="4848225"/>
            <a:ext cx="1187355" cy="546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Actor list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689303" y="1892774"/>
            <a:ext cx="668740" cy="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3792839" y="1907136"/>
            <a:ext cx="668740" cy="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65839" y="5140913"/>
            <a:ext cx="1173708" cy="14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060295" y="3239574"/>
            <a:ext cx="982638" cy="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/>
          <p:cNvCxnSpPr/>
          <p:nvPr/>
        </p:nvCxnSpPr>
        <p:spPr>
          <a:xfrm>
            <a:off x="2487264" y="2289844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82453" y="1831960"/>
            <a:ext cx="518615" cy="941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7229295" y="3429000"/>
            <a:ext cx="518615" cy="941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7491015" y="5076825"/>
            <a:ext cx="1487605" cy="1409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49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78"/>
            <a:ext cx="8229600" cy="940013"/>
          </a:xfrm>
        </p:spPr>
        <p:txBody>
          <a:bodyPr/>
          <a:lstStyle/>
          <a:p>
            <a:r>
              <a:rPr lang="en-US" sz="3600"/>
              <a:t>Detailed View</a:t>
            </a:r>
            <a:endParaRPr lang="en-US"/>
          </a:p>
        </p:txBody>
      </p:sp>
      <p:pic>
        <p:nvPicPr>
          <p:cNvPr id="4" name="Picture 7" descr="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66800"/>
            <a:ext cx="5222240" cy="55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7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Political Actor Recommendation</vt:lpstr>
      <vt:lpstr>Motivation</vt:lpstr>
      <vt:lpstr>Project Objective</vt:lpstr>
      <vt:lpstr>Technical View Point</vt:lpstr>
      <vt:lpstr>Introduction (Contd.)</vt:lpstr>
      <vt:lpstr>Introduction (Contd.)</vt:lpstr>
      <vt:lpstr>Work Flow</vt:lpstr>
      <vt:lpstr>Technical Flow</vt:lpstr>
      <vt:lpstr>Detailed View</vt:lpstr>
      <vt:lpstr>Spark Streaming</vt:lpstr>
      <vt:lpstr>Apache Kafka</vt:lpstr>
      <vt:lpstr>Stanford NER </vt:lpstr>
      <vt:lpstr>Stanford NER</vt:lpstr>
      <vt:lpstr>Challenges Encountered</vt:lpstr>
      <vt:lpstr>Future Scope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Actor Recommendation</dc:title>
  <cp:revision>1</cp:revision>
  <dcterms:modified xsi:type="dcterms:W3CDTF">2017-05-08T18:22:25Z</dcterms:modified>
</cp:coreProperties>
</file>