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f6254d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f6254d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f6254d1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f6254d1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f320e3e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f320e3e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f320e3e4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f320e3e4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f3e88a1fe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f3e88a1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f3e88a1f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f3e88a1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f320e3e43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f320e3e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f320e3e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f320e3e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f320e3e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f320e3e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f320e3e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f320e3e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21025"/>
            <a:ext cx="8118600" cy="158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Behind-The -Meter (BTM) Energy Storage Systems(ESS) O</a:t>
            </a:r>
            <a:r>
              <a:rPr lang="en" sz="3000"/>
              <a:t>ptimization Techniques</a:t>
            </a:r>
            <a:endParaRPr sz="3000"/>
          </a:p>
        </p:txBody>
      </p:sp>
      <p:sp>
        <p:nvSpPr>
          <p:cNvPr id="60" name="Google Shape;60;p13"/>
          <p:cNvSpPr txBox="1"/>
          <p:nvPr>
            <p:ph idx="1" type="subTitle"/>
          </p:nvPr>
        </p:nvSpPr>
        <p:spPr>
          <a:xfrm>
            <a:off x="512700" y="3637550"/>
            <a:ext cx="2311800" cy="125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BY GROUP 13</a:t>
            </a:r>
            <a:endParaRPr sz="1200"/>
          </a:p>
          <a:p>
            <a:pPr indent="0" lvl="0" marL="0" rtl="0" algn="ctr">
              <a:spcBef>
                <a:spcPts val="0"/>
              </a:spcBef>
              <a:spcAft>
                <a:spcPts val="0"/>
              </a:spcAft>
              <a:buClr>
                <a:schemeClr val="dk1"/>
              </a:buClr>
              <a:buSzPts val="1100"/>
              <a:buFont typeface="Arial"/>
              <a:buNone/>
            </a:pPr>
            <a:r>
              <a:rPr lang="en" sz="1200">
                <a:solidFill>
                  <a:schemeClr val="lt1"/>
                </a:solidFill>
              </a:rPr>
              <a:t>R</a:t>
            </a:r>
            <a:r>
              <a:rPr lang="en" sz="1200">
                <a:solidFill>
                  <a:schemeClr val="lt1"/>
                </a:solidFill>
              </a:rPr>
              <a:t>avulapalli Juhi</a:t>
            </a:r>
            <a:endParaRPr sz="1200">
              <a:solidFill>
                <a:schemeClr val="lt1"/>
              </a:solidFill>
            </a:endParaRPr>
          </a:p>
          <a:p>
            <a:pPr indent="0" lvl="0" marL="0" rtl="0" algn="ctr">
              <a:spcBef>
                <a:spcPts val="0"/>
              </a:spcBef>
              <a:spcAft>
                <a:spcPts val="0"/>
              </a:spcAft>
              <a:buClr>
                <a:schemeClr val="dk1"/>
              </a:buClr>
              <a:buSzPts val="1100"/>
              <a:buFont typeface="Arial"/>
              <a:buNone/>
            </a:pPr>
            <a:r>
              <a:rPr lang="en" sz="1200">
                <a:solidFill>
                  <a:schemeClr val="lt1"/>
                </a:solidFill>
              </a:rPr>
              <a:t>B</a:t>
            </a:r>
            <a:r>
              <a:rPr lang="en" sz="1200">
                <a:solidFill>
                  <a:schemeClr val="lt1"/>
                </a:solidFill>
              </a:rPr>
              <a:t>huvana Singamaneni</a:t>
            </a:r>
            <a:endParaRPr sz="1200">
              <a:solidFill>
                <a:schemeClr val="lt1"/>
              </a:solidFill>
            </a:endParaRPr>
          </a:p>
          <a:p>
            <a:pPr indent="0" lvl="0" marL="0" rtl="0" algn="ctr">
              <a:spcBef>
                <a:spcPts val="0"/>
              </a:spcBef>
              <a:spcAft>
                <a:spcPts val="0"/>
              </a:spcAft>
              <a:buClr>
                <a:schemeClr val="dk1"/>
              </a:buClr>
              <a:buSzPts val="1100"/>
              <a:buFont typeface="Arial"/>
              <a:buNone/>
            </a:pPr>
            <a:r>
              <a:rPr lang="en" sz="1200">
                <a:solidFill>
                  <a:schemeClr val="lt1"/>
                </a:solidFill>
              </a:rPr>
              <a:t>H</a:t>
            </a:r>
            <a:r>
              <a:rPr lang="en" sz="1200">
                <a:solidFill>
                  <a:schemeClr val="lt1"/>
                </a:solidFill>
              </a:rPr>
              <a:t>arsh Bokadia </a:t>
            </a:r>
            <a:endParaRPr sz="1200">
              <a:solidFill>
                <a:schemeClr val="lt1"/>
              </a:solidFill>
            </a:endParaRPr>
          </a:p>
          <a:p>
            <a:pPr indent="0" lvl="0" marL="0" rtl="0" algn="ctr">
              <a:spcBef>
                <a:spcPts val="0"/>
              </a:spcBef>
              <a:spcAft>
                <a:spcPts val="0"/>
              </a:spcAft>
              <a:buClr>
                <a:schemeClr val="dk1"/>
              </a:buClr>
              <a:buSzPts val="1100"/>
              <a:buFont typeface="Arial"/>
              <a:buNone/>
            </a:pPr>
            <a:r>
              <a:rPr lang="en" sz="1200">
                <a:solidFill>
                  <a:schemeClr val="lt1"/>
                </a:solidFill>
              </a:rPr>
              <a:t>P</a:t>
            </a:r>
            <a:r>
              <a:rPr lang="en" sz="1200">
                <a:solidFill>
                  <a:schemeClr val="lt1"/>
                </a:solidFill>
              </a:rPr>
              <a:t>riyam K Paul </a:t>
            </a:r>
            <a:endParaRPr sz="1200">
              <a:solidFill>
                <a:schemeClr val="lt1"/>
              </a:solidFill>
            </a:endParaRPr>
          </a:p>
          <a:p>
            <a:pPr indent="0" lvl="0" marL="0" rtl="0" algn="ctr">
              <a:spcBef>
                <a:spcPts val="0"/>
              </a:spcBef>
              <a:spcAft>
                <a:spcPts val="0"/>
              </a:spcAft>
              <a:buClr>
                <a:schemeClr val="dk1"/>
              </a:buClr>
              <a:buSzPts val="1100"/>
              <a:buFont typeface="Arial"/>
              <a:buNone/>
            </a:pPr>
            <a:r>
              <a:rPr lang="en" sz="1200">
                <a:solidFill>
                  <a:schemeClr val="lt1"/>
                </a:solidFill>
              </a:rPr>
              <a:t>S</a:t>
            </a:r>
            <a:r>
              <a:rPr lang="en" sz="1200">
                <a:solidFill>
                  <a:schemeClr val="lt1"/>
                </a:solidFill>
              </a:rPr>
              <a:t>hikhar Gupta</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2225250" y="89150"/>
            <a:ext cx="4967700" cy="6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Co-operative HEMS Theory</a:t>
            </a:r>
            <a:endParaRPr/>
          </a:p>
        </p:txBody>
      </p:sp>
      <p:sp>
        <p:nvSpPr>
          <p:cNvPr id="151" name="Google Shape;151;p22"/>
          <p:cNvSpPr txBox="1"/>
          <p:nvPr>
            <p:ph idx="1" type="body"/>
          </p:nvPr>
        </p:nvSpPr>
        <p:spPr>
          <a:xfrm>
            <a:off x="311700" y="732775"/>
            <a:ext cx="2524800" cy="41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method, we optimize the Home Energy Management System (HEMS) with </a:t>
            </a:r>
            <a:r>
              <a:rPr lang="en" sz="1400"/>
              <a:t>cooperative </a:t>
            </a:r>
            <a:r>
              <a:rPr lang="en" sz="1400"/>
              <a:t>use of forecast models for Load and PV generation.</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1600"/>
              </a:spcAft>
              <a:buNone/>
            </a:pPr>
            <a:r>
              <a:t/>
            </a:r>
            <a:endParaRPr/>
          </a:p>
        </p:txBody>
      </p:sp>
      <p:sp>
        <p:nvSpPr>
          <p:cNvPr id="152" name="Google Shape;152;p22"/>
          <p:cNvSpPr txBox="1"/>
          <p:nvPr/>
        </p:nvSpPr>
        <p:spPr>
          <a:xfrm>
            <a:off x="3037575" y="755700"/>
            <a:ext cx="2941200" cy="3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For load forecasting, we used multiple linear regression model (MLR), which could forecast the hourly electricity load for next day before 11 pm.                                         For PV generation forecasts, we used support vector regression.After</a:t>
            </a:r>
            <a:r>
              <a:rPr lang="en">
                <a:solidFill>
                  <a:schemeClr val="dk1"/>
                </a:solidFill>
                <a:latin typeface="Old Standard TT"/>
                <a:ea typeface="Old Standard TT"/>
                <a:cs typeface="Old Standard TT"/>
                <a:sym typeface="Old Standard TT"/>
              </a:rPr>
              <a:t> getting both forecast models, we formed a basic MILP problem for daily battery cost optimization, where we tackled with the buy price and the sell price along with forecasted load and PV generation. </a:t>
            </a:r>
            <a:endParaRPr>
              <a:solidFill>
                <a:schemeClr val="dk1"/>
              </a:solidFill>
              <a:latin typeface="Old Standard TT"/>
              <a:ea typeface="Old Standard TT"/>
              <a:cs typeface="Old Standard TT"/>
              <a:sym typeface="Old Standard TT"/>
            </a:endParaRPr>
          </a:p>
        </p:txBody>
      </p:sp>
      <p:pic>
        <p:nvPicPr>
          <p:cNvPr id="153" name="Google Shape;153;p22"/>
          <p:cNvPicPr preferRelativeResize="0"/>
          <p:nvPr/>
        </p:nvPicPr>
        <p:blipFill>
          <a:blip r:embed="rId3">
            <a:alphaModFix/>
          </a:blip>
          <a:stretch>
            <a:fillRect/>
          </a:stretch>
        </p:blipFill>
        <p:spPr>
          <a:xfrm>
            <a:off x="3100320" y="3973045"/>
            <a:ext cx="2455499" cy="429275"/>
          </a:xfrm>
          <a:prstGeom prst="rect">
            <a:avLst/>
          </a:prstGeom>
          <a:noFill/>
          <a:ln>
            <a:noFill/>
          </a:ln>
        </p:spPr>
      </p:pic>
      <p:cxnSp>
        <p:nvCxnSpPr>
          <p:cNvPr id="154" name="Google Shape;154;p22"/>
          <p:cNvCxnSpPr/>
          <p:nvPr/>
        </p:nvCxnSpPr>
        <p:spPr>
          <a:xfrm>
            <a:off x="2891000" y="757825"/>
            <a:ext cx="0" cy="4134600"/>
          </a:xfrm>
          <a:prstGeom prst="straightConnector1">
            <a:avLst/>
          </a:prstGeom>
          <a:noFill/>
          <a:ln cap="flat" cmpd="sng" w="9525">
            <a:solidFill>
              <a:schemeClr val="dk2"/>
            </a:solidFill>
            <a:prstDash val="solid"/>
            <a:round/>
            <a:headEnd len="med" w="med" type="none"/>
            <a:tailEnd len="med" w="med" type="none"/>
          </a:ln>
        </p:spPr>
      </p:cxnSp>
      <p:pic>
        <p:nvPicPr>
          <p:cNvPr id="155" name="Google Shape;155;p22"/>
          <p:cNvPicPr preferRelativeResize="0"/>
          <p:nvPr/>
        </p:nvPicPr>
        <p:blipFill>
          <a:blip r:embed="rId4">
            <a:alphaModFix/>
          </a:blip>
          <a:stretch>
            <a:fillRect/>
          </a:stretch>
        </p:blipFill>
        <p:spPr>
          <a:xfrm>
            <a:off x="122550" y="2324174"/>
            <a:ext cx="2713950" cy="1986903"/>
          </a:xfrm>
          <a:prstGeom prst="rect">
            <a:avLst/>
          </a:prstGeom>
          <a:noFill/>
          <a:ln>
            <a:noFill/>
          </a:ln>
        </p:spPr>
      </p:pic>
      <p:cxnSp>
        <p:nvCxnSpPr>
          <p:cNvPr id="156" name="Google Shape;156;p22"/>
          <p:cNvCxnSpPr/>
          <p:nvPr/>
        </p:nvCxnSpPr>
        <p:spPr>
          <a:xfrm>
            <a:off x="5978775" y="755725"/>
            <a:ext cx="0" cy="4113600"/>
          </a:xfrm>
          <a:prstGeom prst="straightConnector1">
            <a:avLst/>
          </a:prstGeom>
          <a:noFill/>
          <a:ln cap="flat" cmpd="sng" w="9525">
            <a:solidFill>
              <a:schemeClr val="dk2"/>
            </a:solidFill>
            <a:prstDash val="solid"/>
            <a:round/>
            <a:headEnd len="med" w="med" type="none"/>
            <a:tailEnd len="med" w="med" type="none"/>
          </a:ln>
        </p:spPr>
      </p:cxnSp>
      <p:pic>
        <p:nvPicPr>
          <p:cNvPr id="157" name="Google Shape;157;p22"/>
          <p:cNvPicPr preferRelativeResize="0"/>
          <p:nvPr/>
        </p:nvPicPr>
        <p:blipFill>
          <a:blip r:embed="rId5">
            <a:alphaModFix/>
          </a:blip>
          <a:stretch>
            <a:fillRect/>
          </a:stretch>
        </p:blipFill>
        <p:spPr>
          <a:xfrm>
            <a:off x="6131175" y="843350"/>
            <a:ext cx="2860425" cy="2014840"/>
          </a:xfrm>
          <a:prstGeom prst="rect">
            <a:avLst/>
          </a:prstGeom>
          <a:noFill/>
          <a:ln>
            <a:noFill/>
          </a:ln>
        </p:spPr>
      </p:pic>
      <p:sp>
        <p:nvSpPr>
          <p:cNvPr id="158" name="Google Shape;158;p22"/>
          <p:cNvSpPr txBox="1"/>
          <p:nvPr/>
        </p:nvSpPr>
        <p:spPr>
          <a:xfrm>
            <a:off x="6179850" y="2784925"/>
            <a:ext cx="2860500" cy="14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The diagram given above aptly summarizes the idea of how to optimize energy management and minimise the cost function of the individual HEMS. </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 type="body"/>
          </p:nvPr>
        </p:nvSpPr>
        <p:spPr>
          <a:xfrm>
            <a:off x="96300" y="187700"/>
            <a:ext cx="3360000" cy="29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stumbling upon a research paper that had performed simulations for the same, we got a paper that had simulated the model on 160 households for a year. There were some amounts of errors in the forecasts, which were represented as follows:-</a:t>
            </a:r>
            <a:endParaRPr sz="1400"/>
          </a:p>
        </p:txBody>
      </p:sp>
      <p:pic>
        <p:nvPicPr>
          <p:cNvPr id="164" name="Google Shape;164;p23"/>
          <p:cNvPicPr preferRelativeResize="0"/>
          <p:nvPr/>
        </p:nvPicPr>
        <p:blipFill>
          <a:blip r:embed="rId3">
            <a:alphaModFix/>
          </a:blip>
          <a:stretch>
            <a:fillRect/>
          </a:stretch>
        </p:blipFill>
        <p:spPr>
          <a:xfrm>
            <a:off x="227950" y="2088825"/>
            <a:ext cx="2610700" cy="582650"/>
          </a:xfrm>
          <a:prstGeom prst="rect">
            <a:avLst/>
          </a:prstGeom>
          <a:noFill/>
          <a:ln>
            <a:noFill/>
          </a:ln>
        </p:spPr>
      </p:pic>
      <p:sp>
        <p:nvSpPr>
          <p:cNvPr id="165" name="Google Shape;165;p23"/>
          <p:cNvSpPr txBox="1"/>
          <p:nvPr/>
        </p:nvSpPr>
        <p:spPr>
          <a:xfrm>
            <a:off x="452175" y="3173600"/>
            <a:ext cx="2610600" cy="18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66" name="Google Shape;166;p23"/>
          <p:cNvSpPr txBox="1"/>
          <p:nvPr/>
        </p:nvSpPr>
        <p:spPr>
          <a:xfrm>
            <a:off x="96300" y="2818075"/>
            <a:ext cx="3087900" cy="17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formula above represented the root mean square error in forecasting, </a:t>
            </a:r>
            <a:r>
              <a:rPr lang="en">
                <a:solidFill>
                  <a:schemeClr val="dk1"/>
                </a:solidFill>
                <a:latin typeface="Old Standard TT"/>
                <a:ea typeface="Old Standard TT"/>
                <a:cs typeface="Old Standard TT"/>
                <a:sym typeface="Old Standard TT"/>
              </a:rPr>
              <a:t>where</a:t>
            </a:r>
            <a:r>
              <a:rPr lang="en">
                <a:solidFill>
                  <a:schemeClr val="dk1"/>
                </a:solidFill>
                <a:latin typeface="Old Standard TT"/>
                <a:ea typeface="Old Standard TT"/>
                <a:cs typeface="Old Standard TT"/>
                <a:sym typeface="Old Standard TT"/>
              </a:rPr>
              <a:t> Xa</a:t>
            </a:r>
            <a:r>
              <a:rPr baseline="-25000" lang="en">
                <a:solidFill>
                  <a:schemeClr val="dk1"/>
                </a:solidFill>
                <a:latin typeface="Old Standard TT"/>
                <a:ea typeface="Old Standard TT"/>
                <a:cs typeface="Old Standard TT"/>
                <a:sym typeface="Old Standard TT"/>
              </a:rPr>
              <a:t>i</a:t>
            </a:r>
            <a:r>
              <a:rPr lang="en">
                <a:solidFill>
                  <a:schemeClr val="dk1"/>
                </a:solidFill>
                <a:latin typeface="Old Standard TT"/>
                <a:ea typeface="Old Standard TT"/>
                <a:cs typeface="Old Standard TT"/>
                <a:sym typeface="Old Standard TT"/>
              </a:rPr>
              <a:t> was the actual daily value and Xf</a:t>
            </a:r>
            <a:r>
              <a:rPr baseline="-25000" lang="en">
                <a:solidFill>
                  <a:schemeClr val="dk1"/>
                </a:solidFill>
                <a:latin typeface="Old Standard TT"/>
                <a:ea typeface="Old Standard TT"/>
                <a:cs typeface="Old Standard TT"/>
                <a:sym typeface="Old Standard TT"/>
              </a:rPr>
              <a:t>i</a:t>
            </a:r>
            <a:r>
              <a:rPr lang="en">
                <a:solidFill>
                  <a:schemeClr val="dk1"/>
                </a:solidFill>
                <a:latin typeface="Old Standard TT"/>
                <a:ea typeface="Old Standard TT"/>
                <a:cs typeface="Old Standard TT"/>
                <a:sym typeface="Old Standard TT"/>
              </a:rPr>
              <a:t> was the forecasted value. There was some amount of impact on the increment of selling prices, but overall, it resulted in optimization of energy management as follows;-</a:t>
            </a:r>
            <a:endParaRPr>
              <a:solidFill>
                <a:schemeClr val="dk1"/>
              </a:solidFill>
              <a:latin typeface="Old Standard TT"/>
              <a:ea typeface="Old Standard TT"/>
              <a:cs typeface="Old Standard TT"/>
              <a:sym typeface="Old Standard TT"/>
            </a:endParaRPr>
          </a:p>
        </p:txBody>
      </p:sp>
      <p:cxnSp>
        <p:nvCxnSpPr>
          <p:cNvPr id="167" name="Google Shape;167;p23"/>
          <p:cNvCxnSpPr/>
          <p:nvPr/>
        </p:nvCxnSpPr>
        <p:spPr>
          <a:xfrm flipH="1">
            <a:off x="3386475" y="289975"/>
            <a:ext cx="900" cy="46692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23"/>
          <p:cNvSpPr txBox="1"/>
          <p:nvPr/>
        </p:nvSpPr>
        <p:spPr>
          <a:xfrm>
            <a:off x="3526375" y="187700"/>
            <a:ext cx="5397600" cy="19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average cost decrease compared with the normal case is 6.7 yen/day when using load and PV generation forecasts, which corresponds to 2500 yen/year ($25/year), or approximately 6% of the average electricity fee in the 160 households. The largest cost decrease is 8.6 yen/day, which corresponds to 3100 yen/year ($31/year) and 3.1% of the total fee for the households in question.</a:t>
            </a:r>
            <a:endParaRPr>
              <a:solidFill>
                <a:schemeClr val="dk1"/>
              </a:solidFill>
              <a:latin typeface="Old Standard TT"/>
              <a:ea typeface="Old Standard TT"/>
              <a:cs typeface="Old Standard TT"/>
              <a:sym typeface="Old Standard TT"/>
            </a:endParaRPr>
          </a:p>
        </p:txBody>
      </p:sp>
      <p:pic>
        <p:nvPicPr>
          <p:cNvPr id="169" name="Google Shape;169;p23"/>
          <p:cNvPicPr preferRelativeResize="0"/>
          <p:nvPr/>
        </p:nvPicPr>
        <p:blipFill>
          <a:blip r:embed="rId4">
            <a:alphaModFix/>
          </a:blip>
          <a:stretch>
            <a:fillRect/>
          </a:stretch>
        </p:blipFill>
        <p:spPr>
          <a:xfrm>
            <a:off x="3780700" y="1654575"/>
            <a:ext cx="4814825" cy="324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349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Constant Efficiency Energy Storage Model</a:t>
            </a:r>
            <a:endParaRPr>
              <a:solidFill>
                <a:schemeClr val="dk2"/>
              </a:solidFill>
            </a:endParaRPr>
          </a:p>
        </p:txBody>
      </p:sp>
      <p:sp>
        <p:nvSpPr>
          <p:cNvPr id="66" name="Google Shape;66;p14"/>
          <p:cNvSpPr txBox="1"/>
          <p:nvPr>
            <p:ph idx="1" type="body"/>
          </p:nvPr>
        </p:nvSpPr>
        <p:spPr>
          <a:xfrm>
            <a:off x="311700" y="9067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For behind-the-meter applications, there are two decision variables in the optimization: the energy discharged </a:t>
            </a:r>
            <a:endParaRPr sz="1100"/>
          </a:p>
          <a:p>
            <a:pPr indent="0" lvl="0" marL="0" rtl="0" algn="l">
              <a:spcBef>
                <a:spcPts val="0"/>
              </a:spcBef>
              <a:spcAft>
                <a:spcPts val="0"/>
              </a:spcAft>
              <a:buNone/>
            </a:pPr>
            <a:r>
              <a:rPr lang="en" sz="1500"/>
              <a:t>qdi</a:t>
            </a:r>
            <a:r>
              <a:rPr lang="en" sz="1100"/>
              <a:t> and the energy recharged </a:t>
            </a:r>
            <a:r>
              <a:rPr lang="en" sz="1500"/>
              <a:t>qci</a:t>
            </a:r>
            <a:r>
              <a:rPr lang="en" sz="1100"/>
              <a:t> at time </a:t>
            </a:r>
            <a:r>
              <a:rPr lang="en" sz="1500"/>
              <a:t>i, </a:t>
            </a:r>
            <a:r>
              <a:rPr lang="en" sz="1100"/>
              <a:t>which are non-negative by convention. They are subjected to the following constraints:</a:t>
            </a:r>
            <a:endParaRPr/>
          </a:p>
        </p:txBody>
      </p:sp>
      <p:sp>
        <p:nvSpPr>
          <p:cNvPr id="67" name="Google Shape;67;p14"/>
          <p:cNvSpPr txBox="1"/>
          <p:nvPr>
            <p:ph idx="2" type="body"/>
          </p:nvPr>
        </p:nvSpPr>
        <p:spPr>
          <a:xfrm>
            <a:off x="355800" y="3190700"/>
            <a:ext cx="3999900" cy="16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Therefore, the state of charge (SOC) </a:t>
            </a:r>
            <a:r>
              <a:rPr lang="en" sz="1500"/>
              <a:t>Si</a:t>
            </a:r>
            <a:r>
              <a:rPr lang="en" sz="1100"/>
              <a:t> at any time </a:t>
            </a:r>
            <a:r>
              <a:rPr lang="en" sz="1500"/>
              <a:t>i</a:t>
            </a:r>
            <a:endParaRPr sz="1500"/>
          </a:p>
          <a:p>
            <a:pPr indent="0" lvl="0" marL="0" rtl="0" algn="l">
              <a:spcBef>
                <a:spcPts val="0"/>
              </a:spcBef>
              <a:spcAft>
                <a:spcPts val="0"/>
              </a:spcAft>
              <a:buNone/>
            </a:pPr>
            <a:r>
              <a:rPr lang="en" sz="1100"/>
              <a:t> is given by:</a:t>
            </a:r>
            <a:endParaRPr sz="1100"/>
          </a:p>
          <a:p>
            <a:pPr indent="0" lvl="0" marL="0" rtl="0" algn="l">
              <a:spcBef>
                <a:spcPts val="1600"/>
              </a:spcBef>
              <a:spcAft>
                <a:spcPts val="1600"/>
              </a:spcAft>
              <a:buNone/>
            </a:pPr>
            <a:r>
              <a:t/>
            </a:r>
            <a:endParaRPr sz="1100">
              <a:latin typeface="Arial"/>
              <a:ea typeface="Arial"/>
              <a:cs typeface="Arial"/>
              <a:sym typeface="Arial"/>
            </a:endParaRPr>
          </a:p>
        </p:txBody>
      </p:sp>
      <p:pic>
        <p:nvPicPr>
          <p:cNvPr id="68" name="Google Shape;68;p14"/>
          <p:cNvPicPr preferRelativeResize="0"/>
          <p:nvPr/>
        </p:nvPicPr>
        <p:blipFill>
          <a:blip r:embed="rId3">
            <a:alphaModFix/>
          </a:blip>
          <a:stretch>
            <a:fillRect/>
          </a:stretch>
        </p:blipFill>
        <p:spPr>
          <a:xfrm>
            <a:off x="695200" y="2149663"/>
            <a:ext cx="2296974" cy="984418"/>
          </a:xfrm>
          <a:prstGeom prst="rect">
            <a:avLst/>
          </a:prstGeom>
          <a:noFill/>
          <a:ln>
            <a:noFill/>
          </a:ln>
        </p:spPr>
      </p:pic>
      <p:pic>
        <p:nvPicPr>
          <p:cNvPr id="69" name="Google Shape;69;p14"/>
          <p:cNvPicPr preferRelativeResize="0"/>
          <p:nvPr/>
        </p:nvPicPr>
        <p:blipFill>
          <a:blip r:embed="rId4">
            <a:alphaModFix/>
          </a:blip>
          <a:stretch>
            <a:fillRect/>
          </a:stretch>
        </p:blipFill>
        <p:spPr>
          <a:xfrm>
            <a:off x="462055" y="3846298"/>
            <a:ext cx="3465370" cy="613200"/>
          </a:xfrm>
          <a:prstGeom prst="rect">
            <a:avLst/>
          </a:prstGeom>
          <a:noFill/>
          <a:ln>
            <a:noFill/>
          </a:ln>
        </p:spPr>
      </p:pic>
      <p:sp>
        <p:nvSpPr>
          <p:cNvPr id="70" name="Google Shape;70;p14"/>
          <p:cNvSpPr txBox="1"/>
          <p:nvPr/>
        </p:nvSpPr>
        <p:spPr>
          <a:xfrm>
            <a:off x="4722775" y="987748"/>
            <a:ext cx="3106800" cy="14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highlight>
                  <a:schemeClr val="accent1"/>
                </a:highlight>
                <a:latin typeface="Old Standard TT"/>
                <a:ea typeface="Old Standard TT"/>
                <a:cs typeface="Old Standard TT"/>
                <a:sym typeface="Old Standard TT"/>
              </a:rPr>
              <a:t>The SOC must be within its physical limits as described in the following constraint:</a:t>
            </a:r>
            <a:endParaRPr sz="1100">
              <a:solidFill>
                <a:srgbClr val="333333"/>
              </a:solidFill>
              <a:highlight>
                <a:schemeClr val="accent1"/>
              </a:highlight>
              <a:latin typeface="Old Standard TT"/>
              <a:ea typeface="Old Standard TT"/>
              <a:cs typeface="Old Standard TT"/>
              <a:sym typeface="Old Standard TT"/>
            </a:endParaRPr>
          </a:p>
          <a:p>
            <a:pPr indent="0" lvl="0" marL="0" rtl="0" algn="l">
              <a:spcBef>
                <a:spcPts val="0"/>
              </a:spcBef>
              <a:spcAft>
                <a:spcPts val="0"/>
              </a:spcAft>
              <a:buNone/>
            </a:pPr>
            <a:r>
              <a:t/>
            </a:r>
            <a:endParaRPr sz="1100">
              <a:solidFill>
                <a:srgbClr val="333333"/>
              </a:solidFill>
              <a:highlight>
                <a:schemeClr val="accent1"/>
              </a:highlight>
            </a:endParaRPr>
          </a:p>
          <a:p>
            <a:pPr indent="0" lvl="0" marL="0" rtl="0" algn="l">
              <a:spcBef>
                <a:spcPts val="0"/>
              </a:spcBef>
              <a:spcAft>
                <a:spcPts val="0"/>
              </a:spcAft>
              <a:buNone/>
            </a:pPr>
            <a:r>
              <a:t/>
            </a:r>
            <a:endParaRPr sz="1100">
              <a:solidFill>
                <a:srgbClr val="333333"/>
              </a:solidFill>
              <a:highlight>
                <a:schemeClr val="accent1"/>
              </a:highlight>
            </a:endParaRPr>
          </a:p>
        </p:txBody>
      </p:sp>
      <p:pic>
        <p:nvPicPr>
          <p:cNvPr id="71" name="Google Shape;71;p14"/>
          <p:cNvPicPr preferRelativeResize="0"/>
          <p:nvPr/>
        </p:nvPicPr>
        <p:blipFill>
          <a:blip r:embed="rId5">
            <a:alphaModFix/>
          </a:blip>
          <a:stretch>
            <a:fillRect/>
          </a:stretch>
        </p:blipFill>
        <p:spPr>
          <a:xfrm>
            <a:off x="5029975" y="1611450"/>
            <a:ext cx="2296975" cy="657850"/>
          </a:xfrm>
          <a:prstGeom prst="rect">
            <a:avLst/>
          </a:prstGeom>
          <a:noFill/>
          <a:ln>
            <a:noFill/>
          </a:ln>
        </p:spPr>
      </p:pic>
      <p:sp>
        <p:nvSpPr>
          <p:cNvPr id="72" name="Google Shape;72;p14"/>
          <p:cNvSpPr txBox="1"/>
          <p:nvPr/>
        </p:nvSpPr>
        <p:spPr>
          <a:xfrm>
            <a:off x="4722775" y="2335975"/>
            <a:ext cx="3380400" cy="122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Old Standard TT"/>
                <a:ea typeface="Old Standard TT"/>
                <a:cs typeface="Old Standard TT"/>
                <a:sym typeface="Old Standard TT"/>
              </a:rPr>
              <a:t>It should be noted that the “available” capacity at time </a:t>
            </a:r>
            <a:r>
              <a:rPr lang="en" sz="1500">
                <a:solidFill>
                  <a:schemeClr val="dk1"/>
                </a:solidFill>
                <a:latin typeface="Old Standard TT"/>
                <a:ea typeface="Old Standard TT"/>
                <a:cs typeface="Old Standard TT"/>
                <a:sym typeface="Old Standard TT"/>
              </a:rPr>
              <a:t>i </a:t>
            </a:r>
            <a:r>
              <a:rPr lang="en" sz="1100">
                <a:solidFill>
                  <a:schemeClr val="dk1"/>
                </a:solidFill>
                <a:latin typeface="Old Standard TT"/>
                <a:ea typeface="Old Standard TT"/>
                <a:cs typeface="Old Standard TT"/>
                <a:sym typeface="Old Standard TT"/>
              </a:rPr>
              <a:t>is </a:t>
            </a:r>
            <a:r>
              <a:rPr lang="en" sz="1500">
                <a:solidFill>
                  <a:schemeClr val="dk1"/>
                </a:solidFill>
                <a:latin typeface="Old Standard TT"/>
                <a:ea typeface="Old Standard TT"/>
                <a:cs typeface="Old Standard TT"/>
                <a:sym typeface="Old Standard TT"/>
              </a:rPr>
              <a:t>γ</a:t>
            </a:r>
            <a:r>
              <a:rPr lang="en" sz="1050">
                <a:solidFill>
                  <a:schemeClr val="dk1"/>
                </a:solidFill>
                <a:latin typeface="Old Standard TT"/>
                <a:ea typeface="Old Standard TT"/>
                <a:cs typeface="Old Standard TT"/>
                <a:sym typeface="Old Standard TT"/>
              </a:rPr>
              <a:t>d</a:t>
            </a:r>
            <a:r>
              <a:rPr lang="en" sz="1500">
                <a:solidFill>
                  <a:schemeClr val="dk1"/>
                </a:solidFill>
                <a:latin typeface="Old Standard TT"/>
                <a:ea typeface="Old Standard TT"/>
                <a:cs typeface="Old Standard TT"/>
                <a:sym typeface="Old Standard TT"/>
              </a:rPr>
              <a:t>S</a:t>
            </a:r>
            <a:r>
              <a:rPr lang="en" sz="1050">
                <a:solidFill>
                  <a:schemeClr val="dk1"/>
                </a:solidFill>
                <a:latin typeface="Old Standard TT"/>
                <a:ea typeface="Old Standard TT"/>
                <a:cs typeface="Old Standard TT"/>
                <a:sym typeface="Old Standard TT"/>
              </a:rPr>
              <a:t>i </a:t>
            </a:r>
            <a:r>
              <a:rPr lang="en" sz="1100">
                <a:solidFill>
                  <a:schemeClr val="dk1"/>
                </a:solidFill>
                <a:latin typeface="Old Standard TT"/>
                <a:ea typeface="Old Standard TT"/>
                <a:cs typeface="Old Standard TT"/>
                <a:sym typeface="Old Standard TT"/>
              </a:rPr>
              <a:t>because of the discharge efficiency. Therefore, </a:t>
            </a:r>
            <a:endParaRPr sz="11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73" name="Google Shape;73;p14"/>
          <p:cNvPicPr preferRelativeResize="0"/>
          <p:nvPr/>
        </p:nvPicPr>
        <p:blipFill>
          <a:blip r:embed="rId6">
            <a:alphaModFix/>
          </a:blip>
          <a:stretch>
            <a:fillRect/>
          </a:stretch>
        </p:blipFill>
        <p:spPr>
          <a:xfrm>
            <a:off x="4749099" y="3164249"/>
            <a:ext cx="3465374" cy="324459"/>
          </a:xfrm>
          <a:prstGeom prst="rect">
            <a:avLst/>
          </a:prstGeom>
          <a:noFill/>
          <a:ln>
            <a:noFill/>
          </a:ln>
        </p:spPr>
      </p:pic>
      <p:sp>
        <p:nvSpPr>
          <p:cNvPr id="74" name="Google Shape;74;p14"/>
          <p:cNvSpPr txBox="1"/>
          <p:nvPr/>
        </p:nvSpPr>
        <p:spPr>
          <a:xfrm>
            <a:off x="4735925" y="3472850"/>
            <a:ext cx="3491700" cy="10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333"/>
                </a:solidFill>
                <a:highlight>
                  <a:schemeClr val="accent1"/>
                </a:highlight>
                <a:latin typeface="Old Standard TT"/>
                <a:ea typeface="Old Standard TT"/>
                <a:cs typeface="Old Standard TT"/>
                <a:sym typeface="Old Standard TT"/>
              </a:rPr>
              <a:t>If zero net charging (i.e., the SOC at the last period is equal to the initial SOC) is required, the following constraint must be met:</a:t>
            </a:r>
            <a:endParaRPr sz="1100">
              <a:solidFill>
                <a:srgbClr val="333333"/>
              </a:solidFill>
              <a:highlight>
                <a:schemeClr val="accent1"/>
              </a:highlight>
              <a:latin typeface="Old Standard TT"/>
              <a:ea typeface="Old Standard TT"/>
              <a:cs typeface="Old Standard TT"/>
              <a:sym typeface="Old Standard TT"/>
            </a:endParaRPr>
          </a:p>
          <a:p>
            <a:pPr indent="0" lvl="0" marL="0" rtl="0" algn="l">
              <a:spcBef>
                <a:spcPts val="0"/>
              </a:spcBef>
              <a:spcAft>
                <a:spcPts val="0"/>
              </a:spcAft>
              <a:buNone/>
            </a:pPr>
            <a:r>
              <a:t/>
            </a:r>
            <a:endParaRPr sz="1100">
              <a:solidFill>
                <a:srgbClr val="333333"/>
              </a:solidFill>
              <a:highlight>
                <a:schemeClr val="accent1"/>
              </a:highlight>
            </a:endParaRPr>
          </a:p>
        </p:txBody>
      </p:sp>
      <p:pic>
        <p:nvPicPr>
          <p:cNvPr id="75" name="Google Shape;75;p14"/>
          <p:cNvPicPr preferRelativeResize="0"/>
          <p:nvPr/>
        </p:nvPicPr>
        <p:blipFill>
          <a:blip r:embed="rId7">
            <a:alphaModFix/>
          </a:blip>
          <a:stretch>
            <a:fillRect/>
          </a:stretch>
        </p:blipFill>
        <p:spPr>
          <a:xfrm>
            <a:off x="5397575" y="4170593"/>
            <a:ext cx="1757210" cy="65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1815275" y="118475"/>
            <a:ext cx="5244351" cy="3273549"/>
          </a:xfrm>
          <a:prstGeom prst="rect">
            <a:avLst/>
          </a:prstGeom>
          <a:noFill/>
          <a:ln>
            <a:noFill/>
          </a:ln>
        </p:spPr>
      </p:pic>
      <p:sp>
        <p:nvSpPr>
          <p:cNvPr id="81" name="Google Shape;81;p15"/>
          <p:cNvSpPr txBox="1"/>
          <p:nvPr/>
        </p:nvSpPr>
        <p:spPr>
          <a:xfrm>
            <a:off x="293850" y="3452950"/>
            <a:ext cx="8556300" cy="163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33333"/>
                </a:solidFill>
                <a:highlight>
                  <a:schemeClr val="accent1"/>
                </a:highlight>
                <a:latin typeface="Georgia"/>
                <a:ea typeface="Georgia"/>
                <a:cs typeface="Georgia"/>
                <a:sym typeface="Georgia"/>
              </a:rPr>
              <a:t>In short, this</a:t>
            </a:r>
            <a:r>
              <a:rPr lang="en" sz="1200">
                <a:solidFill>
                  <a:srgbClr val="333333"/>
                </a:solidFill>
                <a:highlight>
                  <a:schemeClr val="accent1"/>
                </a:highlight>
                <a:latin typeface="Georgia"/>
                <a:ea typeface="Georgia"/>
                <a:cs typeface="Georgia"/>
                <a:sym typeface="Georgia"/>
              </a:rPr>
              <a:t> study examines how behind-the-meter Energy Storage Systems (ESSs) benefits TOU and NEM customers. We can see that ESSs can minimize monthly electricity costs by peak shaving, load shifting, and storing excess renewable energy. Case studies on PG&amp;E's customers show significant cost savings, especially for commercial users. This also explores the impact of ESS size on cost savings and identifies areas for future research. Overall, our findings demonstrate the potential of ESSs to provide sustainable and cost-effective energy solutions for consumers.</a:t>
            </a:r>
            <a:endParaRPr sz="1200">
              <a:solidFill>
                <a:schemeClr val="dk1"/>
              </a:solidFill>
              <a:highlight>
                <a:schemeClr val="accent1"/>
              </a:highlight>
              <a:latin typeface="Old Standard TT"/>
              <a:ea typeface="Old Standard TT"/>
              <a:cs typeface="Old Standard TT"/>
              <a:sym typeface="Old Standard TT"/>
            </a:endParaRPr>
          </a:p>
          <a:p>
            <a:pPr indent="0" lvl="0" marL="0" rtl="0" algn="l">
              <a:spcBef>
                <a:spcPts val="1600"/>
              </a:spcBef>
              <a:spcAft>
                <a:spcPts val="0"/>
              </a:spcAft>
              <a:buNone/>
            </a:pPr>
            <a:r>
              <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2134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Mixed Integer Nonlinear Programming (MINLP)</a:t>
            </a:r>
            <a:endParaRPr>
              <a:solidFill>
                <a:schemeClr val="dk2"/>
              </a:solidFill>
            </a:endParaRPr>
          </a:p>
        </p:txBody>
      </p:sp>
      <p:sp>
        <p:nvSpPr>
          <p:cNvPr id="87" name="Google Shape;87;p16"/>
          <p:cNvSpPr txBox="1"/>
          <p:nvPr/>
        </p:nvSpPr>
        <p:spPr>
          <a:xfrm>
            <a:off x="447400" y="882525"/>
            <a:ext cx="80076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Old Standard TT"/>
                <a:ea typeface="Old Standard TT"/>
                <a:cs typeface="Old Standard TT"/>
                <a:sym typeface="Old Standard TT"/>
              </a:rPr>
              <a:t>This optimization technique known as Mixed Integer Nonlinear Programming (MINLP), coupled with the Minimax technique addresses the complex problem of minimizing monthly electricity costs for customers participating in Time-of-Use (TOU) and Net Metering (NEM) programs using BTM energy storage.</a:t>
            </a:r>
            <a:endParaRPr sz="1200">
              <a:solidFill>
                <a:schemeClr val="dk1"/>
              </a:solidFill>
              <a:latin typeface="Old Standard TT"/>
              <a:ea typeface="Old Standard TT"/>
              <a:cs typeface="Old Standard TT"/>
              <a:sym typeface="Old Standard TT"/>
            </a:endParaRPr>
          </a:p>
        </p:txBody>
      </p:sp>
      <p:sp>
        <p:nvSpPr>
          <p:cNvPr id="88" name="Google Shape;88;p16"/>
          <p:cNvSpPr txBox="1"/>
          <p:nvPr/>
        </p:nvSpPr>
        <p:spPr>
          <a:xfrm>
            <a:off x="4411150" y="3872950"/>
            <a:ext cx="410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To remove the binary variables in the equations,we use:</a:t>
            </a:r>
            <a:endParaRPr baseline="-25000" sz="1000">
              <a:solidFill>
                <a:schemeClr val="dk1"/>
              </a:solidFill>
              <a:latin typeface="Old Standard TT"/>
              <a:ea typeface="Old Standard TT"/>
              <a:cs typeface="Old Standard TT"/>
              <a:sym typeface="Old Standard TT"/>
            </a:endParaRPr>
          </a:p>
        </p:txBody>
      </p:sp>
      <p:pic>
        <p:nvPicPr>
          <p:cNvPr id="89" name="Google Shape;89;p16"/>
          <p:cNvPicPr preferRelativeResize="0"/>
          <p:nvPr/>
        </p:nvPicPr>
        <p:blipFill>
          <a:blip r:embed="rId3">
            <a:alphaModFix/>
          </a:blip>
          <a:stretch>
            <a:fillRect/>
          </a:stretch>
        </p:blipFill>
        <p:spPr>
          <a:xfrm>
            <a:off x="4411150" y="4162150"/>
            <a:ext cx="4245402" cy="870625"/>
          </a:xfrm>
          <a:prstGeom prst="rect">
            <a:avLst/>
          </a:prstGeom>
          <a:noFill/>
          <a:ln>
            <a:noFill/>
          </a:ln>
        </p:spPr>
      </p:pic>
      <p:sp>
        <p:nvSpPr>
          <p:cNvPr id="90" name="Google Shape;90;p16"/>
          <p:cNvSpPr txBox="1"/>
          <p:nvPr/>
        </p:nvSpPr>
        <p:spPr>
          <a:xfrm>
            <a:off x="447400" y="1718925"/>
            <a:ext cx="383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Old Standard TT"/>
                <a:ea typeface="Old Standard TT"/>
                <a:cs typeface="Old Standard TT"/>
                <a:sym typeface="Old Standard TT"/>
              </a:rPr>
              <a:t>The Cost Minimization Problem Can Be formulated as </a:t>
            </a:r>
            <a:endParaRPr b="1" sz="1800">
              <a:solidFill>
                <a:schemeClr val="dk1"/>
              </a:solidFill>
              <a:latin typeface="Old Standard TT"/>
              <a:ea typeface="Old Standard TT"/>
              <a:cs typeface="Old Standard TT"/>
              <a:sym typeface="Old Standard TT"/>
            </a:endParaRPr>
          </a:p>
        </p:txBody>
      </p:sp>
      <p:pic>
        <p:nvPicPr>
          <p:cNvPr id="91" name="Google Shape;91;p16"/>
          <p:cNvPicPr preferRelativeResize="0"/>
          <p:nvPr/>
        </p:nvPicPr>
        <p:blipFill rotWithShape="1">
          <a:blip r:embed="rId4">
            <a:alphaModFix/>
          </a:blip>
          <a:srcRect b="0" l="0" r="0" t="25322"/>
          <a:stretch/>
        </p:blipFill>
        <p:spPr>
          <a:xfrm>
            <a:off x="1064850" y="2115248"/>
            <a:ext cx="2376825" cy="445825"/>
          </a:xfrm>
          <a:prstGeom prst="rect">
            <a:avLst/>
          </a:prstGeom>
          <a:noFill/>
          <a:ln>
            <a:noFill/>
          </a:ln>
        </p:spPr>
      </p:pic>
      <p:sp>
        <p:nvSpPr>
          <p:cNvPr id="92" name="Google Shape;92;p16"/>
          <p:cNvSpPr txBox="1"/>
          <p:nvPr/>
        </p:nvSpPr>
        <p:spPr>
          <a:xfrm>
            <a:off x="478025" y="2561075"/>
            <a:ext cx="37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s.t.</a:t>
            </a:r>
            <a:endParaRPr sz="1100">
              <a:solidFill>
                <a:schemeClr val="dk1"/>
              </a:solidFill>
              <a:latin typeface="Old Standard TT"/>
              <a:ea typeface="Old Standard TT"/>
              <a:cs typeface="Old Standard TT"/>
              <a:sym typeface="Old Standard TT"/>
            </a:endParaRPr>
          </a:p>
        </p:txBody>
      </p:sp>
      <p:pic>
        <p:nvPicPr>
          <p:cNvPr id="93" name="Google Shape;93;p16"/>
          <p:cNvPicPr preferRelativeResize="0"/>
          <p:nvPr/>
        </p:nvPicPr>
        <p:blipFill>
          <a:blip r:embed="rId5">
            <a:alphaModFix/>
          </a:blip>
          <a:stretch>
            <a:fillRect/>
          </a:stretch>
        </p:blipFill>
        <p:spPr>
          <a:xfrm>
            <a:off x="854225" y="2657785"/>
            <a:ext cx="1733550" cy="567025"/>
          </a:xfrm>
          <a:prstGeom prst="rect">
            <a:avLst/>
          </a:prstGeom>
          <a:noFill/>
          <a:ln>
            <a:noFill/>
          </a:ln>
        </p:spPr>
      </p:pic>
      <p:pic>
        <p:nvPicPr>
          <p:cNvPr id="94" name="Google Shape;94;p16"/>
          <p:cNvPicPr preferRelativeResize="0"/>
          <p:nvPr/>
        </p:nvPicPr>
        <p:blipFill>
          <a:blip r:embed="rId6">
            <a:alphaModFix/>
          </a:blip>
          <a:stretch>
            <a:fillRect/>
          </a:stretch>
        </p:blipFill>
        <p:spPr>
          <a:xfrm>
            <a:off x="2652449" y="2678625"/>
            <a:ext cx="1455775" cy="282750"/>
          </a:xfrm>
          <a:prstGeom prst="rect">
            <a:avLst/>
          </a:prstGeom>
          <a:noFill/>
          <a:ln>
            <a:noFill/>
          </a:ln>
        </p:spPr>
      </p:pic>
      <p:pic>
        <p:nvPicPr>
          <p:cNvPr id="95" name="Google Shape;95;p16"/>
          <p:cNvPicPr preferRelativeResize="0"/>
          <p:nvPr/>
        </p:nvPicPr>
        <p:blipFill>
          <a:blip r:embed="rId7">
            <a:alphaModFix/>
          </a:blip>
          <a:stretch>
            <a:fillRect/>
          </a:stretch>
        </p:blipFill>
        <p:spPr>
          <a:xfrm>
            <a:off x="2699987" y="2968375"/>
            <a:ext cx="1360700" cy="391675"/>
          </a:xfrm>
          <a:prstGeom prst="rect">
            <a:avLst/>
          </a:prstGeom>
          <a:noFill/>
          <a:ln>
            <a:noFill/>
          </a:ln>
        </p:spPr>
      </p:pic>
      <p:sp>
        <p:nvSpPr>
          <p:cNvPr id="96" name="Google Shape;96;p16"/>
          <p:cNvSpPr txBox="1"/>
          <p:nvPr/>
        </p:nvSpPr>
        <p:spPr>
          <a:xfrm>
            <a:off x="478025" y="3518938"/>
            <a:ext cx="66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where</a:t>
            </a:r>
            <a:endParaRPr sz="1100">
              <a:solidFill>
                <a:schemeClr val="dk1"/>
              </a:solidFill>
              <a:latin typeface="Old Standard TT"/>
              <a:ea typeface="Old Standard TT"/>
              <a:cs typeface="Old Standard TT"/>
              <a:sym typeface="Old Standard TT"/>
            </a:endParaRPr>
          </a:p>
        </p:txBody>
      </p:sp>
      <p:pic>
        <p:nvPicPr>
          <p:cNvPr id="97" name="Google Shape;97;p16"/>
          <p:cNvPicPr preferRelativeResize="0"/>
          <p:nvPr/>
        </p:nvPicPr>
        <p:blipFill>
          <a:blip r:embed="rId8">
            <a:alphaModFix/>
          </a:blip>
          <a:stretch>
            <a:fillRect/>
          </a:stretch>
        </p:blipFill>
        <p:spPr>
          <a:xfrm>
            <a:off x="1140716" y="3524750"/>
            <a:ext cx="2620985" cy="1539475"/>
          </a:xfrm>
          <a:prstGeom prst="rect">
            <a:avLst/>
          </a:prstGeom>
          <a:noFill/>
          <a:ln>
            <a:noFill/>
          </a:ln>
        </p:spPr>
      </p:pic>
      <p:sp>
        <p:nvSpPr>
          <p:cNvPr id="98" name="Google Shape;98;p16"/>
          <p:cNvSpPr txBox="1"/>
          <p:nvPr>
            <p:ph idx="1" type="body"/>
          </p:nvPr>
        </p:nvSpPr>
        <p:spPr>
          <a:xfrm>
            <a:off x="4411150" y="1676625"/>
            <a:ext cx="4103100" cy="20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Formulation:</a:t>
            </a:r>
            <a:endParaRPr b="1" sz="1200">
              <a:solidFill>
                <a:schemeClr val="dk2"/>
              </a:solidFill>
            </a:endParaRPr>
          </a:p>
          <a:p>
            <a:pPr indent="-304800" lvl="0" marL="457200" rtl="0" algn="l">
              <a:spcBef>
                <a:spcPts val="1600"/>
              </a:spcBef>
              <a:spcAft>
                <a:spcPts val="0"/>
              </a:spcAft>
              <a:buSzPts val="1200"/>
              <a:buChar char="★"/>
            </a:pPr>
            <a:r>
              <a:rPr lang="en" sz="1200"/>
              <a:t>The optimization problem is initially formulated as an MINLP, considering various factors such as forecast data of loads, renewable generations, and utility pricing.</a:t>
            </a:r>
            <a:endParaRPr sz="1200"/>
          </a:p>
          <a:p>
            <a:pPr indent="-304800" lvl="0" marL="457200" rtl="0" algn="l">
              <a:spcBef>
                <a:spcPts val="0"/>
              </a:spcBef>
              <a:spcAft>
                <a:spcPts val="0"/>
              </a:spcAft>
              <a:buSzPts val="1200"/>
              <a:buChar char="★"/>
            </a:pPr>
            <a:r>
              <a:rPr lang="en" sz="1200"/>
              <a:t>The objective is to minimize the monthly electricity cost for customers by optimizing energy charge, demand charge, and net-metering credit.</a:t>
            </a:r>
            <a:endParaRPr sz="1200"/>
          </a:p>
          <a:p>
            <a:pPr indent="0" lvl="0" marL="0" rtl="0" algn="l">
              <a:spcBef>
                <a:spcPts val="160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2134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Mixed Integer Nonlinear Programming (MINLP)</a:t>
            </a:r>
            <a:endParaRPr>
              <a:solidFill>
                <a:schemeClr val="dk2"/>
              </a:solidFill>
            </a:endParaRPr>
          </a:p>
        </p:txBody>
      </p:sp>
      <p:sp>
        <p:nvSpPr>
          <p:cNvPr id="104" name="Google Shape;104;p17"/>
          <p:cNvSpPr txBox="1"/>
          <p:nvPr>
            <p:ph idx="2" type="body"/>
          </p:nvPr>
        </p:nvSpPr>
        <p:spPr>
          <a:xfrm>
            <a:off x="4790900" y="3124038"/>
            <a:ext cx="3991500" cy="1876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solidFill>
                  <a:schemeClr val="dk2"/>
                </a:solidFill>
              </a:rPr>
              <a:t>Transformation to LP:</a:t>
            </a:r>
            <a:endParaRPr b="1" sz="1200">
              <a:solidFill>
                <a:schemeClr val="dk2"/>
              </a:solidFill>
            </a:endParaRPr>
          </a:p>
          <a:p>
            <a:pPr indent="-304800" lvl="0" marL="457200" rtl="0" algn="l">
              <a:spcBef>
                <a:spcPts val="1600"/>
              </a:spcBef>
              <a:spcAft>
                <a:spcPts val="0"/>
              </a:spcAft>
              <a:buSzPts val="1200"/>
              <a:buChar char="★"/>
            </a:pPr>
            <a:r>
              <a:rPr lang="en" sz="1200"/>
              <a:t>The MINLP problem is then transformed into a more manageable Linear Programming (LP) problem using the Minimax technique.</a:t>
            </a:r>
            <a:endParaRPr sz="1200"/>
          </a:p>
          <a:p>
            <a:pPr indent="-304800" lvl="0" marL="457200" rtl="0" algn="l">
              <a:spcBef>
                <a:spcPts val="0"/>
              </a:spcBef>
              <a:spcAft>
                <a:spcPts val="0"/>
              </a:spcAft>
              <a:buSzPts val="1200"/>
              <a:buChar char="★"/>
            </a:pPr>
            <a:r>
              <a:rPr lang="en" sz="1200"/>
              <a:t>This transformation simplifies the problem, making it computationally more efficient to solve.</a:t>
            </a:r>
            <a:endParaRPr sz="1200"/>
          </a:p>
          <a:p>
            <a:pPr indent="0" lvl="0" marL="457200" rtl="0" algn="l">
              <a:spcBef>
                <a:spcPts val="1600"/>
              </a:spcBef>
              <a:spcAft>
                <a:spcPts val="1600"/>
              </a:spcAft>
              <a:buNone/>
            </a:pPr>
            <a:r>
              <a:t/>
            </a:r>
            <a:endParaRPr b="1" sz="1200">
              <a:solidFill>
                <a:schemeClr val="dk2"/>
              </a:solidFill>
            </a:endParaRPr>
          </a:p>
        </p:txBody>
      </p:sp>
      <p:sp>
        <p:nvSpPr>
          <p:cNvPr id="105" name="Google Shape;105;p17"/>
          <p:cNvSpPr txBox="1"/>
          <p:nvPr/>
        </p:nvSpPr>
        <p:spPr>
          <a:xfrm>
            <a:off x="422450" y="980325"/>
            <a:ext cx="340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The equations can be rewritten as:</a:t>
            </a:r>
            <a:endParaRPr sz="1100">
              <a:solidFill>
                <a:schemeClr val="dk1"/>
              </a:solidFill>
              <a:latin typeface="Old Standard TT"/>
              <a:ea typeface="Old Standard TT"/>
              <a:cs typeface="Old Standard TT"/>
              <a:sym typeface="Old Standard TT"/>
            </a:endParaRPr>
          </a:p>
        </p:txBody>
      </p:sp>
      <p:pic>
        <p:nvPicPr>
          <p:cNvPr id="106" name="Google Shape;106;p17"/>
          <p:cNvPicPr preferRelativeResize="0"/>
          <p:nvPr/>
        </p:nvPicPr>
        <p:blipFill>
          <a:blip r:embed="rId3">
            <a:alphaModFix/>
          </a:blip>
          <a:stretch>
            <a:fillRect/>
          </a:stretch>
        </p:blipFill>
        <p:spPr>
          <a:xfrm>
            <a:off x="422451" y="1382625"/>
            <a:ext cx="2326500" cy="804225"/>
          </a:xfrm>
          <a:prstGeom prst="rect">
            <a:avLst/>
          </a:prstGeom>
          <a:noFill/>
          <a:ln>
            <a:noFill/>
          </a:ln>
        </p:spPr>
      </p:pic>
      <p:sp>
        <p:nvSpPr>
          <p:cNvPr id="107" name="Google Shape;107;p17"/>
          <p:cNvSpPr txBox="1"/>
          <p:nvPr/>
        </p:nvSpPr>
        <p:spPr>
          <a:xfrm>
            <a:off x="312950" y="2275750"/>
            <a:ext cx="3991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The problem now became a Linear Minimax problem, which can be turned into a Linear Programming problem by substituting max terms in the objective function with representative variables together with corresponding constraints.</a:t>
            </a:r>
            <a:endParaRPr sz="1000">
              <a:solidFill>
                <a:schemeClr val="dk1"/>
              </a:solidFill>
              <a:latin typeface="Old Standard TT"/>
              <a:ea typeface="Old Standard TT"/>
              <a:cs typeface="Old Standard TT"/>
              <a:sym typeface="Old Standard TT"/>
            </a:endParaRPr>
          </a:p>
        </p:txBody>
      </p:sp>
      <p:pic>
        <p:nvPicPr>
          <p:cNvPr id="108" name="Google Shape;108;p17"/>
          <p:cNvPicPr preferRelativeResize="0"/>
          <p:nvPr/>
        </p:nvPicPr>
        <p:blipFill>
          <a:blip r:embed="rId4">
            <a:alphaModFix/>
          </a:blip>
          <a:stretch>
            <a:fillRect/>
          </a:stretch>
        </p:blipFill>
        <p:spPr>
          <a:xfrm>
            <a:off x="311701" y="3521300"/>
            <a:ext cx="2204975" cy="1443175"/>
          </a:xfrm>
          <a:prstGeom prst="rect">
            <a:avLst/>
          </a:prstGeom>
          <a:noFill/>
          <a:ln>
            <a:noFill/>
          </a:ln>
        </p:spPr>
      </p:pic>
      <p:pic>
        <p:nvPicPr>
          <p:cNvPr id="109" name="Google Shape;109;p17"/>
          <p:cNvPicPr preferRelativeResize="0"/>
          <p:nvPr/>
        </p:nvPicPr>
        <p:blipFill>
          <a:blip r:embed="rId5">
            <a:alphaModFix/>
          </a:blip>
          <a:stretch>
            <a:fillRect/>
          </a:stretch>
        </p:blipFill>
        <p:spPr>
          <a:xfrm>
            <a:off x="2643075" y="3521300"/>
            <a:ext cx="2094450" cy="1318925"/>
          </a:xfrm>
          <a:prstGeom prst="rect">
            <a:avLst/>
          </a:prstGeom>
          <a:noFill/>
          <a:ln>
            <a:noFill/>
          </a:ln>
        </p:spPr>
      </p:pic>
      <p:sp>
        <p:nvSpPr>
          <p:cNvPr id="110" name="Google Shape;110;p17"/>
          <p:cNvSpPr txBox="1"/>
          <p:nvPr/>
        </p:nvSpPr>
        <p:spPr>
          <a:xfrm>
            <a:off x="312950" y="3182600"/>
            <a:ext cx="177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1"/>
                </a:solidFill>
                <a:latin typeface="Old Standard TT"/>
                <a:ea typeface="Old Standard TT"/>
                <a:cs typeface="Old Standard TT"/>
                <a:sym typeface="Old Standard TT"/>
              </a:rPr>
              <a:t> Representative variables:</a:t>
            </a:r>
            <a:endParaRPr i="1" sz="1000">
              <a:solidFill>
                <a:schemeClr val="dk1"/>
              </a:solidFill>
              <a:latin typeface="Old Standard TT"/>
              <a:ea typeface="Old Standard TT"/>
              <a:cs typeface="Old Standard TT"/>
              <a:sym typeface="Old Standard TT"/>
            </a:endParaRPr>
          </a:p>
        </p:txBody>
      </p:sp>
      <p:sp>
        <p:nvSpPr>
          <p:cNvPr id="111" name="Google Shape;111;p17"/>
          <p:cNvSpPr txBox="1"/>
          <p:nvPr/>
        </p:nvSpPr>
        <p:spPr>
          <a:xfrm>
            <a:off x="2566875" y="3182600"/>
            <a:ext cx="181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1"/>
                </a:solidFill>
                <a:latin typeface="Old Standard TT"/>
                <a:ea typeface="Old Standard TT"/>
                <a:cs typeface="Old Standard TT"/>
                <a:sym typeface="Old Standard TT"/>
              </a:rPr>
              <a:t> Corresponding constraints:</a:t>
            </a:r>
            <a:endParaRPr i="1" sz="1000">
              <a:solidFill>
                <a:schemeClr val="dk1"/>
              </a:solidFill>
              <a:latin typeface="Old Standard TT"/>
              <a:ea typeface="Old Standard TT"/>
              <a:cs typeface="Old Standard TT"/>
              <a:sym typeface="Old Standard TT"/>
            </a:endParaRPr>
          </a:p>
        </p:txBody>
      </p:sp>
      <p:pic>
        <p:nvPicPr>
          <p:cNvPr id="112" name="Google Shape;112;p17"/>
          <p:cNvPicPr preferRelativeResize="0"/>
          <p:nvPr/>
        </p:nvPicPr>
        <p:blipFill>
          <a:blip r:embed="rId6">
            <a:alphaModFix/>
          </a:blip>
          <a:stretch>
            <a:fillRect/>
          </a:stretch>
        </p:blipFill>
        <p:spPr>
          <a:xfrm>
            <a:off x="4980900" y="901625"/>
            <a:ext cx="3366250" cy="2089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90250" y="239925"/>
            <a:ext cx="6447300" cy="52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t>Case Study</a:t>
            </a:r>
            <a:endParaRPr b="1" sz="2200"/>
          </a:p>
        </p:txBody>
      </p:sp>
      <p:sp>
        <p:nvSpPr>
          <p:cNvPr id="118" name="Google Shape;118;p18"/>
          <p:cNvSpPr txBox="1"/>
          <p:nvPr/>
        </p:nvSpPr>
        <p:spPr>
          <a:xfrm>
            <a:off x="490250" y="797200"/>
            <a:ext cx="8355000" cy="228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lt1"/>
              </a:buClr>
              <a:buSzPts val="1000"/>
              <a:buFont typeface="Old Standard TT"/>
              <a:buChar char="❏"/>
            </a:pPr>
            <a:r>
              <a:rPr lang="en" sz="1000">
                <a:solidFill>
                  <a:schemeClr val="lt1"/>
                </a:solidFill>
                <a:latin typeface="Old Standard TT"/>
                <a:ea typeface="Old Standard TT"/>
                <a:cs typeface="Old Standard TT"/>
                <a:sym typeface="Old Standard TT"/>
              </a:rPr>
              <a:t>The study considers a large hotel as a </a:t>
            </a:r>
            <a:r>
              <a:rPr b="1" lang="en" sz="1000">
                <a:solidFill>
                  <a:schemeClr val="lt1"/>
                </a:solidFill>
                <a:latin typeface="Old Standard TT"/>
                <a:ea typeface="Old Standard TT"/>
                <a:cs typeface="Old Standard TT"/>
                <a:sym typeface="Old Standard TT"/>
              </a:rPr>
              <a:t>medium-size commercial customer</a:t>
            </a:r>
            <a:r>
              <a:rPr lang="en" sz="1000">
                <a:solidFill>
                  <a:schemeClr val="lt1"/>
                </a:solidFill>
                <a:latin typeface="Old Standard TT"/>
                <a:ea typeface="Old Standard TT"/>
                <a:cs typeface="Old Standard TT"/>
                <a:sym typeface="Old Standard TT"/>
              </a:rPr>
              <a:t>.</a:t>
            </a:r>
            <a:endParaRPr sz="1000">
              <a:solidFill>
                <a:schemeClr val="lt1"/>
              </a:solidFill>
              <a:latin typeface="Old Standard TT"/>
              <a:ea typeface="Old Standard TT"/>
              <a:cs typeface="Old Standard TT"/>
              <a:sym typeface="Old Standard TT"/>
            </a:endParaRPr>
          </a:p>
          <a:p>
            <a:pPr indent="-292100" lvl="0" marL="457200" rtl="0" algn="l">
              <a:lnSpc>
                <a:spcPct val="115000"/>
              </a:lnSpc>
              <a:spcBef>
                <a:spcPts val="0"/>
              </a:spcBef>
              <a:spcAft>
                <a:spcPts val="0"/>
              </a:spcAft>
              <a:buClr>
                <a:schemeClr val="lt1"/>
              </a:buClr>
              <a:buSzPts val="1000"/>
              <a:buFont typeface="Old Standard TT"/>
              <a:buChar char="❏"/>
            </a:pPr>
            <a:r>
              <a:rPr lang="en" sz="1000">
                <a:solidFill>
                  <a:schemeClr val="lt1"/>
                </a:solidFill>
                <a:latin typeface="Old Standard TT"/>
                <a:ea typeface="Old Standard TT"/>
                <a:cs typeface="Old Standard TT"/>
                <a:sym typeface="Old Standard TT"/>
              </a:rPr>
              <a:t>Hourly load profiles based on TMY3 weather data are utilized.</a:t>
            </a:r>
            <a:endParaRPr sz="1000">
              <a:solidFill>
                <a:schemeClr val="lt1"/>
              </a:solidFill>
              <a:latin typeface="Old Standard TT"/>
              <a:ea typeface="Old Standard TT"/>
              <a:cs typeface="Old Standard TT"/>
              <a:sym typeface="Old Standard TT"/>
            </a:endParaRPr>
          </a:p>
          <a:p>
            <a:pPr indent="-292100" lvl="0" marL="457200" rtl="0" algn="l">
              <a:lnSpc>
                <a:spcPct val="115000"/>
              </a:lnSpc>
              <a:spcBef>
                <a:spcPts val="0"/>
              </a:spcBef>
              <a:spcAft>
                <a:spcPts val="0"/>
              </a:spcAft>
              <a:buClr>
                <a:schemeClr val="lt1"/>
              </a:buClr>
              <a:buSzPts val="1000"/>
              <a:buFont typeface="Old Standard TT"/>
              <a:buChar char="❏"/>
            </a:pPr>
            <a:r>
              <a:rPr lang="en" sz="1000">
                <a:solidFill>
                  <a:schemeClr val="lt1"/>
                </a:solidFill>
                <a:latin typeface="Old Standard TT"/>
                <a:ea typeface="Old Standard TT"/>
                <a:cs typeface="Old Standard TT"/>
                <a:sym typeface="Old Standard TT"/>
              </a:rPr>
              <a:t>We assume </a:t>
            </a:r>
            <a:r>
              <a:rPr b="1" lang="en" sz="1000">
                <a:solidFill>
                  <a:schemeClr val="lt1"/>
                </a:solidFill>
                <a:latin typeface="Old Standard TT"/>
                <a:ea typeface="Old Standard TT"/>
                <a:cs typeface="Old Standard TT"/>
                <a:sym typeface="Old Standard TT"/>
              </a:rPr>
              <a:t>no renewable systems </a:t>
            </a:r>
            <a:r>
              <a:rPr lang="en" sz="1000">
                <a:solidFill>
                  <a:schemeClr val="lt1"/>
                </a:solidFill>
                <a:latin typeface="Old Standard TT"/>
                <a:ea typeface="Old Standard TT"/>
                <a:cs typeface="Old Standard TT"/>
                <a:sym typeface="Old Standard TT"/>
              </a:rPr>
              <a:t>are installed at the customer's site to better evaluate the impact of ESS deployment for the purpose of practicality. </a:t>
            </a:r>
            <a:endParaRPr sz="1000">
              <a:solidFill>
                <a:schemeClr val="lt1"/>
              </a:solidFill>
              <a:latin typeface="Old Standard TT"/>
              <a:ea typeface="Old Standard TT"/>
              <a:cs typeface="Old Standard TT"/>
              <a:sym typeface="Old Standard TT"/>
            </a:endParaRPr>
          </a:p>
          <a:p>
            <a:pPr indent="-292100" lvl="0" marL="457200" rtl="0" algn="l">
              <a:lnSpc>
                <a:spcPct val="115000"/>
              </a:lnSpc>
              <a:spcBef>
                <a:spcPts val="0"/>
              </a:spcBef>
              <a:spcAft>
                <a:spcPts val="0"/>
              </a:spcAft>
              <a:buClr>
                <a:schemeClr val="lt1"/>
              </a:buClr>
              <a:buSzPts val="1000"/>
              <a:buFont typeface="Old Standard TT"/>
              <a:buChar char="❏"/>
            </a:pPr>
            <a:r>
              <a:rPr lang="en" sz="1000">
                <a:solidFill>
                  <a:schemeClr val="lt1"/>
                </a:solidFill>
                <a:latin typeface="Old Standard TT"/>
                <a:ea typeface="Old Standard TT"/>
                <a:cs typeface="Old Standard TT"/>
                <a:sym typeface="Old Standard TT"/>
              </a:rPr>
              <a:t>Results show that </a:t>
            </a:r>
            <a:r>
              <a:rPr b="1" lang="en" sz="1000">
                <a:solidFill>
                  <a:schemeClr val="lt1"/>
                </a:solidFill>
                <a:latin typeface="Old Standard TT"/>
                <a:ea typeface="Old Standard TT"/>
                <a:cs typeface="Old Standard TT"/>
                <a:sym typeface="Old Standard TT"/>
              </a:rPr>
              <a:t>integrating an Energy Storage System</a:t>
            </a:r>
            <a:r>
              <a:rPr lang="en" sz="1000">
                <a:solidFill>
                  <a:schemeClr val="lt1"/>
                </a:solidFill>
                <a:latin typeface="Old Standard TT"/>
                <a:ea typeface="Old Standard TT"/>
                <a:cs typeface="Old Standard TT"/>
                <a:sym typeface="Old Standard TT"/>
              </a:rPr>
              <a:t> (ESS) significantly </a:t>
            </a:r>
            <a:r>
              <a:rPr b="1" lang="en" sz="1000">
                <a:solidFill>
                  <a:schemeClr val="lt1"/>
                </a:solidFill>
                <a:latin typeface="Old Standard TT"/>
                <a:ea typeface="Old Standard TT"/>
                <a:cs typeface="Old Standard TT"/>
                <a:sym typeface="Old Standard TT"/>
              </a:rPr>
              <a:t>reduces monthly electricity costs</a:t>
            </a:r>
            <a:r>
              <a:rPr lang="en" sz="1000">
                <a:solidFill>
                  <a:schemeClr val="lt1"/>
                </a:solidFill>
                <a:latin typeface="Old Standard TT"/>
                <a:ea typeface="Old Standard TT"/>
                <a:cs typeface="Old Standard TT"/>
                <a:sym typeface="Old Standard TT"/>
              </a:rPr>
              <a:t>, especially during summer months.</a:t>
            </a:r>
            <a:endParaRPr sz="1000">
              <a:solidFill>
                <a:schemeClr val="lt1"/>
              </a:solidFill>
              <a:latin typeface="Old Standard TT"/>
              <a:ea typeface="Old Standard TT"/>
              <a:cs typeface="Old Standard TT"/>
              <a:sym typeface="Old Standard TT"/>
            </a:endParaRPr>
          </a:p>
          <a:p>
            <a:pPr indent="-292100" lvl="0" marL="457200" rtl="0" algn="l">
              <a:lnSpc>
                <a:spcPct val="115000"/>
              </a:lnSpc>
              <a:spcBef>
                <a:spcPts val="0"/>
              </a:spcBef>
              <a:spcAft>
                <a:spcPts val="0"/>
              </a:spcAft>
              <a:buClr>
                <a:schemeClr val="lt1"/>
              </a:buClr>
              <a:buSzPts val="1000"/>
              <a:buFont typeface="Old Standard TT"/>
              <a:buChar char="❏"/>
            </a:pPr>
            <a:r>
              <a:rPr lang="en" sz="1000">
                <a:solidFill>
                  <a:schemeClr val="lt1"/>
                </a:solidFill>
                <a:latin typeface="Old Standard TT"/>
                <a:ea typeface="Old Standard TT"/>
                <a:cs typeface="Old Standard TT"/>
                <a:sym typeface="Old Standard TT"/>
              </a:rPr>
              <a:t>The ESS effectively </a:t>
            </a:r>
            <a:r>
              <a:rPr b="1" lang="en" sz="1000">
                <a:solidFill>
                  <a:schemeClr val="lt1"/>
                </a:solidFill>
                <a:latin typeface="Old Standard TT"/>
                <a:ea typeface="Old Standard TT"/>
                <a:cs typeface="Old Standard TT"/>
                <a:sym typeface="Old Standard TT"/>
              </a:rPr>
              <a:t>shaves peak loads by charging during off-peak hours and discharging during peak hours</a:t>
            </a:r>
            <a:r>
              <a:rPr lang="en" sz="1000">
                <a:solidFill>
                  <a:schemeClr val="lt1"/>
                </a:solidFill>
                <a:latin typeface="Old Standard TT"/>
                <a:ea typeface="Old Standard TT"/>
                <a:cs typeface="Old Standard TT"/>
                <a:sym typeface="Old Standard TT"/>
              </a:rPr>
              <a:t>.</a:t>
            </a:r>
            <a:endParaRPr sz="1000">
              <a:solidFill>
                <a:schemeClr val="lt1"/>
              </a:solidFill>
              <a:latin typeface="Old Standard TT"/>
              <a:ea typeface="Old Standard TT"/>
              <a:cs typeface="Old Standard TT"/>
              <a:sym typeface="Old Standard TT"/>
            </a:endParaRPr>
          </a:p>
          <a:p>
            <a:pPr indent="-292100" lvl="0" marL="457200" rtl="0" algn="l">
              <a:lnSpc>
                <a:spcPct val="115000"/>
              </a:lnSpc>
              <a:spcBef>
                <a:spcPts val="0"/>
              </a:spcBef>
              <a:spcAft>
                <a:spcPts val="0"/>
              </a:spcAft>
              <a:buClr>
                <a:schemeClr val="lt1"/>
              </a:buClr>
              <a:buSzPts val="1000"/>
              <a:buFont typeface="Old Standard TT"/>
              <a:buChar char="❏"/>
            </a:pPr>
            <a:r>
              <a:rPr lang="en" sz="1000">
                <a:solidFill>
                  <a:schemeClr val="lt1"/>
                </a:solidFill>
                <a:latin typeface="Old Standard TT"/>
                <a:ea typeface="Old Standard TT"/>
                <a:cs typeface="Old Standard TT"/>
                <a:sym typeface="Old Standard TT"/>
              </a:rPr>
              <a:t>Sensitivity analysis reveals that the annual</a:t>
            </a:r>
            <a:r>
              <a:rPr b="1" lang="en" sz="1000">
                <a:solidFill>
                  <a:schemeClr val="lt1"/>
                </a:solidFill>
                <a:latin typeface="Old Standard TT"/>
                <a:ea typeface="Old Standard TT"/>
                <a:cs typeface="Old Standard TT"/>
                <a:sym typeface="Old Standard TT"/>
              </a:rPr>
              <a:t> electricity cost decreases with increasing ESS energy capacity</a:t>
            </a:r>
            <a:r>
              <a:rPr lang="en" sz="1000">
                <a:solidFill>
                  <a:schemeClr val="lt1"/>
                </a:solidFill>
                <a:latin typeface="Old Standard TT"/>
                <a:ea typeface="Old Standard TT"/>
                <a:cs typeface="Old Standard TT"/>
                <a:sym typeface="Old Standard TT"/>
              </a:rPr>
              <a:t>,leveling off beyond a certain point.</a:t>
            </a:r>
            <a:endParaRPr sz="1000">
              <a:solidFill>
                <a:schemeClr val="lt1"/>
              </a:solidFill>
              <a:latin typeface="Old Standard TT"/>
              <a:ea typeface="Old Standard TT"/>
              <a:cs typeface="Old Standard TT"/>
              <a:sym typeface="Old Standard TT"/>
            </a:endParaRPr>
          </a:p>
          <a:p>
            <a:pPr indent="-292100" lvl="0" marL="457200" rtl="0" algn="l">
              <a:lnSpc>
                <a:spcPct val="115000"/>
              </a:lnSpc>
              <a:spcBef>
                <a:spcPts val="0"/>
              </a:spcBef>
              <a:spcAft>
                <a:spcPts val="0"/>
              </a:spcAft>
              <a:buClr>
                <a:schemeClr val="lt1"/>
              </a:buClr>
              <a:buSzPts val="1000"/>
              <a:buFont typeface="Old Standard TT"/>
              <a:buChar char="❏"/>
            </a:pPr>
            <a:r>
              <a:rPr lang="en" sz="1000">
                <a:solidFill>
                  <a:schemeClr val="lt1"/>
                </a:solidFill>
                <a:latin typeface="Old Standard TT"/>
                <a:ea typeface="Old Standard TT"/>
                <a:cs typeface="Old Standard TT"/>
                <a:sym typeface="Old Standard TT"/>
              </a:rPr>
              <a:t>The annual electricity bill is reduced from $702,600 (without energy storage) to $634,600 (with a 200 kW/1 MWh ESS), resulting in a savings of $68,000.</a:t>
            </a:r>
            <a:endParaRPr sz="1000">
              <a:solidFill>
                <a:schemeClr val="lt1"/>
              </a:solidFill>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t/>
            </a:r>
            <a:endParaRPr sz="1000">
              <a:solidFill>
                <a:schemeClr val="lt1"/>
              </a:solidFill>
              <a:latin typeface="Old Standard TT"/>
              <a:ea typeface="Old Standard TT"/>
              <a:cs typeface="Old Standard TT"/>
              <a:sym typeface="Old Standard TT"/>
            </a:endParaRPr>
          </a:p>
        </p:txBody>
      </p:sp>
      <p:pic>
        <p:nvPicPr>
          <p:cNvPr id="119" name="Google Shape;119;p18"/>
          <p:cNvPicPr preferRelativeResize="0"/>
          <p:nvPr/>
        </p:nvPicPr>
        <p:blipFill>
          <a:blip r:embed="rId3">
            <a:alphaModFix/>
          </a:blip>
          <a:stretch>
            <a:fillRect/>
          </a:stretch>
        </p:blipFill>
        <p:spPr>
          <a:xfrm>
            <a:off x="587875" y="2972925"/>
            <a:ext cx="2645609" cy="1755801"/>
          </a:xfrm>
          <a:prstGeom prst="rect">
            <a:avLst/>
          </a:prstGeom>
          <a:noFill/>
          <a:ln>
            <a:noFill/>
          </a:ln>
        </p:spPr>
      </p:pic>
      <p:sp>
        <p:nvSpPr>
          <p:cNvPr id="120" name="Google Shape;120;p18"/>
          <p:cNvSpPr txBox="1"/>
          <p:nvPr/>
        </p:nvSpPr>
        <p:spPr>
          <a:xfrm>
            <a:off x="587900" y="4765300"/>
            <a:ext cx="2645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Old Standard TT"/>
                <a:ea typeface="Old Standard TT"/>
                <a:cs typeface="Old Standard TT"/>
                <a:sym typeface="Old Standard TT"/>
              </a:rPr>
              <a:t>Monthly electricity bills with 200kW/1MWh ESS</a:t>
            </a:r>
            <a:endParaRPr sz="800">
              <a:solidFill>
                <a:schemeClr val="lt1"/>
              </a:solidFill>
              <a:latin typeface="Old Standard TT"/>
              <a:ea typeface="Old Standard TT"/>
              <a:cs typeface="Old Standard TT"/>
              <a:sym typeface="Old Standard TT"/>
            </a:endParaRPr>
          </a:p>
        </p:txBody>
      </p:sp>
      <p:pic>
        <p:nvPicPr>
          <p:cNvPr id="121" name="Google Shape;121;p18"/>
          <p:cNvPicPr preferRelativeResize="0"/>
          <p:nvPr/>
        </p:nvPicPr>
        <p:blipFill>
          <a:blip r:embed="rId4">
            <a:alphaModFix/>
          </a:blip>
          <a:stretch>
            <a:fillRect/>
          </a:stretch>
        </p:blipFill>
        <p:spPr>
          <a:xfrm>
            <a:off x="3431599" y="2972925"/>
            <a:ext cx="2578143" cy="1755800"/>
          </a:xfrm>
          <a:prstGeom prst="rect">
            <a:avLst/>
          </a:prstGeom>
          <a:noFill/>
          <a:ln>
            <a:noFill/>
          </a:ln>
        </p:spPr>
      </p:pic>
      <p:pic>
        <p:nvPicPr>
          <p:cNvPr id="122" name="Google Shape;122;p18"/>
          <p:cNvPicPr preferRelativeResize="0"/>
          <p:nvPr/>
        </p:nvPicPr>
        <p:blipFill rotWithShape="1">
          <a:blip r:embed="rId5">
            <a:alphaModFix/>
          </a:blip>
          <a:srcRect b="0" l="0" r="0" t="0"/>
          <a:stretch/>
        </p:blipFill>
        <p:spPr>
          <a:xfrm>
            <a:off x="6279186" y="2972925"/>
            <a:ext cx="2437786" cy="1755799"/>
          </a:xfrm>
          <a:prstGeom prst="rect">
            <a:avLst/>
          </a:prstGeom>
          <a:noFill/>
          <a:ln>
            <a:noFill/>
          </a:ln>
        </p:spPr>
      </p:pic>
      <p:sp>
        <p:nvSpPr>
          <p:cNvPr id="123" name="Google Shape;123;p18"/>
          <p:cNvSpPr txBox="1"/>
          <p:nvPr/>
        </p:nvSpPr>
        <p:spPr>
          <a:xfrm>
            <a:off x="3418663" y="4765300"/>
            <a:ext cx="2645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Old Standard TT"/>
                <a:ea typeface="Old Standard TT"/>
                <a:cs typeface="Old Standard TT"/>
                <a:sym typeface="Old Standard TT"/>
              </a:rPr>
              <a:t>Net loads during the first week of June</a:t>
            </a:r>
            <a:endParaRPr sz="800">
              <a:solidFill>
                <a:schemeClr val="lt1"/>
              </a:solidFill>
              <a:latin typeface="Old Standard TT"/>
              <a:ea typeface="Old Standard TT"/>
              <a:cs typeface="Old Standard TT"/>
              <a:sym typeface="Old Standard TT"/>
            </a:endParaRPr>
          </a:p>
        </p:txBody>
      </p:sp>
      <p:sp>
        <p:nvSpPr>
          <p:cNvPr id="124" name="Google Shape;124;p18"/>
          <p:cNvSpPr txBox="1"/>
          <p:nvPr/>
        </p:nvSpPr>
        <p:spPr>
          <a:xfrm>
            <a:off x="6249450" y="4765300"/>
            <a:ext cx="2645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Old Standard TT"/>
                <a:ea typeface="Old Standard TT"/>
                <a:cs typeface="Old Standard TT"/>
                <a:sym typeface="Old Standard TT"/>
              </a:rPr>
              <a:t>Sensitivity of annual electricity bill to ESS size</a:t>
            </a:r>
            <a:endParaRPr sz="800">
              <a:solidFill>
                <a:schemeClr val="lt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Dual-Simplex LP</a:t>
            </a:r>
            <a:endParaRPr/>
          </a:p>
        </p:txBody>
      </p:sp>
      <p:sp>
        <p:nvSpPr>
          <p:cNvPr id="130" name="Google Shape;130;p19"/>
          <p:cNvSpPr txBox="1"/>
          <p:nvPr>
            <p:ph idx="1" type="body"/>
          </p:nvPr>
        </p:nvSpPr>
        <p:spPr>
          <a:xfrm>
            <a:off x="138050" y="115505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Dual simplex is exactly analogous to primal simplex where we start with a dual feasible solution corresponding to a basis B and move towards making the corresponding primal solution feasible while maintaining complementary slackness.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31" name="Google Shape;131;p19"/>
          <p:cNvPicPr preferRelativeResize="0"/>
          <p:nvPr/>
        </p:nvPicPr>
        <p:blipFill>
          <a:blip r:embed="rId3">
            <a:alphaModFix/>
          </a:blip>
          <a:stretch>
            <a:fillRect/>
          </a:stretch>
        </p:blipFill>
        <p:spPr>
          <a:xfrm>
            <a:off x="1825000" y="2206476"/>
            <a:ext cx="5030275" cy="2540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function</a:t>
            </a:r>
            <a:endParaRPr/>
          </a:p>
        </p:txBody>
      </p:sp>
      <p:pic>
        <p:nvPicPr>
          <p:cNvPr id="137" name="Google Shape;137;p20"/>
          <p:cNvPicPr preferRelativeResize="0"/>
          <p:nvPr/>
        </p:nvPicPr>
        <p:blipFill rotWithShape="1">
          <a:blip r:embed="rId3">
            <a:alphaModFix/>
          </a:blip>
          <a:srcRect b="0" l="2659" r="-2660" t="0"/>
          <a:stretch/>
        </p:blipFill>
        <p:spPr>
          <a:xfrm>
            <a:off x="311700" y="1319738"/>
            <a:ext cx="4352925" cy="3076575"/>
          </a:xfrm>
          <a:prstGeom prst="rect">
            <a:avLst/>
          </a:prstGeom>
          <a:noFill/>
          <a:ln>
            <a:noFill/>
          </a:ln>
        </p:spPr>
      </p:pic>
      <p:pic>
        <p:nvPicPr>
          <p:cNvPr id="138" name="Google Shape;138;p20"/>
          <p:cNvPicPr preferRelativeResize="0"/>
          <p:nvPr/>
        </p:nvPicPr>
        <p:blipFill rotWithShape="1">
          <a:blip r:embed="rId4">
            <a:alphaModFix/>
          </a:blip>
          <a:srcRect b="0" l="0" r="0" t="8424"/>
          <a:stretch/>
        </p:blipFill>
        <p:spPr>
          <a:xfrm>
            <a:off x="4641600" y="1058224"/>
            <a:ext cx="4562475" cy="915900"/>
          </a:xfrm>
          <a:prstGeom prst="rect">
            <a:avLst/>
          </a:prstGeom>
          <a:noFill/>
          <a:ln>
            <a:noFill/>
          </a:ln>
        </p:spPr>
      </p:pic>
      <p:pic>
        <p:nvPicPr>
          <p:cNvPr id="139" name="Google Shape;139;p20"/>
          <p:cNvPicPr preferRelativeResize="0"/>
          <p:nvPr/>
        </p:nvPicPr>
        <p:blipFill>
          <a:blip r:embed="rId5">
            <a:alphaModFix/>
          </a:blip>
          <a:stretch>
            <a:fillRect/>
          </a:stretch>
        </p:blipFill>
        <p:spPr>
          <a:xfrm>
            <a:off x="4664624" y="2119350"/>
            <a:ext cx="4516425" cy="271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45" name="Google Shape;145;p21"/>
          <p:cNvPicPr preferRelativeResize="0"/>
          <p:nvPr/>
        </p:nvPicPr>
        <p:blipFill>
          <a:blip r:embed="rId3">
            <a:alphaModFix/>
          </a:blip>
          <a:stretch>
            <a:fillRect/>
          </a:stretch>
        </p:blipFill>
        <p:spPr>
          <a:xfrm>
            <a:off x="1853398" y="1171598"/>
            <a:ext cx="5437206" cy="339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