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257" r:id="rId3"/>
    <p:sldId id="258" r:id="rId4"/>
    <p:sldId id="259" r:id="rId5"/>
    <p:sldId id="275" r:id="rId6"/>
    <p:sldId id="260" r:id="rId7"/>
    <p:sldId id="261" r:id="rId8"/>
    <p:sldId id="262" r:id="rId9"/>
    <p:sldId id="263" r:id="rId10"/>
    <p:sldId id="264" r:id="rId11"/>
    <p:sldId id="265" r:id="rId12"/>
    <p:sldId id="268" r:id="rId13"/>
    <p:sldId id="266" r:id="rId14"/>
    <p:sldId id="267"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8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0C3E7-D88C-423D-9AAF-9F4860DDD93B}" type="datetimeFigureOut">
              <a:rPr lang="en-US" smtClean="0"/>
              <a:t>4/3/2019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975F9-A954-478B-AA6F-E3EE46AD9BD8}" type="slidenum">
              <a:rPr lang="en-US" smtClean="0"/>
              <a:t>‹#›</a:t>
            </a:fld>
            <a:endParaRPr lang="en-US"/>
          </a:p>
        </p:txBody>
      </p:sp>
    </p:spTree>
    <p:extLst>
      <p:ext uri="{BB962C8B-B14F-4D97-AF65-F5344CB8AC3E}">
        <p14:creationId xmlns:p14="http://schemas.microsoft.com/office/powerpoint/2010/main" val="31639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975F9-A954-478B-AA6F-E3EE46AD9BD8}" type="slidenum">
              <a:rPr lang="en-US" smtClean="0"/>
              <a:t>9</a:t>
            </a:fld>
            <a:endParaRPr lang="en-US"/>
          </a:p>
        </p:txBody>
      </p:sp>
    </p:spTree>
    <p:extLst>
      <p:ext uri="{BB962C8B-B14F-4D97-AF65-F5344CB8AC3E}">
        <p14:creationId xmlns:p14="http://schemas.microsoft.com/office/powerpoint/2010/main" val="143178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975F9-A954-478B-AA6F-E3EE46AD9BD8}" type="slidenum">
              <a:rPr lang="en-US" smtClean="0"/>
              <a:t>10</a:t>
            </a:fld>
            <a:endParaRPr lang="en-US"/>
          </a:p>
        </p:txBody>
      </p:sp>
    </p:spTree>
    <p:extLst>
      <p:ext uri="{BB962C8B-B14F-4D97-AF65-F5344CB8AC3E}">
        <p14:creationId xmlns:p14="http://schemas.microsoft.com/office/powerpoint/2010/main" val="3240047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33F29AB-8425-4DEF-AB98-EFE97A5D06B6}" type="datetimeFigureOut">
              <a:rPr lang="en-US" smtClean="0"/>
              <a:t>4/3/2019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92521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042840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258214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64565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407548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3F29AB-8425-4DEF-AB98-EFE97A5D06B6}"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2622395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3F29AB-8425-4DEF-AB98-EFE97A5D06B6}"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2045746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F29AB-8425-4DEF-AB98-EFE97A5D06B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105820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F29AB-8425-4DEF-AB98-EFE97A5D06B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210598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F29AB-8425-4DEF-AB98-EFE97A5D06B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11366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F29AB-8425-4DEF-AB98-EFE97A5D06B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4104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142758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F29AB-8425-4DEF-AB98-EFE97A5D06B6}"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144679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F29AB-8425-4DEF-AB98-EFE97A5D06B6}"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294412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F29AB-8425-4DEF-AB98-EFE97A5D06B6}"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413091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3534188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F29AB-8425-4DEF-AB98-EFE97A5D06B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190CA7-32CC-4BBE-9513-ADD5351E0D7B}" type="slidenum">
              <a:rPr lang="en-US" smtClean="0"/>
              <a:t>‹#›</a:t>
            </a:fld>
            <a:endParaRPr lang="en-US"/>
          </a:p>
        </p:txBody>
      </p:sp>
    </p:spTree>
    <p:extLst>
      <p:ext uri="{BB962C8B-B14F-4D97-AF65-F5344CB8AC3E}">
        <p14:creationId xmlns:p14="http://schemas.microsoft.com/office/powerpoint/2010/main" val="70055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3F29AB-8425-4DEF-AB98-EFE97A5D06B6}" type="datetimeFigureOut">
              <a:rPr lang="en-US" smtClean="0"/>
              <a:t>4/3/2019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190CA7-32CC-4BBE-9513-ADD5351E0D7B}" type="slidenum">
              <a:rPr lang="en-US" smtClean="0"/>
              <a:t>‹#›</a:t>
            </a:fld>
            <a:endParaRPr lang="en-US"/>
          </a:p>
        </p:txBody>
      </p:sp>
    </p:spTree>
    <p:extLst>
      <p:ext uri="{BB962C8B-B14F-4D97-AF65-F5344CB8AC3E}">
        <p14:creationId xmlns:p14="http://schemas.microsoft.com/office/powerpoint/2010/main" val="426229674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12FDC-FD8B-47DF-9CA1-28E814D37116}"/>
              </a:ext>
            </a:extLst>
          </p:cNvPr>
          <p:cNvSpPr txBox="1"/>
          <p:nvPr/>
        </p:nvSpPr>
        <p:spPr>
          <a:xfrm>
            <a:off x="787791" y="0"/>
            <a:ext cx="10592972" cy="5509200"/>
          </a:xfrm>
          <a:prstGeom prst="rect">
            <a:avLst/>
          </a:prstGeom>
          <a:noFill/>
        </p:spPr>
        <p:txBody>
          <a:bodyPr wrap="square" rtlCol="0">
            <a:spAutoFit/>
          </a:bodyPr>
          <a:lstStyle/>
          <a:p>
            <a:pPr algn="ctr"/>
            <a:endParaRPr lang="en-US" sz="4400" dirty="0">
              <a:latin typeface="Times New Roman" panose="02020603050405020304" pitchFamily="18" charset="0"/>
              <a:cs typeface="Times New Roman" panose="02020603050405020304" pitchFamily="18" charset="0"/>
            </a:endParaRPr>
          </a:p>
          <a:p>
            <a:pPr algn="ctr"/>
            <a:r>
              <a:rPr lang="en-US" sz="4400" dirty="0">
                <a:latin typeface="Times New Roman" panose="02020603050405020304" pitchFamily="18" charset="0"/>
                <a:cs typeface="Times New Roman" panose="02020603050405020304" pitchFamily="18" charset="0"/>
              </a:rPr>
              <a:t>CALCULATOR AND BODY MASS INDEX USING ASSEMBLY LANGUAGE IN EMULATOR(8086)</a:t>
            </a:r>
          </a:p>
          <a:p>
            <a:pPr algn="ctr"/>
            <a:endParaRPr lang="en-US" sz="4400" dirty="0">
              <a:latin typeface="Times New Roman" panose="02020603050405020304" pitchFamily="18" charset="0"/>
              <a:cs typeface="Times New Roman" panose="02020603050405020304" pitchFamily="18" charset="0"/>
            </a:endParaRPr>
          </a:p>
          <a:p>
            <a:pPr algn="ctr"/>
            <a:r>
              <a:rPr lang="en-US" sz="4400" dirty="0">
                <a:latin typeface="Times New Roman" panose="02020603050405020304" pitchFamily="18" charset="0"/>
                <a:cs typeface="Times New Roman" panose="02020603050405020304" pitchFamily="18" charset="0"/>
              </a:rPr>
              <a:t>HARSH CHOKSHI</a:t>
            </a:r>
          </a:p>
          <a:p>
            <a:pPr algn="ctr"/>
            <a:r>
              <a:rPr lang="en-US" sz="4400" dirty="0">
                <a:latin typeface="Times New Roman" panose="02020603050405020304" pitchFamily="18" charset="0"/>
                <a:cs typeface="Times New Roman" panose="02020603050405020304" pitchFamily="18" charset="0"/>
              </a:rPr>
              <a:t>92479</a:t>
            </a:r>
          </a:p>
          <a:p>
            <a:pPr algn="ctr"/>
            <a:r>
              <a:rPr lang="en-US" sz="4400" dirty="0">
                <a:latin typeface="Times New Roman" panose="02020603050405020304" pitchFamily="18" charset="0"/>
                <a:cs typeface="Times New Roman" panose="02020603050405020304" pitchFamily="18" charset="0"/>
              </a:rPr>
              <a:t>PROF. QING ZHU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04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50B78E-723F-4C55-BFEE-77D0393168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16093" cy="6858000"/>
          </a:xfrm>
          <a:prstGeom prst="rect">
            <a:avLst/>
          </a:prstGeom>
        </p:spPr>
      </p:pic>
      <p:pic>
        <p:nvPicPr>
          <p:cNvPr id="11" name="Picture 10">
            <a:extLst>
              <a:ext uri="{FF2B5EF4-FFF2-40B4-BE49-F238E27FC236}">
                <a16:creationId xmlns:a16="http://schemas.microsoft.com/office/drawing/2014/main" id="{52DF39ED-FAFD-42D1-ABBB-77559322CB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6093" y="34216"/>
            <a:ext cx="4341643" cy="6823783"/>
          </a:xfrm>
          <a:prstGeom prst="rect">
            <a:avLst/>
          </a:prstGeom>
        </p:spPr>
      </p:pic>
      <p:pic>
        <p:nvPicPr>
          <p:cNvPr id="15" name="Picture 14">
            <a:extLst>
              <a:ext uri="{FF2B5EF4-FFF2-40B4-BE49-F238E27FC236}">
                <a16:creationId xmlns:a16="http://schemas.microsoft.com/office/drawing/2014/main" id="{BA0B07E4-A1CC-4816-AE1B-4A85ECED96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907" y="34216"/>
            <a:ext cx="3916093" cy="6858000"/>
          </a:xfrm>
          <a:prstGeom prst="rect">
            <a:avLst/>
          </a:prstGeom>
        </p:spPr>
      </p:pic>
    </p:spTree>
    <p:extLst>
      <p:ext uri="{BB962C8B-B14F-4D97-AF65-F5344CB8AC3E}">
        <p14:creationId xmlns:p14="http://schemas.microsoft.com/office/powerpoint/2010/main" val="1173444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94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mi.png">
            <a:extLst>
              <a:ext uri="{FF2B5EF4-FFF2-40B4-BE49-F238E27FC236}">
                <a16:creationId xmlns:a16="http://schemas.microsoft.com/office/drawing/2014/main" id="{AD97D75A-7687-4D8B-BD67-2E796F62DA03}"/>
              </a:ext>
            </a:extLst>
          </p:cNvPr>
          <p:cNvPicPr/>
          <p:nvPr/>
        </p:nvPicPr>
        <p:blipFill>
          <a:blip r:embed="rId2" cstate="print"/>
          <a:stretch>
            <a:fillRect/>
          </a:stretch>
        </p:blipFill>
        <p:spPr>
          <a:xfrm>
            <a:off x="1871004" y="379828"/>
            <a:ext cx="8510954" cy="5838091"/>
          </a:xfrm>
          <a:prstGeom prst="rect">
            <a:avLst/>
          </a:prstGeom>
        </p:spPr>
      </p:pic>
    </p:spTree>
    <p:extLst>
      <p:ext uri="{BB962C8B-B14F-4D97-AF65-F5344CB8AC3E}">
        <p14:creationId xmlns:p14="http://schemas.microsoft.com/office/powerpoint/2010/main" val="1389575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D1DC9-6416-4793-AE98-8E8160B02936}"/>
              </a:ext>
            </a:extLst>
          </p:cNvPr>
          <p:cNvSpPr txBox="1"/>
          <p:nvPr/>
        </p:nvSpPr>
        <p:spPr>
          <a:xfrm>
            <a:off x="1491174" y="196948"/>
            <a:ext cx="8693835" cy="7232749"/>
          </a:xfrm>
          <a:prstGeom prst="rect">
            <a:avLst/>
          </a:prstGeom>
          <a:noFill/>
        </p:spPr>
        <p:txBody>
          <a:bodyPr wrap="square" rtlCol="0">
            <a:spAutoFit/>
          </a:bodyPr>
          <a:lstStyle/>
          <a:p>
            <a:pPr algn="ctr"/>
            <a:r>
              <a:rPr lang="en-US" sz="2400" dirty="0"/>
              <a:t>BODY MASS INDEX CALCULATOR</a:t>
            </a:r>
          </a:p>
          <a:p>
            <a:pPr algn="ctr"/>
            <a:endParaRPr lang="en-US" sz="2400" dirty="0"/>
          </a:p>
          <a:p>
            <a:r>
              <a:rPr lang="en-US" sz="2400" dirty="0"/>
              <a:t>The </a:t>
            </a:r>
            <a:r>
              <a:rPr lang="en-US" sz="2400" b="1" dirty="0"/>
              <a:t>body mass index</a:t>
            </a:r>
            <a:r>
              <a:rPr lang="en-US" sz="2400" dirty="0"/>
              <a:t> (</a:t>
            </a:r>
            <a:r>
              <a:rPr lang="en-US" sz="2400" b="1" dirty="0"/>
              <a:t>BMI</a:t>
            </a:r>
            <a:r>
              <a:rPr lang="en-US" sz="2400" dirty="0"/>
              <a:t>) or </a:t>
            </a:r>
            <a:r>
              <a:rPr lang="en-US" sz="2400" b="1" dirty="0"/>
              <a:t>Quetelet index</a:t>
            </a:r>
            <a:r>
              <a:rPr lang="en-US" sz="2400" dirty="0"/>
              <a:t> is a value derived from the mass (weight) and height of an individual. The BMI is defined as the body mass divided by the square of the body height, and is universally expressed in units of kg/m</a:t>
            </a:r>
            <a:r>
              <a:rPr lang="en-US" sz="2400" baseline="30000" dirty="0"/>
              <a:t>2</a:t>
            </a:r>
            <a:r>
              <a:rPr lang="en-US" sz="2400" dirty="0"/>
              <a:t>, resulting from mass in kilograms and height in meters. The BMI is an attempt to quantify the amount of tissue mass (muscle, fat, and bone) in an individual, and then categorize that person as </a:t>
            </a:r>
            <a:r>
              <a:rPr lang="en-US" sz="2400" i="1" dirty="0"/>
              <a:t>underweight</a:t>
            </a:r>
            <a:r>
              <a:rPr lang="en-US" sz="2400" dirty="0"/>
              <a:t>, </a:t>
            </a:r>
            <a:r>
              <a:rPr lang="en-US" sz="2400" i="1" dirty="0"/>
              <a:t>normal weight</a:t>
            </a:r>
            <a:r>
              <a:rPr lang="en-US" sz="2400" dirty="0"/>
              <a:t>, </a:t>
            </a:r>
            <a:r>
              <a:rPr lang="en-US" sz="2400" i="1" dirty="0"/>
              <a:t>overweight</a:t>
            </a:r>
            <a:r>
              <a:rPr lang="en-US" sz="2400" dirty="0"/>
              <a:t>, or </a:t>
            </a:r>
            <a:r>
              <a:rPr lang="en-US" sz="2400" i="1" dirty="0"/>
              <a:t>obese</a:t>
            </a:r>
            <a:r>
              <a:rPr lang="en-US" sz="2400" dirty="0"/>
              <a:t> based on that value. Commonly accepted BMI ranges are underweight: under 18.5 kg/m</a:t>
            </a:r>
            <a:r>
              <a:rPr lang="en-US" sz="2400" baseline="30000" dirty="0"/>
              <a:t>2</a:t>
            </a:r>
            <a:r>
              <a:rPr lang="en-US" sz="2400" dirty="0"/>
              <a:t>, normal weight: 18.5 to 25, overweight: 25 to 30.</a:t>
            </a:r>
          </a:p>
          <a:p>
            <a:r>
              <a:rPr lang="en-GB" sz="2400" dirty="0"/>
              <a:t>To calculate your BMI: Divide your </a:t>
            </a:r>
            <a:r>
              <a:rPr lang="en-US" altLang="en-GB" sz="2400" dirty="0"/>
              <a:t>h</a:t>
            </a:r>
            <a:r>
              <a:rPr lang="en-GB" sz="2400" dirty="0"/>
              <a:t>eight in </a:t>
            </a:r>
            <a:r>
              <a:rPr lang="en-US" altLang="en-GB" sz="2400" dirty="0"/>
              <a:t>centimeters</a:t>
            </a:r>
            <a:r>
              <a:rPr lang="en-GB" sz="2400" dirty="0"/>
              <a:t> (</a:t>
            </a:r>
            <a:r>
              <a:rPr lang="en-US" altLang="en-GB" sz="2400" dirty="0"/>
              <a:t>cm</a:t>
            </a:r>
            <a:r>
              <a:rPr lang="en-GB" sz="2400" dirty="0"/>
              <a:t>) by your </a:t>
            </a:r>
            <a:r>
              <a:rPr lang="en-US" altLang="en-GB" sz="2400" dirty="0"/>
              <a:t>w</a:t>
            </a:r>
            <a:r>
              <a:rPr lang="en-GB" sz="2400" dirty="0"/>
              <a:t>eight in </a:t>
            </a:r>
            <a:r>
              <a:rPr lang="en-US" altLang="en-GB" sz="2400" dirty="0"/>
              <a:t>kilograms</a:t>
            </a:r>
            <a:r>
              <a:rPr lang="en-GB" sz="2400" dirty="0"/>
              <a:t> (</a:t>
            </a:r>
            <a:r>
              <a:rPr lang="en-US" altLang="en-GB" sz="2400" dirty="0"/>
              <a:t>kg</a:t>
            </a:r>
            <a:r>
              <a:rPr lang="en-GB" sz="2400" dirty="0"/>
              <a:t>) The formula is as shown below:</a:t>
            </a:r>
          </a:p>
          <a:p>
            <a:r>
              <a:rPr lang="en-GB" sz="2400" dirty="0"/>
              <a:t>Height(</a:t>
            </a:r>
            <a:r>
              <a:rPr lang="en-US" altLang="en-GB" sz="2400" dirty="0"/>
              <a:t>c</a:t>
            </a:r>
            <a:r>
              <a:rPr lang="en-GB" sz="2400" dirty="0"/>
              <a:t>m)</a:t>
            </a:r>
            <a:r>
              <a:rPr lang="en-US" altLang="en-GB" sz="2400" dirty="0"/>
              <a:t>/</a:t>
            </a:r>
            <a:r>
              <a:rPr lang="en-GB" sz="2400" dirty="0">
                <a:sym typeface="+mn-ea"/>
              </a:rPr>
              <a:t>Mass(kg) </a:t>
            </a:r>
            <a:r>
              <a:rPr lang="en-GB" sz="2400" dirty="0"/>
              <a:t>In our </a:t>
            </a:r>
            <a:r>
              <a:rPr lang="en-US" altLang="en-GB" sz="2400" dirty="0"/>
              <a:t>programmer we</a:t>
            </a:r>
            <a:r>
              <a:rPr lang="en-GB" sz="2400" dirty="0"/>
              <a:t> calculate our BMI applying this formula</a:t>
            </a:r>
            <a:r>
              <a:rPr lang="en-GB" sz="3200" dirty="0"/>
              <a:t>.</a:t>
            </a:r>
          </a:p>
          <a:p>
            <a:endParaRPr lang="en-US" sz="2400" dirty="0"/>
          </a:p>
          <a:p>
            <a:endParaRPr lang="en-US" sz="2400" dirty="0"/>
          </a:p>
          <a:p>
            <a:pPr algn="ctr"/>
            <a:endParaRPr lang="en-US" sz="2400" dirty="0"/>
          </a:p>
        </p:txBody>
      </p:sp>
    </p:spTree>
    <p:extLst>
      <p:ext uri="{BB962C8B-B14F-4D97-AF65-F5344CB8AC3E}">
        <p14:creationId xmlns:p14="http://schemas.microsoft.com/office/powerpoint/2010/main" val="3183643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CFAB9-669C-4932-9C03-D367505BE1FF}"/>
              </a:ext>
            </a:extLst>
          </p:cNvPr>
          <p:cNvSpPr txBox="1"/>
          <p:nvPr/>
        </p:nvSpPr>
        <p:spPr>
          <a:xfrm>
            <a:off x="1617784" y="112542"/>
            <a:ext cx="10100603"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AACC0AC-E3CA-463A-9E67-CF03200998D1}"/>
              </a:ext>
            </a:extLst>
          </p:cNvPr>
          <p:cNvSpPr txBox="1"/>
          <p:nvPr/>
        </p:nvSpPr>
        <p:spPr>
          <a:xfrm>
            <a:off x="1209821" y="481874"/>
            <a:ext cx="9973994" cy="5909310"/>
          </a:xfrm>
          <a:prstGeom prst="rect">
            <a:avLst/>
          </a:prstGeom>
          <a:noFill/>
        </p:spPr>
        <p:txBody>
          <a:bodyPr wrap="square" rtlCol="0">
            <a:spAutoFit/>
          </a:bodyPr>
          <a:lstStyle/>
          <a:p>
            <a:pPr algn="ctr"/>
            <a:r>
              <a:rPr lang="en-US" sz="2400" dirty="0"/>
              <a:t>In this code we use some new syntax and the details is given bellows</a:t>
            </a:r>
          </a:p>
          <a:p>
            <a:pPr algn="ctr"/>
            <a:r>
              <a:rPr lang="en-US" sz="2400" dirty="0"/>
              <a:t>INT   21h</a:t>
            </a:r>
          </a:p>
          <a:p>
            <a:pPr lvl="0" algn="ctr"/>
            <a:r>
              <a:rPr lang="en-US" sz="2400" dirty="0"/>
              <a:t>Here INT 21h is used for getting input.</a:t>
            </a:r>
          </a:p>
          <a:p>
            <a:pPr algn="ctr"/>
            <a:r>
              <a:rPr lang="en-US" sz="2400" dirty="0"/>
              <a:t>AND AX, 000FH</a:t>
            </a:r>
          </a:p>
          <a:p>
            <a:pPr lvl="0" algn="ctr"/>
            <a:r>
              <a:rPr lang="en-US" sz="2400" dirty="0"/>
              <a:t>For converting the character into digit.</a:t>
            </a:r>
          </a:p>
          <a:p>
            <a:pPr algn="ctr"/>
            <a:r>
              <a:rPr lang="en-US" sz="2400" dirty="0"/>
              <a:t>PUSH AX</a:t>
            </a:r>
          </a:p>
          <a:p>
            <a:pPr lvl="0" algn="ctr"/>
            <a:r>
              <a:rPr lang="en-US" sz="2400" dirty="0"/>
              <a:t>For keeping the value of AX into the stack.</a:t>
            </a:r>
          </a:p>
          <a:p>
            <a:pPr algn="ctr"/>
            <a:r>
              <a:rPr lang="en-US" sz="2400" dirty="0"/>
              <a:t>POP AX	</a:t>
            </a:r>
          </a:p>
          <a:p>
            <a:pPr lvl="0" algn="ctr"/>
            <a:r>
              <a:rPr lang="en-US" sz="2400" dirty="0"/>
              <a:t>For getting the value of AX from the stack.</a:t>
            </a:r>
          </a:p>
          <a:p>
            <a:pPr algn="ctr"/>
            <a:r>
              <a:rPr lang="en-US" sz="2400" dirty="0"/>
              <a:t>MUL BX</a:t>
            </a:r>
          </a:p>
          <a:p>
            <a:pPr lvl="0" algn="ctr"/>
            <a:r>
              <a:rPr lang="en-US" sz="2400" dirty="0"/>
              <a:t>For multiplying the value of AX with BX.</a:t>
            </a:r>
          </a:p>
          <a:p>
            <a:pPr algn="ctr"/>
            <a:r>
              <a:rPr lang="en-US" sz="2400" dirty="0"/>
              <a:t>CMP AL, 0DH</a:t>
            </a:r>
          </a:p>
          <a:p>
            <a:pPr lvl="0" algn="ctr"/>
            <a:r>
              <a:rPr lang="en-US" sz="2400" dirty="0"/>
              <a:t>For comparing the value of AL with Enter.</a:t>
            </a:r>
          </a:p>
          <a:p>
            <a:pPr lvl="0" algn="ctr"/>
            <a:r>
              <a:rPr lang="en-US" sz="2400" dirty="0"/>
              <a:t> DIV BX</a:t>
            </a:r>
          </a:p>
          <a:p>
            <a:pPr lvl="0" algn="ctr"/>
            <a:r>
              <a:rPr lang="en-US" sz="2400" dirty="0"/>
              <a:t>For dividing the value of AX by BX.</a:t>
            </a:r>
            <a:r>
              <a:rPr lang="en-US" sz="2400" b="1" dirty="0"/>
              <a:t> </a:t>
            </a:r>
            <a:endParaRPr lang="en-US" sz="2400" dirty="0"/>
          </a:p>
          <a:p>
            <a:endParaRPr lang="en-US" dirty="0"/>
          </a:p>
        </p:txBody>
      </p:sp>
    </p:spTree>
    <p:extLst>
      <p:ext uri="{BB962C8B-B14F-4D97-AF65-F5344CB8AC3E}">
        <p14:creationId xmlns:p14="http://schemas.microsoft.com/office/powerpoint/2010/main" val="352422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01683-D0E8-4AF9-AC7C-67F05AA0DD05}"/>
              </a:ext>
            </a:extLst>
          </p:cNvPr>
          <p:cNvSpPr txBox="1"/>
          <p:nvPr/>
        </p:nvSpPr>
        <p:spPr>
          <a:xfrm>
            <a:off x="1308295" y="0"/>
            <a:ext cx="9847385" cy="5293757"/>
          </a:xfrm>
          <a:prstGeom prst="rect">
            <a:avLst/>
          </a:prstGeom>
          <a:noFill/>
        </p:spPr>
        <p:txBody>
          <a:bodyPr wrap="square" rtlCol="0">
            <a:spAutoFit/>
          </a:bodyPr>
          <a:lstStyle/>
          <a:p>
            <a:endParaRPr lang="en-US" sz="2800" dirty="0"/>
          </a:p>
          <a:p>
            <a:r>
              <a:rPr lang="en-US" sz="2800" dirty="0"/>
              <a:t>Here in the code we have taken the input weight(kg) and height in centimeter, the same way as calculator program I have divided the weight by height, and made the answer compare with 1,2,3,4,5.</a:t>
            </a:r>
          </a:p>
          <a:p>
            <a:r>
              <a:rPr lang="en-US" sz="2800" dirty="0"/>
              <a:t>In the </a:t>
            </a:r>
            <a:r>
              <a:rPr lang="en-US" sz="2800" dirty="0" err="1"/>
              <a:t>standerd</a:t>
            </a:r>
            <a:r>
              <a:rPr lang="en-US" sz="2800" dirty="0"/>
              <a:t> calculator for BMI With the </a:t>
            </a:r>
            <a:r>
              <a:rPr lang="en-US" sz="2800" b="1" dirty="0"/>
              <a:t>metric system</a:t>
            </a:r>
            <a:r>
              <a:rPr lang="en-US" sz="2800" dirty="0"/>
              <a:t>, the formula for BMI is weight in kilograms divided by height in meters squared. But it is little tough to take the square of the number so I simplified the same thing by comparing it with 1,2,3,4,5.</a:t>
            </a:r>
          </a:p>
          <a:p>
            <a:pPr algn="ctr"/>
            <a:r>
              <a:rPr lang="en-US" sz="3200" dirty="0"/>
              <a:t>If ax=1 or 2 then it is over weight.</a:t>
            </a:r>
          </a:p>
          <a:p>
            <a:pPr algn="ctr"/>
            <a:r>
              <a:rPr lang="en-US" sz="3200" dirty="0">
                <a:sym typeface="+mn-ea"/>
              </a:rPr>
              <a:t>If ax=4 or 5 then it is under weight.</a:t>
            </a:r>
          </a:p>
          <a:p>
            <a:pPr algn="ctr"/>
            <a:r>
              <a:rPr lang="en-US" sz="3200" dirty="0">
                <a:sym typeface="+mn-ea"/>
              </a:rPr>
              <a:t>If ax=3 then it is perfect weight</a:t>
            </a:r>
            <a:r>
              <a:rPr lang="en-US" sz="2000" dirty="0">
                <a:sym typeface="+mn-ea"/>
              </a:rPr>
              <a:t>.</a:t>
            </a:r>
            <a:endParaRPr lang="en-US" sz="2000" dirty="0"/>
          </a:p>
          <a:p>
            <a:endParaRPr lang="en-US" dirty="0"/>
          </a:p>
        </p:txBody>
      </p:sp>
    </p:spTree>
    <p:extLst>
      <p:ext uri="{BB962C8B-B14F-4D97-AF65-F5344CB8AC3E}">
        <p14:creationId xmlns:p14="http://schemas.microsoft.com/office/powerpoint/2010/main" val="252298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EA16E-9278-4AC6-B012-67475E5F12B5}"/>
              </a:ext>
            </a:extLst>
          </p:cNvPr>
          <p:cNvSpPr txBox="1"/>
          <p:nvPr/>
        </p:nvSpPr>
        <p:spPr>
          <a:xfrm>
            <a:off x="2776025" y="0"/>
            <a:ext cx="5092504" cy="584775"/>
          </a:xfrm>
          <a:prstGeom prst="rect">
            <a:avLst/>
          </a:prstGeom>
          <a:noFill/>
        </p:spPr>
        <p:txBody>
          <a:bodyPr wrap="square" rtlCol="0">
            <a:spAutoFit/>
          </a:bodyPr>
          <a:lstStyle/>
          <a:p>
            <a:pPr algn="ctr"/>
            <a:r>
              <a:rPr lang="en-US" dirty="0"/>
              <a:t>    </a:t>
            </a:r>
            <a:r>
              <a:rPr lang="en-US" sz="3200" b="1" dirty="0">
                <a:effectLst>
                  <a:outerShdw blurRad="38100" dist="38100" dir="2700000" algn="tl">
                    <a:srgbClr val="000000">
                      <a:alpha val="43137"/>
                    </a:srgbClr>
                  </a:outerShdw>
                </a:effectLst>
              </a:rPr>
              <a:t>FLOW-CHART</a:t>
            </a:r>
            <a:endParaRPr lang="en-US"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11D3D47D-E13D-4B11-A022-4A045D7C3C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4" y="995362"/>
            <a:ext cx="7695028" cy="5602386"/>
          </a:xfrm>
          <a:prstGeom prst="rect">
            <a:avLst/>
          </a:prstGeom>
        </p:spPr>
      </p:pic>
    </p:spTree>
    <p:extLst>
      <p:ext uri="{BB962C8B-B14F-4D97-AF65-F5344CB8AC3E}">
        <p14:creationId xmlns:p14="http://schemas.microsoft.com/office/powerpoint/2010/main" val="3775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98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F4C83-89A3-4B98-A643-BEF1A1EFF63B}"/>
              </a:ext>
            </a:extLst>
          </p:cNvPr>
          <p:cNvSpPr txBox="1"/>
          <p:nvPr/>
        </p:nvSpPr>
        <p:spPr>
          <a:xfrm>
            <a:off x="2869809" y="154745"/>
            <a:ext cx="5078437" cy="646331"/>
          </a:xfrm>
          <a:prstGeom prst="rect">
            <a:avLst/>
          </a:prstGeom>
          <a:noFill/>
        </p:spPr>
        <p:txBody>
          <a:bodyPr wrap="square" rtlCol="0">
            <a:spAutoFit/>
          </a:bodyPr>
          <a:lstStyle/>
          <a:p>
            <a:pPr algn="ctr"/>
            <a:r>
              <a:rPr lang="en-US" sz="3600" b="1" dirty="0">
                <a:effectLst>
                  <a:outerShdw blurRad="38100" dist="38100" dir="2700000" algn="tl">
                    <a:srgbClr val="000000">
                      <a:alpha val="43137"/>
                    </a:srgbClr>
                  </a:outerShdw>
                </a:effectLst>
              </a:rPr>
              <a:t>CONCLUSION</a:t>
            </a:r>
          </a:p>
        </p:txBody>
      </p:sp>
      <p:sp>
        <p:nvSpPr>
          <p:cNvPr id="3" name="TextBox 2">
            <a:extLst>
              <a:ext uri="{FF2B5EF4-FFF2-40B4-BE49-F238E27FC236}">
                <a16:creationId xmlns:a16="http://schemas.microsoft.com/office/drawing/2014/main" id="{9BB18529-C447-4BB5-BFE1-5F885B0F87BD}"/>
              </a:ext>
            </a:extLst>
          </p:cNvPr>
          <p:cNvSpPr txBox="1"/>
          <p:nvPr/>
        </p:nvSpPr>
        <p:spPr>
          <a:xfrm>
            <a:off x="1601372" y="900332"/>
            <a:ext cx="8989256" cy="4893647"/>
          </a:xfrm>
          <a:prstGeom prst="rect">
            <a:avLst/>
          </a:prstGeom>
          <a:noFill/>
        </p:spPr>
        <p:txBody>
          <a:bodyPr wrap="square" rtlCol="0">
            <a:spAutoFit/>
          </a:bodyPr>
          <a:lstStyle/>
          <a:p>
            <a:pPr algn="just"/>
            <a:r>
              <a:rPr lang="en-US" sz="2400" dirty="0"/>
              <a:t>AFTER COMPLETE EXECUTION OF CODE WE WERE ABLE TO SUCCESSFULLY COMPUTE THE BASIC INSTRUCTION OF CALCULATOR LIKE ADDITION, SUBTRACTION, MULTIPLICATION, DIVISION IN x86. ALSO WE SUCCESSFULLY CALCULATED THE BODY INDEX OF HUMAN BODY USING ASSEMBLY LANGUAGE x86 WHERE WE USED THE SAME DIVISION FUNCTION WHICH WAS DERIVED FROM THE CALCULATOR PROGRAME. ASSEMBLY LANGUAGE IS NOT A DAY-TO-DAY LANGUAGE BUT A COMPUTER ENGINEERING DEVELOPER SHOULD KNOW THE ASSEMBLY LANGUAGE SO THAT BY THE PIECE OF CODE ONE CAN UNERSTAND WHAT IS GOING IN THE CENTRAL PROCESSING UNIT AND MOST IMPORTANT THING ABOUT ASSEMBLY LANGUAGE IS WHERE A PERSON WANTS TO WORK AT BYTE-BIT LEVEL.</a:t>
            </a:r>
          </a:p>
        </p:txBody>
      </p:sp>
    </p:spTree>
    <p:extLst>
      <p:ext uri="{BB962C8B-B14F-4D97-AF65-F5344CB8AC3E}">
        <p14:creationId xmlns:p14="http://schemas.microsoft.com/office/powerpoint/2010/main" val="150027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9E992D-DBFC-472B-B21C-74AF9F44A611}"/>
              </a:ext>
            </a:extLst>
          </p:cNvPr>
          <p:cNvSpPr txBox="1"/>
          <p:nvPr/>
        </p:nvSpPr>
        <p:spPr>
          <a:xfrm>
            <a:off x="984738" y="154744"/>
            <a:ext cx="9411286" cy="4678204"/>
          </a:xfrm>
          <a:prstGeom prst="rect">
            <a:avLst/>
          </a:prstGeom>
          <a:noFill/>
        </p:spPr>
        <p:txBody>
          <a:bodyPr wrap="square" rtlCol="0">
            <a:spAutoFit/>
          </a:bodyPr>
          <a:lstStyle/>
          <a:p>
            <a:pPr algn="ctr"/>
            <a:r>
              <a:rPr lang="en-US" sz="2800" dirty="0"/>
              <a:t>REFERENCES</a:t>
            </a:r>
          </a:p>
          <a:p>
            <a:pPr algn="ctr"/>
            <a:endParaRPr lang="en-US" sz="2800" dirty="0"/>
          </a:p>
          <a:p>
            <a:r>
              <a:rPr lang="en-US" dirty="0"/>
              <a:t>1</a:t>
            </a:r>
            <a:r>
              <a:rPr lang="en-US" sz="2400" dirty="0"/>
              <a:t>) Assembly Language for X86 Processors</a:t>
            </a:r>
          </a:p>
          <a:p>
            <a:r>
              <a:rPr lang="en-US" sz="2400" dirty="0"/>
              <a:t>Book by Kip R. Irvine</a:t>
            </a:r>
          </a:p>
          <a:p>
            <a:r>
              <a:rPr lang="en-US" sz="2400" dirty="0"/>
              <a:t>2) IEEE-CALVIS32:  assembly language visualizer and simulator for intel x86-32 architecture</a:t>
            </a:r>
          </a:p>
          <a:p>
            <a:r>
              <a:rPr lang="en-US" sz="2400" dirty="0"/>
              <a:t>     BY Jennica Grace Alcalde.</a:t>
            </a:r>
          </a:p>
          <a:p>
            <a:r>
              <a:rPr lang="en-US" sz="2400" dirty="0"/>
              <a:t>3) WIKIPEDIA ASSEMBLY LANGUAGE x86.</a:t>
            </a:r>
          </a:p>
          <a:p>
            <a:r>
              <a:rPr lang="en-US" sz="2400" dirty="0"/>
              <a:t>4) IBM-knowledge center on assembly language.</a:t>
            </a:r>
          </a:p>
          <a:p>
            <a:endParaRPr lang="en-US" dirty="0"/>
          </a:p>
          <a:p>
            <a:endParaRPr lang="en-US" sz="2800" dirty="0"/>
          </a:p>
          <a:p>
            <a:pPr algn="ctr"/>
            <a:endParaRPr lang="en-US" sz="2800" dirty="0"/>
          </a:p>
        </p:txBody>
      </p:sp>
    </p:spTree>
    <p:extLst>
      <p:ext uri="{BB962C8B-B14F-4D97-AF65-F5344CB8AC3E}">
        <p14:creationId xmlns:p14="http://schemas.microsoft.com/office/powerpoint/2010/main" val="302920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277F59-B988-4213-A3F0-28F14BDFB87E}"/>
              </a:ext>
            </a:extLst>
          </p:cNvPr>
          <p:cNvSpPr txBox="1"/>
          <p:nvPr/>
        </p:nvSpPr>
        <p:spPr>
          <a:xfrm>
            <a:off x="1336430" y="0"/>
            <a:ext cx="9973994" cy="6858000"/>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4523ABE2-0F5E-46FA-B991-A64D6ED4BE64}"/>
              </a:ext>
            </a:extLst>
          </p:cNvPr>
          <p:cNvSpPr/>
          <p:nvPr/>
        </p:nvSpPr>
        <p:spPr>
          <a:xfrm>
            <a:off x="881576" y="343110"/>
            <a:ext cx="9645748" cy="1569660"/>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CONTENT OF PROJECT PRESENTATION</a:t>
            </a:r>
          </a:p>
          <a:p>
            <a:endParaRPr lang="en-US" sz="3200" dirty="0">
              <a:ln w="0"/>
              <a:latin typeface="Times New Roman" panose="02020603050405020304" pitchFamily="18" charset="0"/>
              <a:cs typeface="Times New Roman" panose="02020603050405020304" pitchFamily="18" charset="0"/>
            </a:endParaRPr>
          </a:p>
          <a:p>
            <a:r>
              <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B1EF1A8B-F8F1-47A0-85CE-C03582F5D395}"/>
              </a:ext>
            </a:extLst>
          </p:cNvPr>
          <p:cNvSpPr txBox="1"/>
          <p:nvPr/>
        </p:nvSpPr>
        <p:spPr>
          <a:xfrm>
            <a:off x="1209822" y="1252438"/>
            <a:ext cx="9495692" cy="5509200"/>
          </a:xfrm>
          <a:prstGeom prst="rect">
            <a:avLst/>
          </a:prstGeom>
          <a:noFill/>
        </p:spPr>
        <p:txBody>
          <a:bodyPr wrap="square" rtlCol="0">
            <a:spAutoFit/>
          </a:bodyPr>
          <a:lstStyle/>
          <a:p>
            <a:pPr marL="342900" indent="-342900">
              <a:buAutoNum type="arabicParenR"/>
            </a:pPr>
            <a:r>
              <a:rPr lang="en-US" sz="2000" dirty="0"/>
              <a:t>INTRODUCTION OF ASSEMBLY LANGUAGE</a:t>
            </a:r>
          </a:p>
          <a:p>
            <a:pPr marL="342900" indent="-342900">
              <a:buAutoNum type="arabicParenR"/>
            </a:pPr>
            <a:r>
              <a:rPr lang="en-US" sz="2000" dirty="0"/>
              <a:t>BLOCK DIAGRAM </a:t>
            </a:r>
          </a:p>
          <a:p>
            <a:pPr marL="342900" indent="-342900">
              <a:buAutoNum type="arabicParenR"/>
            </a:pPr>
            <a:r>
              <a:rPr lang="en-US" sz="2000" dirty="0"/>
              <a:t>TYPES OF ASSEMBLY LANGUAGE</a:t>
            </a:r>
          </a:p>
          <a:p>
            <a:pPr marL="342900" indent="-342900">
              <a:buAutoNum type="arabicParenR"/>
            </a:pPr>
            <a:r>
              <a:rPr lang="en-US" sz="2000" dirty="0"/>
              <a:t>CALCULATOR</a:t>
            </a:r>
          </a:p>
          <a:p>
            <a:pPr marL="342900" indent="-342900">
              <a:buAutoNum type="arabicParenR"/>
            </a:pPr>
            <a:r>
              <a:rPr lang="en-US" sz="2000" dirty="0"/>
              <a:t>FLOWCHART OF PROJECT</a:t>
            </a:r>
          </a:p>
          <a:p>
            <a:pPr marL="342900" indent="-342900">
              <a:buAutoNum type="arabicParenR"/>
            </a:pPr>
            <a:r>
              <a:rPr lang="en-US" sz="2000" dirty="0"/>
              <a:t>CODE</a:t>
            </a:r>
          </a:p>
          <a:p>
            <a:pPr marL="342900" indent="-342900">
              <a:buAutoNum type="arabicParenR"/>
            </a:pPr>
            <a:r>
              <a:rPr lang="en-US" sz="2000" dirty="0"/>
              <a:t>CODE IMPLEMENTATION</a:t>
            </a:r>
          </a:p>
          <a:p>
            <a:pPr marL="342900" indent="-342900">
              <a:buAutoNum type="arabicParenR"/>
            </a:pPr>
            <a:r>
              <a:rPr lang="en-US" sz="2000" dirty="0"/>
              <a:t>BODY MASS- INDEX</a:t>
            </a:r>
          </a:p>
          <a:p>
            <a:pPr marL="342900" indent="-342900">
              <a:buAutoNum type="arabicParenR"/>
            </a:pPr>
            <a:r>
              <a:rPr lang="en-US" sz="2000" dirty="0"/>
              <a:t>INTRODUCTION TO BMI</a:t>
            </a:r>
          </a:p>
          <a:p>
            <a:pPr marL="342900" indent="-342900">
              <a:buAutoNum type="arabicParenR"/>
            </a:pPr>
            <a:r>
              <a:rPr lang="en-US" sz="2000" dirty="0"/>
              <a:t>DIFFERENT INSTRUCTION’S USED IN CODE</a:t>
            </a:r>
          </a:p>
          <a:p>
            <a:pPr marL="342900" indent="-342900">
              <a:buAutoNum type="arabicParenR"/>
            </a:pPr>
            <a:r>
              <a:rPr lang="en-US" sz="2000" dirty="0"/>
              <a:t>REASULT SUPPOSIATION</a:t>
            </a:r>
          </a:p>
          <a:p>
            <a:pPr marL="342900" indent="-342900">
              <a:buAutoNum type="arabicParenR"/>
            </a:pPr>
            <a:r>
              <a:rPr lang="en-US" sz="2000" dirty="0"/>
              <a:t>FLOWCHART</a:t>
            </a:r>
          </a:p>
          <a:p>
            <a:pPr marL="342900" indent="-342900">
              <a:buAutoNum type="arabicParenR"/>
            </a:pPr>
            <a:r>
              <a:rPr lang="en-US" sz="2000" dirty="0"/>
              <a:t>CODE-IMPLEMENTATION</a:t>
            </a:r>
          </a:p>
          <a:p>
            <a:pPr marL="342900" indent="-342900">
              <a:buAutoNum type="arabicParenR"/>
            </a:pPr>
            <a:r>
              <a:rPr lang="en-US" sz="2000" dirty="0"/>
              <a:t>CONCLUSION OF PROJECT</a:t>
            </a:r>
          </a:p>
          <a:p>
            <a:pPr marL="342900" indent="-342900">
              <a:buAutoNum type="arabicParenR"/>
            </a:pPr>
            <a:r>
              <a:rPr lang="en-US" sz="2000" dirty="0"/>
              <a:t>REFERANCE</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p:txBody>
      </p:sp>
    </p:spTree>
    <p:extLst>
      <p:ext uri="{BB962C8B-B14F-4D97-AF65-F5344CB8AC3E}">
        <p14:creationId xmlns:p14="http://schemas.microsoft.com/office/powerpoint/2010/main" val="2034164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6E3C76-1496-4F0E-942F-E07FCC29BD32}"/>
              </a:ext>
            </a:extLst>
          </p:cNvPr>
          <p:cNvSpPr/>
          <p:nvPr/>
        </p:nvSpPr>
        <p:spPr>
          <a:xfrm>
            <a:off x="2082017" y="1674674"/>
            <a:ext cx="8231733" cy="3416320"/>
          </a:xfrm>
          <a:prstGeom prst="rect">
            <a:avLst/>
          </a:prstGeom>
          <a:noFill/>
        </p:spPr>
        <p:txBody>
          <a:bodyPr wrap="square" lIns="91440" tIns="45720" rIns="91440" bIns="45720">
            <a:spAutoFit/>
          </a:bodyPr>
          <a:lstStyle/>
          <a:p>
            <a:pPr algn="ctr"/>
            <a:r>
              <a:rPr lang="en-US" sz="7200" b="0" cap="none" spc="0" dirty="0">
                <a:ln w="0"/>
                <a:solidFill>
                  <a:schemeClr val="tx1"/>
                </a:solidFill>
                <a:effectLst>
                  <a:outerShdw blurRad="38100" dist="19050" dir="2700000" algn="tl" rotWithShape="0">
                    <a:schemeClr val="dk1">
                      <a:alpha val="40000"/>
                    </a:schemeClr>
                  </a:outerShdw>
                </a:effectLst>
              </a:rPr>
              <a:t>THANK YOU FOR YOUR KIND ATTENTION</a:t>
            </a:r>
          </a:p>
        </p:txBody>
      </p:sp>
    </p:spTree>
    <p:extLst>
      <p:ext uri="{BB962C8B-B14F-4D97-AF65-F5344CB8AC3E}">
        <p14:creationId xmlns:p14="http://schemas.microsoft.com/office/powerpoint/2010/main" val="49767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A1B18-E166-460F-B574-C86518E16DC8}"/>
              </a:ext>
            </a:extLst>
          </p:cNvPr>
          <p:cNvSpPr txBox="1"/>
          <p:nvPr/>
        </p:nvSpPr>
        <p:spPr>
          <a:xfrm>
            <a:off x="1322363" y="0"/>
            <a:ext cx="10072468" cy="6063198"/>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INTRODUCTION ABOUT ASSEMBLY LANGUAGE</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assembly language is an extremely low-level programming language that has a 1-to-1 correspondence to machine code, the series of binary instructions which move values in and out of registers in a CPU (or other microprocessor). A microprocessor is a mechanical calculator. It has a number of named registers, which are like holding pens for numbers. It receives instructions in the form of machine code, which is represented by a series of binary bits (1s and 0s).</a:t>
            </a:r>
          </a:p>
          <a:p>
            <a:r>
              <a:rPr lang="en-US" sz="2000" dirty="0">
                <a:latin typeface="Times New Roman" panose="02020603050405020304" pitchFamily="18" charset="0"/>
                <a:cs typeface="Times New Roman" panose="02020603050405020304" pitchFamily="18" charset="0"/>
              </a:rPr>
              <a:t>Each assembly language is specific to a particular computer architecture and sometimes to an operating system. However, some assembly languages do not provide specific syntax for operating system calls, and most assembly languages can be used universally with any operating system, as the language provides access to all the real capabilities of the processor, upon which all system call mechanisms ultimately rest. In contrast to assembly languages, most high-level programming languages are generally portable across multiple architectures but require interpreting or compiling. Assembly language may also be called </a:t>
            </a:r>
            <a:r>
              <a:rPr lang="en-US" sz="2000" i="1" dirty="0">
                <a:latin typeface="Times New Roman" panose="02020603050405020304" pitchFamily="18" charset="0"/>
                <a:cs typeface="Times New Roman" panose="02020603050405020304" pitchFamily="18" charset="0"/>
              </a:rPr>
              <a:t>symbolic machine code.</a:t>
            </a:r>
          </a:p>
          <a:p>
            <a:r>
              <a:rPr lang="en-US" sz="2000" dirty="0">
                <a:latin typeface="Times New Roman" panose="02020603050405020304" pitchFamily="18" charset="0"/>
                <a:cs typeface="Times New Roman" panose="02020603050405020304" pitchFamily="18" charset="0"/>
              </a:rPr>
              <a:t>The assembler language is the symbolic programming language that lies closest to the machine language in form and content. The assembler language is useful when You need to control your program closely, down to the byte and even the bit level.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3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ssembly language">
            <a:extLst>
              <a:ext uri="{FF2B5EF4-FFF2-40B4-BE49-F238E27FC236}">
                <a16:creationId xmlns:a16="http://schemas.microsoft.com/office/drawing/2014/main" id="{513FCEDB-4CB7-478A-9BC1-AB3E127EB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1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A8EA1D-26F7-47FC-B0F5-7B0C71E18A48}"/>
              </a:ext>
            </a:extLst>
          </p:cNvPr>
          <p:cNvPicPr>
            <a:picLocks noChangeAspect="1"/>
          </p:cNvPicPr>
          <p:nvPr/>
        </p:nvPicPr>
        <p:blipFill>
          <a:blip r:embed="rId2"/>
          <a:stretch>
            <a:fillRect/>
          </a:stretch>
        </p:blipFill>
        <p:spPr>
          <a:xfrm>
            <a:off x="2670517" y="1223890"/>
            <a:ext cx="6850966" cy="4797083"/>
          </a:xfrm>
          <a:prstGeom prst="rect">
            <a:avLst/>
          </a:prstGeom>
        </p:spPr>
      </p:pic>
      <p:sp>
        <p:nvSpPr>
          <p:cNvPr id="4" name="TextBox 3">
            <a:extLst>
              <a:ext uri="{FF2B5EF4-FFF2-40B4-BE49-F238E27FC236}">
                <a16:creationId xmlns:a16="http://schemas.microsoft.com/office/drawing/2014/main" id="{F43AD7BC-CEB4-4665-B1C8-3475C410DB13}"/>
              </a:ext>
            </a:extLst>
          </p:cNvPr>
          <p:cNvSpPr txBox="1"/>
          <p:nvPr/>
        </p:nvSpPr>
        <p:spPr>
          <a:xfrm>
            <a:off x="3465341" y="252252"/>
            <a:ext cx="5261317" cy="584775"/>
          </a:xfrm>
          <a:prstGeom prst="rect">
            <a:avLst/>
          </a:prstGeom>
          <a:noFill/>
        </p:spPr>
        <p:txBody>
          <a:bodyPr wrap="square" rtlCol="0">
            <a:spAutoFit/>
          </a:bodyPr>
          <a:lstStyle/>
          <a:p>
            <a:r>
              <a:rPr lang="en-US" sz="3200" dirty="0"/>
              <a:t>Memory address resister’s </a:t>
            </a:r>
          </a:p>
        </p:txBody>
      </p:sp>
    </p:spTree>
    <p:extLst>
      <p:ext uri="{BB962C8B-B14F-4D97-AF65-F5344CB8AC3E}">
        <p14:creationId xmlns:p14="http://schemas.microsoft.com/office/powerpoint/2010/main" val="1497327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4663B4-82A5-4053-9894-C8F05E396811}"/>
              </a:ext>
            </a:extLst>
          </p:cNvPr>
          <p:cNvSpPr txBox="1"/>
          <p:nvPr/>
        </p:nvSpPr>
        <p:spPr>
          <a:xfrm>
            <a:off x="954258" y="407964"/>
            <a:ext cx="10283483" cy="6524863"/>
          </a:xfrm>
          <a:prstGeom prst="rect">
            <a:avLst/>
          </a:prstGeom>
          <a:noFill/>
        </p:spPr>
        <p:txBody>
          <a:bodyPr wrap="square" rtlCol="0">
            <a:spAutoFit/>
          </a:bodyPr>
          <a:lstStyle/>
          <a:p>
            <a:r>
              <a:rPr lang="en-US" sz="2000" dirty="0"/>
              <a:t>Today, </a:t>
            </a:r>
            <a:r>
              <a:rPr lang="en-US" sz="2000" b="1" dirty="0"/>
              <a:t>assembly language</a:t>
            </a:r>
            <a:r>
              <a:rPr lang="en-US" sz="2000" dirty="0"/>
              <a:t> is used primarily for direct hardware manipulation, access to specialized processor instructions, or to address critical performance issues. Typical uses are device drivers, low-level embedded systems, and real-time systems. This is the only </a:t>
            </a:r>
            <a:r>
              <a:rPr lang="en-US" sz="2000" b="1" dirty="0"/>
              <a:t>language</a:t>
            </a:r>
            <a:r>
              <a:rPr lang="en-US" sz="2000" dirty="0"/>
              <a:t> your computer can speak directly.</a:t>
            </a:r>
          </a:p>
          <a:p>
            <a:endParaRPr lang="en-US" sz="2000" dirty="0"/>
          </a:p>
          <a:p>
            <a:pPr algn="ctr"/>
            <a:r>
              <a:rPr lang="en-US" sz="2800" b="1" dirty="0">
                <a:effectLst>
                  <a:outerShdw blurRad="38100" dist="38100" dir="2700000" algn="tl">
                    <a:srgbClr val="000000">
                      <a:alpha val="43137"/>
                    </a:srgbClr>
                  </a:outerShdw>
                </a:effectLst>
              </a:rPr>
              <a:t>Types of Assembly Languages </a:t>
            </a:r>
          </a:p>
          <a:p>
            <a:r>
              <a:rPr lang="en-US" sz="2000" dirty="0"/>
              <a:t>Assembly language closely tied to processor architecture At least four main types: </a:t>
            </a:r>
          </a:p>
          <a:p>
            <a:r>
              <a:rPr lang="en-US" sz="2400" b="1" u="sng" dirty="0"/>
              <a:t>CISC: Complex Instruction-Set Computer </a:t>
            </a:r>
            <a:r>
              <a:rPr lang="en-US" sz="2000" dirty="0"/>
              <a:t>Developed when people wrote assembly language Complicated, often specialized instructions with many effects Examples from x86 architecture String move, Procedure enter, leave Many, complicated addressing modes So complicated, often executed by a little program (microcode) Examples: Intel x86, 68000, PDP-11</a:t>
            </a:r>
          </a:p>
          <a:p>
            <a:r>
              <a:rPr lang="en-US" sz="2400" b="1" u="sng" dirty="0"/>
              <a:t>RISC: Reduced Instruction-Set Computer</a:t>
            </a:r>
          </a:p>
          <a:p>
            <a:r>
              <a:rPr lang="en-US" sz="2000" dirty="0"/>
              <a:t>Response to growing use of compilers Easier-to-target, uniform instruction sets “Make the most common operations as fast as possible” Load-store architecture: Arithmetic only performed on registers, Memory load/store instructions for memory-register transfers Designed to be pipelined Examples: SPARC, MIPS, HP-PA, PowerPC </a:t>
            </a:r>
          </a:p>
          <a:p>
            <a:r>
              <a:rPr lang="en-US" sz="2400" b="1" u="sng" dirty="0"/>
              <a:t>DSP: Digital Signal Processor </a:t>
            </a:r>
            <a:r>
              <a:rPr lang="en-US" sz="2000" dirty="0"/>
              <a:t>designed specifically for signal processing algorithms Lots of regular arithmetic on vectors Often written by hand Irregular architectures to save power, area Substantial instruction-level parallelism Examples: TI 320, Motorola 56000, Analog Devices</a:t>
            </a:r>
          </a:p>
          <a:p>
            <a:r>
              <a:rPr lang="en-US" dirty="0"/>
              <a:t> </a:t>
            </a:r>
          </a:p>
        </p:txBody>
      </p:sp>
    </p:spTree>
    <p:extLst>
      <p:ext uri="{BB962C8B-B14F-4D97-AF65-F5344CB8AC3E}">
        <p14:creationId xmlns:p14="http://schemas.microsoft.com/office/powerpoint/2010/main" val="1280026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5BAD5-28F7-4F64-BD6D-4D68B86D8DE9}"/>
              </a:ext>
            </a:extLst>
          </p:cNvPr>
          <p:cNvSpPr txBox="1"/>
          <p:nvPr/>
        </p:nvSpPr>
        <p:spPr>
          <a:xfrm>
            <a:off x="1294228" y="0"/>
            <a:ext cx="9945858" cy="5909310"/>
          </a:xfrm>
          <a:prstGeom prst="rect">
            <a:avLst/>
          </a:prstGeom>
          <a:noFill/>
        </p:spPr>
        <p:txBody>
          <a:bodyPr wrap="square" rtlCol="0">
            <a:spAutoFit/>
          </a:bodyPr>
          <a:lstStyle/>
          <a:p>
            <a:r>
              <a:rPr lang="en-US" sz="2400" b="1" u="sng" dirty="0"/>
              <a:t>VLIW Assembly Language </a:t>
            </a:r>
            <a:r>
              <a:rPr lang="en-US" sz="2000" dirty="0"/>
              <a:t>Response to growing desire for instruction-level parallelism Using more transistors cheaper than running them faster Many parallel ALUs Objective: keep them all busy all the time Heavily pipelined More regular instruction set Very difficult to program by hand Looks like parallel RISC instructions Examples: Itanium, TI 320C6000</a:t>
            </a:r>
          </a:p>
          <a:p>
            <a:endParaRPr lang="en-US" sz="2000" dirty="0"/>
          </a:p>
          <a:p>
            <a:pPr algn="ctr"/>
            <a:r>
              <a:rPr lang="en-US" sz="3600" b="1" dirty="0"/>
              <a:t>CALCULATOR</a:t>
            </a:r>
          </a:p>
          <a:p>
            <a:r>
              <a:rPr lang="en-US" sz="2000" dirty="0"/>
              <a:t>An </a:t>
            </a:r>
            <a:r>
              <a:rPr lang="en-US" sz="2000" b="1" dirty="0"/>
              <a:t>electronic calculator</a:t>
            </a:r>
            <a:r>
              <a:rPr lang="en-US" sz="2000" dirty="0"/>
              <a:t> is typically a portable electronic device used to perform calculations, ranging from basic arithmetic to complex mathematics. A calculator is a device that performs arithmetic operations on numbers. calculators can do only addition, subtraction, multiplication, and division which is pretty basic.</a:t>
            </a:r>
          </a:p>
          <a:p>
            <a:endParaRPr lang="en-US" sz="2000" b="1" dirty="0"/>
          </a:p>
          <a:p>
            <a:r>
              <a:rPr lang="en-US" sz="2000" dirty="0"/>
              <a:t>in this project we have computed the assembly language code(8086) to do the basic function’s, I have simulated the programmed in emulator software. This is a microprocessor emulator with an integrated 8086 Assembler. The emulator can run programs on a Virtual Machine, and emulate real hardware including screen, memory, and input and output devices. It helps you program in assembly language. The source code is compiled by assembler and then executed on Emulator step-by-step, allowing you to watch registers, flags and memory while your program runs.</a:t>
            </a:r>
          </a:p>
          <a:p>
            <a:endParaRPr lang="en-US" b="1" dirty="0"/>
          </a:p>
        </p:txBody>
      </p:sp>
    </p:spTree>
    <p:extLst>
      <p:ext uri="{BB962C8B-B14F-4D97-AF65-F5344CB8AC3E}">
        <p14:creationId xmlns:p14="http://schemas.microsoft.com/office/powerpoint/2010/main" val="325242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B3C8B-5B5F-4A64-8FDE-7A19F2C63975}"/>
              </a:ext>
            </a:extLst>
          </p:cNvPr>
          <p:cNvSpPr txBox="1"/>
          <p:nvPr/>
        </p:nvSpPr>
        <p:spPr>
          <a:xfrm>
            <a:off x="3263705" y="0"/>
            <a:ext cx="4121833"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Flow-chart</a:t>
            </a:r>
            <a:r>
              <a:rPr lang="en-US" dirty="0"/>
              <a:t> </a:t>
            </a:r>
          </a:p>
        </p:txBody>
      </p:sp>
      <p:pic>
        <p:nvPicPr>
          <p:cNvPr id="7" name="Picture 6">
            <a:extLst>
              <a:ext uri="{FF2B5EF4-FFF2-40B4-BE49-F238E27FC236}">
                <a16:creationId xmlns:a16="http://schemas.microsoft.com/office/drawing/2014/main" id="{91399124-525F-41E7-B411-BE51C6579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0" y="990600"/>
            <a:ext cx="5905499" cy="5626099"/>
          </a:xfrm>
          <a:prstGeom prst="rect">
            <a:avLst/>
          </a:prstGeom>
        </p:spPr>
      </p:pic>
    </p:spTree>
    <p:extLst>
      <p:ext uri="{BB962C8B-B14F-4D97-AF65-F5344CB8AC3E}">
        <p14:creationId xmlns:p14="http://schemas.microsoft.com/office/powerpoint/2010/main" val="2361281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F8C28B-A3C8-428F-9FC3-6E55ED960A0F}"/>
              </a:ext>
            </a:extLst>
          </p:cNvPr>
          <p:cNvSpPr txBox="1"/>
          <p:nvPr/>
        </p:nvSpPr>
        <p:spPr>
          <a:xfrm>
            <a:off x="1" y="29921"/>
            <a:ext cx="12192000" cy="461665"/>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rPr>
              <a:t>CALCULATOR CODE:-</a:t>
            </a:r>
          </a:p>
        </p:txBody>
      </p:sp>
      <p:pic>
        <p:nvPicPr>
          <p:cNvPr id="4" name="Picture 3">
            <a:extLst>
              <a:ext uri="{FF2B5EF4-FFF2-40B4-BE49-F238E27FC236}">
                <a16:creationId xmlns:a16="http://schemas.microsoft.com/office/drawing/2014/main" id="{08B9A121-DAA1-49F3-91C4-5BD3DEC94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92" y="491585"/>
            <a:ext cx="6386731" cy="6336493"/>
          </a:xfrm>
          <a:prstGeom prst="rect">
            <a:avLst/>
          </a:prstGeom>
        </p:spPr>
      </p:pic>
      <p:pic>
        <p:nvPicPr>
          <p:cNvPr id="6" name="Picture 5">
            <a:extLst>
              <a:ext uri="{FF2B5EF4-FFF2-40B4-BE49-F238E27FC236}">
                <a16:creationId xmlns:a16="http://schemas.microsoft.com/office/drawing/2014/main" id="{8687A4DD-7D02-4511-A32E-1E71DD248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9274" y="491584"/>
            <a:ext cx="5692725" cy="6336494"/>
          </a:xfrm>
          <a:prstGeom prst="rect">
            <a:avLst/>
          </a:prstGeom>
        </p:spPr>
      </p:pic>
    </p:spTree>
    <p:extLst>
      <p:ext uri="{BB962C8B-B14F-4D97-AF65-F5344CB8AC3E}">
        <p14:creationId xmlns:p14="http://schemas.microsoft.com/office/powerpoint/2010/main" val="2285653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562</TotalTime>
  <Words>402</Words>
  <Application>Microsoft Office PowerPoint</Application>
  <PresentationFormat>Widescreen</PresentationFormat>
  <Paragraphs>90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Chokshi</dc:creator>
  <cp:lastModifiedBy>Harsh Chokshi</cp:lastModifiedBy>
  <cp:revision>38</cp:revision>
  <dcterms:created xsi:type="dcterms:W3CDTF">2019-03-23T05:54:19Z</dcterms:created>
  <dcterms:modified xsi:type="dcterms:W3CDTF">2019-04-04T02:42:32Z</dcterms:modified>
</cp:coreProperties>
</file>