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448" r:id="rId5"/>
    <p:sldId id="2462" r:id="rId6"/>
    <p:sldId id="259" r:id="rId7"/>
    <p:sldId id="2451" r:id="rId8"/>
    <p:sldId id="2432" r:id="rId9"/>
    <p:sldId id="2433" r:id="rId10"/>
    <p:sldId id="2463" r:id="rId11"/>
    <p:sldId id="2465" r:id="rId12"/>
    <p:sldId id="2466" r:id="rId13"/>
    <p:sldId id="2464" r:id="rId14"/>
    <p:sldId id="262" r:id="rId15"/>
    <p:sldId id="2454" r:id="rId16"/>
    <p:sldId id="2456" r:id="rId17"/>
    <p:sldId id="243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1E46"/>
    <a:srgbClr val="220E40"/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033" autoAdjust="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9/14/2020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9/14/2020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png"/><Relationship Id="rId4" Type="http://schemas.openxmlformats.org/officeDocument/2006/relationships/image" Target="../media/image1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github.com/harshchovatia/Jumpman23" TargetMode="External"/><Relationship Id="rId4" Type="http://schemas.microsoft.com/office/2007/relationships/hdphoto" Target="../media/hdphoto4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microsoft.com/office/2007/relationships/hdphoto" Target="../media/hdphoto1.wdp"/><Relationship Id="rId7" Type="http://schemas.openxmlformats.org/officeDocument/2006/relationships/image" Target="../media/image2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10" Type="http://schemas.openxmlformats.org/officeDocument/2006/relationships/hyperlink" Target="https://www.linkedin.com/in/harsh-chovatia/" TargetMode="External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/>
              <a:t>Jumpman23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/>
              <a:t>9.14.2020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21267" y="3588455"/>
            <a:ext cx="5949462" cy="518795"/>
          </a:xfrm>
        </p:spPr>
        <p:txBody>
          <a:bodyPr/>
          <a:lstStyle/>
          <a:p>
            <a:r>
              <a:rPr lang="en-US" b="1" dirty="0"/>
              <a:t>New Market analysis – NEW YORK CITY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next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02680" y="4393374"/>
            <a:ext cx="5144770" cy="699131"/>
          </a:xfrm>
        </p:spPr>
        <p:txBody>
          <a:bodyPr/>
          <a:lstStyle/>
          <a:p>
            <a:pPr algn="l"/>
            <a:r>
              <a:rPr lang="en-IN" dirty="0"/>
              <a:t>recommendations for growth in the market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10</a:t>
            </a:fld>
            <a:endParaRPr lang="en-US" dirty="0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CE53ED41-5121-458F-91D0-0DBF9B21C2B7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0" y="1"/>
            <a:ext cx="6017593" cy="683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931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2">
            <a:extLst>
              <a:ext uri="{FF2B5EF4-FFF2-40B4-BE49-F238E27FC236}">
                <a16:creationId xmlns:a16="http://schemas.microsoft.com/office/drawing/2014/main" id="{93863800-85E5-44A7-96E9-521CE8826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800" spc="300" dirty="0"/>
              <a:t>INCREASE VENDOR PARTNERSHIPS</a:t>
            </a:r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4B696E0D-78B0-41A4-A40D-7A4F6E88FE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4469804" y="2534521"/>
            <a:ext cx="2789908" cy="1788957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D0F54D-A602-4D35-8BE1-6B9BE8078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7185" y="5858663"/>
            <a:ext cx="4232619" cy="703642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Approach more vendors from suburban areas of NYC </a:t>
            </a:r>
            <a:r>
              <a:rPr lang="en-US" dirty="0"/>
              <a:t>to give increased options to customers (Map highlights heat density based on </a:t>
            </a:r>
            <a:r>
              <a:rPr lang="en-US" dirty="0" err="1"/>
              <a:t>DropOff</a:t>
            </a:r>
            <a:r>
              <a:rPr lang="en-US" dirty="0"/>
              <a:t> locations)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E69FE38-B9E0-4441-8A00-92DDB88DF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11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96BC397-651C-4E43-8BB8-E113A86C6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493" y="1373384"/>
            <a:ext cx="3228001" cy="4363522"/>
          </a:xfrm>
          <a:prstGeom prst="rect">
            <a:avLst/>
          </a:prstGeom>
        </p:spPr>
      </p:pic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4DB58B56-37ED-42F7-9378-AAAAD8748002}"/>
              </a:ext>
            </a:extLst>
          </p:cNvPr>
          <p:cNvSpPr txBox="1">
            <a:spLocks/>
          </p:cNvSpPr>
          <p:nvPr/>
        </p:nvSpPr>
        <p:spPr>
          <a:xfrm>
            <a:off x="7076138" y="5858664"/>
            <a:ext cx="4695105" cy="7036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Tie up with more vendors which offer breakfast options to increase orders during morning hours of the day as seen from hourly demand traffic.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062761E-6897-4EDF-8020-8716D7B5FF26}"/>
              </a:ext>
            </a:extLst>
          </p:cNvPr>
          <p:cNvSpPr/>
          <p:nvPr/>
        </p:nvSpPr>
        <p:spPr>
          <a:xfrm>
            <a:off x="2173357" y="1470990"/>
            <a:ext cx="1139686" cy="80838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1243826-0262-47D6-9425-78E03C0FCA1B}"/>
              </a:ext>
            </a:extLst>
          </p:cNvPr>
          <p:cNvSpPr/>
          <p:nvPr/>
        </p:nvSpPr>
        <p:spPr>
          <a:xfrm rot="18865037">
            <a:off x="1490871" y="4134678"/>
            <a:ext cx="1954694" cy="1371602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2ABB830-3B14-405C-94D8-6D80935B06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9689" y="1373384"/>
            <a:ext cx="3228001" cy="4363523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9D6214B0-CAC2-4936-BA69-277766BC0FFE}"/>
              </a:ext>
            </a:extLst>
          </p:cNvPr>
          <p:cNvSpPr/>
          <p:nvPr/>
        </p:nvSpPr>
        <p:spPr>
          <a:xfrm>
            <a:off x="9528309" y="3472070"/>
            <a:ext cx="1444487" cy="2049212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265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534194-745D-4888-BF16-6C09F65EA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spc="300" dirty="0"/>
              <a:t>STATISTICS &amp; Goals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0FFF32E4-AD91-40FC-9DF7-A3354578229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1568450" y="1624013"/>
            <a:ext cx="1892300" cy="1892300"/>
          </a:xfrm>
        </p:spPr>
      </p:pic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50D4325D-C08E-44CB-8E25-A519866BD2D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/>
          <a:stretch/>
        </p:blipFill>
        <p:spPr>
          <a:xfrm>
            <a:off x="5149691" y="1536700"/>
            <a:ext cx="1892300" cy="1892300"/>
          </a:xfrm>
        </p:spPr>
      </p:pic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FB89929D-9F1B-48CA-B694-B0344FFC9F6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/>
          <a:srcRect/>
          <a:stretch/>
        </p:blipFill>
        <p:spPr>
          <a:xfrm>
            <a:off x="8730932" y="1623219"/>
            <a:ext cx="1892300" cy="18923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A248D7-680E-4181-9558-ED00D7CEAD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60121" y="3669506"/>
            <a:ext cx="3108326" cy="3026716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pc="300" dirty="0"/>
              <a:t>CUSTOMER ENGAGEMENT</a:t>
            </a:r>
          </a:p>
          <a:p>
            <a:pPr marL="228600" indent="-2286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 spc="0" dirty="0"/>
              <a:t>3192 unique customers overall.</a:t>
            </a:r>
          </a:p>
          <a:p>
            <a:pPr marL="228600" indent="-2286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 spc="0" dirty="0"/>
              <a:t>70% of the current customer base has only used the service once.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  <a:defRPr/>
            </a:pPr>
            <a:r>
              <a:rPr lang="en-US" sz="1400" spc="0" dirty="0"/>
              <a:t>Ask for feedback from the customers after every delivery.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  <a:defRPr/>
            </a:pPr>
            <a:r>
              <a:rPr lang="en-US" sz="1400" spc="0" dirty="0"/>
              <a:t>Reduce Customer churn by analyzing feedback data and targeting customer preferences.</a:t>
            </a:r>
          </a:p>
          <a:p>
            <a:pPr marL="228600" indent="-2286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sz="1400" spc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pc="300" dirty="0"/>
          </a:p>
          <a:p>
            <a:endParaRPr lang="en-US" dirty="0"/>
          </a:p>
        </p:txBody>
      </p:sp>
      <p:sp>
        <p:nvSpPr>
          <p:cNvPr id="12" name="Content Placeholder 24">
            <a:extLst>
              <a:ext uri="{FF2B5EF4-FFF2-40B4-BE49-F238E27FC236}">
                <a16:creationId xmlns:a16="http://schemas.microsoft.com/office/drawing/2014/main" id="{3DD3B9ED-231E-423D-B8D7-6DE1C249CA4E}"/>
              </a:ext>
            </a:extLst>
          </p:cNvPr>
          <p:cNvSpPr txBox="1">
            <a:spLocks/>
          </p:cNvSpPr>
          <p:nvPr/>
        </p:nvSpPr>
        <p:spPr>
          <a:xfrm>
            <a:off x="4541520" y="3670301"/>
            <a:ext cx="3108960" cy="2755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spc="300" dirty="0"/>
              <a:t>PRE-ORDERING ITEMS </a:t>
            </a:r>
          </a:p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solidFill>
                  <a:prstClr val="black"/>
                </a:solidFill>
              </a:rPr>
              <a:t>Pickup places like Trader Joe’s &amp; Whole Foods have very high wait times i.e. around 1 hour.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  <a:defRPr/>
            </a:pPr>
            <a:r>
              <a:rPr lang="en-US" sz="1400" dirty="0">
                <a:solidFill>
                  <a:prstClr val="black"/>
                </a:solidFill>
              </a:rPr>
              <a:t>Aim to reduce Jumpmen wait times by ordering ahead of time.</a:t>
            </a:r>
          </a:p>
        </p:txBody>
      </p:sp>
      <p:sp>
        <p:nvSpPr>
          <p:cNvPr id="13" name="Content Placeholder 25">
            <a:extLst>
              <a:ext uri="{FF2B5EF4-FFF2-40B4-BE49-F238E27FC236}">
                <a16:creationId xmlns:a16="http://schemas.microsoft.com/office/drawing/2014/main" id="{184497C2-C5BB-4C07-AF14-B5D10275FC68}"/>
              </a:ext>
            </a:extLst>
          </p:cNvPr>
          <p:cNvSpPr txBox="1">
            <a:spLocks/>
          </p:cNvSpPr>
          <p:nvPr/>
        </p:nvSpPr>
        <p:spPr>
          <a:xfrm>
            <a:off x="8122920" y="3670302"/>
            <a:ext cx="3108960" cy="2755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2400" spc="300" dirty="0"/>
              <a:t>RESOLVE DATA GAPS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  <a:defRPr/>
            </a:pPr>
            <a:r>
              <a:rPr lang="en-US" sz="1400" dirty="0"/>
              <a:t>Improve the quality of transactional data by eliminating null values.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  <a:defRPr/>
            </a:pPr>
            <a:r>
              <a:rPr lang="en-US" sz="1400" dirty="0"/>
              <a:t>Suggestion to standardize the Item category names to maintain consistency.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  <a:defRPr/>
            </a:pPr>
            <a:r>
              <a:rPr lang="en-US" sz="1400" dirty="0"/>
              <a:t>Timestamps should be accurately recorded by the Jumpmen.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27B9B9E1-D2EC-4B8B-BC3C-67231FDDCC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93EF38-910A-4CA8-A27D-0B1315F8EC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120" y="3667539"/>
            <a:ext cx="3108327" cy="7778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68F81D-F75A-4932-9D61-FD07EAC9BAA3}"/>
              </a:ext>
            </a:extLst>
          </p:cNvPr>
          <p:cNvSpPr txBox="1"/>
          <p:nvPr/>
        </p:nvSpPr>
        <p:spPr>
          <a:xfrm>
            <a:off x="960119" y="3667539"/>
            <a:ext cx="3108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>
                <a:solidFill>
                  <a:schemeClr val="bg1"/>
                </a:solidFill>
              </a:rPr>
              <a:t>CUSTOMER ENGAGEMENT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1770CEF-628C-4A9C-9A55-DD937D46C4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0884" y="3675133"/>
            <a:ext cx="3108327" cy="7778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15FBDD4-4131-4578-B0F9-952E612196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1647" y="3675133"/>
            <a:ext cx="3108327" cy="77785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1EA6937-CF25-4D9B-B4C3-3754D375BB76}"/>
              </a:ext>
            </a:extLst>
          </p:cNvPr>
          <p:cNvSpPr/>
          <p:nvPr/>
        </p:nvSpPr>
        <p:spPr>
          <a:xfrm>
            <a:off x="4540884" y="3675133"/>
            <a:ext cx="31083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spc="300" dirty="0">
                <a:solidFill>
                  <a:schemeClr val="bg1"/>
                </a:solidFill>
              </a:rPr>
              <a:t>PRE-ORDERING ITEMS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7D0E1E-B2C7-4AF8-A9FD-3EC8BA691022}"/>
              </a:ext>
            </a:extLst>
          </p:cNvPr>
          <p:cNvSpPr/>
          <p:nvPr/>
        </p:nvSpPr>
        <p:spPr>
          <a:xfrm>
            <a:off x="8119741" y="3694904"/>
            <a:ext cx="31083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spc="300" dirty="0">
                <a:solidFill>
                  <a:schemeClr val="bg1"/>
                </a:solidFill>
              </a:rPr>
              <a:t>RESOLVING DATA GAPS</a:t>
            </a:r>
          </a:p>
        </p:txBody>
      </p:sp>
    </p:spTree>
    <p:extLst>
      <p:ext uri="{BB962C8B-B14F-4D97-AF65-F5344CB8AC3E}">
        <p14:creationId xmlns:p14="http://schemas.microsoft.com/office/powerpoint/2010/main" val="714960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C3376-5069-4C7B-BE6B-A3776D1B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comments</a:t>
            </a:r>
          </a:p>
        </p:txBody>
      </p:sp>
      <p:pic>
        <p:nvPicPr>
          <p:cNvPr id="6" name="Picture Placeholder 5" descr="person staring at blueprints on a brick wall">
            <a:extLst>
              <a:ext uri="{FF2B5EF4-FFF2-40B4-BE49-F238E27FC236}">
                <a16:creationId xmlns:a16="http://schemas.microsoft.com/office/drawing/2014/main" id="{C07C315A-7CD1-432C-92FA-6B62159B56C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552" t="1" r="23880" b="327"/>
          <a:stretch/>
        </p:blipFill>
        <p:spPr>
          <a:xfrm>
            <a:off x="0" y="0"/>
            <a:ext cx="5416550" cy="6858000"/>
          </a:xfr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9248A72-A597-48DF-A270-3389F5D20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496275"/>
            <a:ext cx="5669280" cy="4749688"/>
          </a:xfrm>
        </p:spPr>
        <p:txBody>
          <a:bodyPr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Steady growth observed in the Jumpman</a:t>
            </a:r>
            <a:r>
              <a:rPr lang="en-US" dirty="0">
                <a:cs typeface="Biome Light" panose="020B0303030204020804" pitchFamily="34" charset="0"/>
              </a:rPr>
              <a:t>23 services in NYC.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>
                <a:cs typeface="Biome Light" panose="020B0303030204020804" pitchFamily="34" charset="0"/>
              </a:rPr>
              <a:t>Solving data integrity issues will drive the analytical initiatives more aggressively.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>
                <a:cs typeface="Biome Light" panose="020B0303030204020804" pitchFamily="34" charset="0"/>
              </a:rPr>
              <a:t>Discussions to follow over proposed strategies to aim market growth.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GITHUB REPOSITORY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dirty="0">
                <a:cs typeface="Biome Light" panose="020B0303030204020804" pitchFamily="34" charset="0"/>
              </a:rPr>
              <a:t>Link: </a:t>
            </a:r>
            <a:r>
              <a:rPr lang="en-US" dirty="0">
                <a:cs typeface="Biome Light" panose="020B0303030204020804" pitchFamily="34" charset="0"/>
                <a:hlinkClick r:id="rId5"/>
              </a:rPr>
              <a:t>https://github.com/harshchovatia/Jumpman23</a:t>
            </a:r>
            <a:endParaRPr lang="en-US" dirty="0"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TECHNOLOGY STACK USED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Microsoft Excel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Python Programming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Tableau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IBM Cloud Watson Studio : Jupyter Notebooks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FA57D11-A25F-4772-8E50-DDB68BE8C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891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b="1" spc="300" dirty="0"/>
              <a:t>THANK YOU</a:t>
            </a:r>
          </a:p>
        </p:txBody>
      </p:sp>
      <p:pic>
        <p:nvPicPr>
          <p:cNvPr id="24" name="Online Image Placeholder 23" descr="User">
            <a:extLst>
              <a:ext uri="{FF2B5EF4-FFF2-40B4-BE49-F238E27FC236}">
                <a16:creationId xmlns:a16="http://schemas.microsoft.com/office/drawing/2014/main" id="{E896B487-8C07-495F-95BF-B8F4960E1E8D}"/>
              </a:ext>
            </a:extLst>
          </p:cNvPr>
          <p:cNvPicPr>
            <a:picLocks noGrp="1" noChangeAspect="1"/>
          </p:cNvPicPr>
          <p:nvPr>
            <p:ph type="clipArt" sz="quarter" idx="19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/>
      </p:pic>
      <p:pic>
        <p:nvPicPr>
          <p:cNvPr id="12" name="Online Image Placeholder 11" descr="Smart Phone">
            <a:extLst>
              <a:ext uri="{FF2B5EF4-FFF2-40B4-BE49-F238E27FC236}">
                <a16:creationId xmlns:a16="http://schemas.microsoft.com/office/drawing/2014/main" id="{4E709B75-16EA-4581-AED9-567DEF45A6B2}"/>
              </a:ext>
            </a:extLst>
          </p:cNvPr>
          <p:cNvPicPr>
            <a:picLocks noGrp="1" noChangeAspect="1"/>
          </p:cNvPicPr>
          <p:nvPr>
            <p:ph type="clipArt" sz="quarter" idx="20"/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30873" y="3118670"/>
            <a:ext cx="730250" cy="730250"/>
          </a:xfrm>
        </p:spPr>
      </p:pic>
      <p:pic>
        <p:nvPicPr>
          <p:cNvPr id="28" name="Online Image Placeholder 27" descr="Envelope">
            <a:extLst>
              <a:ext uri="{FF2B5EF4-FFF2-40B4-BE49-F238E27FC236}">
                <a16:creationId xmlns:a16="http://schemas.microsoft.com/office/drawing/2014/main" id="{D4D09222-33EB-4F99-9A89-51E2E1E97584}"/>
              </a:ext>
            </a:extLst>
          </p:cNvPr>
          <p:cNvPicPr>
            <a:picLocks noGrp="1" noChangeAspect="1"/>
          </p:cNvPicPr>
          <p:nvPr>
            <p:ph type="clipArt" sz="quarter" idx="21"/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070B25-2BBC-49AC-9CFA-1CD7195DF2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HARSH CHOVATIA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E2524A0-105C-4170-BB48-CD0756FB3D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b="1" dirty="0"/>
              <a:t>+1 (480) 868-1679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E57A531-5B0F-485D-A015-BC78AD089BA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9134" y="3903126"/>
            <a:ext cx="3064672" cy="518795"/>
          </a:xfrm>
        </p:spPr>
        <p:txBody>
          <a:bodyPr>
            <a:normAutofit fontScale="92500"/>
          </a:bodyPr>
          <a:lstStyle/>
          <a:p>
            <a:r>
              <a:rPr lang="en-US" sz="1600" b="1" dirty="0"/>
              <a:t>harsh.chovatia@asu.edu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7C414-85D9-40D6-9BB3-5AF68A84F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017998" y="5111369"/>
            <a:ext cx="6156000" cy="518795"/>
          </a:xfrm>
        </p:spPr>
        <p:txBody>
          <a:bodyPr/>
          <a:lstStyle/>
          <a:p>
            <a:r>
              <a:rPr lang="en-US" dirty="0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https://www.linkedin.com/in/harsh-chovatia/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8" name="Picture Placeholder 7" descr="group of people at a conference table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CURRENT PERFORMANCE</a:t>
            </a:r>
          </a:p>
          <a:p>
            <a:r>
              <a:rPr lang="en-US" dirty="0"/>
              <a:t>DATA INTEGRITY ISSUES</a:t>
            </a:r>
          </a:p>
          <a:p>
            <a:r>
              <a:rPr lang="en-US" dirty="0"/>
              <a:t>WHAT’S NEXT</a:t>
            </a:r>
          </a:p>
          <a:p>
            <a:r>
              <a:rPr lang="en-US" dirty="0"/>
              <a:t>CLOSING COMMENTS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/>
                    </a14:imgEffect>
                  </a14:imgLayer>
                </a14:imgProps>
              </a:ext>
            </a:extLst>
          </a:blip>
          <a:srcRect l="15852"/>
          <a:stretch/>
        </p:blipFill>
        <p:spPr>
          <a:xfrm>
            <a:off x="0" y="0"/>
            <a:ext cx="5416550" cy="6833428"/>
          </a:xfrm>
          <a:noFill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38" y="1546138"/>
            <a:ext cx="5323731" cy="464871"/>
          </a:xfrm>
        </p:spPr>
        <p:txBody>
          <a:bodyPr/>
          <a:lstStyle/>
          <a:p>
            <a:pPr algn="l"/>
            <a:r>
              <a:rPr lang="en-US" b="1" dirty="0"/>
              <a:t>JUMPMAN23: On-demand delivery platform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461847"/>
            <a:ext cx="5200357" cy="34887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/>
              <a:t>This presentation is to highlight Jumpman23’s performance in its newest market – New York City.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It also delivers an insight on the next goals, i.e. to grow its business by 20%. 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It will also present an overview on some of the identified data integrity issues in the transactional data from New York City operations.</a:t>
            </a:r>
            <a:endParaRPr lang="en-IN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Current Performance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02680" y="4393374"/>
            <a:ext cx="5144770" cy="699131"/>
          </a:xfrm>
        </p:spPr>
        <p:txBody>
          <a:bodyPr/>
          <a:lstStyle/>
          <a:p>
            <a:pPr algn="l"/>
            <a:r>
              <a:rPr lang="en-IN" b="1" dirty="0"/>
              <a:t>how are things going in New York city ?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568691-C4E0-42A5-ABC0-E2C0E77D23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92747" y="524586"/>
            <a:ext cx="5603142" cy="578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slide2" descr="Dashboard 1">
            <a:extLst>
              <a:ext uri="{FF2B5EF4-FFF2-40B4-BE49-F238E27FC236}">
                <a16:creationId xmlns:a16="http://schemas.microsoft.com/office/drawing/2014/main" id="{210D1A41-348A-46C8-A032-6092227E0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4"/>
            <a:ext cx="12192000" cy="6466630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4AA839E1-B044-441B-8484-A9ACCDA76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6468302"/>
            <a:ext cx="11002962" cy="365125"/>
          </a:xfrm>
        </p:spPr>
        <p:txBody>
          <a:bodyPr>
            <a:noAutofit/>
          </a:bodyPr>
          <a:lstStyle/>
          <a:p>
            <a:r>
              <a:rPr lang="en-US" sz="1600" b="1" i="1" dirty="0">
                <a:latin typeface="+mn-lt"/>
              </a:rPr>
              <a:t>Dashboard created in tableau (Refer file: Jumpman23_FinalDash.twbx</a:t>
            </a:r>
            <a:r>
              <a:rPr lang="en-US" sz="1600" i="1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9470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7EF4CE-E0F9-4353-9C7D-5294DDF36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0756" y="389697"/>
            <a:ext cx="5675243" cy="55778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8638EC-DAC8-44C1-BA45-603CE42E71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7" t="1412" r="54308" b="5661"/>
          <a:stretch/>
        </p:blipFill>
        <p:spPr>
          <a:xfrm>
            <a:off x="1638090" y="3135555"/>
            <a:ext cx="3025826" cy="335761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5688283-A4D4-4B44-8800-949410D64070}"/>
              </a:ext>
            </a:extLst>
          </p:cNvPr>
          <p:cNvSpPr txBox="1">
            <a:spLocks/>
          </p:cNvSpPr>
          <p:nvPr/>
        </p:nvSpPr>
        <p:spPr>
          <a:xfrm>
            <a:off x="453839" y="408050"/>
            <a:ext cx="5642160" cy="49450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spc="300" dirty="0">
                <a:solidFill>
                  <a:schemeClr val="bg1"/>
                </a:solidFill>
              </a:rPr>
              <a:t>SOME MORE TRENDS TO LOOK AT</a:t>
            </a:r>
            <a:endParaRPr lang="en-US" sz="2000" spc="300" dirty="0">
              <a:solidFill>
                <a:schemeClr val="bg1"/>
              </a:solidFill>
            </a:endParaRP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6793EC98-32F8-4AF4-B0F0-61AA1BAB216F}"/>
              </a:ext>
            </a:extLst>
          </p:cNvPr>
          <p:cNvSpPr txBox="1">
            <a:spLocks/>
          </p:cNvSpPr>
          <p:nvPr/>
        </p:nvSpPr>
        <p:spPr>
          <a:xfrm>
            <a:off x="420756" y="1125415"/>
            <a:ext cx="11350487" cy="1885071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/>
              <a:t>Most deliveries take place over the weekend i.e. Sunday and the number again rises mid-week (Figure on Left).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/>
              <a:t>Avg. distance (in km) per delivery on Bicycles remains constant throughout the month, while those using Trucks have farther drop-off points (Figure on Right).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1400" dirty="0"/>
              <a:t>Around 60% of the customer base preferred to use the Jumpman23 service between 5 PM and 11 PM.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1400" dirty="0"/>
              <a:t>The median time it takes the customer to make an order is almost 6.5 minutes.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1400" dirty="0"/>
              <a:t>Close to 84% deliveries contain only 1 item.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400" b="1" i="1" dirty="0"/>
              <a:t>Please refer to the Python notebook </a:t>
            </a:r>
            <a:r>
              <a:rPr lang="en-IN" sz="1400" b="1" i="1" dirty="0" err="1"/>
              <a:t>Postmates_Market_Analysis.ipynb</a:t>
            </a:r>
            <a:r>
              <a:rPr lang="en-IN" sz="1400" b="1" i="1" dirty="0"/>
              <a:t> for further analysis and plots (HTML: Postmates_Market_Analysis.html)</a:t>
            </a:r>
            <a:endParaRPr lang="en-US" sz="1400" b="1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046151-2678-4EAC-B850-68C78C2EE4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97"/>
          <a:stretch/>
        </p:blipFill>
        <p:spPr>
          <a:xfrm>
            <a:off x="5102847" y="3137839"/>
            <a:ext cx="5451063" cy="335304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79095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integrity issues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02680" y="4393374"/>
            <a:ext cx="5144770" cy="699131"/>
          </a:xfrm>
        </p:spPr>
        <p:txBody>
          <a:bodyPr/>
          <a:lstStyle/>
          <a:p>
            <a:pPr algn="l"/>
            <a:r>
              <a:rPr lang="en-IN" dirty="0"/>
              <a:t>Outlining the issues identified from new York city data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EA4E0A-597D-42B9-9A68-6B07B5290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83" y="1065752"/>
            <a:ext cx="5144770" cy="472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826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C6498C8E-E370-43CE-9425-B1FEBF42A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849" y="1661992"/>
            <a:ext cx="5014059" cy="4945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3260DBA-5058-49F2-AB8C-F5D6CF892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80" y="1668789"/>
            <a:ext cx="5014059" cy="494507"/>
          </a:xfrm>
          <a:prstGeom prst="rect">
            <a:avLst/>
          </a:prstGeom>
        </p:spPr>
      </p:pic>
      <p:sp>
        <p:nvSpPr>
          <p:cNvPr id="14" name="Title 2">
            <a:extLst>
              <a:ext uri="{FF2B5EF4-FFF2-40B4-BE49-F238E27FC236}">
                <a16:creationId xmlns:a16="http://schemas.microsoft.com/office/drawing/2014/main" id="{93863800-85E5-44A7-96E9-521CE8826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spc="300" dirty="0"/>
              <a:t>Concerns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09A73-2FDB-4725-9558-77B4ACF92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646005"/>
            <a:ext cx="5157787" cy="494506"/>
          </a:xfrm>
        </p:spPr>
        <p:txBody>
          <a:bodyPr>
            <a:normAutofit lnSpcReduction="10000"/>
          </a:bodyPr>
          <a:lstStyle/>
          <a:p>
            <a:r>
              <a:rPr lang="en-IN" sz="2000" spc="300" dirty="0">
                <a:solidFill>
                  <a:schemeClr val="bg1"/>
                </a:solidFill>
              </a:rPr>
              <a:t>MISSING DATA</a:t>
            </a:r>
            <a:endParaRPr lang="en-US" sz="2000" spc="300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BB0776-0624-4A97-8BD3-03CF60228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6080" y="1668790"/>
            <a:ext cx="5231401" cy="494506"/>
          </a:xfrm>
        </p:spPr>
        <p:txBody>
          <a:bodyPr>
            <a:normAutofit fontScale="92500" lnSpcReduction="10000"/>
          </a:bodyPr>
          <a:lstStyle/>
          <a:p>
            <a:r>
              <a:rPr lang="en-US" sz="2200" spc="300" dirty="0">
                <a:solidFill>
                  <a:schemeClr val="bg1"/>
                </a:solidFill>
              </a:rPr>
              <a:t>ABNORMAL TIME TO PLACE ORDER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D0F54D-A602-4D35-8BE1-6B9BE8078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4518" y="2163297"/>
            <a:ext cx="5157787" cy="10347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/>
              <a:t>Many columns in the dataset were blank i.e. contained NULL values.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The count of miss</a:t>
            </a:r>
            <a:r>
              <a:rPr lang="en-US" sz="1400" dirty="0"/>
              <a:t>ing data in each column is shown below.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FBC808-1837-4C36-BFF0-135B8C1042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6081" y="2208868"/>
            <a:ext cx="5007196" cy="155474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Only 2579 out of 3038 records recorded a unique time interval for placing an order.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1400" dirty="0"/>
              <a:t>15.11% of the data rows with the exact same time to deliver order(including milliseconds)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/>
              <a:t>This may be indicating a technical flaw in the platform.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E69FE38-B9E0-4441-8A00-92DDB88DF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A1E5CB-CA10-4C3D-8A23-227A9D25B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18" y="3198053"/>
            <a:ext cx="3805203" cy="34180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6F1283-9870-4097-A39C-A5F5AF460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081" y="3809188"/>
            <a:ext cx="5007196" cy="1760209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AC65C2F-A0B3-4518-91FB-015058A36182}"/>
              </a:ext>
            </a:extLst>
          </p:cNvPr>
          <p:cNvSpPr/>
          <p:nvPr/>
        </p:nvSpPr>
        <p:spPr>
          <a:xfrm>
            <a:off x="594518" y="4134678"/>
            <a:ext cx="3778699" cy="936000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B8FDF45-64B7-4B8B-9A0D-17D3866CE864}"/>
              </a:ext>
            </a:extLst>
          </p:cNvPr>
          <p:cNvSpPr/>
          <p:nvPr/>
        </p:nvSpPr>
        <p:spPr>
          <a:xfrm>
            <a:off x="601146" y="5996609"/>
            <a:ext cx="3778699" cy="396000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30B3A70-55FF-4126-AFDF-0697B6D460BB}"/>
              </a:ext>
            </a:extLst>
          </p:cNvPr>
          <p:cNvSpPr/>
          <p:nvPr/>
        </p:nvSpPr>
        <p:spPr>
          <a:xfrm>
            <a:off x="6365849" y="3770243"/>
            <a:ext cx="4954420" cy="616228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349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5C090C6-3AEC-4F18-A685-2CCF817E7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80" y="1668789"/>
            <a:ext cx="5014059" cy="4945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611D79-5FC2-4879-B770-B2D30A0D5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18" y="3490877"/>
            <a:ext cx="5014059" cy="494507"/>
          </a:xfrm>
          <a:prstGeom prst="rect">
            <a:avLst/>
          </a:prstGeom>
        </p:spPr>
      </p:pic>
      <p:sp>
        <p:nvSpPr>
          <p:cNvPr id="14" name="Title 2">
            <a:extLst>
              <a:ext uri="{FF2B5EF4-FFF2-40B4-BE49-F238E27FC236}">
                <a16:creationId xmlns:a16="http://schemas.microsoft.com/office/drawing/2014/main" id="{93863800-85E5-44A7-96E9-521CE8826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spc="300" dirty="0"/>
              <a:t>Concerns </a:t>
            </a:r>
            <a:r>
              <a:rPr lang="en-US" sz="1800" spc="300" dirty="0"/>
              <a:t>(contd.)</a:t>
            </a:r>
            <a:endParaRPr lang="en-US" sz="4800" spc="3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09A73-2FDB-4725-9558-77B4ACF92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646005"/>
            <a:ext cx="5157787" cy="494506"/>
          </a:xfrm>
        </p:spPr>
        <p:txBody>
          <a:bodyPr>
            <a:normAutofit lnSpcReduction="10000"/>
          </a:bodyPr>
          <a:lstStyle/>
          <a:p>
            <a:r>
              <a:rPr lang="en-IN" sz="2000" spc="300" dirty="0">
                <a:solidFill>
                  <a:schemeClr val="bg1"/>
                </a:solidFill>
              </a:rPr>
              <a:t>COMPROMISED TIME INTERVALS</a:t>
            </a:r>
            <a:endParaRPr lang="en-US" sz="2000" spc="300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BB0776-0624-4A97-8BD3-03CF60228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1380" y="3471088"/>
            <a:ext cx="5231401" cy="494506"/>
          </a:xfrm>
        </p:spPr>
        <p:txBody>
          <a:bodyPr>
            <a:normAutofit fontScale="92500" lnSpcReduction="10000"/>
          </a:bodyPr>
          <a:lstStyle/>
          <a:p>
            <a:r>
              <a:rPr lang="en-US" sz="2200" spc="300" dirty="0">
                <a:solidFill>
                  <a:schemeClr val="bg1"/>
                </a:solidFill>
              </a:rPr>
              <a:t>ADDITIONAL DIFFICULTIES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D0F54D-A602-4D35-8BE1-6B9BE8078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4518" y="2163297"/>
            <a:ext cx="5157787" cy="103475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1400" dirty="0">
                <a:solidFill>
                  <a:srgbClr val="000000"/>
                </a:solidFill>
                <a:latin typeface="ibm-plex-sans"/>
              </a:rPr>
              <a:t>Some data points for jumpman_arrive_pickup are timestamped before the delivery starts. Hence, the plot starts below 0</a:t>
            </a:r>
            <a:r>
              <a:rPr lang="en-US" sz="1400" dirty="0"/>
              <a:t>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The interval between pickup, arrive and lef</a:t>
            </a:r>
            <a:r>
              <a:rPr lang="en-US" sz="1400" dirty="0"/>
              <a:t>t has a huge variance, which could be due to a platform technical issue.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FBC808-1837-4C36-BFF0-135B8C1042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1381" y="4011165"/>
            <a:ext cx="5007196" cy="24571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1400" dirty="0"/>
              <a:t>Data set is unique only based on the Item_name and Item_category_name.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1400" dirty="0"/>
              <a:t>If the order contains more than 1 item, the delivery_id is replicated for each item and leads to multiple records.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1400" dirty="0"/>
              <a:t>Multiple Item_category_name for same Item_name, which shows lack of standardization on the Jumpman23 platform.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Ex: Item- Fries has Category- Sides, Fries, Appetizer, etc.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E69FE38-B9E0-4441-8A00-92DDB88DF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</a:t>
            </a:fld>
            <a:endParaRPr lang="en-US" dirty="0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12271368-A5C6-49DA-9B22-AC652A356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566" y="1651829"/>
            <a:ext cx="5659915" cy="3914085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FC9CC82-4559-4917-A360-CC83487514CD}"/>
              </a:ext>
            </a:extLst>
          </p:cNvPr>
          <p:cNvSpPr/>
          <p:nvPr/>
        </p:nvSpPr>
        <p:spPr>
          <a:xfrm>
            <a:off x="6705600" y="4011165"/>
            <a:ext cx="768626" cy="348800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68537ED-A47B-4990-A7CA-BF8A68CDC2FC}"/>
              </a:ext>
            </a:extLst>
          </p:cNvPr>
          <p:cNvSpPr/>
          <p:nvPr/>
        </p:nvSpPr>
        <p:spPr>
          <a:xfrm>
            <a:off x="7938052" y="2525608"/>
            <a:ext cx="330712" cy="1485557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103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_Win32_LW_v2.potx" id="{3AEEB70B-72AA-432B-B699-7833EBF4B1FE}" vid="{14A49A59-25D4-4203-BE02-DE6939C7C5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0</TotalTime>
  <Words>759</Words>
  <Application>Microsoft Office PowerPoint</Application>
  <PresentationFormat>Widescreen</PresentationFormat>
  <Paragraphs>99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ibm-plex-sans</vt:lpstr>
      <vt:lpstr>Wingdings</vt:lpstr>
      <vt:lpstr>Office Theme</vt:lpstr>
      <vt:lpstr>Jumpman23</vt:lpstr>
      <vt:lpstr>Agenda</vt:lpstr>
      <vt:lpstr>INTRODUCTION</vt:lpstr>
      <vt:lpstr>Current Performance</vt:lpstr>
      <vt:lpstr>Dashboard created in tableau (Refer file: Jumpman23_FinalDash.twbx </vt:lpstr>
      <vt:lpstr>PowerPoint Presentation</vt:lpstr>
      <vt:lpstr>Data integrity issues</vt:lpstr>
      <vt:lpstr>Concerns</vt:lpstr>
      <vt:lpstr>Concerns (contd.)</vt:lpstr>
      <vt:lpstr>What’s next</vt:lpstr>
      <vt:lpstr>INCREASE VENDOR PARTNERSHIPS</vt:lpstr>
      <vt:lpstr>STATISTICS &amp; Goals</vt:lpstr>
      <vt:lpstr>Closing comments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2020-09-13T05:07:27Z</dcterms:created>
  <dcterms:modified xsi:type="dcterms:W3CDTF">2020-09-15T05:42:52Z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