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2" r:id="rId8"/>
    <p:sldId id="264" r:id="rId9"/>
    <p:sldId id="272" r:id="rId10"/>
    <p:sldId id="273" r:id="rId11"/>
    <p:sldId id="265" r:id="rId12"/>
    <p:sldId id="266" r:id="rId13"/>
    <p:sldId id="274" r:id="rId14"/>
    <p:sldId id="267" r:id="rId15"/>
    <p:sldId id="269" r:id="rId16"/>
    <p:sldId id="277" r:id="rId17"/>
    <p:sldId id="275" r:id="rId18"/>
    <p:sldId id="276" r:id="rId19"/>
    <p:sldId id="278" r:id="rId20"/>
    <p:sldId id="279" r:id="rId21"/>
    <p:sldId id="280" r:id="rId22"/>
    <p:sldId id="271" r:id="rId23"/>
    <p:sldId id="282" r:id="rId24"/>
    <p:sldId id="281" r:id="rId25"/>
    <p:sldId id="283" r:id="rId26"/>
    <p:sldId id="284"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4/16/2022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4/16/2022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4/16/2022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4/16/2022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4/16/2022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4/16/2022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4/16/2022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4/16/2022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4/16/2022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4/16/2022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4/16/2022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4/16/2022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smtClean="0"/>
              <a:t>ANGULAR</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smtClean="0"/>
              <a:t>PRIYANKA SARODE</a:t>
            </a:r>
            <a:endParaRPr lang="en-US" dirty="0"/>
          </a:p>
          <a:p>
            <a:r>
              <a:rPr lang="en-US" sz="1800" dirty="0" smtClean="0">
                <a:solidFill>
                  <a:schemeClr val="tx1">
                    <a:lumMod val="50000"/>
                    <a:lumOff val="50000"/>
                  </a:schemeClr>
                </a:solidFill>
              </a:rPr>
              <a:t>12-04-2022</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Concepts</a:t>
            </a:r>
            <a:endParaRPr lang="en-IN" dirty="0"/>
          </a:p>
        </p:txBody>
      </p:sp>
      <p:sp>
        <p:nvSpPr>
          <p:cNvPr id="3" name="Content Placeholder 2"/>
          <p:cNvSpPr>
            <a:spLocks noGrp="1"/>
          </p:cNvSpPr>
          <p:nvPr>
            <p:ph idx="1"/>
          </p:nvPr>
        </p:nvSpPr>
        <p:spPr/>
        <p:txBody>
          <a:bodyPr>
            <a:normAutofit/>
          </a:bodyPr>
          <a:lstStyle/>
          <a:p>
            <a:pPr algn="just"/>
            <a:r>
              <a:rPr lang="en-IN" dirty="0"/>
              <a:t>Modules, components and services are classes that use </a:t>
            </a:r>
            <a:r>
              <a:rPr lang="en-IN" i="1" dirty="0"/>
              <a:t>decorators</a:t>
            </a:r>
            <a:r>
              <a:rPr lang="en-IN" dirty="0"/>
              <a:t>. These decorators mark their type and provide metadata that tells Angular how to use them.</a:t>
            </a:r>
          </a:p>
          <a:p>
            <a:pPr algn="just"/>
            <a:r>
              <a:rPr lang="en-IN" dirty="0"/>
              <a:t>The metadata for a component class associates it with a </a:t>
            </a:r>
            <a:r>
              <a:rPr lang="en-IN" i="1" dirty="0"/>
              <a:t>template</a:t>
            </a:r>
            <a:r>
              <a:rPr lang="en-IN" dirty="0"/>
              <a:t> that defines a view. A template combines ordinary HTML with Angular </a:t>
            </a:r>
            <a:r>
              <a:rPr lang="en-IN" i="1" dirty="0"/>
              <a:t>directives</a:t>
            </a:r>
            <a:r>
              <a:rPr lang="en-IN" dirty="0"/>
              <a:t> and </a:t>
            </a:r>
            <a:r>
              <a:rPr lang="en-IN" i="1" dirty="0"/>
              <a:t>binding markup</a:t>
            </a:r>
            <a:r>
              <a:rPr lang="en-IN" dirty="0"/>
              <a:t> that allow Angular to modify the HTML before rendering it for display.</a:t>
            </a:r>
          </a:p>
          <a:p>
            <a:pPr algn="just"/>
            <a:r>
              <a:rPr lang="en-IN" dirty="0"/>
              <a:t>The metadata for a service class provides the information Angular needs to make it available to components through </a:t>
            </a:r>
            <a:r>
              <a:rPr lang="en-IN" i="1" dirty="0"/>
              <a:t>dependency injection (DI)</a:t>
            </a:r>
            <a:endParaRPr lang="en-IN" dirty="0"/>
          </a:p>
          <a:p>
            <a:pPr algn="just"/>
            <a:r>
              <a:rPr lang="en-IN" dirty="0"/>
              <a:t>An application's components typically define many views, arranged hierarchically. Angular provides </a:t>
            </a:r>
            <a:r>
              <a:rPr lang="en-IN" dirty="0" smtClean="0"/>
              <a:t>the Router </a:t>
            </a:r>
            <a:r>
              <a:rPr lang="en-IN" dirty="0"/>
              <a:t>service to help you define navigation paths among views. The router provides sophisticated in-browser navigational capabilities.</a:t>
            </a:r>
          </a:p>
        </p:txBody>
      </p:sp>
    </p:spTree>
    <p:extLst>
      <p:ext uri="{BB962C8B-B14F-4D97-AF65-F5344CB8AC3E}">
        <p14:creationId xmlns:p14="http://schemas.microsoft.com/office/powerpoint/2010/main" val="378457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CLI &amp; Installing Angular CLI</a:t>
            </a:r>
            <a:endParaRPr lang="en-IN" dirty="0"/>
          </a:p>
        </p:txBody>
      </p:sp>
      <p:sp>
        <p:nvSpPr>
          <p:cNvPr id="3" name="Content Placeholder 2"/>
          <p:cNvSpPr>
            <a:spLocks noGrp="1"/>
          </p:cNvSpPr>
          <p:nvPr>
            <p:ph idx="1"/>
          </p:nvPr>
        </p:nvSpPr>
        <p:spPr/>
        <p:txBody>
          <a:bodyPr/>
          <a:lstStyle/>
          <a:p>
            <a:pPr algn="just">
              <a:lnSpc>
                <a:spcPct val="150000"/>
              </a:lnSpc>
            </a:pPr>
            <a:r>
              <a:rPr lang="en-IN" dirty="0"/>
              <a:t>Angular CLI is a command-line interface tool that automates the application development process by initializing new Angular </a:t>
            </a:r>
            <a:r>
              <a:rPr lang="en-IN" dirty="0" smtClean="0"/>
              <a:t>applications, </a:t>
            </a:r>
            <a:r>
              <a:rPr lang="en-IN" dirty="0"/>
              <a:t>develop, scaffold, and </a:t>
            </a:r>
            <a:r>
              <a:rPr lang="en-IN" dirty="0" smtClean="0"/>
              <a:t>maintain </a:t>
            </a:r>
            <a:r>
              <a:rPr lang="en-IN" dirty="0"/>
              <a:t>them directly from a command shell. </a:t>
            </a:r>
            <a:endParaRPr lang="en-IN" dirty="0" smtClean="0"/>
          </a:p>
          <a:p>
            <a:pPr>
              <a:lnSpc>
                <a:spcPct val="150000"/>
              </a:lnSpc>
            </a:pPr>
            <a:r>
              <a:rPr lang="en-IN" dirty="0" smtClean="0"/>
              <a:t>Major </a:t>
            </a:r>
            <a:r>
              <a:rPr lang="en-IN" dirty="0"/>
              <a:t>versions of Angular CLI follow the supported major version of Angular, but minor versions can be released separately.</a:t>
            </a:r>
          </a:p>
          <a:p>
            <a:pPr>
              <a:lnSpc>
                <a:spcPct val="150000"/>
              </a:lnSpc>
            </a:pPr>
            <a:r>
              <a:rPr lang="en-IN" dirty="0"/>
              <a:t>Install the CLI using the package </a:t>
            </a:r>
            <a:r>
              <a:rPr lang="en-IN" dirty="0" smtClean="0"/>
              <a:t>manager: npm (node package manager).</a:t>
            </a:r>
          </a:p>
          <a:p>
            <a:pPr>
              <a:lnSpc>
                <a:spcPct val="150000"/>
              </a:lnSpc>
            </a:pPr>
            <a:endParaRPr lang="en-IN" dirty="0" smtClean="0"/>
          </a:p>
        </p:txBody>
      </p:sp>
      <p:pic>
        <p:nvPicPr>
          <p:cNvPr id="5" name="Picture 4"/>
          <p:cNvPicPr>
            <a:picLocks noChangeAspect="1"/>
          </p:cNvPicPr>
          <p:nvPr/>
        </p:nvPicPr>
        <p:blipFill>
          <a:blip r:embed="rId2"/>
          <a:stretch>
            <a:fillRect/>
          </a:stretch>
        </p:blipFill>
        <p:spPr>
          <a:xfrm>
            <a:off x="884691" y="5159692"/>
            <a:ext cx="4998901" cy="979851"/>
          </a:xfrm>
          <a:prstGeom prst="rect">
            <a:avLst/>
          </a:prstGeom>
        </p:spPr>
      </p:pic>
    </p:spTree>
    <p:extLst>
      <p:ext uri="{BB962C8B-B14F-4D97-AF65-F5344CB8AC3E}">
        <p14:creationId xmlns:p14="http://schemas.microsoft.com/office/powerpoint/2010/main" val="212557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Angular</a:t>
            </a:r>
            <a:endParaRPr lang="en-IN" dirty="0"/>
          </a:p>
        </p:txBody>
      </p:sp>
      <p:sp>
        <p:nvSpPr>
          <p:cNvPr id="3" name="Content Placeholder 2"/>
          <p:cNvSpPr>
            <a:spLocks noGrp="1"/>
          </p:cNvSpPr>
          <p:nvPr>
            <p:ph idx="1"/>
          </p:nvPr>
        </p:nvSpPr>
        <p:spPr/>
        <p:txBody>
          <a:bodyPr>
            <a:normAutofit lnSpcReduction="10000"/>
          </a:bodyPr>
          <a:lstStyle/>
          <a:p>
            <a:pPr algn="just">
              <a:lnSpc>
                <a:spcPct val="150000"/>
              </a:lnSpc>
            </a:pPr>
            <a:r>
              <a:rPr lang="en-IN" b="1" dirty="0"/>
              <a:t>Multiple platforms</a:t>
            </a:r>
            <a:r>
              <a:rPr lang="en-IN" dirty="0"/>
              <a:t>: Angular helps develop desktop applications for different operating systems. Native applications can also be built using Angular with Cordova, NativeScript, or Ionic</a:t>
            </a:r>
            <a:r>
              <a:rPr lang="en-IN" dirty="0" smtClean="0"/>
              <a:t>.</a:t>
            </a:r>
          </a:p>
          <a:p>
            <a:pPr algn="just"/>
            <a:r>
              <a:rPr lang="en-IN" b="1" dirty="0"/>
              <a:t>High performance and speed</a:t>
            </a:r>
            <a:r>
              <a:rPr lang="en-IN" dirty="0"/>
              <a:t>: Angular's performance is very high, and the reasons behind this high performance are:</a:t>
            </a:r>
          </a:p>
          <a:p>
            <a:pPr lvl="1" algn="just"/>
            <a:r>
              <a:rPr lang="en-IN" sz="2400" dirty="0"/>
              <a:t>Angular is used as a front-end web tool and can work in conjunction with PHP, Node.js, Struts of Java, and has the ability for near-instant rendering using only CSS and HTML.</a:t>
            </a:r>
          </a:p>
          <a:p>
            <a:pPr lvl="1" algn="just"/>
            <a:r>
              <a:rPr lang="en-IN" sz="2400" dirty="0"/>
              <a:t>It optimizes the web application for improved </a:t>
            </a:r>
            <a:r>
              <a:rPr lang="en-IN" sz="2400" dirty="0" smtClean="0"/>
              <a:t>SEO(Search Engine Optimization)</a:t>
            </a:r>
            <a:endParaRPr lang="en-IN" sz="2400" dirty="0"/>
          </a:p>
          <a:p>
            <a:pPr lvl="1" algn="just"/>
            <a:r>
              <a:rPr lang="en-IN" sz="2400" dirty="0"/>
              <a:t>Angular provides its applications with the ability to load faster with new component routers and single page application (SPA) support.</a:t>
            </a:r>
          </a:p>
          <a:p>
            <a:pPr lvl="1" algn="just"/>
            <a:r>
              <a:rPr lang="en-IN" sz="2400" dirty="0"/>
              <a:t>Creating templates in Angular is also done with highly customized code.</a:t>
            </a:r>
          </a:p>
          <a:p>
            <a:pPr algn="just">
              <a:lnSpc>
                <a:spcPct val="150000"/>
              </a:lnSpc>
            </a:pPr>
            <a:endParaRPr lang="en-IN" dirty="0"/>
          </a:p>
        </p:txBody>
      </p:sp>
    </p:spTree>
    <p:extLst>
      <p:ext uri="{BB962C8B-B14F-4D97-AF65-F5344CB8AC3E}">
        <p14:creationId xmlns:p14="http://schemas.microsoft.com/office/powerpoint/2010/main" val="471339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Setting up Development Environment</a:t>
            </a:r>
            <a:endParaRPr lang="en-IN" dirty="0"/>
          </a:p>
        </p:txBody>
      </p:sp>
      <p:sp>
        <p:nvSpPr>
          <p:cNvPr id="3" name="Content Placeholder 2"/>
          <p:cNvSpPr>
            <a:spLocks noGrp="1"/>
          </p:cNvSpPr>
          <p:nvPr>
            <p:ph idx="1"/>
          </p:nvPr>
        </p:nvSpPr>
        <p:spPr/>
        <p:txBody>
          <a:bodyPr>
            <a:normAutofit/>
          </a:bodyPr>
          <a:lstStyle/>
          <a:p>
            <a:pPr marL="0" indent="0">
              <a:lnSpc>
                <a:spcPct val="150000"/>
              </a:lnSpc>
              <a:buNone/>
            </a:pPr>
            <a:r>
              <a:rPr lang="en-IN" dirty="0" smtClean="0"/>
              <a:t>To </a:t>
            </a:r>
            <a:r>
              <a:rPr lang="en-IN" dirty="0"/>
              <a:t>work with Angular (any version), you will need to install a few applications on your computer:</a:t>
            </a:r>
          </a:p>
          <a:p>
            <a:pPr>
              <a:lnSpc>
                <a:spcPct val="150000"/>
              </a:lnSpc>
            </a:pPr>
            <a:r>
              <a:rPr lang="en-IN" dirty="0"/>
              <a:t>Setup a Node.js development environment with npm (node package manager)</a:t>
            </a:r>
          </a:p>
          <a:p>
            <a:pPr>
              <a:lnSpc>
                <a:spcPct val="150000"/>
              </a:lnSpc>
            </a:pPr>
            <a:r>
              <a:rPr lang="en-IN" dirty="0"/>
              <a:t>Setup the Angular CLI (command-line interface)</a:t>
            </a:r>
          </a:p>
          <a:p>
            <a:pPr>
              <a:lnSpc>
                <a:spcPct val="150000"/>
              </a:lnSpc>
            </a:pPr>
            <a:r>
              <a:rPr lang="en-IN" dirty="0"/>
              <a:t>Setup an Editor/IDE</a:t>
            </a:r>
          </a:p>
        </p:txBody>
      </p:sp>
    </p:spTree>
    <p:extLst>
      <p:ext uri="{BB962C8B-B14F-4D97-AF65-F5344CB8AC3E}">
        <p14:creationId xmlns:p14="http://schemas.microsoft.com/office/powerpoint/2010/main" val="385874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Angular</a:t>
            </a:r>
            <a:endParaRPr lang="en-IN" dirty="0"/>
          </a:p>
        </p:txBody>
      </p:sp>
      <p:sp>
        <p:nvSpPr>
          <p:cNvPr id="3" name="Content Placeholder 2"/>
          <p:cNvSpPr>
            <a:spLocks noGrp="1"/>
          </p:cNvSpPr>
          <p:nvPr>
            <p:ph idx="1"/>
          </p:nvPr>
        </p:nvSpPr>
        <p:spPr/>
        <p:txBody>
          <a:bodyPr>
            <a:normAutofit/>
          </a:bodyPr>
          <a:lstStyle/>
          <a:p>
            <a:pPr algn="just"/>
            <a:r>
              <a:rPr lang="en-IN" sz="2300" b="1" dirty="0"/>
              <a:t>Full-stack development</a:t>
            </a:r>
            <a:r>
              <a:rPr lang="en-IN" sz="2300" dirty="0"/>
              <a:t>: This framework also provides testing (Jasmine and Karma for unit testing), accessibility, automation, and supports full-stack development with Express JS, Node.JS, and MongoDB.</a:t>
            </a:r>
          </a:p>
          <a:p>
            <a:pPr algn="just"/>
            <a:r>
              <a:rPr lang="en-IN" sz="2300" b="1" dirty="0"/>
              <a:t>High Productivity</a:t>
            </a:r>
            <a:r>
              <a:rPr lang="en-IN" sz="2300" dirty="0"/>
              <a:t>: The angular framework provides a better yet, simple and powerful syntax for templates, CLIs, and IDEs to increase the productivity of any application development.</a:t>
            </a:r>
          </a:p>
          <a:p>
            <a:pPr lvl="1" algn="just"/>
            <a:r>
              <a:rPr lang="en-IN" sz="2300" dirty="0" smtClean="0"/>
              <a:t>UI </a:t>
            </a:r>
            <a:r>
              <a:rPr lang="en-IN" sz="2300" dirty="0"/>
              <a:t>views can be developed easily and rapidly using Angular's powerful templates.</a:t>
            </a:r>
          </a:p>
          <a:p>
            <a:pPr lvl="1" algn="just"/>
            <a:r>
              <a:rPr lang="en-IN" sz="2300" dirty="0" err="1"/>
              <a:t>Intellisense</a:t>
            </a:r>
            <a:r>
              <a:rPr lang="en-IN" sz="2300" dirty="0"/>
              <a:t> and intelligent code completion IDEs and error detection editors make development smart and efficient.</a:t>
            </a:r>
          </a:p>
          <a:p>
            <a:pPr lvl="1" algn="just"/>
            <a:r>
              <a:rPr lang="en-IN" sz="2300" dirty="0"/>
              <a:t>Angular's CLI can rapidly build and test components and deploy them immediately.</a:t>
            </a:r>
          </a:p>
          <a:p>
            <a:pPr algn="just"/>
            <a:r>
              <a:rPr lang="en-IN" sz="2300" dirty="0"/>
              <a:t>Overall, it can be said that Angular is a powerful tool to work with and an efficient one from the developer's perspective</a:t>
            </a:r>
            <a:r>
              <a:rPr lang="en-IN" sz="2300" dirty="0" smtClean="0"/>
              <a:t>.</a:t>
            </a:r>
            <a:endParaRPr lang="en-IN" sz="2300" dirty="0"/>
          </a:p>
        </p:txBody>
      </p:sp>
    </p:spTree>
    <p:extLst>
      <p:ext uri="{BB962C8B-B14F-4D97-AF65-F5344CB8AC3E}">
        <p14:creationId xmlns:p14="http://schemas.microsoft.com/office/powerpoint/2010/main" val="362511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Angular needs node.js</a:t>
            </a:r>
            <a:endParaRPr lang="en-IN" dirty="0"/>
          </a:p>
        </p:txBody>
      </p:sp>
      <p:sp>
        <p:nvSpPr>
          <p:cNvPr id="3" name="Content Placeholder 2"/>
          <p:cNvSpPr>
            <a:spLocks noGrp="1"/>
          </p:cNvSpPr>
          <p:nvPr>
            <p:ph idx="1"/>
          </p:nvPr>
        </p:nvSpPr>
        <p:spPr/>
        <p:txBody>
          <a:bodyPr>
            <a:normAutofit lnSpcReduction="10000"/>
          </a:bodyPr>
          <a:lstStyle/>
          <a:p>
            <a:r>
              <a:rPr lang="en-IN" dirty="0"/>
              <a:t>Node.js is a server-side backend, which makes it important but not mandatory for AngularJS. However, you will need node.js for the following purposes:</a:t>
            </a:r>
          </a:p>
          <a:p>
            <a:r>
              <a:rPr lang="en-IN" dirty="0" smtClean="0"/>
              <a:t>Npm (Node Package Manager) </a:t>
            </a:r>
            <a:r>
              <a:rPr lang="en-IN" dirty="0"/>
              <a:t>is a package manager that comes with node.js by default; it allows you to manage your project dependencies. Therefore, you do not have to worry about manually adding dependencies, removing some, and updating your package. Most Angular libraries are assigned as different NPM packages.</a:t>
            </a:r>
          </a:p>
          <a:p>
            <a:r>
              <a:rPr lang="en-IN" dirty="0"/>
              <a:t>npm provides the Angular CLI (command-line interface), a great tool to build Angular applications efficiently.</a:t>
            </a:r>
          </a:p>
          <a:p>
            <a:r>
              <a:rPr lang="en-IN" dirty="0"/>
              <a:t>TypeScript is a primary language for building angular applications, which is not supported directly by web browsers. To compile them in JavaScript, node.js is required.</a:t>
            </a:r>
          </a:p>
          <a:p>
            <a:r>
              <a:rPr lang="en-IN" dirty="0"/>
              <a:t>Angular works on the client-side, while on the server-side, you will need a node.js server environment for processing</a:t>
            </a:r>
            <a:r>
              <a:rPr lang="en-IN" dirty="0" smtClean="0"/>
              <a:t>.</a:t>
            </a:r>
            <a:endParaRPr lang="en-IN" dirty="0"/>
          </a:p>
        </p:txBody>
      </p:sp>
    </p:spTree>
    <p:extLst>
      <p:ext uri="{BB962C8B-B14F-4D97-AF65-F5344CB8AC3E}">
        <p14:creationId xmlns:p14="http://schemas.microsoft.com/office/powerpoint/2010/main" val="8763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Workflow</a:t>
            </a:r>
            <a:endParaRPr lang="en-IN" dirty="0"/>
          </a:p>
        </p:txBody>
      </p:sp>
      <p:sp>
        <p:nvSpPr>
          <p:cNvPr id="3" name="Content Placeholder 2"/>
          <p:cNvSpPr>
            <a:spLocks noGrp="1"/>
          </p:cNvSpPr>
          <p:nvPr>
            <p:ph idx="1"/>
          </p:nvPr>
        </p:nvSpPr>
        <p:spPr/>
        <p:txBody>
          <a:bodyPr/>
          <a:lstStyle/>
          <a:p>
            <a:pPr algn="just"/>
            <a:r>
              <a:rPr lang="en-IN" dirty="0"/>
              <a:t>Invoke the tool on the command line through the executable. Online help is available on the command line. Enter the following to list commands or options for a given command (such as </a:t>
            </a:r>
            <a:r>
              <a:rPr lang="en-IN" dirty="0">
                <a:hlinkClick r:id="rId2"/>
              </a:rPr>
              <a:t>generate</a:t>
            </a:r>
            <a:r>
              <a:rPr lang="en-IN" dirty="0"/>
              <a:t>) with a short </a:t>
            </a:r>
            <a:r>
              <a:rPr lang="en-IN" dirty="0" smtClean="0"/>
              <a:t>description. Ng</a:t>
            </a:r>
          </a:p>
          <a:p>
            <a:pPr algn="just"/>
            <a:r>
              <a:rPr lang="en-IN" dirty="0"/>
              <a:t>To create, build, and serve a new, basic Angular project on a development server, go to the parent directory of your new workspace use the following commands</a:t>
            </a:r>
            <a:r>
              <a:rPr lang="en-IN" dirty="0" smtClean="0"/>
              <a:t>:</a:t>
            </a:r>
          </a:p>
          <a:p>
            <a:pPr algn="just"/>
            <a:endParaRPr lang="en-IN" dirty="0"/>
          </a:p>
          <a:p>
            <a:pPr algn="just"/>
            <a:endParaRPr lang="en-IN" dirty="0" smtClean="0"/>
          </a:p>
          <a:p>
            <a:pPr algn="just"/>
            <a:endParaRPr lang="en-IN" dirty="0"/>
          </a:p>
          <a:p>
            <a:pPr algn="just"/>
            <a:r>
              <a:rPr lang="en-IN" dirty="0"/>
              <a:t>In your browser, open http://localhost:4200/ to see the new application run. When you use the ng serve command to build an application and serve it locally, the server automatically rebuilds the application and reloads the page when you change any of the source files</a:t>
            </a:r>
            <a:r>
              <a:rPr lang="en-IN" dirty="0" smtClean="0"/>
              <a:t>.</a:t>
            </a:r>
            <a:endParaRPr lang="en-IN" dirty="0"/>
          </a:p>
        </p:txBody>
      </p:sp>
      <p:pic>
        <p:nvPicPr>
          <p:cNvPr id="4" name="Picture 3"/>
          <p:cNvPicPr>
            <a:picLocks noChangeAspect="1"/>
          </p:cNvPicPr>
          <p:nvPr/>
        </p:nvPicPr>
        <p:blipFill>
          <a:blip r:embed="rId3"/>
          <a:stretch>
            <a:fillRect/>
          </a:stretch>
        </p:blipFill>
        <p:spPr>
          <a:xfrm>
            <a:off x="992713" y="3505063"/>
            <a:ext cx="4080210" cy="1145314"/>
          </a:xfrm>
          <a:prstGeom prst="rect">
            <a:avLst/>
          </a:prstGeom>
        </p:spPr>
      </p:pic>
    </p:spTree>
    <p:extLst>
      <p:ext uri="{BB962C8B-B14F-4D97-AF65-F5344CB8AC3E}">
        <p14:creationId xmlns:p14="http://schemas.microsoft.com/office/powerpoint/2010/main" val="303468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Grammar Conventions</a:t>
            </a:r>
            <a:endParaRPr lang="en-IN" dirty="0"/>
          </a:p>
        </p:txBody>
      </p:sp>
      <p:sp>
        <p:nvSpPr>
          <p:cNvPr id="3" name="Content Placeholder 2"/>
          <p:cNvSpPr>
            <a:spLocks noGrp="1"/>
          </p:cNvSpPr>
          <p:nvPr>
            <p:ph idx="1"/>
          </p:nvPr>
        </p:nvSpPr>
        <p:spPr/>
        <p:txBody>
          <a:bodyPr>
            <a:normAutofit fontScale="92500"/>
          </a:bodyPr>
          <a:lstStyle/>
          <a:p>
            <a:pPr algn="just">
              <a:lnSpc>
                <a:spcPct val="150000"/>
              </a:lnSpc>
            </a:pPr>
            <a:r>
              <a:rPr lang="en-IN" dirty="0"/>
              <a:t>Like other in programming languages, angular programming also has conventions. Conventions are rules to follow but it is not forced to follow</a:t>
            </a:r>
            <a:r>
              <a:rPr lang="en-IN" dirty="0" smtClean="0"/>
              <a:t>.</a:t>
            </a:r>
          </a:p>
          <a:p>
            <a:pPr algn="just">
              <a:lnSpc>
                <a:spcPct val="150000"/>
              </a:lnSpc>
            </a:pPr>
            <a:r>
              <a:rPr lang="en-IN" dirty="0" smtClean="0"/>
              <a:t>So</a:t>
            </a:r>
            <a:r>
              <a:rPr lang="en-IN" dirty="0"/>
              <a:t>, it is known as convention not rule. When all developers follow standard conventions it becomes easy for developers to understand the code. </a:t>
            </a:r>
            <a:endParaRPr lang="en-IN" dirty="0" smtClean="0"/>
          </a:p>
          <a:p>
            <a:pPr algn="just">
              <a:lnSpc>
                <a:spcPct val="150000"/>
              </a:lnSpc>
            </a:pPr>
            <a:r>
              <a:rPr lang="en-IN" dirty="0" smtClean="0"/>
              <a:t>The </a:t>
            </a:r>
            <a:r>
              <a:rPr lang="en-IN" dirty="0"/>
              <a:t>conventions we learn in this tutorial are also followed by angular CLI. All the components, modules, directives, pipes and variables of angular programming language are given according to the angular naming convention</a:t>
            </a:r>
            <a:r>
              <a:rPr lang="en-IN" dirty="0" smtClean="0"/>
              <a:t>.</a:t>
            </a:r>
          </a:p>
          <a:p>
            <a:pPr algn="just">
              <a:lnSpc>
                <a:spcPct val="150000"/>
              </a:lnSpc>
            </a:pPr>
            <a:r>
              <a:rPr lang="en-IN" dirty="0" smtClean="0"/>
              <a:t>If </a:t>
            </a:r>
            <a:r>
              <a:rPr lang="en-IN" dirty="0"/>
              <a:t>you fail to follow these conventions, it may generate confusion or erroneous code.</a:t>
            </a:r>
            <a:endParaRPr lang="en-IN" dirty="0"/>
          </a:p>
        </p:txBody>
      </p:sp>
    </p:spTree>
    <p:extLst>
      <p:ext uri="{BB962C8B-B14F-4D97-AF65-F5344CB8AC3E}">
        <p14:creationId xmlns:p14="http://schemas.microsoft.com/office/powerpoint/2010/main" val="1530082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Grammar Conventions</a:t>
            </a:r>
            <a:endParaRPr lang="en-IN" dirty="0"/>
          </a:p>
        </p:txBody>
      </p:sp>
      <p:sp>
        <p:nvSpPr>
          <p:cNvPr id="3" name="Content Placeholder 2"/>
          <p:cNvSpPr>
            <a:spLocks noGrp="1"/>
          </p:cNvSpPr>
          <p:nvPr>
            <p:ph idx="1"/>
          </p:nvPr>
        </p:nvSpPr>
        <p:spPr/>
        <p:txBody>
          <a:bodyPr>
            <a:normAutofit fontScale="92500"/>
          </a:bodyPr>
          <a:lstStyle/>
          <a:p>
            <a:pPr algn="just">
              <a:lnSpc>
                <a:spcPct val="150000"/>
              </a:lnSpc>
            </a:pPr>
            <a:r>
              <a:rPr lang="en-IN" dirty="0"/>
              <a:t>When using Angular CLI we should adhere to the Angular Style Guide and should use the project structure that is created by ng new command</a:t>
            </a:r>
            <a:r>
              <a:rPr lang="en-IN" dirty="0" smtClean="0"/>
              <a:t>.</a:t>
            </a:r>
          </a:p>
          <a:p>
            <a:pPr algn="just">
              <a:lnSpc>
                <a:spcPct val="150000"/>
              </a:lnSpc>
            </a:pPr>
            <a:r>
              <a:rPr lang="en-IN" dirty="0" smtClean="0"/>
              <a:t>The </a:t>
            </a:r>
            <a:r>
              <a:rPr lang="en-IN" dirty="0"/>
              <a:t>project's source code should be placed inside a </a:t>
            </a:r>
            <a:r>
              <a:rPr lang="en-IN" dirty="0" err="1"/>
              <a:t>src</a:t>
            </a:r>
            <a:r>
              <a:rPr lang="en-IN" dirty="0"/>
              <a:t> folder. </a:t>
            </a:r>
          </a:p>
          <a:p>
            <a:pPr algn="just">
              <a:lnSpc>
                <a:spcPct val="150000"/>
              </a:lnSpc>
            </a:pPr>
            <a:r>
              <a:rPr lang="en-IN" dirty="0"/>
              <a:t>The application's module (a class decorated by @NgModule) should be placed in the project's </a:t>
            </a:r>
            <a:r>
              <a:rPr lang="en-IN" dirty="0" err="1"/>
              <a:t>src</a:t>
            </a:r>
            <a:r>
              <a:rPr lang="en-IN" dirty="0"/>
              <a:t>/app folder. </a:t>
            </a:r>
          </a:p>
          <a:p>
            <a:pPr algn="just">
              <a:lnSpc>
                <a:spcPct val="150000"/>
              </a:lnSpc>
            </a:pPr>
            <a:r>
              <a:rPr lang="en-IN" dirty="0"/>
              <a:t>Template (*.html) and styles (*.css) and so on for the component should be placed in a separate folder named after the component. If an HTML file defines a component's template, the component file and the template file should be in the same folder. </a:t>
            </a:r>
          </a:p>
          <a:p>
            <a:pPr algn="just">
              <a:lnSpc>
                <a:spcPct val="150000"/>
              </a:lnSpc>
            </a:pPr>
            <a:endParaRPr lang="en-IN" dirty="0"/>
          </a:p>
        </p:txBody>
      </p:sp>
    </p:spTree>
    <p:extLst>
      <p:ext uri="{BB962C8B-B14F-4D97-AF65-F5344CB8AC3E}">
        <p14:creationId xmlns:p14="http://schemas.microsoft.com/office/powerpoint/2010/main" val="471907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File Structure</a:t>
            </a:r>
            <a:endParaRPr lang="en-IN" dirty="0"/>
          </a:p>
        </p:txBody>
      </p:sp>
      <p:pic>
        <p:nvPicPr>
          <p:cNvPr id="5124" name="Picture 4" descr="angular-project-file-structur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20" y="923425"/>
            <a:ext cx="2638425" cy="555575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3031178" y="1010449"/>
            <a:ext cx="8617431" cy="5311973"/>
          </a:xfrm>
        </p:spPr>
        <p:txBody>
          <a:bodyPr>
            <a:normAutofit fontScale="85000" lnSpcReduction="20000"/>
          </a:bodyPr>
          <a:lstStyle/>
          <a:p>
            <a:r>
              <a:rPr lang="en-IN" b="1" dirty="0"/>
              <a:t>Project configuration files</a:t>
            </a:r>
          </a:p>
          <a:p>
            <a:r>
              <a:rPr lang="en-IN" b="1" dirty="0"/>
              <a:t>angular-</a:t>
            </a:r>
            <a:r>
              <a:rPr lang="en-IN" b="1" dirty="0" err="1"/>
              <a:t>cli.json</a:t>
            </a:r>
            <a:r>
              <a:rPr lang="en-IN" dirty="0"/>
              <a:t> is the configuration file specifying how the Angular CLI should bundle and manage your application's files and directories.</a:t>
            </a:r>
          </a:p>
          <a:p>
            <a:r>
              <a:rPr lang="en-IN" b="1" dirty="0" err="1"/>
              <a:t>package.json</a:t>
            </a:r>
            <a:r>
              <a:rPr lang="en-IN" dirty="0"/>
              <a:t> is the npm package configuration file. Inside it, you'll find scripts and command-line targets that the Angular CLI commands will tie into.</a:t>
            </a:r>
          </a:p>
          <a:p>
            <a:r>
              <a:rPr lang="en-IN" b="1" dirty="0" smtClean="0"/>
              <a:t>TypeScript </a:t>
            </a:r>
            <a:r>
              <a:rPr lang="en-IN" b="1" dirty="0"/>
              <a:t>configuration files</a:t>
            </a:r>
          </a:p>
          <a:p>
            <a:r>
              <a:rPr lang="en-IN" b="1" dirty="0" err="1"/>
              <a:t>tslint.json</a:t>
            </a:r>
            <a:r>
              <a:rPr lang="en-IN" dirty="0"/>
              <a:t> specifies the configuration for the </a:t>
            </a:r>
            <a:r>
              <a:rPr lang="en-IN" dirty="0" err="1"/>
              <a:t>tslint</a:t>
            </a:r>
            <a:r>
              <a:rPr lang="en-IN" dirty="0"/>
              <a:t> npm package. The Angular CLI creates for you a lint command for .</a:t>
            </a:r>
            <a:r>
              <a:rPr lang="en-IN" dirty="0" err="1"/>
              <a:t>ts</a:t>
            </a:r>
            <a:r>
              <a:rPr lang="en-IN" dirty="0"/>
              <a:t> files with npm run lint.</a:t>
            </a:r>
          </a:p>
          <a:p>
            <a:r>
              <a:rPr lang="en-IN" b="1" dirty="0" err="1"/>
              <a:t>src</a:t>
            </a:r>
            <a:r>
              <a:rPr lang="en-IN" b="1" dirty="0"/>
              <a:t>/</a:t>
            </a:r>
            <a:r>
              <a:rPr lang="en-IN" b="1" dirty="0" err="1"/>
              <a:t>tsconfig.json</a:t>
            </a:r>
            <a:r>
              <a:rPr lang="en-IN" dirty="0"/>
              <a:t> is part of the TypeScript specification; it informs the compiler that this is the root of the TypeScript project. Its contents define how the compilation should occur, and its presence enables the </a:t>
            </a:r>
            <a:r>
              <a:rPr lang="en-IN" dirty="0" err="1"/>
              <a:t>tsc</a:t>
            </a:r>
            <a:r>
              <a:rPr lang="en-IN" dirty="0"/>
              <a:t> command to use this directory as the root compilation directory.</a:t>
            </a:r>
          </a:p>
          <a:p>
            <a:r>
              <a:rPr lang="en-IN" b="1" dirty="0"/>
              <a:t>e2e/</a:t>
            </a:r>
            <a:r>
              <a:rPr lang="en-IN" b="1" dirty="0" err="1"/>
              <a:t>tsconfig.json</a:t>
            </a:r>
            <a:r>
              <a:rPr lang="en-IN" dirty="0"/>
              <a:t> is the end-to-end TypeScript compiler configuration file.</a:t>
            </a:r>
          </a:p>
          <a:p>
            <a:r>
              <a:rPr lang="en-IN" b="1" dirty="0" err="1"/>
              <a:t>src</a:t>
            </a:r>
            <a:r>
              <a:rPr lang="en-IN" b="1" dirty="0"/>
              <a:t>/</a:t>
            </a:r>
            <a:r>
              <a:rPr lang="en-IN" b="1" dirty="0" err="1"/>
              <a:t>typings.d.ts</a:t>
            </a:r>
            <a:r>
              <a:rPr lang="en-IN" dirty="0"/>
              <a:t> is the specification file for the </a:t>
            </a:r>
            <a:r>
              <a:rPr lang="en-IN" dirty="0" err="1"/>
              <a:t>typings</a:t>
            </a:r>
            <a:r>
              <a:rPr lang="en-IN" dirty="0"/>
              <a:t> npm module. It allows you to describe how external modules should be wrapped and incorporated into the TypeScript compiler. This </a:t>
            </a:r>
            <a:r>
              <a:rPr lang="en-IN" dirty="0" err="1"/>
              <a:t>typings.d.ts</a:t>
            </a:r>
            <a:r>
              <a:rPr lang="en-IN" dirty="0"/>
              <a:t> file specifies the System namespace for </a:t>
            </a:r>
            <a:r>
              <a:rPr lang="en-IN" dirty="0" err="1"/>
              <a:t>SystemJS</a:t>
            </a:r>
            <a:r>
              <a:rPr lang="en-IN" dirty="0"/>
              <a:t>.</a:t>
            </a:r>
          </a:p>
          <a:p>
            <a:pPr algn="just">
              <a:lnSpc>
                <a:spcPct val="150000"/>
              </a:lnSpc>
            </a:pPr>
            <a:endParaRPr lang="en-IN" dirty="0"/>
          </a:p>
        </p:txBody>
      </p:sp>
    </p:spTree>
    <p:extLst>
      <p:ext uri="{BB962C8B-B14F-4D97-AF65-F5344CB8AC3E}">
        <p14:creationId xmlns:p14="http://schemas.microsoft.com/office/powerpoint/2010/main" val="62264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Index</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US" dirty="0" smtClean="0"/>
              <a:t>Introduction to Angular</a:t>
            </a:r>
          </a:p>
          <a:p>
            <a:r>
              <a:rPr lang="en-US" dirty="0" smtClean="0"/>
              <a:t>SPA : Single Page </a:t>
            </a:r>
            <a:r>
              <a:rPr lang="en-US" dirty="0" smtClean="0"/>
              <a:t>Application</a:t>
            </a:r>
          </a:p>
          <a:p>
            <a:r>
              <a:rPr lang="en-US" dirty="0" smtClean="0"/>
              <a:t>Angular Concepts</a:t>
            </a:r>
            <a:endParaRPr lang="en-US" dirty="0" smtClean="0"/>
          </a:p>
          <a:p>
            <a:r>
              <a:rPr lang="en-US" dirty="0" smtClean="0"/>
              <a:t>Angular CLI </a:t>
            </a:r>
            <a:endParaRPr lang="en-US" dirty="0" smtClean="0"/>
          </a:p>
          <a:p>
            <a:pPr fontAlgn="b"/>
            <a:r>
              <a:rPr lang="en-IN" dirty="0" smtClean="0"/>
              <a:t>Features </a:t>
            </a:r>
            <a:r>
              <a:rPr lang="en-IN" dirty="0"/>
              <a:t>of Angular 12</a:t>
            </a:r>
          </a:p>
          <a:p>
            <a:pPr fontAlgn="b"/>
            <a:r>
              <a:rPr lang="en-IN" dirty="0" smtClean="0"/>
              <a:t>CLI </a:t>
            </a:r>
            <a:r>
              <a:rPr lang="en-IN" dirty="0"/>
              <a:t>improvements</a:t>
            </a:r>
          </a:p>
          <a:p>
            <a:pPr fontAlgn="b"/>
            <a:r>
              <a:rPr lang="en-IN" dirty="0" smtClean="0"/>
              <a:t>Grammar </a:t>
            </a:r>
            <a:r>
              <a:rPr lang="en-IN" dirty="0"/>
              <a:t>conventions</a:t>
            </a:r>
          </a:p>
          <a:p>
            <a:endParaRPr lang="en-US" dirty="0" smtClean="0"/>
          </a:p>
          <a:p>
            <a:endParaRPr lang="en-US" dirty="0" smtClean="0"/>
          </a:p>
          <a:p>
            <a:endParaRPr lang="en-US" dirty="0"/>
          </a:p>
        </p:txBody>
      </p:sp>
    </p:spTree>
    <p:extLst>
      <p:ext uri="{BB962C8B-B14F-4D97-AF65-F5344CB8AC3E}">
        <p14:creationId xmlns:p14="http://schemas.microsoft.com/office/powerpoint/2010/main" val="229076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File Structure</a:t>
            </a:r>
            <a:endParaRPr lang="en-IN" dirty="0"/>
          </a:p>
        </p:txBody>
      </p:sp>
      <p:pic>
        <p:nvPicPr>
          <p:cNvPr id="5124" name="Picture 4" descr="angular-project-file-structur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20" y="923425"/>
            <a:ext cx="2638425" cy="555575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3031178" y="1010449"/>
            <a:ext cx="8617431" cy="5311973"/>
          </a:xfrm>
        </p:spPr>
        <p:txBody>
          <a:bodyPr>
            <a:normAutofit fontScale="92500" lnSpcReduction="20000"/>
          </a:bodyPr>
          <a:lstStyle/>
          <a:p>
            <a:r>
              <a:rPr lang="en-IN" b="1" dirty="0"/>
              <a:t>Test configuration files</a:t>
            </a:r>
          </a:p>
          <a:p>
            <a:r>
              <a:rPr lang="en-IN" b="1" dirty="0"/>
              <a:t>karma.conf.js</a:t>
            </a:r>
            <a:r>
              <a:rPr lang="en-IN" dirty="0"/>
              <a:t> is the configuration file for Karma, the test runner for the project</a:t>
            </a:r>
          </a:p>
          <a:p>
            <a:r>
              <a:rPr lang="en-IN" b="1" dirty="0"/>
              <a:t>protractor.conf.js</a:t>
            </a:r>
            <a:r>
              <a:rPr lang="en-IN" dirty="0"/>
              <a:t> is the configuration file for Protractor, the end-to-end test framework for the project</a:t>
            </a:r>
          </a:p>
          <a:p>
            <a:r>
              <a:rPr lang="en-IN" b="1" dirty="0" err="1"/>
              <a:t>src</a:t>
            </a:r>
            <a:r>
              <a:rPr lang="en-IN" b="1" dirty="0"/>
              <a:t>/</a:t>
            </a:r>
            <a:r>
              <a:rPr lang="en-IN" b="1" dirty="0" err="1"/>
              <a:t>test.ts</a:t>
            </a:r>
            <a:r>
              <a:rPr lang="en-IN" dirty="0"/>
              <a:t> describes to the Karma configuration how to start up the test runner and where to find the test files throughout the application</a:t>
            </a:r>
          </a:p>
          <a:p>
            <a:r>
              <a:rPr lang="en-IN" b="1" dirty="0"/>
              <a:t>Core application files</a:t>
            </a:r>
          </a:p>
          <a:p>
            <a:r>
              <a:rPr lang="en-IN" b="1" dirty="0" err="1"/>
              <a:t>src</a:t>
            </a:r>
            <a:r>
              <a:rPr lang="en-IN" b="1" dirty="0"/>
              <a:t>/index.html</a:t>
            </a:r>
            <a:r>
              <a:rPr lang="en-IN" dirty="0"/>
              <a:t> is the root application file that is served to run the entire single-page application. Compiled JS and other static assets will be automatically added to this file by the build script.</a:t>
            </a:r>
          </a:p>
          <a:p>
            <a:r>
              <a:rPr lang="en-IN" b="1" dirty="0" err="1"/>
              <a:t>src</a:t>
            </a:r>
            <a:r>
              <a:rPr lang="en-IN" b="1" dirty="0"/>
              <a:t>/</a:t>
            </a:r>
            <a:r>
              <a:rPr lang="en-IN" b="1" dirty="0" err="1"/>
              <a:t>main.ts</a:t>
            </a:r>
            <a:r>
              <a:rPr lang="en-IN" dirty="0"/>
              <a:t> is the top-level TypeScript file that serves to bootstrap your application with its AppModule definition.</a:t>
            </a:r>
          </a:p>
          <a:p>
            <a:r>
              <a:rPr lang="en-IN" b="1" dirty="0" err="1"/>
              <a:t>src</a:t>
            </a:r>
            <a:r>
              <a:rPr lang="en-IN" b="1" dirty="0"/>
              <a:t>/</a:t>
            </a:r>
            <a:r>
              <a:rPr lang="en-IN" b="1" dirty="0" err="1"/>
              <a:t>polyfills.ts</a:t>
            </a:r>
            <a:r>
              <a:rPr lang="en-IN" dirty="0"/>
              <a:t> is just a file that keeps the long list of imported </a:t>
            </a:r>
            <a:r>
              <a:rPr lang="en-IN" dirty="0" err="1"/>
              <a:t>polyfill</a:t>
            </a:r>
            <a:r>
              <a:rPr lang="en-IN" dirty="0"/>
              <a:t> modules out of </a:t>
            </a:r>
            <a:r>
              <a:rPr lang="en-IN" dirty="0" err="1"/>
              <a:t>main.ts</a:t>
            </a:r>
            <a:r>
              <a:rPr lang="en-IN" dirty="0"/>
              <a:t>.</a:t>
            </a:r>
          </a:p>
          <a:p>
            <a:r>
              <a:rPr lang="en-IN" b="1" dirty="0" err="1"/>
              <a:t>src</a:t>
            </a:r>
            <a:r>
              <a:rPr lang="en-IN" b="1" dirty="0"/>
              <a:t>/styles.css</a:t>
            </a:r>
            <a:r>
              <a:rPr lang="en-IN" dirty="0"/>
              <a:t> is the global application style file.</a:t>
            </a:r>
          </a:p>
          <a:p>
            <a:pPr algn="just">
              <a:lnSpc>
                <a:spcPct val="150000"/>
              </a:lnSpc>
            </a:pPr>
            <a:endParaRPr lang="en-IN" dirty="0"/>
          </a:p>
        </p:txBody>
      </p:sp>
    </p:spTree>
    <p:extLst>
      <p:ext uri="{BB962C8B-B14F-4D97-AF65-F5344CB8AC3E}">
        <p14:creationId xmlns:p14="http://schemas.microsoft.com/office/powerpoint/2010/main" val="313387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565" y="125820"/>
            <a:ext cx="9438716" cy="797605"/>
          </a:xfrm>
        </p:spPr>
        <p:txBody>
          <a:bodyPr/>
          <a:lstStyle/>
          <a:p>
            <a:r>
              <a:rPr lang="en-IN" dirty="0" smtClean="0"/>
              <a:t>Angular File Structure</a:t>
            </a:r>
            <a:endParaRPr lang="en-IN" dirty="0"/>
          </a:p>
        </p:txBody>
      </p:sp>
      <p:sp>
        <p:nvSpPr>
          <p:cNvPr id="7" name="Content Placeholder 2"/>
          <p:cNvSpPr>
            <a:spLocks noGrp="1"/>
          </p:cNvSpPr>
          <p:nvPr>
            <p:ph idx="1"/>
          </p:nvPr>
        </p:nvSpPr>
        <p:spPr>
          <a:xfrm>
            <a:off x="353565" y="753608"/>
            <a:ext cx="11308107" cy="5895386"/>
          </a:xfrm>
        </p:spPr>
        <p:txBody>
          <a:bodyPr>
            <a:noAutofit/>
          </a:bodyPr>
          <a:lstStyle/>
          <a:p>
            <a:pPr algn="just">
              <a:lnSpc>
                <a:spcPct val="100000"/>
              </a:lnSpc>
            </a:pPr>
            <a:r>
              <a:rPr lang="en-IN" sz="1800" b="1" dirty="0"/>
              <a:t>Environment </a:t>
            </a:r>
            <a:r>
              <a:rPr lang="en-IN" sz="1800" b="1" dirty="0" smtClean="0"/>
              <a:t>files : </a:t>
            </a:r>
            <a:r>
              <a:rPr lang="en-IN" sz="1800" b="1" dirty="0" err="1" smtClean="0"/>
              <a:t>src</a:t>
            </a:r>
            <a:r>
              <a:rPr lang="en-IN" sz="1800" b="1" dirty="0" smtClean="0"/>
              <a:t>/environments/</a:t>
            </a:r>
            <a:r>
              <a:rPr lang="en-IN" sz="1800" b="1" dirty="0" err="1" smtClean="0"/>
              <a:t>environment.ts</a:t>
            </a:r>
            <a:r>
              <a:rPr lang="en-IN" sz="1800" dirty="0"/>
              <a:t> is the default environment configuration file. Specifying different environments when building and testing your application will override these.</a:t>
            </a:r>
          </a:p>
          <a:p>
            <a:pPr algn="just">
              <a:lnSpc>
                <a:spcPct val="100000"/>
              </a:lnSpc>
            </a:pPr>
            <a:r>
              <a:rPr lang="en-IN" sz="1800" b="1" dirty="0" err="1"/>
              <a:t>src</a:t>
            </a:r>
            <a:r>
              <a:rPr lang="en-IN" sz="1800" b="1" dirty="0"/>
              <a:t>/environments/</a:t>
            </a:r>
            <a:r>
              <a:rPr lang="en-IN" sz="1800" b="1" dirty="0" err="1"/>
              <a:t>environment.prod.ts</a:t>
            </a:r>
            <a:r>
              <a:rPr lang="en-IN" sz="1800" dirty="0"/>
              <a:t> is the prod environment configuration, which can be selected from the command line with --prod.</a:t>
            </a:r>
          </a:p>
          <a:p>
            <a:pPr algn="just">
              <a:lnSpc>
                <a:spcPct val="100000"/>
              </a:lnSpc>
            </a:pPr>
            <a:r>
              <a:rPr lang="en-IN" sz="1800" b="1" dirty="0" err="1"/>
              <a:t>AppComponent</a:t>
            </a:r>
            <a:r>
              <a:rPr lang="en-IN" sz="1800" b="1" dirty="0"/>
              <a:t> </a:t>
            </a:r>
            <a:r>
              <a:rPr lang="en-IN" sz="1800" b="1" dirty="0" smtClean="0"/>
              <a:t>files : </a:t>
            </a:r>
            <a:r>
              <a:rPr lang="en-IN" sz="1800" dirty="0" smtClean="0"/>
              <a:t>Every </a:t>
            </a:r>
            <a:r>
              <a:rPr lang="en-IN" sz="1800" dirty="0"/>
              <a:t>Angular 2 application has a top-level component, and Angular CLI calls this </a:t>
            </a:r>
            <a:r>
              <a:rPr lang="en-IN" sz="1800" dirty="0" err="1"/>
              <a:t>AppComponent</a:t>
            </a:r>
            <a:r>
              <a:rPr lang="en-IN" sz="1800" dirty="0"/>
              <a:t>.</a:t>
            </a:r>
          </a:p>
          <a:p>
            <a:pPr algn="just">
              <a:lnSpc>
                <a:spcPct val="100000"/>
              </a:lnSpc>
            </a:pPr>
            <a:r>
              <a:rPr lang="en-IN" sz="1800" b="1" dirty="0" err="1"/>
              <a:t>src</a:t>
            </a:r>
            <a:r>
              <a:rPr lang="en-IN" sz="1800" b="1" dirty="0"/>
              <a:t>/app/</a:t>
            </a:r>
            <a:r>
              <a:rPr lang="en-IN" sz="1800" b="1" dirty="0" err="1"/>
              <a:t>app.component.ts</a:t>
            </a:r>
            <a:r>
              <a:rPr lang="en-IN" sz="1800" dirty="0"/>
              <a:t> is the core TypeScript component class definition. This is where all of the logic that controls this component should go.</a:t>
            </a:r>
          </a:p>
          <a:p>
            <a:pPr algn="just">
              <a:lnSpc>
                <a:spcPct val="100000"/>
              </a:lnSpc>
            </a:pPr>
            <a:r>
              <a:rPr lang="en-IN" sz="1800" b="1" dirty="0" err="1"/>
              <a:t>src</a:t>
            </a:r>
            <a:r>
              <a:rPr lang="en-IN" sz="1800" b="1" dirty="0"/>
              <a:t>/app/app.component.html</a:t>
            </a:r>
            <a:r>
              <a:rPr lang="en-IN" sz="1800" dirty="0"/>
              <a:t> and </a:t>
            </a:r>
            <a:r>
              <a:rPr lang="en-IN" sz="1800" b="1" dirty="0" err="1"/>
              <a:t>src</a:t>
            </a:r>
            <a:r>
              <a:rPr lang="en-IN" sz="1800" b="1" dirty="0"/>
              <a:t>/app/app.component.css</a:t>
            </a:r>
            <a:r>
              <a:rPr lang="en-IN" sz="1800" dirty="0"/>
              <a:t> are the templating and styling files specific to </a:t>
            </a:r>
            <a:r>
              <a:rPr lang="en-IN" sz="1800" dirty="0" err="1"/>
              <a:t>AppComponent</a:t>
            </a:r>
            <a:r>
              <a:rPr lang="en-IN" sz="1800" dirty="0"/>
              <a:t>. Recall that styling specified in </a:t>
            </a:r>
            <a:r>
              <a:rPr lang="en-IN" sz="1800" dirty="0" err="1"/>
              <a:t>ComponentMetadata</a:t>
            </a:r>
            <a:r>
              <a:rPr lang="en-IN" sz="1800" dirty="0"/>
              <a:t> is encapsulated only to this component.</a:t>
            </a:r>
          </a:p>
          <a:p>
            <a:pPr algn="just">
              <a:lnSpc>
                <a:spcPct val="100000"/>
              </a:lnSpc>
            </a:pPr>
            <a:r>
              <a:rPr lang="en-IN" sz="1800" b="1" dirty="0" err="1"/>
              <a:t>src</a:t>
            </a:r>
            <a:r>
              <a:rPr lang="en-IN" sz="1800" b="1" dirty="0"/>
              <a:t>/app/</a:t>
            </a:r>
            <a:r>
              <a:rPr lang="en-IN" sz="1800" b="1" dirty="0" err="1"/>
              <a:t>app.module.ts</a:t>
            </a:r>
            <a:r>
              <a:rPr lang="en-IN" sz="1800" dirty="0"/>
              <a:t> is the NgModule definition for </a:t>
            </a:r>
            <a:r>
              <a:rPr lang="en-IN" sz="1800" dirty="0" err="1"/>
              <a:t>AppComponent</a:t>
            </a:r>
            <a:r>
              <a:rPr lang="en-IN" sz="1800" dirty="0"/>
              <a:t>.</a:t>
            </a:r>
          </a:p>
          <a:p>
            <a:pPr algn="just">
              <a:lnSpc>
                <a:spcPct val="100000"/>
              </a:lnSpc>
            </a:pPr>
            <a:r>
              <a:rPr lang="en-IN" sz="1800" b="1" dirty="0" err="1"/>
              <a:t>src</a:t>
            </a:r>
            <a:r>
              <a:rPr lang="en-IN" sz="1800" b="1" dirty="0"/>
              <a:t>/app/</a:t>
            </a:r>
            <a:r>
              <a:rPr lang="en-IN" sz="1800" b="1" dirty="0" err="1"/>
              <a:t>index.ts</a:t>
            </a:r>
            <a:r>
              <a:rPr lang="en-IN" sz="1800" b="1" dirty="0"/>
              <a:t> </a:t>
            </a:r>
            <a:r>
              <a:rPr lang="en-IN" sz="1800" dirty="0"/>
              <a:t>is the file that informs the TypeScript compiler which modules are available inside this directory. Any modules that are exported in this directory and used elsewhere in the application must be specified here</a:t>
            </a:r>
            <a:r>
              <a:rPr lang="en-IN" sz="1800" dirty="0" smtClean="0"/>
              <a:t>.</a:t>
            </a:r>
          </a:p>
          <a:p>
            <a:pPr algn="just">
              <a:lnSpc>
                <a:spcPct val="100000"/>
              </a:lnSpc>
            </a:pPr>
            <a:r>
              <a:rPr lang="en-IN" sz="1800" b="1" dirty="0" err="1"/>
              <a:t>AppComponent</a:t>
            </a:r>
            <a:r>
              <a:rPr lang="en-IN" sz="1800" b="1" dirty="0"/>
              <a:t> test </a:t>
            </a:r>
            <a:r>
              <a:rPr lang="en-IN" sz="1800" b="1" dirty="0" smtClean="0"/>
              <a:t>files : </a:t>
            </a:r>
            <a:r>
              <a:rPr lang="en-IN" sz="1800" b="1" dirty="0" err="1" smtClean="0"/>
              <a:t>src</a:t>
            </a:r>
            <a:r>
              <a:rPr lang="en-IN" sz="1800" b="1" dirty="0" smtClean="0"/>
              <a:t>/app/</a:t>
            </a:r>
            <a:r>
              <a:rPr lang="en-IN" sz="1800" b="1" dirty="0" err="1" smtClean="0"/>
              <a:t>app.component.spec.ts</a:t>
            </a:r>
            <a:r>
              <a:rPr lang="en-IN" sz="1800" dirty="0"/>
              <a:t> are the unit tests for </a:t>
            </a:r>
            <a:r>
              <a:rPr lang="en-IN" sz="1800" dirty="0" err="1"/>
              <a:t>AppComponent</a:t>
            </a:r>
            <a:endParaRPr lang="en-IN" sz="1800" dirty="0"/>
          </a:p>
          <a:p>
            <a:pPr algn="just">
              <a:lnSpc>
                <a:spcPct val="100000"/>
              </a:lnSpc>
            </a:pPr>
            <a:r>
              <a:rPr lang="en-IN" sz="1800" b="1" dirty="0"/>
              <a:t>e2e/app.e2e-spec.ts</a:t>
            </a:r>
            <a:r>
              <a:rPr lang="en-IN" sz="1800" dirty="0"/>
              <a:t> are the end-to-end tests for </a:t>
            </a:r>
            <a:r>
              <a:rPr lang="en-IN" sz="1800" dirty="0" err="1"/>
              <a:t>AppComponent</a:t>
            </a:r>
            <a:endParaRPr lang="en-IN" sz="1800" dirty="0"/>
          </a:p>
          <a:p>
            <a:pPr algn="just">
              <a:lnSpc>
                <a:spcPct val="100000"/>
              </a:lnSpc>
            </a:pPr>
            <a:r>
              <a:rPr lang="en-IN" sz="1800" b="1" dirty="0"/>
              <a:t>e2e/</a:t>
            </a:r>
            <a:r>
              <a:rPr lang="en-IN" sz="1800" b="1" dirty="0" err="1"/>
              <a:t>app.po.ts</a:t>
            </a:r>
            <a:r>
              <a:rPr lang="en-IN" sz="1800" dirty="0"/>
              <a:t> is the page object definition for use in </a:t>
            </a:r>
            <a:r>
              <a:rPr lang="en-IN" sz="1800" dirty="0" err="1"/>
              <a:t>AppComponent</a:t>
            </a:r>
            <a:r>
              <a:rPr lang="en-IN" sz="1800" dirty="0"/>
              <a:t> end-to-end testing</a:t>
            </a:r>
          </a:p>
          <a:p>
            <a:pPr algn="just">
              <a:lnSpc>
                <a:spcPct val="100000"/>
              </a:lnSpc>
            </a:pPr>
            <a:endParaRPr lang="en-IN" sz="1800" dirty="0"/>
          </a:p>
        </p:txBody>
      </p:sp>
    </p:spTree>
    <p:extLst>
      <p:ext uri="{BB962C8B-B14F-4D97-AF65-F5344CB8AC3E}">
        <p14:creationId xmlns:p14="http://schemas.microsoft.com/office/powerpoint/2010/main" val="369121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Modules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49516928"/>
              </p:ext>
            </p:extLst>
          </p:nvPr>
        </p:nvGraphicFramePr>
        <p:xfrm>
          <a:off x="3744686" y="3748201"/>
          <a:ext cx="3951514" cy="1661160"/>
        </p:xfrm>
        <a:graphic>
          <a:graphicData uri="http://schemas.openxmlformats.org/drawingml/2006/table">
            <a:tbl>
              <a:tblPr/>
              <a:tblGrid>
                <a:gridCol w="3951514">
                  <a:extLst>
                    <a:ext uri="{9D8B030D-6E8A-4147-A177-3AD203B41FA5}">
                      <a16:colId xmlns:a16="http://schemas.microsoft.com/office/drawing/2014/main" val="3117336963"/>
                    </a:ext>
                  </a:extLst>
                </a:gridCol>
              </a:tblGrid>
              <a:tr h="190500">
                <a:tc>
                  <a:txBody>
                    <a:bodyPr/>
                    <a:lstStyle/>
                    <a:p>
                      <a:pPr algn="l" fontAlgn="b"/>
                      <a:r>
                        <a:rPr lang="en-IN" sz="1000" b="0" i="0" u="none" strike="noStrike" dirty="0">
                          <a:solidFill>
                            <a:srgbClr val="808080"/>
                          </a:solidFill>
                          <a:effectLst/>
                          <a:latin typeface="Wingdings 2" panose="05020102010507070707" pitchFamily="18" charset="2"/>
                        </a:rPr>
                        <a:t>¡</a:t>
                      </a:r>
                      <a:r>
                        <a:rPr lang="en-IN" sz="700" b="0" i="0" u="none" strike="noStrike" dirty="0">
                          <a:solidFill>
                            <a:srgbClr val="808080"/>
                          </a:solidFill>
                          <a:effectLst/>
                          <a:latin typeface="Times New Roman" panose="02020603050405020304" pitchFamily="18" charset="0"/>
                        </a:rPr>
                        <a:t>  </a:t>
                      </a:r>
                      <a:r>
                        <a:rPr lang="en-IN" sz="1000" b="0" i="0" u="none" strike="noStrike" dirty="0">
                          <a:solidFill>
                            <a:srgbClr val="000000"/>
                          </a:solidFill>
                          <a:effectLst/>
                          <a:latin typeface="Segoe UI" panose="020B0502040204020203" pitchFamily="34" charset="0"/>
                        </a:rPr>
                        <a:t>@NgModule decorator</a:t>
                      </a:r>
                      <a:endParaRPr lang="en-IN" sz="1000" b="0" i="0" u="none" strike="noStrike" dirty="0">
                        <a:solidFill>
                          <a:srgbClr val="808080"/>
                        </a:solidFill>
                        <a:effectLst/>
                        <a:latin typeface="Wingdings 2" panose="05020102010507070707" pitchFamily="18" charset="2"/>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837067"/>
                  </a:ext>
                </a:extLst>
              </a:tr>
              <a:tr h="190500">
                <a:tc>
                  <a:txBody>
                    <a:bodyPr/>
                    <a:lstStyle/>
                    <a:p>
                      <a:pPr algn="l" fontAlgn="b"/>
                      <a:r>
                        <a:rPr lang="en-IN" sz="1000" b="0" i="0" u="none" strike="noStrike">
                          <a:solidFill>
                            <a:srgbClr val="808080"/>
                          </a:solidFill>
                          <a:effectLst/>
                          <a:latin typeface="Wingdings 2" panose="05020102010507070707" pitchFamily="18" charset="2"/>
                        </a:rPr>
                        <a:t>¡</a:t>
                      </a:r>
                      <a:r>
                        <a:rPr lang="en-IN" sz="700" b="0" i="0" u="none" strike="noStrike">
                          <a:solidFill>
                            <a:srgbClr val="808080"/>
                          </a:solidFill>
                          <a:effectLst/>
                          <a:latin typeface="Times New Roman" panose="02020603050405020304" pitchFamily="18" charset="0"/>
                        </a:rPr>
                        <a:t>  </a:t>
                      </a:r>
                      <a:r>
                        <a:rPr lang="en-IN" sz="1000" b="0" i="0" u="none" strike="noStrike">
                          <a:solidFill>
                            <a:srgbClr val="000000"/>
                          </a:solidFill>
                          <a:effectLst/>
                          <a:latin typeface="Segoe UI" panose="020B0502040204020203" pitchFamily="34" charset="0"/>
                        </a:rPr>
                        <a:t>Import and export modules</a:t>
                      </a:r>
                      <a:endParaRPr lang="en-IN" sz="1000" b="0" i="0" u="none" strike="noStrike">
                        <a:solidFill>
                          <a:srgbClr val="808080"/>
                        </a:solidFill>
                        <a:effectLst/>
                        <a:latin typeface="Wingdings 2" panose="05020102010507070707" pitchFamily="18" charset="2"/>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2014168"/>
                  </a:ext>
                </a:extLst>
              </a:tr>
              <a:tr h="190500">
                <a:tc>
                  <a:txBody>
                    <a:bodyPr/>
                    <a:lstStyle/>
                    <a:p>
                      <a:pPr algn="l" fontAlgn="b"/>
                      <a:r>
                        <a:rPr lang="en-IN" sz="1000" b="0" i="0" u="none" strike="noStrike">
                          <a:solidFill>
                            <a:srgbClr val="808080"/>
                          </a:solidFill>
                          <a:effectLst/>
                          <a:latin typeface="Wingdings 2" panose="05020102010507070707" pitchFamily="18" charset="2"/>
                        </a:rPr>
                        <a:t>¡</a:t>
                      </a:r>
                      <a:r>
                        <a:rPr lang="en-IN" sz="700" b="0" i="0" u="none" strike="noStrike">
                          <a:solidFill>
                            <a:srgbClr val="808080"/>
                          </a:solidFill>
                          <a:effectLst/>
                          <a:latin typeface="Times New Roman" panose="02020603050405020304" pitchFamily="18" charset="0"/>
                        </a:rPr>
                        <a:t>  </a:t>
                      </a:r>
                      <a:r>
                        <a:rPr lang="en-IN" sz="1000" b="0" i="0" u="none" strike="noStrike">
                          <a:solidFill>
                            <a:srgbClr val="000000"/>
                          </a:solidFill>
                          <a:effectLst/>
                          <a:latin typeface="Segoe UI" panose="020B0502040204020203" pitchFamily="34" charset="0"/>
                        </a:rPr>
                        <a:t>Declarations in module</a:t>
                      </a:r>
                      <a:endParaRPr lang="en-IN" sz="1000" b="0" i="0" u="none" strike="noStrike">
                        <a:solidFill>
                          <a:srgbClr val="808080"/>
                        </a:solidFill>
                        <a:effectLst/>
                        <a:latin typeface="Wingdings 2" panose="05020102010507070707" pitchFamily="18" charset="2"/>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3724313"/>
                  </a:ext>
                </a:extLst>
              </a:tr>
              <a:tr h="190500">
                <a:tc>
                  <a:txBody>
                    <a:bodyPr/>
                    <a:lstStyle/>
                    <a:p>
                      <a:pPr algn="l" fontAlgn="b"/>
                      <a:r>
                        <a:rPr lang="en-IN" sz="1000" b="0" i="0" u="none" strike="noStrike">
                          <a:solidFill>
                            <a:srgbClr val="000000"/>
                          </a:solidFill>
                          <a:effectLst/>
                          <a:latin typeface="Courier New" panose="02070309020205020404" pitchFamily="49" charset="0"/>
                        </a:rPr>
                        <a:t>o</a:t>
                      </a:r>
                      <a:r>
                        <a:rPr lang="en-IN" sz="700" b="0" i="0" u="none" strike="noStrike">
                          <a:solidFill>
                            <a:srgbClr val="000000"/>
                          </a:solidFill>
                          <a:effectLst/>
                          <a:latin typeface="Times New Roman" panose="02020603050405020304" pitchFamily="18" charset="0"/>
                        </a:rPr>
                        <a:t>    </a:t>
                      </a:r>
                      <a:r>
                        <a:rPr lang="en-IN" sz="1000" b="0" i="0" u="none" strike="noStrike">
                          <a:solidFill>
                            <a:srgbClr val="000000"/>
                          </a:solidFill>
                          <a:effectLst/>
                          <a:latin typeface="Segoe UI" panose="020B0502040204020203" pitchFamily="34" charset="0"/>
                        </a:rPr>
                        <a:t>Registering Components</a:t>
                      </a:r>
                      <a:endParaRPr lang="en-IN" sz="1000" b="0" i="0" u="none" strike="noStrike">
                        <a:solidFill>
                          <a:srgbClr val="000000"/>
                        </a:solidFill>
                        <a:effectLst/>
                        <a:latin typeface="Courier New" panose="02070309020205020404" pitchFamily="49" charset="0"/>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6372490"/>
                  </a:ext>
                </a:extLst>
              </a:tr>
              <a:tr h="190500">
                <a:tc>
                  <a:txBody>
                    <a:bodyPr/>
                    <a:lstStyle/>
                    <a:p>
                      <a:pPr algn="l" fontAlgn="b"/>
                      <a:r>
                        <a:rPr lang="en-IN" sz="1000" b="0" i="0" u="none" strike="noStrike">
                          <a:solidFill>
                            <a:srgbClr val="000000"/>
                          </a:solidFill>
                          <a:effectLst/>
                          <a:latin typeface="Courier New" panose="02070309020205020404" pitchFamily="49" charset="0"/>
                        </a:rPr>
                        <a:t>o</a:t>
                      </a:r>
                      <a:r>
                        <a:rPr lang="en-IN" sz="700" b="0" i="0" u="none" strike="noStrike">
                          <a:solidFill>
                            <a:srgbClr val="000000"/>
                          </a:solidFill>
                          <a:effectLst/>
                          <a:latin typeface="Times New Roman" panose="02020603050405020304" pitchFamily="18" charset="0"/>
                        </a:rPr>
                        <a:t>    </a:t>
                      </a:r>
                      <a:r>
                        <a:rPr lang="en-IN" sz="1000" b="0" i="0" u="none" strike="noStrike">
                          <a:solidFill>
                            <a:srgbClr val="000000"/>
                          </a:solidFill>
                          <a:effectLst/>
                          <a:latin typeface="Segoe UI" panose="020B0502040204020203" pitchFamily="34" charset="0"/>
                        </a:rPr>
                        <a:t>Registering Pipes</a:t>
                      </a:r>
                      <a:endParaRPr lang="en-IN" sz="1000" b="0" i="0" u="none" strike="noStrike">
                        <a:solidFill>
                          <a:srgbClr val="000000"/>
                        </a:solidFill>
                        <a:effectLst/>
                        <a:latin typeface="Courier New" panose="02070309020205020404" pitchFamily="49" charset="0"/>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5183861"/>
                  </a:ext>
                </a:extLst>
              </a:tr>
              <a:tr h="190500">
                <a:tc>
                  <a:txBody>
                    <a:bodyPr/>
                    <a:lstStyle/>
                    <a:p>
                      <a:pPr algn="l" fontAlgn="b"/>
                      <a:r>
                        <a:rPr lang="en-IN" sz="1000" b="0" i="0" u="none" strike="noStrike">
                          <a:solidFill>
                            <a:srgbClr val="808080"/>
                          </a:solidFill>
                          <a:effectLst/>
                          <a:latin typeface="Wingdings 2" panose="05020102010507070707" pitchFamily="18" charset="2"/>
                        </a:rPr>
                        <a:t>¡</a:t>
                      </a:r>
                      <a:r>
                        <a:rPr lang="en-IN" sz="700" b="0" i="0" u="none" strike="noStrike">
                          <a:solidFill>
                            <a:srgbClr val="808080"/>
                          </a:solidFill>
                          <a:effectLst/>
                          <a:latin typeface="Times New Roman" panose="02020603050405020304" pitchFamily="18" charset="0"/>
                        </a:rPr>
                        <a:t>  </a:t>
                      </a:r>
                      <a:r>
                        <a:rPr lang="en-IN" sz="1000" b="0" i="0" u="none" strike="noStrike">
                          <a:solidFill>
                            <a:srgbClr val="000000"/>
                          </a:solidFill>
                          <a:effectLst/>
                          <a:latin typeface="Segoe UI" panose="020B0502040204020203" pitchFamily="34" charset="0"/>
                        </a:rPr>
                        <a:t>Registering providers in module</a:t>
                      </a:r>
                      <a:endParaRPr lang="en-IN" sz="1000" b="0" i="0" u="none" strike="noStrike">
                        <a:solidFill>
                          <a:srgbClr val="808080"/>
                        </a:solidFill>
                        <a:effectLst/>
                        <a:latin typeface="Wingdings 2" panose="05020102010507070707" pitchFamily="18" charset="2"/>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649690"/>
                  </a:ext>
                </a:extLst>
              </a:tr>
              <a:tr h="190500">
                <a:tc>
                  <a:txBody>
                    <a:bodyPr/>
                    <a:lstStyle/>
                    <a:p>
                      <a:pPr algn="l" fontAlgn="b"/>
                      <a:r>
                        <a:rPr lang="en-IN" sz="1000" b="0" i="0" u="none" strike="noStrike">
                          <a:solidFill>
                            <a:srgbClr val="808080"/>
                          </a:solidFill>
                          <a:effectLst/>
                          <a:latin typeface="Wingdings 2" panose="05020102010507070707" pitchFamily="18" charset="2"/>
                        </a:rPr>
                        <a:t>¡</a:t>
                      </a:r>
                      <a:r>
                        <a:rPr lang="en-IN" sz="700" b="0" i="0" u="none" strike="noStrike">
                          <a:solidFill>
                            <a:srgbClr val="808080"/>
                          </a:solidFill>
                          <a:effectLst/>
                          <a:latin typeface="Times New Roman" panose="02020603050405020304" pitchFamily="18" charset="0"/>
                        </a:rPr>
                        <a:t>  </a:t>
                      </a:r>
                      <a:r>
                        <a:rPr lang="en-IN" sz="1000" b="0" i="0" u="none" strike="noStrike">
                          <a:solidFill>
                            <a:srgbClr val="000000"/>
                          </a:solidFill>
                          <a:effectLst/>
                          <a:latin typeface="Segoe UI" panose="020B0502040204020203" pitchFamily="34" charset="0"/>
                        </a:rPr>
                        <a:t>Bootstrapping component</a:t>
                      </a:r>
                      <a:endParaRPr lang="en-IN" sz="1000" b="0" i="0" u="none" strike="noStrike">
                        <a:solidFill>
                          <a:srgbClr val="808080"/>
                        </a:solidFill>
                        <a:effectLst/>
                        <a:latin typeface="Wingdings 2" panose="05020102010507070707" pitchFamily="18" charset="2"/>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8633726"/>
                  </a:ext>
                </a:extLst>
              </a:tr>
              <a:tr h="190500">
                <a:tc>
                  <a:txBody>
                    <a:bodyPr/>
                    <a:lstStyle/>
                    <a:p>
                      <a:pPr algn="l" fontAlgn="b"/>
                      <a:r>
                        <a:rPr lang="en-IN" sz="1000" b="0" i="0" u="none" strike="noStrike" dirty="0">
                          <a:solidFill>
                            <a:srgbClr val="808080"/>
                          </a:solidFill>
                          <a:effectLst/>
                          <a:latin typeface="Wingdings 2" panose="05020102010507070707" pitchFamily="18" charset="2"/>
                        </a:rPr>
                        <a:t>¡</a:t>
                      </a:r>
                      <a:r>
                        <a:rPr lang="en-IN" sz="700" b="0" i="0" u="none" strike="noStrike" dirty="0">
                          <a:solidFill>
                            <a:srgbClr val="808080"/>
                          </a:solidFill>
                          <a:effectLst/>
                          <a:latin typeface="Times New Roman" panose="02020603050405020304" pitchFamily="18" charset="0"/>
                        </a:rPr>
                        <a:t>  </a:t>
                      </a:r>
                      <a:r>
                        <a:rPr lang="en-IN" sz="1000" b="0" i="0" u="none" strike="noStrike" dirty="0">
                          <a:solidFill>
                            <a:srgbClr val="000000"/>
                          </a:solidFill>
                          <a:effectLst/>
                          <a:latin typeface="Segoe UI" panose="020B0502040204020203" pitchFamily="34" charset="0"/>
                        </a:rPr>
                        <a:t>Ng-add  and ng-update commands</a:t>
                      </a:r>
                      <a:endParaRPr lang="en-IN" sz="1000" b="0" i="0" u="none" strike="noStrike" dirty="0">
                        <a:solidFill>
                          <a:srgbClr val="808080"/>
                        </a:solidFill>
                        <a:effectLst/>
                        <a:latin typeface="Wingdings 2" panose="05020102010507070707" pitchFamily="18" charset="2"/>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7183"/>
                  </a:ext>
                </a:extLst>
              </a:tr>
            </a:tbl>
          </a:graphicData>
        </a:graphic>
      </p:graphicFrame>
    </p:spTree>
    <p:extLst>
      <p:ext uri="{BB962C8B-B14F-4D97-AF65-F5344CB8AC3E}">
        <p14:creationId xmlns:p14="http://schemas.microsoft.com/office/powerpoint/2010/main" val="1359626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@NgModule Decorator</a:t>
            </a:r>
          </a:p>
        </p:txBody>
      </p:sp>
      <p:sp>
        <p:nvSpPr>
          <p:cNvPr id="3" name="Content Placeholder 2"/>
          <p:cNvSpPr>
            <a:spLocks noGrp="1"/>
          </p:cNvSpPr>
          <p:nvPr>
            <p:ph idx="1"/>
          </p:nvPr>
        </p:nvSpPr>
        <p:spPr/>
        <p:txBody>
          <a:bodyPr>
            <a:normAutofit fontScale="92500"/>
          </a:bodyPr>
          <a:lstStyle/>
          <a:p>
            <a:pPr algn="just"/>
            <a:r>
              <a:rPr lang="en-IN" dirty="0"/>
              <a:t>Angular applications are modular and Angular has its own modularity system called </a:t>
            </a:r>
            <a:r>
              <a:rPr lang="en-IN" i="1" dirty="0"/>
              <a:t>NgModules</a:t>
            </a:r>
            <a:r>
              <a:rPr lang="en-IN" dirty="0"/>
              <a:t>. </a:t>
            </a:r>
            <a:endParaRPr lang="en-IN" dirty="0" smtClean="0"/>
          </a:p>
          <a:p>
            <a:pPr algn="just"/>
            <a:r>
              <a:rPr lang="en-IN" dirty="0"/>
              <a:t>The NgModule is a TypeScript class marked by the @NgModule </a:t>
            </a:r>
            <a:r>
              <a:rPr lang="en-IN" dirty="0" smtClean="0"/>
              <a:t>decorator.</a:t>
            </a:r>
          </a:p>
          <a:p>
            <a:pPr algn="just"/>
            <a:r>
              <a:rPr lang="en-IN" dirty="0" smtClean="0"/>
              <a:t>The </a:t>
            </a:r>
            <a:r>
              <a:rPr lang="en-IN" dirty="0"/>
              <a:t>NgModule is a class and work with the @NgModule decorator function and also takes a metadata object that tells Angular how to compile and run module code.</a:t>
            </a:r>
          </a:p>
          <a:p>
            <a:pPr algn="just"/>
            <a:r>
              <a:rPr lang="en-IN" dirty="0" smtClean="0"/>
              <a:t>NgModules </a:t>
            </a:r>
            <a:r>
              <a:rPr lang="en-IN" dirty="0"/>
              <a:t>are containers for a cohesive block of code dedicated to an application domain, a workflow, or a closely related set of capabilities They can contain components, service providers, and other code files whose scope is defined by the containing NgModule</a:t>
            </a:r>
            <a:r>
              <a:rPr lang="en-IN" dirty="0" smtClean="0"/>
              <a:t>.</a:t>
            </a:r>
          </a:p>
          <a:p>
            <a:pPr algn="just"/>
            <a:r>
              <a:rPr lang="en-IN" dirty="0"/>
              <a:t>An angular module </a:t>
            </a:r>
            <a:r>
              <a:rPr lang="en-IN" dirty="0" smtClean="0"/>
              <a:t>helps the user to organize an application into associative blocks of functionality and represents </a:t>
            </a:r>
            <a:r>
              <a:rPr lang="en-IN" dirty="0"/>
              <a:t>a core concept and plays a fundamental role in structuring Angular applications.</a:t>
            </a:r>
            <a:endParaRPr lang="en-IN" dirty="0" smtClean="0"/>
          </a:p>
          <a:p>
            <a:pPr algn="just"/>
            <a:r>
              <a:rPr lang="en-IN" dirty="0" smtClean="0"/>
              <a:t>Every </a:t>
            </a:r>
            <a:r>
              <a:rPr lang="en-IN" dirty="0"/>
              <a:t>Angular application has at least one NgModule class, the </a:t>
            </a:r>
            <a:r>
              <a:rPr lang="en-IN" i="1" dirty="0"/>
              <a:t>root module</a:t>
            </a:r>
            <a:r>
              <a:rPr lang="en-IN" dirty="0"/>
              <a:t>, which is conventionally named </a:t>
            </a:r>
            <a:r>
              <a:rPr lang="en-IN" dirty="0" smtClean="0"/>
              <a:t>AppModule and resides in a file named </a:t>
            </a:r>
            <a:r>
              <a:rPr lang="en-IN" dirty="0" err="1" smtClean="0"/>
              <a:t>app.modile.ts</a:t>
            </a:r>
            <a:endParaRPr lang="en-IN" dirty="0" smtClean="0"/>
          </a:p>
        </p:txBody>
      </p:sp>
    </p:spTree>
    <p:extLst>
      <p:ext uri="{BB962C8B-B14F-4D97-AF65-F5344CB8AC3E}">
        <p14:creationId xmlns:p14="http://schemas.microsoft.com/office/powerpoint/2010/main" val="1512360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@NgModule Decorator</a:t>
            </a:r>
          </a:p>
        </p:txBody>
      </p:sp>
      <p:sp>
        <p:nvSpPr>
          <p:cNvPr id="9" name="Rectangle 6"/>
          <p:cNvSpPr>
            <a:spLocks noGrp="1" noChangeArrowheads="1"/>
          </p:cNvSpPr>
          <p:nvPr>
            <p:ph idx="1"/>
          </p:nvPr>
        </p:nvSpPr>
        <p:spPr bwMode="auto">
          <a:xfrm>
            <a:off x="734717" y="1048547"/>
            <a:ext cx="10514325"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00000"/>
              </a:lnSpc>
              <a:spcBef>
                <a:spcPts val="1000"/>
              </a:spcBef>
            </a:pPr>
            <a:r>
              <a:rPr lang="en-IN" sz="2200" dirty="0">
                <a:solidFill>
                  <a:schemeClr val="bg1">
                    <a:lumMod val="50000"/>
                  </a:schemeClr>
                </a:solidFill>
                <a:latin typeface="Trebuchet MS" panose="020B0603020202020204" pitchFamily="34" charset="0"/>
              </a:rPr>
              <a:t>While a small application might have only one NgModule, most applications have many more feature modules. The root NgModule for an application is so named because it can include child NgModules in a hierarchy of any </a:t>
            </a:r>
            <a:r>
              <a:rPr lang="en-IN" sz="2200" dirty="0" smtClean="0">
                <a:solidFill>
                  <a:schemeClr val="bg1">
                    <a:lumMod val="50000"/>
                  </a:schemeClr>
                </a:solidFill>
                <a:latin typeface="Trebuchet MS" panose="020B0603020202020204" pitchFamily="34" charset="0"/>
              </a:rPr>
              <a:t>depth</a:t>
            </a:r>
            <a:r>
              <a:rPr lang="en-IN" sz="2000" dirty="0" smtClean="0"/>
              <a:t>.</a:t>
            </a:r>
            <a:endParaRPr lang="en-IN" sz="2000" dirty="0"/>
          </a:p>
          <a:p>
            <a:pPr marR="0" lvl="0" algn="just" eaLnBrk="1" fontAlgn="base" hangingPunct="1">
              <a:lnSpc>
                <a:spcPct val="100000"/>
              </a:lnSpc>
              <a:spcBef>
                <a:spcPts val="1000"/>
              </a:spcBef>
              <a:spcAft>
                <a:spcPct val="0"/>
              </a:spcAft>
              <a:buClrTx/>
              <a:buSzTx/>
              <a:tabLst/>
            </a:pPr>
            <a:r>
              <a:rPr lang="en-US" altLang="en-US" sz="2200" dirty="0" smtClean="0">
                <a:solidFill>
                  <a:schemeClr val="bg1">
                    <a:lumMod val="50000"/>
                  </a:schemeClr>
                </a:solidFill>
                <a:latin typeface="Trebuchet MS" panose="020B0603020202020204" pitchFamily="34" charset="0"/>
              </a:rPr>
              <a:t>The </a:t>
            </a:r>
            <a:r>
              <a:rPr lang="en-US" altLang="en-US" sz="2200" dirty="0">
                <a:solidFill>
                  <a:schemeClr val="bg1">
                    <a:lumMod val="50000"/>
                  </a:schemeClr>
                </a:solidFill>
                <a:latin typeface="Trebuchet MS" panose="020B0603020202020204" pitchFamily="34" charset="0"/>
              </a:rPr>
              <a:t>module is a way to organize your dependencies for</a:t>
            </a:r>
          </a:p>
          <a:p>
            <a:pPr marL="457200" lvl="1" indent="0" algn="just" eaLnBrk="1" hangingPunct="1">
              <a:lnSpc>
                <a:spcPct val="100000"/>
              </a:lnSpc>
              <a:spcBef>
                <a:spcPts val="1000"/>
              </a:spcBef>
              <a:buNone/>
            </a:pPr>
            <a:r>
              <a:rPr lang="en-US" altLang="en-US" sz="1800" dirty="0">
                <a:solidFill>
                  <a:schemeClr val="bg1">
                    <a:lumMod val="50000"/>
                  </a:schemeClr>
                </a:solidFill>
                <a:latin typeface="Trebuchet MS" panose="020B0603020202020204" pitchFamily="34" charset="0"/>
              </a:rPr>
              <a:t>1. </a:t>
            </a:r>
            <a:r>
              <a:rPr lang="en-US" altLang="en-US" sz="1800" dirty="0" smtClean="0">
                <a:solidFill>
                  <a:schemeClr val="bg1">
                    <a:lumMod val="50000"/>
                  </a:schemeClr>
                </a:solidFill>
                <a:latin typeface="Trebuchet MS" panose="020B0603020202020204" pitchFamily="34" charset="0"/>
              </a:rPr>
              <a:t>Compiler</a:t>
            </a:r>
            <a:endParaRPr lang="en-US" altLang="en-US" sz="1800" dirty="0">
              <a:solidFill>
                <a:schemeClr val="bg1">
                  <a:lumMod val="50000"/>
                </a:schemeClr>
              </a:solidFill>
              <a:latin typeface="Trebuchet MS" panose="020B0603020202020204" pitchFamily="34" charset="0"/>
            </a:endParaRPr>
          </a:p>
          <a:p>
            <a:pPr marL="457200" lvl="1" indent="0" algn="just" eaLnBrk="1" hangingPunct="1">
              <a:lnSpc>
                <a:spcPct val="100000"/>
              </a:lnSpc>
              <a:spcBef>
                <a:spcPts val="1000"/>
              </a:spcBef>
              <a:buNone/>
            </a:pPr>
            <a:r>
              <a:rPr lang="en-US" altLang="en-US" sz="1800" dirty="0">
                <a:solidFill>
                  <a:schemeClr val="bg1">
                    <a:lumMod val="50000"/>
                  </a:schemeClr>
                </a:solidFill>
                <a:latin typeface="Trebuchet MS" panose="020B0603020202020204" pitchFamily="34" charset="0"/>
              </a:rPr>
              <a:t>2. </a:t>
            </a:r>
            <a:r>
              <a:rPr lang="en-US" altLang="en-US" sz="1800" dirty="0" smtClean="0">
                <a:solidFill>
                  <a:schemeClr val="bg1">
                    <a:lumMod val="50000"/>
                  </a:schemeClr>
                </a:solidFill>
                <a:latin typeface="Trebuchet MS" panose="020B0603020202020204" pitchFamily="34" charset="0"/>
              </a:rPr>
              <a:t>Dependency </a:t>
            </a:r>
            <a:r>
              <a:rPr lang="en-US" altLang="en-US" sz="1800" dirty="0">
                <a:solidFill>
                  <a:schemeClr val="bg1">
                    <a:lumMod val="50000"/>
                  </a:schemeClr>
                </a:solidFill>
                <a:latin typeface="Trebuchet MS" panose="020B0603020202020204" pitchFamily="34" charset="0"/>
              </a:rPr>
              <a:t>Injection</a:t>
            </a:r>
          </a:p>
          <a:p>
            <a:pPr marR="0" lvl="0" algn="just" eaLnBrk="1" fontAlgn="base" hangingPunct="1">
              <a:lnSpc>
                <a:spcPct val="100000"/>
              </a:lnSpc>
              <a:spcBef>
                <a:spcPts val="1000"/>
              </a:spcBef>
              <a:spcAft>
                <a:spcPct val="0"/>
              </a:spcAft>
              <a:buClrTx/>
              <a:buSzTx/>
              <a:tabLst/>
            </a:pPr>
            <a:r>
              <a:rPr lang="en-US" altLang="en-US" sz="2200" dirty="0" smtClean="0">
                <a:solidFill>
                  <a:schemeClr val="bg1">
                    <a:lumMod val="50000"/>
                  </a:schemeClr>
                </a:solidFill>
                <a:latin typeface="Trebuchet MS" panose="020B0603020202020204" pitchFamily="34" charset="0"/>
              </a:rPr>
              <a:t>A </a:t>
            </a:r>
            <a:r>
              <a:rPr lang="en-US" altLang="en-US" sz="2200" dirty="0">
                <a:solidFill>
                  <a:schemeClr val="bg1">
                    <a:lumMod val="50000"/>
                  </a:schemeClr>
                </a:solidFill>
                <a:latin typeface="Trebuchet MS" panose="020B0603020202020204" pitchFamily="34" charset="0"/>
              </a:rPr>
              <a:t>module can import </a:t>
            </a:r>
            <a:r>
              <a:rPr lang="en-US" altLang="en-US" sz="2200" dirty="0" smtClean="0">
                <a:solidFill>
                  <a:schemeClr val="bg1">
                    <a:lumMod val="50000"/>
                  </a:schemeClr>
                </a:solidFill>
                <a:latin typeface="Trebuchet MS" panose="020B0603020202020204" pitchFamily="34" charset="0"/>
              </a:rPr>
              <a:t>other </a:t>
            </a:r>
            <a:r>
              <a:rPr lang="en-US" altLang="en-US" sz="2200" dirty="0">
                <a:solidFill>
                  <a:schemeClr val="bg1">
                    <a:lumMod val="50000"/>
                  </a:schemeClr>
                </a:solidFill>
                <a:latin typeface="Trebuchet MS" panose="020B0603020202020204" pitchFamily="34" charset="0"/>
              </a:rPr>
              <a:t>modules and can expose its functionality to other modules. The modules can be loaded eagerly when the application starts or lazy loaded asynchronously by the </a:t>
            </a:r>
            <a:r>
              <a:rPr lang="en-US" altLang="en-US" sz="2200" dirty="0" smtClean="0">
                <a:solidFill>
                  <a:schemeClr val="bg1">
                    <a:lumMod val="50000"/>
                  </a:schemeClr>
                </a:solidFill>
                <a:latin typeface="Trebuchet MS" panose="020B0603020202020204" pitchFamily="34" charset="0"/>
              </a:rPr>
              <a:t>router.</a:t>
            </a:r>
          </a:p>
          <a:p>
            <a:pPr marR="0" lvl="0" algn="just" eaLnBrk="1" fontAlgn="base" hangingPunct="1">
              <a:lnSpc>
                <a:spcPct val="100000"/>
              </a:lnSpc>
              <a:spcBef>
                <a:spcPts val="1000"/>
              </a:spcBef>
              <a:spcAft>
                <a:spcPct val="0"/>
              </a:spcAft>
              <a:buClrTx/>
              <a:buSzTx/>
              <a:tabLst/>
            </a:pPr>
            <a:r>
              <a:rPr lang="en-US" altLang="en-US" sz="2200" dirty="0" smtClean="0">
                <a:solidFill>
                  <a:schemeClr val="bg1">
                    <a:lumMod val="50000"/>
                  </a:schemeClr>
                </a:solidFill>
                <a:latin typeface="Trebuchet MS" panose="020B0603020202020204" pitchFamily="34" charset="0"/>
              </a:rPr>
              <a:t>The </a:t>
            </a:r>
            <a:r>
              <a:rPr lang="en-US" altLang="en-US" sz="2200" dirty="0">
                <a:solidFill>
                  <a:schemeClr val="bg1">
                    <a:lumMod val="50000"/>
                  </a:schemeClr>
                </a:solidFill>
                <a:latin typeface="Trebuchet MS" panose="020B0603020202020204" pitchFamily="34" charset="0"/>
              </a:rPr>
              <a:t>angular loads a root dynamically because it is bootstrapped in the Angular Module.</a:t>
            </a:r>
          </a:p>
          <a:p>
            <a:pPr marR="0" lvl="0" algn="just" eaLnBrk="1" fontAlgn="base" hangingPunct="1">
              <a:lnSpc>
                <a:spcPct val="100000"/>
              </a:lnSpc>
              <a:spcBef>
                <a:spcPts val="1000"/>
              </a:spcBef>
              <a:spcAft>
                <a:spcPct val="0"/>
              </a:spcAft>
              <a:buClrTx/>
              <a:buSzTx/>
              <a:tabLst/>
            </a:pPr>
            <a:r>
              <a:rPr lang="en-US" altLang="en-US" sz="2200" dirty="0">
                <a:solidFill>
                  <a:schemeClr val="bg1">
                    <a:lumMod val="50000"/>
                  </a:schemeClr>
                </a:solidFill>
                <a:latin typeface="Trebuchet MS" panose="020B0603020202020204" pitchFamily="34" charset="0"/>
              </a:rPr>
              <a:t>An Angular app needs at least one module that serves as the root module.</a:t>
            </a:r>
          </a:p>
        </p:txBody>
      </p:sp>
    </p:spTree>
    <p:extLst>
      <p:ext uri="{BB962C8B-B14F-4D97-AF65-F5344CB8AC3E}">
        <p14:creationId xmlns:p14="http://schemas.microsoft.com/office/powerpoint/2010/main" val="2229941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@NgModule Decorator</a:t>
            </a:r>
          </a:p>
        </p:txBody>
      </p:sp>
      <p:pic>
        <p:nvPicPr>
          <p:cNvPr id="3" name="Picture 2"/>
          <p:cNvPicPr>
            <a:picLocks noChangeAspect="1"/>
          </p:cNvPicPr>
          <p:nvPr/>
        </p:nvPicPr>
        <p:blipFill>
          <a:blip r:embed="rId2"/>
          <a:stretch>
            <a:fillRect/>
          </a:stretch>
        </p:blipFill>
        <p:spPr>
          <a:xfrm>
            <a:off x="509452" y="1075765"/>
            <a:ext cx="7062379" cy="3237986"/>
          </a:xfrm>
          <a:prstGeom prst="rect">
            <a:avLst/>
          </a:prstGeom>
        </p:spPr>
      </p:pic>
    </p:spTree>
    <p:extLst>
      <p:ext uri="{BB962C8B-B14F-4D97-AF65-F5344CB8AC3E}">
        <p14:creationId xmlns:p14="http://schemas.microsoft.com/office/powerpoint/2010/main" val="3433845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36" y="0"/>
            <a:ext cx="9438716" cy="797605"/>
          </a:xfrm>
        </p:spPr>
        <p:txBody>
          <a:bodyPr/>
          <a:lstStyle/>
          <a:p>
            <a:r>
              <a:rPr lang="en-IN" dirty="0"/>
              <a:t>@NgModule Decorator</a:t>
            </a:r>
          </a:p>
        </p:txBody>
      </p:sp>
      <p:sp>
        <p:nvSpPr>
          <p:cNvPr id="5" name="Content Placeholder 2"/>
          <p:cNvSpPr>
            <a:spLocks noGrp="1"/>
          </p:cNvSpPr>
          <p:nvPr>
            <p:ph idx="1"/>
          </p:nvPr>
        </p:nvSpPr>
        <p:spPr>
          <a:xfrm>
            <a:off x="413216" y="704691"/>
            <a:ext cx="11382545" cy="5565480"/>
          </a:xfrm>
        </p:spPr>
        <p:txBody>
          <a:bodyPr>
            <a:noAutofit/>
          </a:bodyPr>
          <a:lstStyle/>
          <a:p>
            <a:pPr algn="just"/>
            <a:r>
              <a:rPr lang="en-IN" sz="2100" dirty="0"/>
              <a:t>The file </a:t>
            </a:r>
            <a:r>
              <a:rPr lang="en-IN" sz="2100" i="1" dirty="0" err="1"/>
              <a:t>app.component.ts</a:t>
            </a:r>
            <a:r>
              <a:rPr lang="en-IN" sz="2100" dirty="0"/>
              <a:t> is just a "hello world" component, nothing interesting there. In the other hand, the file </a:t>
            </a:r>
            <a:r>
              <a:rPr lang="en-IN" sz="2100" i="1" dirty="0" err="1"/>
              <a:t>app.module.ts</a:t>
            </a:r>
            <a:r>
              <a:rPr lang="en-IN" sz="2100" dirty="0"/>
              <a:t> is following the structure that we've seen before for defining a module but in this case, we are defining the modules and components that we are going to be using.</a:t>
            </a:r>
          </a:p>
          <a:p>
            <a:pPr algn="just"/>
            <a:r>
              <a:rPr lang="en-IN" sz="2100" dirty="0"/>
              <a:t>The first thing that we notice is that our module is importing </a:t>
            </a:r>
            <a:r>
              <a:rPr lang="en-IN" sz="2100" dirty="0" smtClean="0"/>
              <a:t>the</a:t>
            </a:r>
            <a:r>
              <a:rPr lang="en-IN" sz="2100" dirty="0"/>
              <a:t> </a:t>
            </a:r>
            <a:r>
              <a:rPr lang="en-IN" sz="2100" dirty="0" smtClean="0"/>
              <a:t>BrowserModule </a:t>
            </a:r>
            <a:r>
              <a:rPr lang="en-IN" sz="2100" dirty="0"/>
              <a:t>a</a:t>
            </a:r>
            <a:r>
              <a:rPr lang="en-IN" sz="2100" dirty="0" smtClean="0"/>
              <a:t>s </a:t>
            </a:r>
            <a:r>
              <a:rPr lang="en-IN" sz="2100" dirty="0"/>
              <a:t>an explicit dependency. The </a:t>
            </a:r>
            <a:r>
              <a:rPr lang="en-IN" sz="2100" dirty="0" smtClean="0"/>
              <a:t>BrowserModule </a:t>
            </a:r>
            <a:r>
              <a:rPr lang="en-IN" sz="2100" dirty="0"/>
              <a:t>is a built-in module that exports basic directives, pipes and services. Unlike previous versions of Angular, we have to explicitly import those dependencies to be able to use directives </a:t>
            </a:r>
            <a:r>
              <a:rPr lang="en-IN" sz="2100" dirty="0" smtClean="0"/>
              <a:t>like *ngFor or *ngIf in </a:t>
            </a:r>
            <a:r>
              <a:rPr lang="en-IN" sz="2100" dirty="0"/>
              <a:t>our templates.</a:t>
            </a:r>
          </a:p>
          <a:p>
            <a:pPr algn="just"/>
            <a:r>
              <a:rPr lang="en-IN" sz="2100" dirty="0"/>
              <a:t>Given that the root (and only) component of our module is </a:t>
            </a:r>
            <a:r>
              <a:rPr lang="en-IN" sz="2100" dirty="0" smtClean="0"/>
              <a:t>the </a:t>
            </a:r>
            <a:r>
              <a:rPr lang="en-IN" sz="2100" dirty="0" err="1" smtClean="0"/>
              <a:t>AppComponent</a:t>
            </a:r>
            <a:r>
              <a:rPr lang="en-IN" sz="2100" dirty="0" smtClean="0"/>
              <a:t> we have to list it in the bootstrap array.</a:t>
            </a:r>
          </a:p>
          <a:p>
            <a:pPr algn="just"/>
            <a:r>
              <a:rPr lang="en-IN" sz="2100" b="1" dirty="0"/>
              <a:t>There are two types of modules, root modules and feature modules</a:t>
            </a:r>
            <a:r>
              <a:rPr lang="en-IN" sz="2100" dirty="0" smtClean="0"/>
              <a:t>.</a:t>
            </a:r>
          </a:p>
          <a:p>
            <a:pPr algn="just"/>
            <a:r>
              <a:rPr lang="en-IN" sz="2100" dirty="0" smtClean="0"/>
              <a:t>In </a:t>
            </a:r>
            <a:r>
              <a:rPr lang="en-IN" sz="2100" dirty="0"/>
              <a:t>the same way that in a module we have one root component and many possible secondary components, </a:t>
            </a:r>
            <a:r>
              <a:rPr lang="en-IN" sz="2100" b="1" dirty="0"/>
              <a:t>in an application we only have one root module and zero or many feature modules</a:t>
            </a:r>
            <a:r>
              <a:rPr lang="en-IN" sz="2100" dirty="0"/>
              <a:t>. To be able to bootstrap our application, Angular needs to know which one is the root module. An easy way to identify a root module is by looking at </a:t>
            </a:r>
            <a:r>
              <a:rPr lang="en-IN" sz="2100" dirty="0" smtClean="0"/>
              <a:t>the imports property of its NgModule decorator. </a:t>
            </a:r>
          </a:p>
          <a:p>
            <a:pPr algn="just"/>
            <a:r>
              <a:rPr lang="en-IN" sz="2100" dirty="0"/>
              <a:t>If the module is importing </a:t>
            </a:r>
            <a:r>
              <a:rPr lang="en-IN" sz="2100" dirty="0" smtClean="0"/>
              <a:t>the BrowserModule then it is a root module, if instead is importing the </a:t>
            </a:r>
            <a:r>
              <a:rPr lang="en-IN" sz="2100" dirty="0" err="1" smtClean="0"/>
              <a:t>CommonModule</a:t>
            </a:r>
            <a:r>
              <a:rPr lang="en-IN" sz="2100" dirty="0" smtClean="0"/>
              <a:t> then it is a feature module.</a:t>
            </a:r>
            <a:endParaRPr lang="en-IN" sz="2100" dirty="0"/>
          </a:p>
        </p:txBody>
      </p:sp>
    </p:spTree>
    <p:extLst>
      <p:ext uri="{BB962C8B-B14F-4D97-AF65-F5344CB8AC3E}">
        <p14:creationId xmlns:p14="http://schemas.microsoft.com/office/powerpoint/2010/main" val="3748934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01314" y="181406"/>
            <a:ext cx="9438716" cy="797605"/>
          </a:xfrm>
        </p:spPr>
        <p:txBody>
          <a:bodyPr/>
          <a:lstStyle/>
          <a:p>
            <a:r>
              <a:rPr lang="en-US" dirty="0" smtClean="0"/>
              <a:t>What is Angular?</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600891" y="979010"/>
            <a:ext cx="11364686" cy="5722235"/>
          </a:xfrm>
        </p:spPr>
        <p:txBody>
          <a:bodyPr>
            <a:noAutofit/>
          </a:bodyPr>
          <a:lstStyle/>
          <a:p>
            <a:pPr algn="just">
              <a:lnSpc>
                <a:spcPct val="100000"/>
              </a:lnSpc>
              <a:spcBef>
                <a:spcPts val="0"/>
              </a:spcBef>
            </a:pPr>
            <a:r>
              <a:rPr lang="en-IN" sz="2300" dirty="0"/>
              <a:t>Angular </a:t>
            </a:r>
            <a:r>
              <a:rPr lang="en-IN" sz="2300" dirty="0" smtClean="0"/>
              <a:t>is </a:t>
            </a:r>
            <a:r>
              <a:rPr lang="en-IN" sz="2300" dirty="0"/>
              <a:t>a typescript-based web application framework that supports full-stack development for building all types of web applications</a:t>
            </a:r>
            <a:r>
              <a:rPr lang="en-IN" sz="2300" dirty="0" smtClean="0"/>
              <a:t>.</a:t>
            </a:r>
          </a:p>
          <a:p>
            <a:pPr algn="just">
              <a:lnSpc>
                <a:spcPct val="100000"/>
              </a:lnSpc>
              <a:spcBef>
                <a:spcPts val="0"/>
              </a:spcBef>
            </a:pPr>
            <a:r>
              <a:rPr lang="en-IN" sz="2300" dirty="0" smtClean="0"/>
              <a:t>It </a:t>
            </a:r>
            <a:r>
              <a:rPr lang="en-IN" sz="2300" dirty="0"/>
              <a:t>helps in creating reactive </a:t>
            </a:r>
            <a:r>
              <a:rPr lang="en-IN" sz="2300" b="1" dirty="0"/>
              <a:t>single page application (SPA)</a:t>
            </a:r>
            <a:r>
              <a:rPr lang="en-IN" sz="2300" dirty="0"/>
              <a:t> and is completely based on the concept of components. </a:t>
            </a:r>
            <a:endParaRPr lang="en-IN" sz="2300" dirty="0" smtClean="0"/>
          </a:p>
          <a:p>
            <a:pPr algn="just">
              <a:lnSpc>
                <a:spcPct val="100000"/>
              </a:lnSpc>
              <a:spcBef>
                <a:spcPts val="0"/>
              </a:spcBef>
            </a:pPr>
            <a:r>
              <a:rPr lang="en-IN" sz="2300" b="1" dirty="0" smtClean="0"/>
              <a:t>Google </a:t>
            </a:r>
            <a:r>
              <a:rPr lang="en-IN" sz="2300" b="1" dirty="0"/>
              <a:t>owns Angular</a:t>
            </a:r>
            <a:r>
              <a:rPr lang="en-IN" sz="2300" dirty="0"/>
              <a:t>, and its stable version was released on </a:t>
            </a:r>
            <a:r>
              <a:rPr lang="en-IN" sz="2300" b="1" dirty="0"/>
              <a:t>September 14, 2016</a:t>
            </a:r>
            <a:r>
              <a:rPr lang="en-IN" sz="2300" dirty="0"/>
              <a:t>. </a:t>
            </a:r>
            <a:endParaRPr lang="en-IN" sz="2300" dirty="0" smtClean="0"/>
          </a:p>
          <a:p>
            <a:pPr algn="just">
              <a:lnSpc>
                <a:spcPct val="100000"/>
              </a:lnSpc>
              <a:spcBef>
                <a:spcPts val="0"/>
              </a:spcBef>
            </a:pPr>
            <a:r>
              <a:rPr lang="en-IN" sz="2300" dirty="0" smtClean="0"/>
              <a:t>Angular's </a:t>
            </a:r>
            <a:r>
              <a:rPr lang="en-IN" sz="2300" dirty="0"/>
              <a:t>official website is https://angular.io/. </a:t>
            </a:r>
            <a:endParaRPr lang="en-IN" sz="2300" dirty="0" smtClean="0"/>
          </a:p>
          <a:p>
            <a:pPr algn="just">
              <a:lnSpc>
                <a:spcPct val="100000"/>
              </a:lnSpc>
              <a:spcBef>
                <a:spcPts val="0"/>
              </a:spcBef>
            </a:pPr>
            <a:r>
              <a:rPr lang="en-IN" sz="2300" dirty="0" smtClean="0"/>
              <a:t>Google </a:t>
            </a:r>
            <a:r>
              <a:rPr lang="en-IN" sz="2300" dirty="0"/>
              <a:t>makes sure that they release a major version of Angular every six months.</a:t>
            </a:r>
          </a:p>
          <a:p>
            <a:pPr algn="just">
              <a:lnSpc>
                <a:spcPct val="100000"/>
              </a:lnSpc>
              <a:spcBef>
                <a:spcPts val="0"/>
              </a:spcBef>
            </a:pPr>
            <a:r>
              <a:rPr lang="en-IN" sz="2300" dirty="0"/>
              <a:t>Angular has nowadays become the most popular framework for developing mobile and desktop-based web applications. </a:t>
            </a:r>
            <a:endParaRPr lang="en-IN" sz="2300" dirty="0" smtClean="0"/>
          </a:p>
          <a:p>
            <a:pPr algn="just">
              <a:lnSpc>
                <a:spcPct val="100000"/>
              </a:lnSpc>
              <a:spcBef>
                <a:spcPts val="0"/>
              </a:spcBef>
            </a:pPr>
            <a:r>
              <a:rPr lang="en-IN" sz="2300" dirty="0" smtClean="0"/>
              <a:t>It </a:t>
            </a:r>
            <a:r>
              <a:rPr lang="en-IN" sz="2300" dirty="0"/>
              <a:t>comes with a variety of features. </a:t>
            </a:r>
            <a:endParaRPr lang="en-IN" sz="2300" dirty="0" smtClean="0"/>
          </a:p>
          <a:p>
            <a:pPr algn="just">
              <a:lnSpc>
                <a:spcPct val="100000"/>
              </a:lnSpc>
              <a:spcBef>
                <a:spcPts val="0"/>
              </a:spcBef>
            </a:pPr>
            <a:r>
              <a:rPr lang="en-IN" sz="2300" dirty="0" smtClean="0"/>
              <a:t>The </a:t>
            </a:r>
            <a:r>
              <a:rPr lang="en-IN" sz="2300" dirty="0"/>
              <a:t>version over 2.0 is called Angular. Angular 1.0 was named Angular JS. </a:t>
            </a:r>
            <a:endParaRPr lang="en-IN" sz="2300" dirty="0" smtClean="0"/>
          </a:p>
          <a:p>
            <a:pPr algn="just">
              <a:lnSpc>
                <a:spcPct val="100000"/>
              </a:lnSpc>
              <a:spcBef>
                <a:spcPts val="0"/>
              </a:spcBef>
            </a:pPr>
            <a:r>
              <a:rPr lang="en-IN" sz="2300" dirty="0" smtClean="0"/>
              <a:t>The </a:t>
            </a:r>
            <a:r>
              <a:rPr lang="en-IN" sz="2300" dirty="0"/>
              <a:t>latest version of Angular comes with all the possible features you may need to build a complex and sophisticated web application for desktop and mobile. </a:t>
            </a:r>
            <a:endParaRPr lang="en-IN" sz="2300" dirty="0" smtClean="0"/>
          </a:p>
          <a:p>
            <a:pPr algn="just">
              <a:lnSpc>
                <a:spcPct val="100000"/>
              </a:lnSpc>
              <a:spcBef>
                <a:spcPts val="0"/>
              </a:spcBef>
            </a:pPr>
            <a:r>
              <a:rPr lang="en-IN" sz="2300" dirty="0" smtClean="0"/>
              <a:t>Some </a:t>
            </a:r>
            <a:r>
              <a:rPr lang="en-IN" sz="2300" dirty="0"/>
              <a:t>of the key features of Angular are components, forms, directives, dependency injection, HTTP services, pipes, etc.</a:t>
            </a:r>
          </a:p>
        </p:txBody>
      </p:sp>
    </p:spTree>
    <p:extLst>
      <p:ext uri="{BB962C8B-B14F-4D97-AF65-F5344CB8AC3E}">
        <p14:creationId xmlns:p14="http://schemas.microsoft.com/office/powerpoint/2010/main" val="29673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What is Single Page Application ( SPA) ?</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a:bodyPr>
          <a:lstStyle/>
          <a:p>
            <a:pPr algn="just">
              <a:lnSpc>
                <a:spcPct val="150000"/>
              </a:lnSpc>
            </a:pPr>
            <a:r>
              <a:rPr lang="en-IN" sz="2300" dirty="0"/>
              <a:t>Single-page applications are web applications or a particular type of website that provide users with a very intuitive, responsive, and fast user experience. </a:t>
            </a:r>
            <a:endParaRPr lang="en-IN" sz="2300" dirty="0" smtClean="0"/>
          </a:p>
          <a:p>
            <a:pPr algn="just">
              <a:lnSpc>
                <a:spcPct val="150000"/>
              </a:lnSpc>
            </a:pPr>
            <a:r>
              <a:rPr lang="en-IN" sz="2300" dirty="0" smtClean="0"/>
              <a:t>It </a:t>
            </a:r>
            <a:r>
              <a:rPr lang="en-IN" sz="2300" dirty="0"/>
              <a:t>is enriched with menus, multiple blocks, tiles, and interactive buttons on one page, helping users easily navigate the application</a:t>
            </a:r>
            <a:r>
              <a:rPr lang="en-IN" sz="2300" dirty="0" smtClean="0"/>
              <a:t>.</a:t>
            </a:r>
          </a:p>
          <a:p>
            <a:pPr algn="just">
              <a:lnSpc>
                <a:spcPct val="150000"/>
              </a:lnSpc>
            </a:pPr>
            <a:r>
              <a:rPr lang="en-IN" sz="2300" dirty="0" smtClean="0"/>
              <a:t>It </a:t>
            </a:r>
            <a:r>
              <a:rPr lang="en-IN" sz="2300" dirty="0"/>
              <a:t>helps to load a portion of the current page dynamically instead of reloading the entire page from the server. </a:t>
            </a:r>
            <a:endParaRPr lang="en-IN" sz="2300" dirty="0" smtClean="0"/>
          </a:p>
          <a:p>
            <a:pPr algn="just">
              <a:lnSpc>
                <a:spcPct val="150000"/>
              </a:lnSpc>
            </a:pPr>
            <a:r>
              <a:rPr lang="en-IN" sz="2300" dirty="0" smtClean="0"/>
              <a:t>This </a:t>
            </a:r>
            <a:r>
              <a:rPr lang="en-IN" sz="2300" dirty="0"/>
              <a:t>is why Angular-based applications are called reactive fast-speed loading pages.</a:t>
            </a:r>
          </a:p>
        </p:txBody>
      </p:sp>
    </p:spTree>
    <p:extLst>
      <p:ext uri="{BB962C8B-B14F-4D97-AF65-F5344CB8AC3E}">
        <p14:creationId xmlns:p14="http://schemas.microsoft.com/office/powerpoint/2010/main" val="49687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80606" y="914399"/>
            <a:ext cx="9235440" cy="5316583"/>
            <a:chOff x="1580606" y="914399"/>
            <a:chExt cx="9235440" cy="5316583"/>
          </a:xfrm>
        </p:grpSpPr>
        <p:sp>
          <p:nvSpPr>
            <p:cNvPr id="2" name="Rectangle 1"/>
            <p:cNvSpPr/>
            <p:nvPr/>
          </p:nvSpPr>
          <p:spPr>
            <a:xfrm>
              <a:off x="1580606" y="914399"/>
              <a:ext cx="9235440" cy="531658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Rectangle 2"/>
            <p:cNvSpPr/>
            <p:nvPr/>
          </p:nvSpPr>
          <p:spPr>
            <a:xfrm>
              <a:off x="1750423" y="1005841"/>
              <a:ext cx="8895806" cy="10058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Header Section</a:t>
              </a:r>
              <a:endParaRPr lang="en-IN" dirty="0"/>
            </a:p>
          </p:txBody>
        </p:sp>
        <p:sp>
          <p:nvSpPr>
            <p:cNvPr id="4" name="Rectangle 3"/>
            <p:cNvSpPr/>
            <p:nvPr/>
          </p:nvSpPr>
          <p:spPr>
            <a:xfrm>
              <a:off x="2978331" y="2103122"/>
              <a:ext cx="7667898" cy="31873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Main section</a:t>
              </a:r>
              <a:endParaRPr lang="en-IN" dirty="0"/>
            </a:p>
          </p:txBody>
        </p:sp>
        <p:sp>
          <p:nvSpPr>
            <p:cNvPr id="5" name="Rectangle 4"/>
            <p:cNvSpPr/>
            <p:nvPr/>
          </p:nvSpPr>
          <p:spPr>
            <a:xfrm>
              <a:off x="1730829" y="2103122"/>
              <a:ext cx="1097280" cy="31873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Side Bar </a:t>
              </a:r>
              <a:endParaRPr lang="en-IN" dirty="0"/>
            </a:p>
          </p:txBody>
        </p:sp>
        <p:sp>
          <p:nvSpPr>
            <p:cNvPr id="6" name="Rectangle 5"/>
            <p:cNvSpPr/>
            <p:nvPr/>
          </p:nvSpPr>
          <p:spPr>
            <a:xfrm>
              <a:off x="1750423" y="5381900"/>
              <a:ext cx="8895806" cy="7445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Footer Section</a:t>
              </a:r>
              <a:endParaRPr lang="en-IN" dirty="0"/>
            </a:p>
          </p:txBody>
        </p:sp>
      </p:grpSp>
    </p:spTree>
    <p:extLst>
      <p:ext uri="{BB962C8B-B14F-4D97-AF65-F5344CB8AC3E}">
        <p14:creationId xmlns:p14="http://schemas.microsoft.com/office/powerpoint/2010/main" val="322103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Based Approach</a:t>
            </a:r>
            <a:endParaRPr lang="en-IN" dirty="0"/>
          </a:p>
        </p:txBody>
      </p:sp>
      <p:sp>
        <p:nvSpPr>
          <p:cNvPr id="3" name="Content Placeholder 2"/>
          <p:cNvSpPr>
            <a:spLocks noGrp="1"/>
          </p:cNvSpPr>
          <p:nvPr>
            <p:ph idx="1"/>
          </p:nvPr>
        </p:nvSpPr>
        <p:spPr/>
        <p:txBody>
          <a:bodyPr/>
          <a:lstStyle/>
          <a:p>
            <a:r>
              <a:rPr lang="en-IN" dirty="0" smtClean="0"/>
              <a:t>Components of Single page</a:t>
            </a:r>
            <a:endParaRPr lang="en-IN" dirty="0"/>
          </a:p>
        </p:txBody>
      </p:sp>
      <p:sp>
        <p:nvSpPr>
          <p:cNvPr id="7" name="Rectangle 6"/>
          <p:cNvSpPr/>
          <p:nvPr/>
        </p:nvSpPr>
        <p:spPr>
          <a:xfrm>
            <a:off x="5564776" y="2878683"/>
            <a:ext cx="2168435" cy="18026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Main section</a:t>
            </a:r>
            <a:endParaRPr lang="en-IN" dirty="0"/>
          </a:p>
        </p:txBody>
      </p:sp>
      <p:sp>
        <p:nvSpPr>
          <p:cNvPr id="8" name="Rectangle 7"/>
          <p:cNvSpPr/>
          <p:nvPr/>
        </p:nvSpPr>
        <p:spPr>
          <a:xfrm>
            <a:off x="1039366" y="2495007"/>
            <a:ext cx="698862" cy="21292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Side Bar </a:t>
            </a:r>
            <a:endParaRPr lang="en-IN" dirty="0"/>
          </a:p>
        </p:txBody>
      </p:sp>
      <p:sp>
        <p:nvSpPr>
          <p:cNvPr id="9" name="Rectangle 8"/>
          <p:cNvSpPr/>
          <p:nvPr/>
        </p:nvSpPr>
        <p:spPr>
          <a:xfrm>
            <a:off x="7954410" y="3037118"/>
            <a:ext cx="3605349" cy="497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Footer Section</a:t>
            </a:r>
            <a:endParaRPr lang="en-IN" dirty="0"/>
          </a:p>
        </p:txBody>
      </p:sp>
      <p:sp>
        <p:nvSpPr>
          <p:cNvPr id="10" name="Rectangle 9"/>
          <p:cNvSpPr/>
          <p:nvPr/>
        </p:nvSpPr>
        <p:spPr>
          <a:xfrm>
            <a:off x="2245516" y="3037118"/>
            <a:ext cx="3004457" cy="5225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Header Section</a:t>
            </a:r>
            <a:endParaRPr lang="en-IN" dirty="0"/>
          </a:p>
        </p:txBody>
      </p:sp>
    </p:spTree>
    <p:extLst>
      <p:ext uri="{BB962C8B-B14F-4D97-AF65-F5344CB8AC3E}">
        <p14:creationId xmlns:p14="http://schemas.microsoft.com/office/powerpoint/2010/main" val="393085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580606" y="914399"/>
            <a:ext cx="9235440" cy="5316583"/>
            <a:chOff x="1580606" y="914399"/>
            <a:chExt cx="9235440" cy="5316583"/>
          </a:xfrm>
        </p:grpSpPr>
        <p:grpSp>
          <p:nvGrpSpPr>
            <p:cNvPr id="7" name="Group 6"/>
            <p:cNvGrpSpPr/>
            <p:nvPr/>
          </p:nvGrpSpPr>
          <p:grpSpPr>
            <a:xfrm>
              <a:off x="1580606" y="914399"/>
              <a:ext cx="9235440" cy="5316583"/>
              <a:chOff x="1580606" y="914399"/>
              <a:chExt cx="9235440" cy="5316583"/>
            </a:xfrm>
          </p:grpSpPr>
          <p:sp>
            <p:nvSpPr>
              <p:cNvPr id="2" name="Rectangle 1"/>
              <p:cNvSpPr/>
              <p:nvPr/>
            </p:nvSpPr>
            <p:spPr>
              <a:xfrm>
                <a:off x="1580606" y="914399"/>
                <a:ext cx="9235440" cy="531658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Rectangle 2"/>
              <p:cNvSpPr/>
              <p:nvPr/>
            </p:nvSpPr>
            <p:spPr>
              <a:xfrm>
                <a:off x="1750423" y="1005841"/>
                <a:ext cx="8895806" cy="10058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Header Section</a:t>
                </a:r>
                <a:endParaRPr lang="en-IN" dirty="0"/>
              </a:p>
            </p:txBody>
          </p:sp>
          <p:sp>
            <p:nvSpPr>
              <p:cNvPr id="4" name="Rectangle 3"/>
              <p:cNvSpPr/>
              <p:nvPr/>
            </p:nvSpPr>
            <p:spPr>
              <a:xfrm>
                <a:off x="2978331" y="2103122"/>
                <a:ext cx="7667898" cy="31873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5" name="Rectangle 4"/>
              <p:cNvSpPr/>
              <p:nvPr/>
            </p:nvSpPr>
            <p:spPr>
              <a:xfrm>
                <a:off x="1730829" y="2103122"/>
                <a:ext cx="1097280" cy="31873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Side Bar </a:t>
                </a:r>
                <a:endParaRPr lang="en-IN" dirty="0"/>
              </a:p>
            </p:txBody>
          </p:sp>
          <p:sp>
            <p:nvSpPr>
              <p:cNvPr id="6" name="Rectangle 5"/>
              <p:cNvSpPr/>
              <p:nvPr/>
            </p:nvSpPr>
            <p:spPr>
              <a:xfrm>
                <a:off x="1750423" y="5381900"/>
                <a:ext cx="8895806" cy="7445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Footer Section</a:t>
                </a:r>
                <a:endParaRPr lang="en-IN" dirty="0"/>
              </a:p>
            </p:txBody>
          </p:sp>
        </p:grpSp>
        <p:sp>
          <p:nvSpPr>
            <p:cNvPr id="8" name="Rectangle 7"/>
            <p:cNvSpPr/>
            <p:nvPr/>
          </p:nvSpPr>
          <p:spPr>
            <a:xfrm>
              <a:off x="3095897" y="2364378"/>
              <a:ext cx="1959429" cy="26648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smtClean="0"/>
                <a:t>Info-section</a:t>
              </a:r>
              <a:endParaRPr lang="en-IN" dirty="0"/>
            </a:p>
          </p:txBody>
        </p:sp>
        <p:sp>
          <p:nvSpPr>
            <p:cNvPr id="9" name="Rectangle 8"/>
            <p:cNvSpPr/>
            <p:nvPr/>
          </p:nvSpPr>
          <p:spPr>
            <a:xfrm>
              <a:off x="5205548" y="2364378"/>
              <a:ext cx="5296989" cy="26648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smtClean="0"/>
                <a:t>Details panel</a:t>
              </a:r>
              <a:endParaRPr lang="en-IN" dirty="0"/>
            </a:p>
          </p:txBody>
        </p:sp>
      </p:grpSp>
    </p:spTree>
    <p:extLst>
      <p:ext uri="{BB962C8B-B14F-4D97-AF65-F5344CB8AC3E}">
        <p14:creationId xmlns:p14="http://schemas.microsoft.com/office/powerpoint/2010/main" val="415648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607428" y="875212"/>
            <a:ext cx="10933603" cy="4911635"/>
            <a:chOff x="437611" y="535577"/>
            <a:chExt cx="10933603" cy="4911635"/>
          </a:xfrm>
        </p:grpSpPr>
        <p:sp>
          <p:nvSpPr>
            <p:cNvPr id="3" name="Rectangle 2"/>
            <p:cNvSpPr/>
            <p:nvPr/>
          </p:nvSpPr>
          <p:spPr>
            <a:xfrm>
              <a:off x="437611" y="2929347"/>
              <a:ext cx="1763486" cy="9078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Header Section</a:t>
              </a:r>
              <a:endParaRPr lang="en-IN" dirty="0"/>
            </a:p>
          </p:txBody>
        </p:sp>
        <p:sp>
          <p:nvSpPr>
            <p:cNvPr id="4" name="Rectangle 3"/>
            <p:cNvSpPr/>
            <p:nvPr/>
          </p:nvSpPr>
          <p:spPr>
            <a:xfrm>
              <a:off x="6622870" y="2952207"/>
              <a:ext cx="1567542" cy="9601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Main Section</a:t>
              </a:r>
              <a:endParaRPr lang="en-IN" dirty="0"/>
            </a:p>
          </p:txBody>
        </p:sp>
        <p:sp>
          <p:nvSpPr>
            <p:cNvPr id="5" name="Rectangle 4"/>
            <p:cNvSpPr/>
            <p:nvPr/>
          </p:nvSpPr>
          <p:spPr>
            <a:xfrm>
              <a:off x="2886896" y="2968533"/>
              <a:ext cx="1724296" cy="9144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Side Bar </a:t>
              </a:r>
              <a:endParaRPr lang="en-IN" dirty="0"/>
            </a:p>
          </p:txBody>
        </p:sp>
        <p:sp>
          <p:nvSpPr>
            <p:cNvPr id="6" name="Rectangle 5"/>
            <p:cNvSpPr/>
            <p:nvPr/>
          </p:nvSpPr>
          <p:spPr>
            <a:xfrm>
              <a:off x="9562011" y="2975067"/>
              <a:ext cx="1809203" cy="8621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Footer Section</a:t>
              </a:r>
              <a:endParaRPr lang="en-IN" dirty="0"/>
            </a:p>
          </p:txBody>
        </p:sp>
        <p:sp>
          <p:nvSpPr>
            <p:cNvPr id="8" name="Rectangle 7"/>
            <p:cNvSpPr/>
            <p:nvPr/>
          </p:nvSpPr>
          <p:spPr>
            <a:xfrm>
              <a:off x="5826037" y="4558937"/>
              <a:ext cx="1436915" cy="888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Info-section</a:t>
              </a:r>
              <a:endParaRPr lang="en-IN" dirty="0"/>
            </a:p>
          </p:txBody>
        </p:sp>
        <p:sp>
          <p:nvSpPr>
            <p:cNvPr id="9" name="Rectangle 8"/>
            <p:cNvSpPr/>
            <p:nvPr/>
          </p:nvSpPr>
          <p:spPr>
            <a:xfrm>
              <a:off x="8059781" y="4558937"/>
              <a:ext cx="1371600" cy="888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Details panel</a:t>
              </a:r>
              <a:endParaRPr lang="en-IN" dirty="0"/>
            </a:p>
          </p:txBody>
        </p:sp>
        <p:sp>
          <p:nvSpPr>
            <p:cNvPr id="11" name="Rectangle 10"/>
            <p:cNvSpPr/>
            <p:nvPr/>
          </p:nvSpPr>
          <p:spPr>
            <a:xfrm>
              <a:off x="3892734" y="4558935"/>
              <a:ext cx="1436915" cy="888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updates</a:t>
              </a:r>
              <a:endParaRPr lang="en-IN" dirty="0"/>
            </a:p>
          </p:txBody>
        </p:sp>
        <p:sp>
          <p:nvSpPr>
            <p:cNvPr id="12" name="Rectangle 11"/>
            <p:cNvSpPr/>
            <p:nvPr/>
          </p:nvSpPr>
          <p:spPr>
            <a:xfrm>
              <a:off x="1658990" y="4558935"/>
              <a:ext cx="1436915" cy="888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nav</a:t>
              </a:r>
              <a:endParaRPr lang="en-IN" dirty="0"/>
            </a:p>
          </p:txBody>
        </p:sp>
        <p:cxnSp>
          <p:nvCxnSpPr>
            <p:cNvPr id="16" name="Straight Arrow Connector 15"/>
            <p:cNvCxnSpPr>
              <a:stCxn id="5" idx="2"/>
            </p:cNvCxnSpPr>
            <p:nvPr/>
          </p:nvCxnSpPr>
          <p:spPr>
            <a:xfrm flipH="1">
              <a:off x="2495006" y="3882935"/>
              <a:ext cx="1254038" cy="67600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p:cNvCxnSpPr>
              <a:endCxn id="11" idx="0"/>
            </p:cNvCxnSpPr>
            <p:nvPr/>
          </p:nvCxnSpPr>
          <p:spPr>
            <a:xfrm>
              <a:off x="3892734" y="3882935"/>
              <a:ext cx="718458" cy="67600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p:cNvCxnSpPr>
              <a:endCxn id="8" idx="0"/>
            </p:cNvCxnSpPr>
            <p:nvPr/>
          </p:nvCxnSpPr>
          <p:spPr>
            <a:xfrm flipH="1">
              <a:off x="6544495" y="3912329"/>
              <a:ext cx="718457" cy="64660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p:cNvCxnSpPr>
              <a:stCxn id="4" idx="2"/>
            </p:cNvCxnSpPr>
            <p:nvPr/>
          </p:nvCxnSpPr>
          <p:spPr>
            <a:xfrm>
              <a:off x="7406641" y="3912329"/>
              <a:ext cx="1201782" cy="64660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Rectangle 22"/>
            <p:cNvSpPr/>
            <p:nvPr/>
          </p:nvSpPr>
          <p:spPr>
            <a:xfrm>
              <a:off x="4487097" y="535577"/>
              <a:ext cx="2416626" cy="992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Root component</a:t>
              </a:r>
              <a:endParaRPr lang="en-IN" dirty="0"/>
            </a:p>
          </p:txBody>
        </p:sp>
        <p:cxnSp>
          <p:nvCxnSpPr>
            <p:cNvPr id="25" name="Straight Arrow Connector 24"/>
            <p:cNvCxnSpPr/>
            <p:nvPr/>
          </p:nvCxnSpPr>
          <p:spPr>
            <a:xfrm flipH="1">
              <a:off x="1763486" y="1528354"/>
              <a:ext cx="3030583" cy="1378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a:off x="3892734" y="1528354"/>
              <a:ext cx="1436915" cy="1466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3" idx="2"/>
              <a:endCxn id="4" idx="0"/>
            </p:cNvCxnSpPr>
            <p:nvPr/>
          </p:nvCxnSpPr>
          <p:spPr>
            <a:xfrm>
              <a:off x="5695410" y="1528354"/>
              <a:ext cx="1711231" cy="1423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endCxn id="6" idx="0"/>
            </p:cNvCxnSpPr>
            <p:nvPr/>
          </p:nvCxnSpPr>
          <p:spPr>
            <a:xfrm>
              <a:off x="6087290" y="1528352"/>
              <a:ext cx="4379323" cy="1446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9497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Concepts</a:t>
            </a:r>
            <a:endParaRPr lang="en-IN" dirty="0"/>
          </a:p>
        </p:txBody>
      </p:sp>
      <p:sp>
        <p:nvSpPr>
          <p:cNvPr id="3" name="Content Placeholder 2"/>
          <p:cNvSpPr>
            <a:spLocks noGrp="1"/>
          </p:cNvSpPr>
          <p:nvPr>
            <p:ph idx="1"/>
          </p:nvPr>
        </p:nvSpPr>
        <p:spPr/>
        <p:txBody>
          <a:bodyPr>
            <a:normAutofit lnSpcReduction="10000"/>
          </a:bodyPr>
          <a:lstStyle/>
          <a:p>
            <a:pPr algn="just"/>
            <a:r>
              <a:rPr lang="en-IN" dirty="0"/>
              <a:t>Angular is a platform and framework for building single-page client applications using HTML and TypeScript. Angular is written in TypeScript. It implements core and optional functionality as a set of TypeScript libraries that you import into your applications.</a:t>
            </a:r>
          </a:p>
          <a:p>
            <a:pPr algn="just"/>
            <a:r>
              <a:rPr lang="en-IN" dirty="0"/>
              <a:t>The architecture of an Angular application relies on certain fundamental concepts. The basic building blocks of the Angular framework are Angular components that are organized into </a:t>
            </a:r>
            <a:r>
              <a:rPr lang="en-IN" i="1" dirty="0"/>
              <a:t>NgModules</a:t>
            </a:r>
            <a:r>
              <a:rPr lang="en-IN" dirty="0" smtClean="0"/>
              <a:t>. </a:t>
            </a:r>
            <a:r>
              <a:rPr lang="en-IN" dirty="0"/>
              <a:t>NgModules collect related code into functional sets; an Angular application is defined by a set of NgModules. An application always has at least a </a:t>
            </a:r>
            <a:r>
              <a:rPr lang="en-IN" i="1" dirty="0"/>
              <a:t>root module</a:t>
            </a:r>
            <a:r>
              <a:rPr lang="en-IN" dirty="0"/>
              <a:t> that enables bootstrapping, and typically has many more </a:t>
            </a:r>
            <a:r>
              <a:rPr lang="en-IN" i="1" dirty="0"/>
              <a:t>feature modules</a:t>
            </a:r>
            <a:r>
              <a:rPr lang="en-IN" dirty="0"/>
              <a:t>.</a:t>
            </a:r>
          </a:p>
          <a:p>
            <a:pPr algn="just"/>
            <a:r>
              <a:rPr lang="en-IN" dirty="0"/>
              <a:t>Components define </a:t>
            </a:r>
            <a:r>
              <a:rPr lang="en-IN" i="1" dirty="0"/>
              <a:t>views</a:t>
            </a:r>
            <a:r>
              <a:rPr lang="en-IN" dirty="0"/>
              <a:t>, which are sets of screen elements that Angular can choose among and modify according to your program logic and data</a:t>
            </a:r>
          </a:p>
          <a:p>
            <a:pPr algn="just"/>
            <a:r>
              <a:rPr lang="en-IN" dirty="0"/>
              <a:t>Components use </a:t>
            </a:r>
            <a:r>
              <a:rPr lang="en-IN" i="1" dirty="0"/>
              <a:t>services</a:t>
            </a:r>
            <a:r>
              <a:rPr lang="en-IN" dirty="0"/>
              <a:t>, which provide specific functionality not directly related to views. Service providers can be </a:t>
            </a:r>
            <a:r>
              <a:rPr lang="en-IN" i="1" dirty="0"/>
              <a:t>injected</a:t>
            </a:r>
            <a:r>
              <a:rPr lang="en-IN" dirty="0"/>
              <a:t> into components as </a:t>
            </a:r>
            <a:r>
              <a:rPr lang="en-IN" i="1" dirty="0"/>
              <a:t>dependencies</a:t>
            </a:r>
            <a:r>
              <a:rPr lang="en-IN" dirty="0"/>
              <a:t>, making your code modular, reusable, and efficient.</a:t>
            </a:r>
          </a:p>
        </p:txBody>
      </p:sp>
    </p:spTree>
    <p:extLst>
      <p:ext uri="{BB962C8B-B14F-4D97-AF65-F5344CB8AC3E}">
        <p14:creationId xmlns:p14="http://schemas.microsoft.com/office/powerpoint/2010/main" val="1785973839"/>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696</TotalTime>
  <Words>2697</Words>
  <Application>Microsoft Office PowerPoint</Application>
  <PresentationFormat>Widescreen</PresentationFormat>
  <Paragraphs>171</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Courier New</vt:lpstr>
      <vt:lpstr>Segoe UI</vt:lpstr>
      <vt:lpstr>Times New Roman</vt:lpstr>
      <vt:lpstr>Trebuchet MS</vt:lpstr>
      <vt:lpstr>Wingdings 2</vt:lpstr>
      <vt:lpstr>2018</vt:lpstr>
      <vt:lpstr>ANGULAR</vt:lpstr>
      <vt:lpstr>Index</vt:lpstr>
      <vt:lpstr>What is Angular?</vt:lpstr>
      <vt:lpstr>What is Single Page Application ( SPA) ?</vt:lpstr>
      <vt:lpstr>PowerPoint Presentation</vt:lpstr>
      <vt:lpstr>Component Based Approach</vt:lpstr>
      <vt:lpstr>PowerPoint Presentation</vt:lpstr>
      <vt:lpstr>PowerPoint Presentation</vt:lpstr>
      <vt:lpstr>Angular Concepts</vt:lpstr>
      <vt:lpstr>Angular Concepts</vt:lpstr>
      <vt:lpstr>Angular CLI &amp; Installing Angular CLI</vt:lpstr>
      <vt:lpstr>Features of Angular</vt:lpstr>
      <vt:lpstr>Setting up Development Environment</vt:lpstr>
      <vt:lpstr>Features of Angular</vt:lpstr>
      <vt:lpstr>Why Angular needs node.js</vt:lpstr>
      <vt:lpstr>Basic Workflow</vt:lpstr>
      <vt:lpstr>Grammar Conventions</vt:lpstr>
      <vt:lpstr>Grammar Conventions</vt:lpstr>
      <vt:lpstr>Angular File Structure</vt:lpstr>
      <vt:lpstr>Angular File Structure</vt:lpstr>
      <vt:lpstr>Angular File Structure</vt:lpstr>
      <vt:lpstr>Angular Modules</vt:lpstr>
      <vt:lpstr>@NgModule Decorator</vt:lpstr>
      <vt:lpstr>@NgModule Decorator</vt:lpstr>
      <vt:lpstr>@NgModule Decorator</vt:lpstr>
      <vt:lpstr>@NgModule Decorator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Priyanka Sarode</cp:lastModifiedBy>
  <cp:revision>92</cp:revision>
  <dcterms:created xsi:type="dcterms:W3CDTF">2019-03-07T07:10:25Z</dcterms:created>
  <dcterms:modified xsi:type="dcterms:W3CDTF">2022-04-16T11:23:45Z</dcterms:modified>
</cp:coreProperties>
</file>