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</a:t>
            </a:r>
            <a:r>
              <a:rPr lang="en-IN" dirty="0">
                <a:solidFill>
                  <a:srgbClr val="808080"/>
                </a:solidFill>
                <a:latin typeface="Wingdings 2" panose="05020102010507070707" pitchFamily="18" charset="2"/>
              </a:rPr>
              <a:t/>
            </a:r>
            <a:br>
              <a:rPr lang="en-IN" dirty="0">
                <a:solidFill>
                  <a:srgbClr val="808080"/>
                </a:solidFill>
                <a:latin typeface="Wingdings 2" panose="05020102010507070707" pitchFamily="18" charset="2"/>
              </a:rPr>
            </a:br>
            <a:r>
              <a:rPr lang="en-IN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Components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and </a:t>
            </a:r>
            <a:r>
              <a:rPr lang="en-IN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Directives</a:t>
            </a:r>
            <a:br>
              <a:rPr lang="en-IN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IN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Pipes, Dependency Injection</a:t>
            </a:r>
            <a:r>
              <a:rPr lang="en-IN" dirty="0">
                <a:solidFill>
                  <a:srgbClr val="808080"/>
                </a:solidFill>
                <a:latin typeface="Wingdings 2" panose="05020102010507070707" pitchFamily="18" charset="2"/>
              </a:rPr>
              <a:t/>
            </a:r>
            <a:br>
              <a:rPr lang="en-IN" dirty="0">
                <a:solidFill>
                  <a:srgbClr val="808080"/>
                </a:solidFill>
                <a:latin typeface="Wingdings 2" panose="05020102010507070707" pitchFamily="18" charset="2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PRIYANKA SARODE</a:t>
            </a:r>
            <a:endParaRPr lang="en-US" dirty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12-04-2022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 as Design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81" y="1625418"/>
            <a:ext cx="8572500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6" y="4020229"/>
            <a:ext cx="8515350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62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 as </a:t>
            </a:r>
            <a:r>
              <a:rPr lang="en-IN" b="1" dirty="0" smtClean="0"/>
              <a:t>a framework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1907177" y="1632858"/>
            <a:ext cx="7576457" cy="32004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907177" y="1169645"/>
            <a:ext cx="214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Injector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96588" y="1801897"/>
            <a:ext cx="1763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Bahnschrift SemiBold Condensed" panose="020B0502040204020203" pitchFamily="34" charset="0"/>
              </a:rPr>
              <a:t>Engines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Tyres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DepA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DepB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..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..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..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..</a:t>
            </a:r>
          </a:p>
          <a:p>
            <a:r>
              <a:rPr lang="en-IN" sz="2000" dirty="0" smtClean="0">
                <a:latin typeface="Bahnschrift SemiBold Condensed" panose="020B0502040204020203" pitchFamily="34" charset="0"/>
              </a:rPr>
              <a:t>DepZ</a:t>
            </a:r>
            <a:endParaRPr lang="en-IN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256" y="1819315"/>
            <a:ext cx="1763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Bahnschrift SemiBold SemiConden" panose="020B0502040204020203" pitchFamily="34" charset="0"/>
              </a:rPr>
              <a:t>ServiceA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ServiceB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ServiceC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..</a:t>
            </a:r>
          </a:p>
          <a:p>
            <a:r>
              <a:rPr lang="en-IN" b="1" dirty="0" smtClean="0">
                <a:latin typeface="Bahnschrift SemiBold SemiConden" panose="020B0502040204020203" pitchFamily="34" charset="0"/>
              </a:rPr>
              <a:t>ServiceZ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12126" y="4858604"/>
            <a:ext cx="130629" cy="770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7859486" y="4841968"/>
            <a:ext cx="130629" cy="770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096588" y="565465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CAR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30886" y="5621386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EmpList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23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 as a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Define EmployeeService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Register with Injector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Declare as dependency in EmpList and EmpDetails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06686" y="3174274"/>
            <a:ext cx="3056709" cy="8098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EmployeeService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3095896" y="4749987"/>
            <a:ext cx="2522219" cy="7909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EmpList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6796033" y="4721617"/>
            <a:ext cx="2382507" cy="7196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EmpDetails</a:t>
            </a:r>
            <a:endParaRPr lang="en-IN" sz="28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357006" y="3984171"/>
            <a:ext cx="1678035" cy="76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6035041" y="3984171"/>
            <a:ext cx="1952246" cy="73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5" y="252034"/>
            <a:ext cx="9438716" cy="797605"/>
          </a:xfrm>
        </p:spPr>
        <p:txBody>
          <a:bodyPr/>
          <a:lstStyle/>
          <a:p>
            <a:r>
              <a:rPr lang="en-IN" dirty="0" smtClean="0"/>
              <a:t>Hierarchical DI in Angular</a:t>
            </a:r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8689" y="3992622"/>
            <a:ext cx="2103120" cy="2198661"/>
            <a:chOff x="2218689" y="3992622"/>
            <a:chExt cx="2103120" cy="2198661"/>
          </a:xfrm>
        </p:grpSpPr>
        <p:sp>
          <p:nvSpPr>
            <p:cNvPr id="15" name="Rectangle 14"/>
            <p:cNvSpPr/>
            <p:nvPr/>
          </p:nvSpPr>
          <p:spPr>
            <a:xfrm>
              <a:off x="2218689" y="4484658"/>
              <a:ext cx="210312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Child1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18689" y="5538140"/>
              <a:ext cx="210312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Child2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270249" y="5137801"/>
              <a:ext cx="0" cy="587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0249" y="3992622"/>
              <a:ext cx="0" cy="587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218689" y="1070896"/>
            <a:ext cx="6489885" cy="3013423"/>
            <a:chOff x="2218689" y="1070896"/>
            <a:chExt cx="6489885" cy="3013423"/>
          </a:xfrm>
        </p:grpSpPr>
        <p:sp>
          <p:nvSpPr>
            <p:cNvPr id="6" name="Rectangle 5"/>
            <p:cNvSpPr/>
            <p:nvPr/>
          </p:nvSpPr>
          <p:spPr>
            <a:xfrm>
              <a:off x="4502334" y="1070896"/>
              <a:ext cx="2103120" cy="65314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AppModule</a:t>
              </a:r>
              <a:endParaRPr lang="en-IN" dirty="0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>
              <a:off x="5553894" y="1724039"/>
              <a:ext cx="0" cy="5878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2739" y="2250908"/>
              <a:ext cx="2103120" cy="65314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AppComponent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05454" y="3431176"/>
              <a:ext cx="2103120" cy="65314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EmpDetails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18689" y="3431176"/>
              <a:ext cx="2103120" cy="6531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EmpList</a:t>
              </a:r>
              <a:endParaRPr lang="en-IN" dirty="0"/>
            </a:p>
          </p:txBody>
        </p: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3270249" y="3213463"/>
              <a:ext cx="0" cy="217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57014" y="3213463"/>
              <a:ext cx="0" cy="2165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270249" y="3213463"/>
              <a:ext cx="43867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34299" y="2904051"/>
              <a:ext cx="0" cy="3094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92331" y="3430024"/>
            <a:ext cx="129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Register</a:t>
            </a:r>
            <a:endParaRPr lang="en-IN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1981290" y="3043645"/>
            <a:ext cx="2825932" cy="3370217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103120" y="1998616"/>
            <a:ext cx="7080069" cy="4310743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981290" y="783771"/>
            <a:ext cx="8142424" cy="5760720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189516" y="2264190"/>
            <a:ext cx="129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Register</a:t>
            </a:r>
            <a:endParaRPr lang="en-IN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0249" y="1049179"/>
            <a:ext cx="129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Register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68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 animBg="1"/>
      <p:bldP spid="43" grpId="0"/>
      <p:bldP spid="43" grpId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Demo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Project Name </a:t>
            </a:r>
            <a:r>
              <a:rPr lang="en-IN" dirty="0"/>
              <a:t>: </a:t>
            </a:r>
            <a:r>
              <a:rPr lang="en-IN"/>
              <a:t>AngularDI-ServiceDemo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3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96945"/>
              </p:ext>
            </p:extLst>
          </p:nvPr>
        </p:nvGraphicFramePr>
        <p:xfrm>
          <a:off x="1632856" y="483325"/>
          <a:ext cx="6570618" cy="6053413"/>
        </p:xfrm>
        <a:graphic>
          <a:graphicData uri="http://schemas.openxmlformats.org/drawingml/2006/table">
            <a:tbl>
              <a:tblPr/>
              <a:tblGrid>
                <a:gridCol w="6570618">
                  <a:extLst>
                    <a:ext uri="{9D8B030D-6E8A-4147-A177-3AD203B41FA5}">
                      <a16:colId xmlns:a16="http://schemas.microsoft.com/office/drawing/2014/main" val="29371339"/>
                    </a:ext>
                  </a:extLst>
                </a:gridCol>
              </a:tblGrid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Components and Directives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575706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Component Decorator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93428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Exporting components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61930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Templates and TemplateUrl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9559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Styles and styleUrls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1736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[Inputs] and [outputs]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283610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@Input and @Output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370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Accessing elements using Reference (#ref)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57478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Defining events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4437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§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Event target properties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596829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ng-template instead of template directive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2542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 Directives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50244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HostListener and HostBinding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21173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3399"/>
                          </a:solidFill>
                          <a:effectLst/>
                          <a:latin typeface="Segoe UI Semibold" panose="020B0702040204020203" pitchFamily="34" charset="0"/>
                        </a:rPr>
                        <a:t>Pipes </a:t>
                      </a: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00382"/>
                  </a:ext>
                </a:extLst>
              </a:tr>
              <a:tr h="59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Built-in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pipes, json, </a:t>
                      </a:r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slice,uppercase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, lowercase, number, percent, currency, date, async, </a:t>
                      </a:r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titleCase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, Custom pipes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16823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3399"/>
                          </a:solidFill>
                          <a:effectLst/>
                          <a:latin typeface="Segoe UI Semibold" panose="020B0702040204020203" pitchFamily="34" charset="0"/>
                        </a:rPr>
                        <a:t>Dependency Injection</a:t>
                      </a: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48076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Injecting on components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480417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Global injection on modules</a:t>
                      </a:r>
                      <a:endParaRPr lang="en-IN" sz="1600" b="0" i="0" u="none" strike="noStrike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28939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Providers</a:t>
                      </a:r>
                      <a:endParaRPr lang="en-IN" sz="1600" b="0" i="0" u="none" strike="noStrike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67090"/>
                  </a:ext>
                </a:extLst>
              </a:tr>
              <a:tr h="2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Hierarchical injection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7479" marR="7479" marT="7479" marB="359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2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4" y="181406"/>
            <a:ext cx="9438716" cy="797605"/>
          </a:xfrm>
        </p:spPr>
        <p:txBody>
          <a:bodyPr/>
          <a:lstStyle/>
          <a:p>
            <a:r>
              <a:rPr lang="en-IN" b="1" dirty="0"/>
              <a:t>What Is a Dependency?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979010"/>
            <a:ext cx="11364686" cy="5722235"/>
          </a:xfrm>
        </p:spPr>
        <p:txBody>
          <a:bodyPr>
            <a:noAutofit/>
          </a:bodyPr>
          <a:lstStyle/>
          <a:p>
            <a:pPr fontAlgn="base"/>
            <a:r>
              <a:rPr lang="en-IN" dirty="0" smtClean="0"/>
              <a:t>When </a:t>
            </a:r>
            <a:r>
              <a:rPr lang="en-IN" dirty="0"/>
              <a:t>module X in an application needs module Y to run, then module Y is a dependency of module X. </a:t>
            </a:r>
            <a:endParaRPr lang="en-IN" dirty="0" smtClean="0"/>
          </a:p>
          <a:p>
            <a:pPr fontAlgn="base"/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21132" y="1920242"/>
            <a:ext cx="6675120" cy="3030582"/>
            <a:chOff x="2521132" y="1920242"/>
            <a:chExt cx="6675120" cy="3030582"/>
          </a:xfrm>
        </p:grpSpPr>
        <p:sp>
          <p:nvSpPr>
            <p:cNvPr id="3" name="Rectangle 2"/>
            <p:cNvSpPr/>
            <p:nvPr/>
          </p:nvSpPr>
          <p:spPr>
            <a:xfrm>
              <a:off x="2521132" y="1920242"/>
              <a:ext cx="6675120" cy="3030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2899955" y="2299063"/>
              <a:ext cx="1789612" cy="1854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X</a:t>
              </a:r>
              <a:endParaRPr lang="en-IN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27817" y="2299063"/>
              <a:ext cx="1759133" cy="1854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Y</a:t>
              </a:r>
              <a:endParaRPr lang="en-IN" dirty="0"/>
            </a:p>
          </p:txBody>
        </p:sp>
        <p:cxnSp>
          <p:nvCxnSpPr>
            <p:cNvPr id="8" name="Curved Connector 7"/>
            <p:cNvCxnSpPr>
              <a:stCxn id="6" idx="2"/>
              <a:endCxn id="5" idx="6"/>
            </p:cNvCxnSpPr>
            <p:nvPr/>
          </p:nvCxnSpPr>
          <p:spPr>
            <a:xfrm rot="10800000">
              <a:off x="4689567" y="3226526"/>
              <a:ext cx="2338250" cy="12700"/>
            </a:xfrm>
            <a:prstGeom prst="curvedConnector3">
              <a:avLst>
                <a:gd name="adj1" fmla="val 8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17966" y="4338042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Module X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9554" y="4320234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Module 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Dependency injection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Dependencies are services or objects that a class needs to perform its function. Dependency injection, or DI, is a design pattern in which a class requests dependencies from external sources rather than creating them.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Angular's DI framework provides dependencies to a class upon instantiation. Use Angular DI to increase flexibility and modularity in your applications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Creating an injectable service</a:t>
            </a:r>
          </a:p>
          <a:p>
            <a:pPr algn="just"/>
            <a:r>
              <a:rPr lang="en-IN" dirty="0"/>
              <a:t>To generate a new class in the folder use the following </a:t>
            </a:r>
            <a:r>
              <a:rPr lang="en-IN" dirty="0">
                <a:hlinkClick r:id="rId2"/>
              </a:rPr>
              <a:t>Angular CLI</a:t>
            </a:r>
            <a:r>
              <a:rPr lang="en-IN" dirty="0"/>
              <a:t> command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ng generate service </a:t>
            </a:r>
            <a:r>
              <a:rPr lang="en-IN" dirty="0" smtClean="0"/>
              <a:t>serviceName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1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Dependency injection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200" dirty="0"/>
              <a:t>Dependency Injection is a powerful pattern for managing code dependencies. DI is a way to create objects that depend upon other </a:t>
            </a:r>
            <a:r>
              <a:rPr lang="en-IN" sz="2200" dirty="0" smtClean="0"/>
              <a:t>objects.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/>
              <a:t>Angular </a:t>
            </a:r>
            <a:r>
              <a:rPr lang="en-US" altLang="en-US" sz="2200" dirty="0"/>
              <a:t>has its own DI framework pattern, and you really can't build an Angular application without Dependency injection (DI</a:t>
            </a:r>
            <a:r>
              <a:rPr lang="en-US" altLang="en-US" sz="2200" dirty="0" smtClean="0"/>
              <a:t>).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200" dirty="0"/>
              <a:t>A DI system supplies the dependent objects when it creates an instance of an object</a:t>
            </a:r>
            <a:r>
              <a:rPr lang="en-IN" sz="2200" dirty="0" smtClean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200" dirty="0"/>
              <a:t>Let us take an example of a CAR. The CAR consists of following things </a:t>
            </a:r>
            <a:r>
              <a:rPr lang="en-IN" sz="2200" dirty="0" smtClean="0"/>
              <a:t>–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/>
              <a:t>Engine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/>
              <a:t>Tires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921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Need Dependency </a:t>
            </a:r>
            <a:r>
              <a:rPr lang="en-IN" b="1" dirty="0"/>
              <a:t>injection in Angular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8"/>
          <a:stretch/>
        </p:blipFill>
        <p:spPr>
          <a:xfrm>
            <a:off x="6705864" y="2168433"/>
            <a:ext cx="3631390" cy="25864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9" y="2164080"/>
            <a:ext cx="4613638" cy="2590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4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Service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/>
              <a:t>A class with specific purpose :</a:t>
            </a:r>
          </a:p>
          <a:p>
            <a:pPr marL="457200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 smtClean="0"/>
              <a:t>Share Data</a:t>
            </a:r>
          </a:p>
          <a:p>
            <a:pPr marL="457200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 smtClean="0"/>
              <a:t>Implementation application logic</a:t>
            </a:r>
          </a:p>
          <a:p>
            <a:pPr marL="457200" indent="-4572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 smtClean="0"/>
              <a:t>External Interaction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smtClean="0"/>
              <a:t>Naming convention - .service.ts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22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 as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 is an application design pattern and you really cannot build an Angular application without dependency injection (DI</a:t>
            </a:r>
            <a:r>
              <a:rPr lang="en-IN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5" y="2764972"/>
            <a:ext cx="4613638" cy="2590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78" y="2764972"/>
            <a:ext cx="4838700" cy="26384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95452" y="5608197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Without DI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68429" y="5608197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With DI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80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 as Design Pattern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67" y="3384611"/>
            <a:ext cx="5295900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17" y="1862486"/>
            <a:ext cx="53149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67" y="4963886"/>
            <a:ext cx="5372100" cy="981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319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1001</TotalTime>
  <Words>509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Bahnschrift SemiBold Condensed</vt:lpstr>
      <vt:lpstr>Bahnschrift SemiBold SemiConden</vt:lpstr>
      <vt:lpstr>Calibri</vt:lpstr>
      <vt:lpstr>Calibri Light</vt:lpstr>
      <vt:lpstr>Courier New</vt:lpstr>
      <vt:lpstr>Segoe UI</vt:lpstr>
      <vt:lpstr>Segoe UI Semibold</vt:lpstr>
      <vt:lpstr>Times New Roman</vt:lpstr>
      <vt:lpstr>Trebuchet MS</vt:lpstr>
      <vt:lpstr>Wingdings</vt:lpstr>
      <vt:lpstr>Wingdings 2</vt:lpstr>
      <vt:lpstr>2018</vt:lpstr>
      <vt:lpstr>ANGULAR  Components and Directives Pipes, Dependency Injection </vt:lpstr>
      <vt:lpstr>Index</vt:lpstr>
      <vt:lpstr>What Is a Dependency?</vt:lpstr>
      <vt:lpstr>Dependency injection in Angular</vt:lpstr>
      <vt:lpstr>Dependency injection in Angular</vt:lpstr>
      <vt:lpstr>Need Dependency injection in Angular</vt:lpstr>
      <vt:lpstr>Service</vt:lpstr>
      <vt:lpstr>DI as Design Pattern</vt:lpstr>
      <vt:lpstr>DI as Design Pattern</vt:lpstr>
      <vt:lpstr>DI as Design Pattern</vt:lpstr>
      <vt:lpstr>DI as a framework</vt:lpstr>
      <vt:lpstr>DI as a framework</vt:lpstr>
      <vt:lpstr>Hierarchical DI in Angular</vt:lpstr>
      <vt:lpstr>Practical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Priyanka Sarode</cp:lastModifiedBy>
  <cp:revision>151</cp:revision>
  <dcterms:created xsi:type="dcterms:W3CDTF">2019-03-07T07:10:25Z</dcterms:created>
  <dcterms:modified xsi:type="dcterms:W3CDTF">2022-04-29T04:15:13Z</dcterms:modified>
</cp:coreProperties>
</file>