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1" r:id="rId6"/>
    <p:sldId id="262" r:id="rId7"/>
    <p:sldId id="264" r:id="rId8"/>
    <p:sldId id="263" r:id="rId9"/>
    <p:sldId id="265" r:id="rId10"/>
    <p:sldId id="266" r:id="rId11"/>
    <p:sldId id="267" r:id="rId12"/>
    <p:sldId id="268" r:id="rId13"/>
    <p:sldId id="269" r:id="rId14"/>
    <p:sldId id="270" r:id="rId15"/>
    <p:sldId id="27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4/21/2022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4/21/2022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guide/glossary#output" TargetMode="External"/><Relationship Id="rId2" Type="http://schemas.openxmlformats.org/officeDocument/2006/relationships/hyperlink" Target="https://angular.io/guide/glossary#in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Lifecycle Hooks, Routing and Navigation</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endParaRPr lang="en-US" dirty="0"/>
          </a:p>
          <a:p>
            <a:r>
              <a:rPr lang="en-US" sz="1800" smtClean="0">
                <a:solidFill>
                  <a:schemeClr val="tx1">
                    <a:lumMod val="50000"/>
                    <a:lumOff val="50000"/>
                  </a:schemeClr>
                </a:solidFill>
              </a:rPr>
              <a:t>April-2022</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565" y="252034"/>
            <a:ext cx="9438716" cy="797605"/>
          </a:xfrm>
        </p:spPr>
        <p:txBody>
          <a:bodyPr/>
          <a:lstStyle/>
          <a:p>
            <a:r>
              <a:rPr lang="en-IN" dirty="0" smtClean="0"/>
              <a:t>Hook Methods in detail</a:t>
            </a:r>
            <a:endParaRPr lang="en-IN" dirty="0"/>
          </a:p>
        </p:txBody>
      </p:sp>
      <p:sp>
        <p:nvSpPr>
          <p:cNvPr id="5" name="Rectangle 2"/>
          <p:cNvSpPr>
            <a:spLocks noGrp="1" noChangeArrowheads="1"/>
          </p:cNvSpPr>
          <p:nvPr>
            <p:ph idx="1"/>
          </p:nvPr>
        </p:nvSpPr>
        <p:spPr bwMode="auto">
          <a:xfrm>
            <a:off x="640080" y="876402"/>
            <a:ext cx="11051177" cy="55592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76119"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eaLnBrk="1" fontAlgn="base" hangingPunct="1">
              <a:spcBef>
                <a:spcPts val="1000"/>
              </a:spcBef>
              <a:spcAft>
                <a:spcPct val="0"/>
              </a:spcAft>
              <a:buClrTx/>
              <a:buSzTx/>
              <a:buNone/>
              <a:tabLst/>
            </a:pPr>
            <a:r>
              <a:rPr lang="en-US" altLang="en-US" sz="2300" b="1" dirty="0">
                <a:solidFill>
                  <a:schemeClr val="bg1">
                    <a:lumMod val="50000"/>
                  </a:schemeClr>
                </a:solidFill>
                <a:latin typeface="Trebuchet MS" panose="020B0603020202020204" pitchFamily="34" charset="0"/>
              </a:rPr>
              <a:t>3. ngDoCheck</a:t>
            </a:r>
          </a:p>
          <a:p>
            <a:pPr marR="0" lvl="0" algn="just" eaLnBrk="1" fontAlgn="base" hangingPunct="1">
              <a:spcBef>
                <a:spcPts val="1000"/>
              </a:spcBef>
              <a:spcAft>
                <a:spcPct val="0"/>
              </a:spcAft>
              <a:buClrTx/>
              <a:buSzTx/>
              <a:tabLst/>
            </a:pPr>
            <a:r>
              <a:rPr lang="en-US" altLang="en-US" sz="2300" dirty="0">
                <a:solidFill>
                  <a:schemeClr val="bg1">
                    <a:lumMod val="50000"/>
                  </a:schemeClr>
                </a:solidFill>
                <a:latin typeface="Trebuchet MS" panose="020B0603020202020204" pitchFamily="34" charset="0"/>
              </a:rPr>
              <a:t>This hook can be thought of as an extension of the ngOnChanges hook. </a:t>
            </a:r>
          </a:p>
          <a:p>
            <a:pPr marR="0" lvl="0" algn="just" eaLnBrk="1" fontAlgn="base" hangingPunct="1">
              <a:spcBef>
                <a:spcPts val="1000"/>
              </a:spcBef>
              <a:spcAft>
                <a:spcPct val="0"/>
              </a:spcAft>
              <a:buClrTx/>
              <a:buSzTx/>
              <a:tabLst/>
            </a:pPr>
            <a:r>
              <a:rPr lang="en-US" altLang="en-US" sz="2300" dirty="0">
                <a:solidFill>
                  <a:schemeClr val="bg1">
                    <a:lumMod val="50000"/>
                  </a:schemeClr>
                </a:solidFill>
                <a:latin typeface="Trebuchet MS" panose="020B0603020202020204" pitchFamily="34" charset="0"/>
              </a:rPr>
              <a:t>This method can be used to detect changes that Angular cannot or will not detect. </a:t>
            </a:r>
          </a:p>
          <a:p>
            <a:pPr marR="0" lvl="0" algn="just" eaLnBrk="1" fontAlgn="base" hangingPunct="1">
              <a:spcBef>
                <a:spcPts val="1000"/>
              </a:spcBef>
              <a:spcAft>
                <a:spcPct val="0"/>
              </a:spcAft>
              <a:buClrTx/>
              <a:buSzTx/>
              <a:tabLst/>
            </a:pPr>
            <a:r>
              <a:rPr lang="en-US" altLang="en-US" sz="2300" dirty="0">
                <a:solidFill>
                  <a:schemeClr val="bg1">
                    <a:lumMod val="50000"/>
                  </a:schemeClr>
                </a:solidFill>
                <a:latin typeface="Trebuchet MS" panose="020B0603020202020204" pitchFamily="34" charset="0"/>
              </a:rPr>
              <a:t>It is called after the ngOnChanges and ngOnInit hooks in every change detection.</a:t>
            </a:r>
          </a:p>
          <a:p>
            <a:pPr marR="0" lvl="0" algn="just" eaLnBrk="1" fontAlgn="base" hangingPunct="1">
              <a:spcBef>
                <a:spcPts val="1000"/>
              </a:spcBef>
              <a:spcAft>
                <a:spcPct val="0"/>
              </a:spcAft>
              <a:buClrTx/>
              <a:buSzTx/>
              <a:tabLst/>
            </a:pPr>
            <a:r>
              <a:rPr lang="en-US" altLang="en-US" sz="2300" dirty="0">
                <a:solidFill>
                  <a:schemeClr val="bg1">
                    <a:lumMod val="50000"/>
                  </a:schemeClr>
                </a:solidFill>
                <a:latin typeface="Trebuchet MS" panose="020B0603020202020204" pitchFamily="34" charset="0"/>
              </a:rPr>
              <a:t>This hook is expensive because it is called so frequently; after every change detection cycle, </a:t>
            </a:r>
          </a:p>
          <a:p>
            <a:pPr marR="0" lvl="0" algn="just" eaLnBrk="1" fontAlgn="base" hangingPunct="1">
              <a:spcBef>
                <a:spcPts val="1000"/>
              </a:spcBef>
              <a:spcAft>
                <a:spcPct val="0"/>
              </a:spcAft>
              <a:buClrTx/>
              <a:buSzTx/>
              <a:tabLst/>
            </a:pPr>
            <a:r>
              <a:rPr lang="en-US" altLang="en-US" sz="2300" dirty="0">
                <a:solidFill>
                  <a:schemeClr val="bg1">
                    <a:lumMod val="50000"/>
                  </a:schemeClr>
                </a:solidFill>
                <a:latin typeface="Trebuchet MS" panose="020B0603020202020204" pitchFamily="34" charset="0"/>
              </a:rPr>
              <a:t>regardless of where the change occurred. As a result, it should be used with caution so that it does not negatively impact the user experience</a:t>
            </a:r>
            <a:r>
              <a:rPr lang="en-US" altLang="en-US" sz="2300" dirty="0" smtClean="0">
                <a:solidFill>
                  <a:schemeClr val="bg1">
                    <a:lumMod val="50000"/>
                  </a:schemeClr>
                </a:solidFill>
                <a:latin typeface="Trebuchet MS" panose="020B0603020202020204" pitchFamily="34" charset="0"/>
              </a:rPr>
              <a:t>.</a:t>
            </a:r>
          </a:p>
          <a:p>
            <a:pPr algn="just" eaLnBrk="1" hangingPunct="1">
              <a:spcBef>
                <a:spcPts val="1000"/>
              </a:spcBef>
            </a:pPr>
            <a:r>
              <a:rPr lang="en-IN" sz="2300" dirty="0">
                <a:solidFill>
                  <a:schemeClr val="bg1">
                    <a:lumMod val="50000"/>
                  </a:schemeClr>
                </a:solidFill>
                <a:latin typeface="Trebuchet MS" panose="020B0603020202020204" pitchFamily="34" charset="0"/>
              </a:rPr>
              <a:t>Well, because Angular tracks object references, if we mutate the object without changing the reference, Angular will not detect the changes and will not run change detection for the component. As a result, the new name property value will not be rendered in DOM again. Fortunately, we can check for object mutations and notify Angular using </a:t>
            </a:r>
            <a:r>
              <a:rPr lang="en-IN" sz="2300" dirty="0" smtClean="0">
                <a:solidFill>
                  <a:schemeClr val="bg1">
                    <a:lumMod val="50000"/>
                  </a:schemeClr>
                </a:solidFill>
                <a:latin typeface="Trebuchet MS" panose="020B0603020202020204" pitchFamily="34" charset="0"/>
              </a:rPr>
              <a:t>the ngDoCheck.</a:t>
            </a:r>
            <a:endParaRPr lang="en-US" altLang="en-US" sz="23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693255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Hook Methods in detail</a:t>
            </a:r>
            <a:endParaRPr lang="en-IN" dirty="0"/>
          </a:p>
        </p:txBody>
      </p:sp>
      <p:sp>
        <p:nvSpPr>
          <p:cNvPr id="3" name="Content Placeholder 2"/>
          <p:cNvSpPr>
            <a:spLocks noGrp="1"/>
          </p:cNvSpPr>
          <p:nvPr>
            <p:ph idx="1"/>
          </p:nvPr>
        </p:nvSpPr>
        <p:spPr/>
        <p:txBody>
          <a:bodyPr>
            <a:normAutofit/>
          </a:bodyPr>
          <a:lstStyle/>
          <a:p>
            <a:pPr marL="0" indent="0" algn="just">
              <a:buNone/>
            </a:pPr>
            <a:r>
              <a:rPr lang="en-IN" b="1" dirty="0"/>
              <a:t>4. </a:t>
            </a:r>
            <a:r>
              <a:rPr lang="en-IN" b="1" dirty="0" smtClean="0"/>
              <a:t>ngAfterContentInit</a:t>
            </a:r>
          </a:p>
          <a:p>
            <a:pPr algn="just"/>
            <a:r>
              <a:rPr lang="en-IN" dirty="0"/>
              <a:t>T</a:t>
            </a:r>
            <a:r>
              <a:rPr lang="en-IN" dirty="0" smtClean="0"/>
              <a:t>his </a:t>
            </a:r>
            <a:r>
              <a:rPr lang="en-IN" dirty="0"/>
              <a:t>method is called only once during the component’s lifecycle. Within this hook, we have access to the ElementRef of the ContentChild for the first time after the component is created; that is after Angular has already projected the external content into the component’s view</a:t>
            </a:r>
            <a:r>
              <a:rPr lang="en-IN" dirty="0" smtClean="0"/>
              <a:t>.</a:t>
            </a:r>
          </a:p>
          <a:p>
            <a:pPr marL="0" indent="0" algn="just">
              <a:buNone/>
            </a:pPr>
            <a:r>
              <a:rPr lang="en-IN" b="1" dirty="0"/>
              <a:t>5. ngAfterContentChecked</a:t>
            </a:r>
          </a:p>
          <a:p>
            <a:pPr algn="just"/>
            <a:endParaRPr lang="en-IN" dirty="0" smtClean="0"/>
          </a:p>
          <a:p>
            <a:pPr marL="0" indent="0" algn="just">
              <a:buNone/>
            </a:pPr>
            <a:endParaRPr lang="en-IN" b="1" dirty="0"/>
          </a:p>
        </p:txBody>
      </p:sp>
      <p:sp>
        <p:nvSpPr>
          <p:cNvPr id="4" name="Rectangle 1"/>
          <p:cNvSpPr>
            <a:spLocks noChangeArrowheads="1"/>
          </p:cNvSpPr>
          <p:nvPr/>
        </p:nvSpPr>
        <p:spPr bwMode="auto">
          <a:xfrm>
            <a:off x="726724" y="3649121"/>
            <a:ext cx="11039451" cy="155016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eaLnBrk="1" fontAlgn="base" hangingPunct="1">
              <a:lnSpc>
                <a:spcPct val="90000"/>
              </a:lnSpc>
              <a:spcBef>
                <a:spcPts val="1000"/>
              </a:spcBef>
              <a:spcAft>
                <a:spcPct val="0"/>
              </a:spcAft>
              <a:buClrTx/>
              <a:buSzTx/>
              <a:buFont typeface="Arial" panose="020B0604020202020204" pitchFamily="34" charset="0"/>
              <a:buChar char="•"/>
              <a:tabLst/>
            </a:pPr>
            <a:r>
              <a:rPr lang="en-US" altLang="en-US" sz="2400" dirty="0">
                <a:solidFill>
                  <a:schemeClr val="bg1">
                    <a:lumMod val="50000"/>
                  </a:schemeClr>
                </a:solidFill>
                <a:latin typeface="Trebuchet MS" panose="020B0603020202020204" pitchFamily="34" charset="0"/>
              </a:rPr>
              <a:t>This method is invoked once during the component’s lifecycle, following ngAfterContentInit, and then after each subsequent ngDoCheck. </a:t>
            </a:r>
          </a:p>
          <a:p>
            <a:pPr marL="342900" marR="0" lvl="0" indent="-342900" algn="just" eaLnBrk="1" fontAlgn="base" hangingPunct="1">
              <a:lnSpc>
                <a:spcPct val="90000"/>
              </a:lnSpc>
              <a:spcBef>
                <a:spcPts val="1000"/>
              </a:spcBef>
              <a:spcAft>
                <a:spcPct val="0"/>
              </a:spcAft>
              <a:buClrTx/>
              <a:buSzTx/>
              <a:buFont typeface="Arial" panose="020B0604020202020204" pitchFamily="34" charset="0"/>
              <a:buChar char="•"/>
              <a:tabLst/>
            </a:pPr>
            <a:r>
              <a:rPr lang="en-US" altLang="en-US" sz="2400" dirty="0">
                <a:solidFill>
                  <a:schemeClr val="bg1">
                    <a:lumMod val="50000"/>
                  </a:schemeClr>
                </a:solidFill>
                <a:latin typeface="Trebuchet MS" panose="020B0603020202020204" pitchFamily="34" charset="0"/>
              </a:rPr>
              <a:t>After Angular has checked the content projected into the component in the current digest loop, it is called. </a:t>
            </a:r>
          </a:p>
        </p:txBody>
      </p:sp>
    </p:spTree>
    <p:extLst>
      <p:ext uri="{BB962C8B-B14F-4D97-AF65-F5344CB8AC3E}">
        <p14:creationId xmlns:p14="http://schemas.microsoft.com/office/powerpoint/2010/main" val="2571303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25" y="189972"/>
            <a:ext cx="9438716" cy="797605"/>
          </a:xfrm>
        </p:spPr>
        <p:txBody>
          <a:bodyPr/>
          <a:lstStyle/>
          <a:p>
            <a:r>
              <a:rPr lang="en-IN" dirty="0" smtClean="0"/>
              <a:t>Hook Methods in detail</a:t>
            </a:r>
            <a:endParaRPr lang="en-IN" dirty="0"/>
          </a:p>
        </p:txBody>
      </p:sp>
      <p:sp>
        <p:nvSpPr>
          <p:cNvPr id="3" name="Content Placeholder 2"/>
          <p:cNvSpPr>
            <a:spLocks noGrp="1"/>
          </p:cNvSpPr>
          <p:nvPr>
            <p:ph idx="1"/>
          </p:nvPr>
        </p:nvSpPr>
        <p:spPr/>
        <p:txBody>
          <a:bodyPr>
            <a:normAutofit/>
          </a:bodyPr>
          <a:lstStyle/>
          <a:p>
            <a:pPr algn="just"/>
            <a:endParaRPr lang="en-IN" dirty="0" smtClean="0"/>
          </a:p>
          <a:p>
            <a:pPr marL="0" indent="0" algn="just">
              <a:buNone/>
            </a:pPr>
            <a:endParaRPr lang="en-IN" b="1" dirty="0"/>
          </a:p>
        </p:txBody>
      </p:sp>
      <p:sp>
        <p:nvSpPr>
          <p:cNvPr id="5" name="Rectangle 1"/>
          <p:cNvSpPr>
            <a:spLocks noChangeArrowheads="1"/>
          </p:cNvSpPr>
          <p:nvPr/>
        </p:nvSpPr>
        <p:spPr bwMode="auto">
          <a:xfrm>
            <a:off x="517719" y="721823"/>
            <a:ext cx="11248457" cy="55417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76119"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spcBef>
                <a:spcPct val="0"/>
              </a:spcBef>
              <a:spcAft>
                <a:spcPct val="0"/>
              </a:spcAft>
              <a:buClrTx/>
              <a:buSzTx/>
              <a:tabLst/>
            </a:pPr>
            <a:r>
              <a:rPr kumimoji="0" lang="en-US" altLang="en-US" sz="2300" b="1" i="0" u="none" strike="noStrike" cap="none" normalizeH="0" baseline="0" dirty="0" smtClean="0">
                <a:ln>
                  <a:noFill/>
                </a:ln>
                <a:solidFill>
                  <a:srgbClr val="7F7F7F"/>
                </a:solidFill>
                <a:effectLst/>
                <a:latin typeface="Trebuchet MS" panose="020B0603020202020204" pitchFamily="34" charset="0"/>
              </a:rPr>
              <a:t>6. ngAfterViewInit</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sz="2300" dirty="0" smtClean="0">
                <a:solidFill>
                  <a:schemeClr val="bg1">
                    <a:lumMod val="50000"/>
                  </a:schemeClr>
                </a:solidFill>
                <a:latin typeface="Trebuchet MS" panose="020B0603020202020204" pitchFamily="34" charset="0"/>
              </a:rPr>
              <a:t>This </a:t>
            </a:r>
            <a:r>
              <a:rPr lang="en-US" altLang="en-US" sz="2300" dirty="0">
                <a:solidFill>
                  <a:schemeClr val="bg1">
                    <a:lumMod val="50000"/>
                  </a:schemeClr>
                </a:solidFill>
                <a:latin typeface="Trebuchet MS" panose="020B0603020202020204" pitchFamily="34" charset="0"/>
              </a:rPr>
              <a:t>method is only called once during the component’s </a:t>
            </a:r>
            <a:r>
              <a:rPr lang="en-US" altLang="en-US" sz="2300" dirty="0" smtClean="0">
                <a:solidFill>
                  <a:schemeClr val="bg1">
                    <a:lumMod val="50000"/>
                  </a:schemeClr>
                </a:solidFill>
                <a:latin typeface="Trebuchet MS" panose="020B0603020202020204" pitchFamily="34" charset="0"/>
              </a:rPr>
              <a:t>lifecycle, immediately </a:t>
            </a:r>
            <a:r>
              <a:rPr lang="en-US" altLang="en-US" sz="2300" dirty="0">
                <a:solidFill>
                  <a:schemeClr val="bg1">
                    <a:lumMod val="50000"/>
                  </a:schemeClr>
                </a:solidFill>
                <a:latin typeface="Trebuchet MS" panose="020B0603020202020204" pitchFamily="34" charset="0"/>
              </a:rPr>
              <a:t>after ngAfterContentChecked. </a:t>
            </a:r>
            <a:endParaRPr lang="en-US" altLang="en-US" sz="2300" dirty="0" smtClean="0">
              <a:solidFill>
                <a:schemeClr val="bg1">
                  <a:lumMod val="50000"/>
                </a:schemeClr>
              </a:solidFill>
              <a:latin typeface="Trebuchet MS" panose="020B0603020202020204" pitchFamily="34" charset="0"/>
            </a:endParaRPr>
          </a:p>
          <a:p>
            <a:pPr marL="342900" indent="-342900" algn="just" eaLnBrk="1" hangingPunct="1">
              <a:spcBef>
                <a:spcPts val="1000"/>
              </a:spcBef>
              <a:buFont typeface="Arial" panose="020B0604020202020204" pitchFamily="34" charset="0"/>
              <a:buChar char="•"/>
            </a:pPr>
            <a:r>
              <a:rPr lang="en-US" altLang="en-US" sz="2300" dirty="0" smtClean="0">
                <a:solidFill>
                  <a:schemeClr val="bg1">
                    <a:lumMod val="50000"/>
                  </a:schemeClr>
                </a:solidFill>
                <a:latin typeface="Trebuchet MS" panose="020B0603020202020204" pitchFamily="34" charset="0"/>
              </a:rPr>
              <a:t>Within </a:t>
            </a:r>
            <a:r>
              <a:rPr lang="en-US" altLang="en-US" sz="2300" dirty="0">
                <a:solidFill>
                  <a:schemeClr val="bg1">
                    <a:lumMod val="50000"/>
                  </a:schemeClr>
                </a:solidFill>
                <a:latin typeface="Trebuchet MS" panose="020B0603020202020204" pitchFamily="34" charset="0"/>
              </a:rPr>
              <a:t>this hook, we have access to the ElementRef of the </a:t>
            </a:r>
            <a:r>
              <a:rPr lang="en-US" altLang="en-US" sz="2300" dirty="0" smtClean="0">
                <a:solidFill>
                  <a:schemeClr val="bg1">
                    <a:lumMod val="50000"/>
                  </a:schemeClr>
                </a:solidFill>
                <a:latin typeface="Trebuchet MS" panose="020B0603020202020204" pitchFamily="34" charset="0"/>
              </a:rPr>
              <a:t>ViewChildren for </a:t>
            </a:r>
            <a:r>
              <a:rPr lang="en-US" altLang="en-US" sz="2300" dirty="0">
                <a:solidFill>
                  <a:schemeClr val="bg1">
                    <a:lumMod val="50000"/>
                  </a:schemeClr>
                </a:solidFill>
                <a:latin typeface="Trebuchet MS" panose="020B0603020202020204" pitchFamily="34" charset="0"/>
              </a:rPr>
              <a:t>the first time after the component is created; that is after Angular has already composed </a:t>
            </a:r>
            <a:r>
              <a:rPr lang="en-US" altLang="en-US" sz="2300" dirty="0" smtClean="0">
                <a:solidFill>
                  <a:schemeClr val="bg1">
                    <a:lumMod val="50000"/>
                  </a:schemeClr>
                </a:solidFill>
                <a:latin typeface="Trebuchet MS" panose="020B0603020202020204" pitchFamily="34" charset="0"/>
              </a:rPr>
              <a:t>the </a:t>
            </a:r>
            <a:r>
              <a:rPr lang="en-US" altLang="en-US" sz="2300" dirty="0">
                <a:solidFill>
                  <a:schemeClr val="bg1">
                    <a:lumMod val="50000"/>
                  </a:schemeClr>
                </a:solidFill>
                <a:latin typeface="Trebuchet MS" panose="020B0603020202020204" pitchFamily="34" charset="0"/>
              </a:rPr>
              <a:t>component’s views and its child views.</a:t>
            </a:r>
          </a:p>
          <a:p>
            <a:pPr marL="342900" indent="-342900" algn="just" eaLnBrk="1" hangingPunct="1">
              <a:spcBef>
                <a:spcPts val="1000"/>
              </a:spcBef>
              <a:buFont typeface="Arial" panose="020B0604020202020204" pitchFamily="34" charset="0"/>
              <a:buChar char="•"/>
            </a:pPr>
            <a:r>
              <a:rPr lang="en-US" altLang="en-US" sz="2300" dirty="0">
                <a:solidFill>
                  <a:schemeClr val="bg1">
                    <a:lumMod val="50000"/>
                  </a:schemeClr>
                </a:solidFill>
                <a:latin typeface="Trebuchet MS" panose="020B0603020202020204" pitchFamily="34" charset="0"/>
              </a:rPr>
              <a:t>This hook is useful when you need to load content on your view that is </a:t>
            </a:r>
            <a:r>
              <a:rPr lang="en-US" altLang="en-US" sz="2300" dirty="0" smtClean="0">
                <a:solidFill>
                  <a:schemeClr val="bg1">
                    <a:lumMod val="50000"/>
                  </a:schemeClr>
                </a:solidFill>
                <a:latin typeface="Trebuchet MS" panose="020B0603020202020204" pitchFamily="34" charset="0"/>
              </a:rPr>
              <a:t>dependent </a:t>
            </a:r>
            <a:r>
              <a:rPr lang="en-US" altLang="en-US" sz="2300" dirty="0">
                <a:solidFill>
                  <a:schemeClr val="bg1">
                    <a:lumMod val="50000"/>
                  </a:schemeClr>
                </a:solidFill>
                <a:latin typeface="Trebuchet MS" panose="020B0603020202020204" pitchFamily="34" charset="0"/>
              </a:rPr>
              <a:t>on the components of the view, such as when you need to set a video </a:t>
            </a:r>
            <a:r>
              <a:rPr lang="en-US" altLang="en-US" sz="2300" dirty="0" smtClean="0">
                <a:solidFill>
                  <a:schemeClr val="bg1">
                    <a:lumMod val="50000"/>
                  </a:schemeClr>
                </a:solidFill>
                <a:latin typeface="Trebuchet MS" panose="020B0603020202020204" pitchFamily="34" charset="0"/>
              </a:rPr>
              <a:t>player </a:t>
            </a:r>
            <a:r>
              <a:rPr lang="en-US" altLang="en-US" sz="2300" dirty="0">
                <a:solidFill>
                  <a:schemeClr val="bg1">
                    <a:lumMod val="50000"/>
                  </a:schemeClr>
                </a:solidFill>
                <a:latin typeface="Trebuchet MS" panose="020B0603020202020204" pitchFamily="34" charset="0"/>
              </a:rPr>
              <a:t>or create a chart from a canvas element</a:t>
            </a:r>
            <a:r>
              <a:rPr lang="en-US" altLang="en-US" sz="2300" dirty="0" smtClean="0">
                <a:solidFill>
                  <a:schemeClr val="bg1">
                    <a:lumMod val="50000"/>
                  </a:schemeClr>
                </a:solidFill>
                <a:latin typeface="Trebuchet MS" panose="020B0603020202020204" pitchFamily="34" charset="0"/>
              </a:rPr>
              <a:t>.</a:t>
            </a:r>
          </a:p>
          <a:p>
            <a:pPr indent="0" algn="just">
              <a:lnSpc>
                <a:spcPct val="100000"/>
              </a:lnSpc>
              <a:buFontTx/>
              <a:buNone/>
            </a:pPr>
            <a:r>
              <a:rPr lang="en-US" altLang="en-US" sz="2300" b="1" dirty="0">
                <a:solidFill>
                  <a:srgbClr val="7F7F7F"/>
                </a:solidFill>
                <a:latin typeface="Trebuchet MS" panose="020B0603020202020204" pitchFamily="34" charset="0"/>
              </a:rPr>
              <a:t>7. </a:t>
            </a:r>
            <a:r>
              <a:rPr lang="en-US" altLang="en-US" sz="2300" b="1" dirty="0" smtClean="0">
                <a:solidFill>
                  <a:srgbClr val="7F7F7F"/>
                </a:solidFill>
                <a:latin typeface="Trebuchet MS" panose="020B0603020202020204" pitchFamily="34" charset="0"/>
              </a:rPr>
              <a:t>ngAfterViewChecked </a:t>
            </a:r>
          </a:p>
          <a:p>
            <a:pPr marL="342900" indent="-342900" algn="just">
              <a:lnSpc>
                <a:spcPct val="100000"/>
              </a:lnSpc>
              <a:buFont typeface="Arial" panose="020B0604020202020204" pitchFamily="34" charset="0"/>
              <a:buChar char="•"/>
            </a:pPr>
            <a:r>
              <a:rPr lang="en-US" altLang="en-US" sz="2300" dirty="0" smtClean="0">
                <a:solidFill>
                  <a:schemeClr val="bg1">
                    <a:lumMod val="50000"/>
                  </a:schemeClr>
                </a:solidFill>
                <a:latin typeface="Trebuchet MS" panose="020B0603020202020204" pitchFamily="34" charset="0"/>
              </a:rPr>
              <a:t>This </a:t>
            </a:r>
            <a:r>
              <a:rPr lang="en-US" altLang="en-US" sz="2300" dirty="0">
                <a:solidFill>
                  <a:schemeClr val="bg1">
                    <a:lumMod val="50000"/>
                  </a:schemeClr>
                </a:solidFill>
                <a:latin typeface="Trebuchet MS" panose="020B0603020202020204" pitchFamily="34" charset="0"/>
              </a:rPr>
              <a:t>method is called once after ngAfterViewInit and then every time ngAfterContentChecked is called after that. It is called after Angular has already checked the views and child views of the component in the current digest loop</a:t>
            </a:r>
            <a:r>
              <a:rPr lang="en-US" altLang="en-US" sz="2300" dirty="0" smtClean="0">
                <a:solidFill>
                  <a:schemeClr val="bg1">
                    <a:lumMod val="50000"/>
                  </a:schemeClr>
                </a:solidFill>
                <a:latin typeface="Trebuchet MS" panose="020B0603020202020204" pitchFamily="34" charset="0"/>
              </a:rPr>
              <a:t>.</a:t>
            </a:r>
            <a:endParaRPr lang="en-US" altLang="en-US" sz="23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727583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Hook Methods</a:t>
            </a:r>
            <a:endParaRPr lang="en-IN" dirty="0"/>
          </a:p>
        </p:txBody>
      </p:sp>
      <p:sp>
        <p:nvSpPr>
          <p:cNvPr id="3" name="Content Placeholder 2"/>
          <p:cNvSpPr>
            <a:spLocks noGrp="1"/>
          </p:cNvSpPr>
          <p:nvPr>
            <p:ph idx="1"/>
          </p:nvPr>
        </p:nvSpPr>
        <p:spPr/>
        <p:txBody>
          <a:bodyPr/>
          <a:lstStyle/>
          <a:p>
            <a:pPr algn="just"/>
            <a:r>
              <a:rPr lang="en-IN" b="1" dirty="0"/>
              <a:t>8. ngOnDestroy</a:t>
            </a:r>
          </a:p>
          <a:p>
            <a:pPr algn="just"/>
            <a:r>
              <a:rPr lang="en-IN" dirty="0"/>
              <a:t>Finally, this method is called only once during the component’s lifecycle, just before it is destroyed by Angular. In this hook, you should notify the rest of your application that the component is being destroyed, in case any actions need to be taken based on that information.</a:t>
            </a:r>
          </a:p>
          <a:p>
            <a:pPr algn="just"/>
            <a:r>
              <a:rPr lang="en-IN" dirty="0"/>
              <a:t>It’s also where you should put all of the </a:t>
            </a:r>
            <a:r>
              <a:rPr lang="en-IN" dirty="0" smtClean="0"/>
              <a:t>clean-up </a:t>
            </a:r>
            <a:r>
              <a:rPr lang="en-IN" dirty="0"/>
              <a:t>logic for that component. It is, for example, where you can delete any local storage information and, more importantly, unsubscribe observables, detach event handlers, stop timers, etc. to avoid memory leaks.</a:t>
            </a:r>
          </a:p>
          <a:p>
            <a:pPr algn="just"/>
            <a:r>
              <a:rPr lang="en-IN" dirty="0"/>
              <a:t>It is worth noting that </a:t>
            </a:r>
            <a:r>
              <a:rPr lang="en-IN" dirty="0" smtClean="0"/>
              <a:t>the ngOnDestroy </a:t>
            </a:r>
            <a:r>
              <a:rPr lang="en-IN" dirty="0"/>
              <a:t>is not called when the user refreshes the page or closes the browser. So, if you need to handle any </a:t>
            </a:r>
            <a:r>
              <a:rPr lang="en-IN" dirty="0" smtClean="0"/>
              <a:t>clean-up </a:t>
            </a:r>
            <a:r>
              <a:rPr lang="en-IN" dirty="0"/>
              <a:t>logic on those occasions, you can use the </a:t>
            </a:r>
            <a:r>
              <a:rPr lang="en-IN" dirty="0" smtClean="0"/>
              <a:t>HostListener</a:t>
            </a:r>
            <a:r>
              <a:rPr lang="en-IN" dirty="0"/>
              <a:t> </a:t>
            </a:r>
            <a:r>
              <a:rPr lang="en-IN" dirty="0" smtClean="0"/>
              <a:t>decorator.</a:t>
            </a:r>
            <a:endParaRPr lang="en-IN" dirty="0"/>
          </a:p>
        </p:txBody>
      </p:sp>
    </p:spTree>
    <p:extLst>
      <p:ext uri="{BB962C8B-B14F-4D97-AF65-F5344CB8AC3E}">
        <p14:creationId xmlns:p14="http://schemas.microsoft.com/office/powerpoint/2010/main" val="262689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and navigation</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020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8170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4961623"/>
              </p:ext>
            </p:extLst>
          </p:nvPr>
        </p:nvGraphicFramePr>
        <p:xfrm>
          <a:off x="477806" y="442126"/>
          <a:ext cx="4629770" cy="6167680"/>
        </p:xfrm>
        <a:graphic>
          <a:graphicData uri="http://schemas.openxmlformats.org/drawingml/2006/table">
            <a:tbl>
              <a:tblPr/>
              <a:tblGrid>
                <a:gridCol w="4629770">
                  <a:extLst>
                    <a:ext uri="{9D8B030D-6E8A-4147-A177-3AD203B41FA5}">
                      <a16:colId xmlns:a16="http://schemas.microsoft.com/office/drawing/2014/main" val="1712688655"/>
                    </a:ext>
                  </a:extLst>
                </a:gridCol>
              </a:tblGrid>
              <a:tr h="6167680">
                <a:tc>
                  <a:txBody>
                    <a:bodyPr/>
                    <a:lstStyle/>
                    <a:p>
                      <a:pPr algn="l" fontAlgn="b"/>
                      <a:r>
                        <a:rPr lang="en-IN" sz="1800" b="0" i="0" u="none" strike="noStrike" dirty="0">
                          <a:solidFill>
                            <a:srgbClr val="003399"/>
                          </a:solidFill>
                          <a:effectLst/>
                          <a:latin typeface="Bahnschrift SemiBold SemiConden" panose="020B0502040204020203" pitchFamily="34" charset="0"/>
                        </a:rPr>
                        <a:t>Lifecycle Hooks </a:t>
                      </a: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OnInit</a:t>
                      </a:r>
                      <a:r>
                        <a:rPr lang="en-IN" sz="1800" b="0" i="0" u="none" strike="noStrike" dirty="0" smtClean="0">
                          <a:solidFill>
                            <a:srgbClr val="000000"/>
                          </a:solidFill>
                          <a:effectLst/>
                          <a:latin typeface="Bahnschrift SemiBold SemiConden" panose="020B0502040204020203" pitchFamily="34" charset="0"/>
                        </a:rPr>
                        <a:t> </a:t>
                      </a:r>
                      <a:r>
                        <a:rPr lang="en-IN" sz="1800" b="0" i="0" u="none" strike="noStrike" dirty="0">
                          <a:solidFill>
                            <a:srgbClr val="000000"/>
                          </a:solidFill>
                          <a:effectLst/>
                          <a:latin typeface="Bahnschrift SemiBold SemiConden" panose="020B0502040204020203" pitchFamily="34" charset="0"/>
                        </a:rPr>
                        <a:t>interface</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OnInit</a:t>
                      </a:r>
                      <a:r>
                        <a:rPr lang="en-IN" sz="1800" b="0" i="0" u="none" strike="noStrike" dirty="0" smtClean="0">
                          <a:solidFill>
                            <a:srgbClr val="000000"/>
                          </a:solidFill>
                          <a:effectLst/>
                          <a:latin typeface="Bahnschrift SemiBold SemiConden" panose="020B0502040204020203" pitchFamily="34" charset="0"/>
                        </a:rPr>
                        <a:t> </a:t>
                      </a:r>
                      <a:r>
                        <a:rPr lang="en-IN" sz="1800" b="0" i="0" u="none" strike="noStrike" dirty="0">
                          <a:solidFill>
                            <a:srgbClr val="000000"/>
                          </a:solidFill>
                          <a:effectLst/>
                          <a:latin typeface="Bahnschrift SemiBold SemiConden" panose="020B0502040204020203" pitchFamily="34" charset="0"/>
                        </a:rPr>
                        <a:t>and </a:t>
                      </a:r>
                      <a:r>
                        <a:rPr lang="en-IN" sz="1800" b="0" i="0" u="none" strike="noStrike" dirty="0" err="1">
                          <a:solidFill>
                            <a:srgbClr val="000000"/>
                          </a:solidFill>
                          <a:effectLst/>
                          <a:latin typeface="Bahnschrift SemiBold SemiConden" panose="020B0502040204020203" pitchFamily="34" charset="0"/>
                        </a:rPr>
                        <a:t>OnDestroy</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OnChanges</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Constructor vs ngOnInit</a:t>
                      </a:r>
                      <a:endParaRPr lang="en-IN" sz="1800" b="0" i="0" u="none" strike="noStrike" dirty="0">
                        <a:solidFill>
                          <a:srgbClr val="808080"/>
                        </a:solidFill>
                        <a:effectLst/>
                        <a:latin typeface="Bahnschrift SemiBold SemiConden" panose="020B0502040204020203" pitchFamily="34" charset="0"/>
                      </a:endParaRPr>
                    </a:p>
                    <a:p>
                      <a:pPr algn="l" fontAlgn="b"/>
                      <a:r>
                        <a:rPr lang="en-IN" sz="1800" b="0" i="0" u="none" strike="noStrike" dirty="0">
                          <a:solidFill>
                            <a:srgbClr val="003399"/>
                          </a:solidFill>
                          <a:effectLst/>
                          <a:latin typeface="Bahnschrift SemiBold SemiConden" panose="020B0502040204020203" pitchFamily="34" charset="0"/>
                        </a:rPr>
                        <a:t>Routing and Navigation</a:t>
                      </a: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New </a:t>
                      </a:r>
                      <a:r>
                        <a:rPr lang="en-IN" sz="1800" b="0" i="0" u="none" strike="noStrike" dirty="0">
                          <a:solidFill>
                            <a:srgbClr val="000000"/>
                          </a:solidFill>
                          <a:effectLst/>
                          <a:latin typeface="Bahnschrift SemiBold SemiConden" panose="020B0502040204020203" pitchFamily="34" charset="0"/>
                        </a:rPr>
                        <a:t>and faster view engine</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Importing </a:t>
                      </a:r>
                      <a:r>
                        <a:rPr lang="en-IN" sz="1800" b="0" i="0" u="none" strike="noStrike" dirty="0" err="1">
                          <a:solidFill>
                            <a:srgbClr val="000000"/>
                          </a:solidFill>
                          <a:effectLst/>
                          <a:latin typeface="Bahnschrift SemiBold SemiConden" panose="020B0502040204020203" pitchFamily="34" charset="0"/>
                        </a:rPr>
                        <a:t>RouterModule</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Creating </a:t>
                      </a:r>
                      <a:r>
                        <a:rPr lang="en-IN" sz="1800" b="0" i="0" u="none" strike="noStrike" dirty="0">
                          <a:solidFill>
                            <a:srgbClr val="000000"/>
                          </a:solidFill>
                          <a:effectLst/>
                          <a:latin typeface="Bahnschrift SemiBold SemiConden" panose="020B0502040204020203" pitchFamily="34" charset="0"/>
                        </a:rPr>
                        <a:t>Routes</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Path </a:t>
                      </a:r>
                      <a:r>
                        <a:rPr lang="en-IN" sz="1800" b="0" i="0" u="none" strike="noStrike" dirty="0">
                          <a:solidFill>
                            <a:srgbClr val="000000"/>
                          </a:solidFill>
                          <a:effectLst/>
                          <a:latin typeface="Bahnschrift SemiBold SemiConden" panose="020B0502040204020203" pitchFamily="34" charset="0"/>
                        </a:rPr>
                        <a:t>and Components</a:t>
                      </a: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Exporting </a:t>
                      </a:r>
                      <a:r>
                        <a:rPr lang="en-IN" sz="1800" b="0" i="0" u="none" strike="noStrike" dirty="0">
                          <a:solidFill>
                            <a:srgbClr val="000000"/>
                          </a:solidFill>
                          <a:effectLst/>
                          <a:latin typeface="Bahnschrift SemiBold SemiConden" panose="020B0502040204020203" pitchFamily="34" charset="0"/>
                        </a:rPr>
                        <a:t>Routes</a:t>
                      </a: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Passing </a:t>
                      </a:r>
                      <a:r>
                        <a:rPr lang="en-IN" sz="1800" b="0" i="0" u="none" strike="noStrike" dirty="0">
                          <a:solidFill>
                            <a:srgbClr val="000000"/>
                          </a:solidFill>
                          <a:effectLst/>
                          <a:latin typeface="Bahnschrift SemiBold SemiConden" panose="020B0502040204020203" pitchFamily="34" charset="0"/>
                        </a:rPr>
                        <a:t>Route parameters</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ActivatedRoute</a:t>
                      </a:r>
                      <a:endParaRPr lang="en-IN" sz="1800" b="0" i="0" u="none" strike="noStrike" dirty="0">
                        <a:solidFill>
                          <a:srgbClr val="00000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Params.snapshot</a:t>
                      </a:r>
                      <a:endParaRPr lang="en-IN" sz="1800" b="0" i="0" u="none" strike="noStrike" dirty="0">
                        <a:solidFill>
                          <a:srgbClr val="00000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ParamsMap</a:t>
                      </a:r>
                      <a:endParaRPr lang="en-IN" sz="1800" b="0" i="0" u="none" strike="noStrike" dirty="0">
                        <a:solidFill>
                          <a:srgbClr val="00000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Subscribing </a:t>
                      </a:r>
                      <a:r>
                        <a:rPr lang="en-IN" sz="1800" b="0" i="0" u="none" strike="noStrike" dirty="0">
                          <a:solidFill>
                            <a:srgbClr val="000000"/>
                          </a:solidFill>
                          <a:effectLst/>
                          <a:latin typeface="Bahnschrift SemiBold SemiConden" panose="020B0502040204020203" pitchFamily="34" charset="0"/>
                        </a:rPr>
                        <a:t>parameters</a:t>
                      </a: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Passing </a:t>
                      </a:r>
                      <a:r>
                        <a:rPr lang="en-IN" sz="1800" b="0" i="0" u="none" strike="noStrike" dirty="0">
                          <a:solidFill>
                            <a:srgbClr val="000000"/>
                          </a:solidFill>
                          <a:effectLst/>
                          <a:latin typeface="Bahnschrift SemiBold SemiConden" panose="020B0502040204020203" pitchFamily="34" charset="0"/>
                        </a:rPr>
                        <a:t>multiple parameters</a:t>
                      </a: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RouterOutlet</a:t>
                      </a:r>
                      <a:r>
                        <a:rPr lang="en-IN" sz="1800" b="0" i="0" u="none" strike="noStrike" dirty="0" smtClean="0">
                          <a:solidFill>
                            <a:srgbClr val="000000"/>
                          </a:solidFill>
                          <a:effectLst/>
                          <a:latin typeface="Bahnschrift SemiBold SemiConden" panose="020B0502040204020203" pitchFamily="34" charset="0"/>
                        </a:rPr>
                        <a:t> </a:t>
                      </a:r>
                      <a:r>
                        <a:rPr lang="en-IN" sz="1800" b="0" i="0" u="none" strike="noStrike" dirty="0">
                          <a:solidFill>
                            <a:srgbClr val="000000"/>
                          </a:solidFill>
                          <a:effectLst/>
                          <a:latin typeface="Bahnschrift SemiBold SemiConden" panose="020B0502040204020203" pitchFamily="34" charset="0"/>
                        </a:rPr>
                        <a:t>using &lt;router-outlet&gt;</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err="1" smtClean="0">
                          <a:solidFill>
                            <a:srgbClr val="000000"/>
                          </a:solidFill>
                          <a:effectLst/>
                          <a:latin typeface="Bahnschrift SemiBold SemiConden" panose="020B0502040204020203" pitchFamily="34" charset="0"/>
                        </a:rPr>
                        <a:t>RouterLink</a:t>
                      </a:r>
                      <a:r>
                        <a:rPr lang="en-IN" sz="1800" b="0" i="0" u="none" strike="noStrike" dirty="0" smtClean="0">
                          <a:solidFill>
                            <a:srgbClr val="000000"/>
                          </a:solidFill>
                          <a:effectLst/>
                          <a:latin typeface="Bahnschrift SemiBold SemiConden" panose="020B0502040204020203" pitchFamily="34" charset="0"/>
                        </a:rPr>
                        <a:t> </a:t>
                      </a:r>
                      <a:r>
                        <a:rPr lang="en-IN" sz="1800" b="0" i="0" u="none" strike="noStrike" dirty="0">
                          <a:solidFill>
                            <a:srgbClr val="000000"/>
                          </a:solidFill>
                          <a:effectLst/>
                          <a:latin typeface="Bahnschrift SemiBold SemiConden" panose="020B0502040204020203" pitchFamily="34" charset="0"/>
                        </a:rPr>
                        <a:t>using [</a:t>
                      </a:r>
                      <a:r>
                        <a:rPr lang="en-IN" sz="1800" b="0" i="0" u="none" strike="noStrike" dirty="0" err="1">
                          <a:solidFill>
                            <a:srgbClr val="000000"/>
                          </a:solidFill>
                          <a:effectLst/>
                          <a:latin typeface="Bahnschrift SemiBold SemiConden" panose="020B0502040204020203" pitchFamily="34" charset="0"/>
                        </a:rPr>
                        <a:t>routerLink</a:t>
                      </a:r>
                      <a:r>
                        <a:rPr lang="en-IN" sz="1800" b="0" i="0" u="none" strike="noStrike" dirty="0">
                          <a:solidFill>
                            <a:srgbClr val="000000"/>
                          </a:solidFill>
                          <a:effectLst/>
                          <a:latin typeface="Bahnschrift SemiBold SemiConden" panose="020B0502040204020203" pitchFamily="34" charset="0"/>
                        </a:rPr>
                        <a:t>]</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Defining </a:t>
                      </a:r>
                      <a:r>
                        <a:rPr lang="en-IN" sz="1800" b="0" i="0" u="none" strike="noStrike" dirty="0">
                          <a:solidFill>
                            <a:srgbClr val="000000"/>
                          </a:solidFill>
                          <a:effectLst/>
                          <a:latin typeface="Bahnschrift SemiBold SemiConden" panose="020B0502040204020203" pitchFamily="34" charset="0"/>
                        </a:rPr>
                        <a:t>child routes </a:t>
                      </a:r>
                      <a:endParaRPr lang="en-IN" sz="1800" b="0" i="0" u="none" strike="noStrike" dirty="0">
                        <a:solidFill>
                          <a:srgbClr val="808080"/>
                        </a:solidFill>
                        <a:effectLst/>
                        <a:latin typeface="Bahnschrift SemiBold SemiConden" panose="020B0502040204020203" pitchFamily="34" charset="0"/>
                      </a:endParaRPr>
                    </a:p>
                    <a:p>
                      <a:pPr marL="285750" indent="-285750" algn="l" fontAlgn="b">
                        <a:buFont typeface="Arial" panose="020B0604020202020204" pitchFamily="34" charset="0"/>
                        <a:buChar char="•"/>
                      </a:pPr>
                      <a:r>
                        <a:rPr lang="en-IN" sz="1800" b="0" i="0" u="none" strike="noStrike" dirty="0" smtClean="0">
                          <a:solidFill>
                            <a:srgbClr val="000000"/>
                          </a:solidFill>
                          <a:effectLst/>
                          <a:latin typeface="Bahnschrift SemiBold SemiConden" panose="020B0502040204020203" pitchFamily="34" charset="0"/>
                        </a:rPr>
                        <a:t>Dynamic </a:t>
                      </a:r>
                      <a:r>
                        <a:rPr lang="en-IN" sz="1800" b="0" i="0" u="none" strike="noStrike" dirty="0">
                          <a:solidFill>
                            <a:srgbClr val="000000"/>
                          </a:solidFill>
                          <a:effectLst/>
                          <a:latin typeface="Bahnschrift SemiBold SemiConden" panose="020B0502040204020203" pitchFamily="34" charset="0"/>
                        </a:rPr>
                        <a:t>components with </a:t>
                      </a:r>
                      <a:r>
                        <a:rPr lang="en-IN" sz="1800" b="0" i="0" u="none" strike="noStrike" dirty="0" err="1">
                          <a:solidFill>
                            <a:srgbClr val="000000"/>
                          </a:solidFill>
                          <a:effectLst/>
                          <a:latin typeface="Bahnschrift SemiBold SemiConden" panose="020B0502040204020203" pitchFamily="34" charset="0"/>
                        </a:rPr>
                        <a:t>NgComponentOutlet</a:t>
                      </a:r>
                      <a:endParaRPr lang="en-IN" sz="1800" b="0" i="0" u="none" strike="noStrike" dirty="0">
                        <a:solidFill>
                          <a:srgbClr val="808080"/>
                        </a:solidFill>
                        <a:effectLst/>
                        <a:latin typeface="Bahnschrift SemiBold SemiConden" panose="020B0502040204020203" pitchFamily="34" charset="0"/>
                      </a:endParaRPr>
                    </a:p>
                  </a:txBody>
                  <a:tcPr marL="6883" marR="6883" marT="6883" marB="33038" anchor="b">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587978"/>
                  </a:ext>
                </a:extLst>
              </a:tr>
            </a:tbl>
          </a:graphicData>
        </a:graphic>
      </p:graphicFrame>
    </p:spTree>
    <p:extLst>
      <p:ext uri="{BB962C8B-B14F-4D97-AF65-F5344CB8AC3E}">
        <p14:creationId xmlns:p14="http://schemas.microsoft.com/office/powerpoint/2010/main" val="192428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Lifecycle hooks</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543844" y="1253331"/>
            <a:ext cx="11039452" cy="5053380"/>
          </a:xfrm>
        </p:spPr>
        <p:txBody>
          <a:bodyPr>
            <a:normAutofit lnSpcReduction="10000"/>
          </a:bodyPr>
          <a:lstStyle/>
          <a:p>
            <a:pPr algn="just"/>
            <a:r>
              <a:rPr lang="en-IN" dirty="0"/>
              <a:t>In Angular, a component instance has a lifecycle that begins when Angular instantiates the component class and renders the component view and its child views. </a:t>
            </a:r>
            <a:endParaRPr lang="en-IN" dirty="0" smtClean="0"/>
          </a:p>
          <a:p>
            <a:pPr algn="just"/>
            <a:r>
              <a:rPr lang="en-IN" dirty="0" smtClean="0"/>
              <a:t>The </a:t>
            </a:r>
            <a:r>
              <a:rPr lang="en-IN" dirty="0"/>
              <a:t>lifecycle continues with change detection, in which Angular detects changes in data-bound properties and updates both the view and the component instance as needed. </a:t>
            </a:r>
            <a:endParaRPr lang="en-IN" dirty="0" smtClean="0"/>
          </a:p>
          <a:p>
            <a:pPr algn="just"/>
            <a:r>
              <a:rPr lang="en-IN" dirty="0" smtClean="0"/>
              <a:t>When </a:t>
            </a:r>
            <a:r>
              <a:rPr lang="en-IN" dirty="0"/>
              <a:t>Angular destroys the component instance and removes its rendered template from the DOM, the lifecycle is complete.</a:t>
            </a:r>
          </a:p>
          <a:p>
            <a:pPr algn="just"/>
            <a:r>
              <a:rPr lang="en-IN" dirty="0"/>
              <a:t>Directives have a similar lifecycle to instances, which Angular creates, updates, and destroys during execution</a:t>
            </a:r>
            <a:r>
              <a:rPr lang="en-IN" dirty="0" smtClean="0"/>
              <a:t>.</a:t>
            </a:r>
          </a:p>
          <a:p>
            <a:pPr algn="just"/>
            <a:r>
              <a:rPr lang="en-IN" dirty="0"/>
              <a:t>Angular applications can use lifecycle hook methods to intercept key events in a component’s or directive’s lifecycle in order to initialize new instances, initiate change detection when necessary, respond to updates during change detection, and clean up before deleting instances.</a:t>
            </a:r>
          </a:p>
        </p:txBody>
      </p:sp>
    </p:spTree>
    <p:extLst>
      <p:ext uri="{BB962C8B-B14F-4D97-AF65-F5344CB8AC3E}">
        <p14:creationId xmlns:p14="http://schemas.microsoft.com/office/powerpoint/2010/main" val="229076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IN" dirty="0" smtClean="0"/>
              <a:t>Hook </a:t>
            </a:r>
            <a:r>
              <a:rPr lang="en-IN" dirty="0"/>
              <a:t>methods are called by Angular in the following order:</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09703839"/>
              </p:ext>
            </p:extLst>
          </p:nvPr>
        </p:nvGraphicFramePr>
        <p:xfrm>
          <a:off x="1162597" y="1423852"/>
          <a:ext cx="10215153" cy="4894118"/>
        </p:xfrm>
        <a:graphic>
          <a:graphicData uri="http://schemas.openxmlformats.org/drawingml/2006/table">
            <a:tbl>
              <a:tblPr>
                <a:tableStyleId>{3C2FFA5D-87B4-456A-9821-1D502468CF0F}</a:tableStyleId>
              </a:tblPr>
              <a:tblGrid>
                <a:gridCol w="1292876">
                  <a:extLst>
                    <a:ext uri="{9D8B030D-6E8A-4147-A177-3AD203B41FA5}">
                      <a16:colId xmlns:a16="http://schemas.microsoft.com/office/drawing/2014/main" val="1248889256"/>
                    </a:ext>
                  </a:extLst>
                </a:gridCol>
                <a:gridCol w="3125638">
                  <a:extLst>
                    <a:ext uri="{9D8B030D-6E8A-4147-A177-3AD203B41FA5}">
                      <a16:colId xmlns:a16="http://schemas.microsoft.com/office/drawing/2014/main" val="2887860087"/>
                    </a:ext>
                  </a:extLst>
                </a:gridCol>
                <a:gridCol w="5796639">
                  <a:extLst>
                    <a:ext uri="{9D8B030D-6E8A-4147-A177-3AD203B41FA5}">
                      <a16:colId xmlns:a16="http://schemas.microsoft.com/office/drawing/2014/main" val="3435266695"/>
                    </a:ext>
                  </a:extLst>
                </a:gridCol>
              </a:tblGrid>
              <a:tr h="313974">
                <a:tc>
                  <a:txBody>
                    <a:bodyPr/>
                    <a:lstStyle/>
                    <a:p>
                      <a:pPr algn="just"/>
                      <a:r>
                        <a:rPr lang="en-IN" sz="2000" cap="all" dirty="0" smtClean="0">
                          <a:effectLst/>
                          <a:latin typeface="Trebuchet MS" panose="020B0603020202020204" pitchFamily="34" charset="0"/>
                        </a:rPr>
                        <a:t>Sr.no.</a:t>
                      </a:r>
                      <a:endParaRPr lang="en-IN" sz="2000" b="0" cap="all" dirty="0">
                        <a:solidFill>
                          <a:srgbClr val="444444"/>
                        </a:solidFill>
                        <a:effectLst/>
                        <a:latin typeface="Trebuchet MS" panose="020B0603020202020204" pitchFamily="34" charset="0"/>
                      </a:endParaRPr>
                    </a:p>
                  </a:txBody>
                  <a:tcPr marL="143055" marR="143055" marT="47685" marB="47685"/>
                </a:tc>
                <a:tc>
                  <a:txBody>
                    <a:bodyPr/>
                    <a:lstStyle/>
                    <a:p>
                      <a:pPr algn="just"/>
                      <a:r>
                        <a:rPr lang="en-IN" sz="2000" cap="all" dirty="0" smtClean="0">
                          <a:effectLst/>
                          <a:latin typeface="Trebuchet MS" panose="020B0603020202020204" pitchFamily="34" charset="0"/>
                        </a:rPr>
                        <a:t>HOOK METHOD</a:t>
                      </a:r>
                      <a:endParaRPr lang="en-IN" sz="2000" b="0" cap="all" dirty="0">
                        <a:solidFill>
                          <a:srgbClr val="444444"/>
                        </a:solidFill>
                        <a:effectLst/>
                        <a:latin typeface="Trebuchet MS" panose="020B0603020202020204" pitchFamily="34" charset="0"/>
                      </a:endParaRPr>
                    </a:p>
                  </a:txBody>
                  <a:tcPr marL="143055" marR="143055" marT="47685" marB="47685"/>
                </a:tc>
                <a:tc>
                  <a:txBody>
                    <a:bodyPr/>
                    <a:lstStyle/>
                    <a:p>
                      <a:pPr algn="just"/>
                      <a:r>
                        <a:rPr lang="en-IN" sz="2000" cap="all" dirty="0" smtClean="0">
                          <a:effectLst/>
                          <a:latin typeface="Trebuchet MS" panose="020B0603020202020204" pitchFamily="34" charset="0"/>
                        </a:rPr>
                        <a:t>DETAILS</a:t>
                      </a:r>
                      <a:endParaRPr lang="en-IN" sz="2000" b="0" cap="all" dirty="0">
                        <a:solidFill>
                          <a:srgbClr val="444444"/>
                        </a:solidFill>
                        <a:effectLst/>
                        <a:latin typeface="Trebuchet MS" panose="020B0603020202020204" pitchFamily="34" charset="0"/>
                      </a:endParaRPr>
                    </a:p>
                  </a:txBody>
                  <a:tcPr marL="57222" marR="57222" marT="28611" marB="28611"/>
                </a:tc>
                <a:extLst>
                  <a:ext uri="{0D108BD9-81ED-4DB2-BD59-A6C34878D82A}">
                    <a16:rowId xmlns:a16="http://schemas.microsoft.com/office/drawing/2014/main" val="800769757"/>
                  </a:ext>
                </a:extLst>
              </a:tr>
              <a:tr h="627947">
                <a:tc>
                  <a:txBody>
                    <a:bodyPr/>
                    <a:lstStyle/>
                    <a:p>
                      <a:pPr algn="just" fontAlgn="t"/>
                      <a:r>
                        <a:rPr lang="en-IN" sz="2000">
                          <a:effectLst/>
                          <a:latin typeface="Trebuchet MS" panose="020B0603020202020204" pitchFamily="34" charset="0"/>
                        </a:rPr>
                        <a:t>1</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ngOnChanges</a:t>
                      </a:r>
                      <a:endParaRPr lang="en-IN" sz="2000" b="0" dirty="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When an </a:t>
                      </a:r>
                      <a:r>
                        <a:rPr lang="en-IN" sz="2000" u="none" strike="noStrike">
                          <a:effectLst/>
                          <a:latin typeface="Trebuchet MS" panose="020B0603020202020204" pitchFamily="34" charset="0"/>
                          <a:hlinkClick r:id="rId2" tooltip="input - Glossary | Angular"/>
                        </a:rPr>
                        <a:t>input</a:t>
                      </a:r>
                      <a:r>
                        <a:rPr lang="en-IN" sz="2000">
                          <a:effectLst/>
                          <a:latin typeface="Trebuchet MS" panose="020B0603020202020204" pitchFamily="34" charset="0"/>
                        </a:rPr>
                        <a:t> or </a:t>
                      </a:r>
                      <a:r>
                        <a:rPr lang="en-IN" sz="2000" u="none" strike="noStrike">
                          <a:effectLst/>
                          <a:latin typeface="Trebuchet MS" panose="020B0603020202020204" pitchFamily="34" charset="0"/>
                          <a:hlinkClick r:id="rId3" tooltip="output - Glossary | Angular"/>
                        </a:rPr>
                        <a:t>output</a:t>
                      </a:r>
                      <a:r>
                        <a:rPr lang="en-IN" sz="2000">
                          <a:effectLst/>
                          <a:latin typeface="Trebuchet MS" panose="020B0603020202020204" pitchFamily="34" charset="0"/>
                        </a:rPr>
                        <a:t> binding value changes.</a:t>
                      </a:r>
                      <a:endParaRPr lang="en-IN" sz="2000" b="0">
                        <a:effectLst/>
                        <a:latin typeface="Trebuchet MS" panose="020B0603020202020204" pitchFamily="34" charset="0"/>
                      </a:endParaRPr>
                    </a:p>
                  </a:txBody>
                  <a:tcPr marL="95370" marR="95370" marT="95370" marB="95370"/>
                </a:tc>
                <a:extLst>
                  <a:ext uri="{0D108BD9-81ED-4DB2-BD59-A6C34878D82A}">
                    <a16:rowId xmlns:a16="http://schemas.microsoft.com/office/drawing/2014/main" val="1601685307"/>
                  </a:ext>
                </a:extLst>
              </a:tr>
              <a:tr h="388801">
                <a:tc>
                  <a:txBody>
                    <a:bodyPr/>
                    <a:lstStyle/>
                    <a:p>
                      <a:pPr algn="just" fontAlgn="t"/>
                      <a:r>
                        <a:rPr lang="en-IN" sz="2000">
                          <a:effectLst/>
                          <a:latin typeface="Trebuchet MS" panose="020B0603020202020204" pitchFamily="34" charset="0"/>
                        </a:rPr>
                        <a:t>2</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ngOnInit</a:t>
                      </a:r>
                      <a:endParaRPr lang="en-IN" sz="2000" b="0" dirty="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After the first ngOnChanges.</a:t>
                      </a:r>
                      <a:endParaRPr lang="en-IN" sz="2000" b="0" dirty="0">
                        <a:effectLst/>
                        <a:latin typeface="Trebuchet MS" panose="020B0603020202020204" pitchFamily="34" charset="0"/>
                      </a:endParaRPr>
                    </a:p>
                  </a:txBody>
                  <a:tcPr marL="95370" marR="95370" marT="95370" marB="95370"/>
                </a:tc>
                <a:extLst>
                  <a:ext uri="{0D108BD9-81ED-4DB2-BD59-A6C34878D82A}">
                    <a16:rowId xmlns:a16="http://schemas.microsoft.com/office/drawing/2014/main" val="1226321766"/>
                  </a:ext>
                </a:extLst>
              </a:tr>
              <a:tr h="388801">
                <a:tc>
                  <a:txBody>
                    <a:bodyPr/>
                    <a:lstStyle/>
                    <a:p>
                      <a:pPr algn="just" fontAlgn="t"/>
                      <a:r>
                        <a:rPr lang="en-IN" sz="2000">
                          <a:effectLst/>
                          <a:latin typeface="Trebuchet MS" panose="020B0603020202020204" pitchFamily="34" charset="0"/>
                        </a:rPr>
                        <a:t>3</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ngDoCheck</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Developer's custom change detection.</a:t>
                      </a:r>
                      <a:endParaRPr lang="en-IN" sz="2000" b="0">
                        <a:effectLst/>
                        <a:latin typeface="Trebuchet MS" panose="020B0603020202020204" pitchFamily="34" charset="0"/>
                      </a:endParaRPr>
                    </a:p>
                  </a:txBody>
                  <a:tcPr marL="95370" marR="95370" marT="95370" marB="95370"/>
                </a:tc>
                <a:extLst>
                  <a:ext uri="{0D108BD9-81ED-4DB2-BD59-A6C34878D82A}">
                    <a16:rowId xmlns:a16="http://schemas.microsoft.com/office/drawing/2014/main" val="1670052280"/>
                  </a:ext>
                </a:extLst>
              </a:tr>
              <a:tr h="388801">
                <a:tc>
                  <a:txBody>
                    <a:bodyPr/>
                    <a:lstStyle/>
                    <a:p>
                      <a:pPr algn="just" fontAlgn="t"/>
                      <a:r>
                        <a:rPr lang="en-IN" sz="2000">
                          <a:effectLst/>
                          <a:latin typeface="Trebuchet MS" panose="020B0603020202020204" pitchFamily="34" charset="0"/>
                        </a:rPr>
                        <a:t>4</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ngAfterContentInit</a:t>
                      </a:r>
                      <a:endParaRPr lang="en-IN" sz="2000" b="0" dirty="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After component content initialized.</a:t>
                      </a:r>
                      <a:endParaRPr lang="en-IN" sz="2000" b="0">
                        <a:effectLst/>
                        <a:latin typeface="Trebuchet MS" panose="020B0603020202020204" pitchFamily="34" charset="0"/>
                      </a:endParaRPr>
                    </a:p>
                  </a:txBody>
                  <a:tcPr marL="95370" marR="95370" marT="95370" marB="95370"/>
                </a:tc>
                <a:extLst>
                  <a:ext uri="{0D108BD9-81ED-4DB2-BD59-A6C34878D82A}">
                    <a16:rowId xmlns:a16="http://schemas.microsoft.com/office/drawing/2014/main" val="1001538869"/>
                  </a:ext>
                </a:extLst>
              </a:tr>
              <a:tr h="627947">
                <a:tc>
                  <a:txBody>
                    <a:bodyPr/>
                    <a:lstStyle/>
                    <a:p>
                      <a:pPr algn="just" fontAlgn="t"/>
                      <a:r>
                        <a:rPr lang="en-IN" sz="2000">
                          <a:effectLst/>
                          <a:latin typeface="Trebuchet MS" panose="020B0603020202020204" pitchFamily="34" charset="0"/>
                        </a:rPr>
                        <a:t>5</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ngAfterContentChecked</a:t>
                      </a:r>
                      <a:endParaRPr lang="en-IN" sz="2000" b="0" dirty="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After every check of component content.</a:t>
                      </a:r>
                      <a:endParaRPr lang="en-IN" sz="2000" b="0">
                        <a:effectLst/>
                        <a:latin typeface="Trebuchet MS" panose="020B0603020202020204" pitchFamily="34" charset="0"/>
                      </a:endParaRPr>
                    </a:p>
                  </a:txBody>
                  <a:tcPr marL="95370" marR="95370" marT="95370" marB="95370"/>
                </a:tc>
                <a:extLst>
                  <a:ext uri="{0D108BD9-81ED-4DB2-BD59-A6C34878D82A}">
                    <a16:rowId xmlns:a16="http://schemas.microsoft.com/office/drawing/2014/main" val="150044142"/>
                  </a:ext>
                </a:extLst>
              </a:tr>
              <a:tr h="627947">
                <a:tc>
                  <a:txBody>
                    <a:bodyPr/>
                    <a:lstStyle/>
                    <a:p>
                      <a:pPr algn="just" fontAlgn="t"/>
                      <a:r>
                        <a:rPr lang="en-IN" sz="2000">
                          <a:effectLst/>
                          <a:latin typeface="Trebuchet MS" panose="020B0603020202020204" pitchFamily="34" charset="0"/>
                        </a:rPr>
                        <a:t>6</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ngAfterViewInit</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After the views of a component are initialized.</a:t>
                      </a:r>
                      <a:endParaRPr lang="en-IN" sz="2000" b="0">
                        <a:effectLst/>
                        <a:latin typeface="Trebuchet MS" panose="020B0603020202020204" pitchFamily="34" charset="0"/>
                      </a:endParaRPr>
                    </a:p>
                  </a:txBody>
                  <a:tcPr marL="95370" marR="95370" marT="95370" marB="95370"/>
                </a:tc>
                <a:extLst>
                  <a:ext uri="{0D108BD9-81ED-4DB2-BD59-A6C34878D82A}">
                    <a16:rowId xmlns:a16="http://schemas.microsoft.com/office/drawing/2014/main" val="1345509445"/>
                  </a:ext>
                </a:extLst>
              </a:tr>
              <a:tr h="627947">
                <a:tc>
                  <a:txBody>
                    <a:bodyPr/>
                    <a:lstStyle/>
                    <a:p>
                      <a:pPr algn="just" fontAlgn="t"/>
                      <a:r>
                        <a:rPr lang="en-IN" sz="2000">
                          <a:effectLst/>
                          <a:latin typeface="Trebuchet MS" panose="020B0603020202020204" pitchFamily="34" charset="0"/>
                        </a:rPr>
                        <a:t>7</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ngAfterViewChecked</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a:effectLst/>
                          <a:latin typeface="Trebuchet MS" panose="020B0603020202020204" pitchFamily="34" charset="0"/>
                        </a:rPr>
                        <a:t>After every check of the views of a component.</a:t>
                      </a:r>
                      <a:endParaRPr lang="en-IN" sz="2000" b="0">
                        <a:effectLst/>
                        <a:latin typeface="Trebuchet MS" panose="020B0603020202020204" pitchFamily="34" charset="0"/>
                      </a:endParaRPr>
                    </a:p>
                  </a:txBody>
                  <a:tcPr marL="95370" marR="95370" marT="95370" marB="95370"/>
                </a:tc>
                <a:extLst>
                  <a:ext uri="{0D108BD9-81ED-4DB2-BD59-A6C34878D82A}">
                    <a16:rowId xmlns:a16="http://schemas.microsoft.com/office/drawing/2014/main" val="3017341500"/>
                  </a:ext>
                </a:extLst>
              </a:tr>
              <a:tr h="388801">
                <a:tc>
                  <a:txBody>
                    <a:bodyPr/>
                    <a:lstStyle/>
                    <a:p>
                      <a:pPr algn="just" fontAlgn="t"/>
                      <a:r>
                        <a:rPr lang="en-IN" sz="2000">
                          <a:effectLst/>
                          <a:latin typeface="Trebuchet MS" panose="020B0603020202020204" pitchFamily="34" charset="0"/>
                        </a:rPr>
                        <a:t>8</a:t>
                      </a:r>
                      <a:endParaRPr lang="en-IN" sz="2000" b="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ngOnDestroy</a:t>
                      </a:r>
                      <a:endParaRPr lang="en-IN" sz="2000" b="0" dirty="0">
                        <a:effectLst/>
                        <a:latin typeface="Trebuchet MS" panose="020B0603020202020204" pitchFamily="34" charset="0"/>
                      </a:endParaRPr>
                    </a:p>
                  </a:txBody>
                  <a:tcPr marL="95370" marR="95370" marT="95370" marB="95370"/>
                </a:tc>
                <a:tc>
                  <a:txBody>
                    <a:bodyPr/>
                    <a:lstStyle/>
                    <a:p>
                      <a:pPr algn="just" fontAlgn="t"/>
                      <a:r>
                        <a:rPr lang="en-IN" sz="2000" dirty="0">
                          <a:effectLst/>
                          <a:latin typeface="Trebuchet MS" panose="020B0603020202020204" pitchFamily="34" charset="0"/>
                        </a:rPr>
                        <a:t>Just before the directive is destroyed.</a:t>
                      </a:r>
                      <a:endParaRPr lang="en-IN" sz="2000" b="0" dirty="0">
                        <a:effectLst/>
                        <a:latin typeface="Trebuchet MS" panose="020B0603020202020204" pitchFamily="34" charset="0"/>
                      </a:endParaRPr>
                    </a:p>
                  </a:txBody>
                  <a:tcPr marL="95370" marR="95370" marT="95370" marB="95370"/>
                </a:tc>
                <a:extLst>
                  <a:ext uri="{0D108BD9-81ED-4DB2-BD59-A6C34878D82A}">
                    <a16:rowId xmlns:a16="http://schemas.microsoft.com/office/drawing/2014/main" val="154254365"/>
                  </a:ext>
                </a:extLst>
              </a:tr>
            </a:tbl>
          </a:graphicData>
        </a:graphic>
      </p:graphicFrame>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Demo</a:t>
            </a:r>
            <a:endParaRPr lang="en-IN" dirty="0"/>
          </a:p>
        </p:txBody>
      </p:sp>
      <p:sp>
        <p:nvSpPr>
          <p:cNvPr id="3" name="Text Placeholder 2"/>
          <p:cNvSpPr>
            <a:spLocks noGrp="1"/>
          </p:cNvSpPr>
          <p:nvPr>
            <p:ph type="body" idx="1"/>
          </p:nvPr>
        </p:nvSpPr>
        <p:spPr/>
        <p:txBody>
          <a:bodyPr/>
          <a:lstStyle/>
          <a:p>
            <a:r>
              <a:rPr lang="en-IN" dirty="0" smtClean="0"/>
              <a:t>Project Name : </a:t>
            </a:r>
            <a:r>
              <a:rPr lang="en-IN" dirty="0" err="1" smtClean="0"/>
              <a:t>LifecycleHookDemo</a:t>
            </a:r>
            <a:endParaRPr lang="en-IN" dirty="0"/>
          </a:p>
        </p:txBody>
      </p:sp>
    </p:spTree>
    <p:extLst>
      <p:ext uri="{BB962C8B-B14F-4D97-AF65-F5344CB8AC3E}">
        <p14:creationId xmlns:p14="http://schemas.microsoft.com/office/powerpoint/2010/main" val="18909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Hook Methods in detail</a:t>
            </a:r>
            <a:endParaRPr lang="en-IN" dirty="0"/>
          </a:p>
        </p:txBody>
      </p:sp>
      <p:sp>
        <p:nvSpPr>
          <p:cNvPr id="3" name="Content Placeholder 2"/>
          <p:cNvSpPr>
            <a:spLocks noGrp="1"/>
          </p:cNvSpPr>
          <p:nvPr>
            <p:ph idx="1"/>
          </p:nvPr>
        </p:nvSpPr>
        <p:spPr/>
        <p:txBody>
          <a:bodyPr/>
          <a:lstStyle/>
          <a:p>
            <a:pPr marL="0" indent="0" algn="just">
              <a:lnSpc>
                <a:spcPct val="100000"/>
              </a:lnSpc>
              <a:buNone/>
            </a:pPr>
            <a:r>
              <a:rPr lang="en-IN" b="1" dirty="0"/>
              <a:t>1. ngOnChanges</a:t>
            </a:r>
          </a:p>
          <a:p>
            <a:pPr algn="just">
              <a:lnSpc>
                <a:spcPct val="100000"/>
              </a:lnSpc>
            </a:pPr>
            <a:r>
              <a:rPr lang="en-IN" dirty="0"/>
              <a:t>This method is called once when a component is created and then every time one of the component’s input properties changes. As a parameter, it receives a SimpleChanges object, which contains information about which of the input properties has changed — if more than one — as well as its current and previous values.</a:t>
            </a:r>
          </a:p>
          <a:p>
            <a:pPr algn="just">
              <a:lnSpc>
                <a:spcPct val="100000"/>
              </a:lnSpc>
            </a:pPr>
            <a:r>
              <a:rPr lang="en-IN" dirty="0"/>
              <a:t>It should be noted that if your component has no inputs or if you use it without any inputs, the framework will not call </a:t>
            </a:r>
            <a:r>
              <a:rPr lang="en-IN" b="1" dirty="0" smtClean="0"/>
              <a:t>ngOnChanges()</a:t>
            </a:r>
            <a:endParaRPr lang="en-IN" dirty="0" smtClean="0"/>
          </a:p>
          <a:p>
            <a:pPr algn="just">
              <a:lnSpc>
                <a:spcPct val="100000"/>
              </a:lnSpc>
            </a:pPr>
            <a:r>
              <a:rPr lang="en-IN" dirty="0"/>
              <a:t>This is one of the lifecycle hooks that can be useful in a variety of situations. It comes in handy when you need to handle any specific logic in the component based on the received input property.</a:t>
            </a:r>
          </a:p>
        </p:txBody>
      </p:sp>
    </p:spTree>
    <p:extLst>
      <p:ext uri="{BB962C8B-B14F-4D97-AF65-F5344CB8AC3E}">
        <p14:creationId xmlns:p14="http://schemas.microsoft.com/office/powerpoint/2010/main" val="34549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Hook Methods in detail</a:t>
            </a:r>
            <a:endParaRPr lang="en-IN" dirty="0"/>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IN" b="1" dirty="0"/>
              <a:t>2. ngOnInit</a:t>
            </a:r>
          </a:p>
          <a:p>
            <a:pPr>
              <a:lnSpc>
                <a:spcPct val="150000"/>
              </a:lnSpc>
            </a:pPr>
            <a:r>
              <a:rPr lang="en-IN" dirty="0"/>
              <a:t>This method is only called once during the component’s lifecycle, following the </a:t>
            </a:r>
            <a:r>
              <a:rPr lang="en-IN" dirty="0" smtClean="0"/>
              <a:t>first </a:t>
            </a:r>
            <a:r>
              <a:rPr lang="en-IN" b="1" dirty="0" smtClean="0"/>
              <a:t>ngOnChanges </a:t>
            </a:r>
            <a:r>
              <a:rPr lang="en-IN" dirty="0"/>
              <a:t>call. When there are no template-bound inputs</a:t>
            </a:r>
            <a:r>
              <a:rPr lang="en-IN" dirty="0" smtClean="0"/>
              <a:t>, </a:t>
            </a:r>
            <a:r>
              <a:rPr lang="en-IN" b="1" dirty="0" smtClean="0"/>
              <a:t>ngOnInit </a:t>
            </a:r>
            <a:r>
              <a:rPr lang="en-IN" dirty="0"/>
              <a:t>is still called even </a:t>
            </a:r>
            <a:r>
              <a:rPr lang="en-IN" dirty="0" smtClean="0"/>
              <a:t>if </a:t>
            </a:r>
            <a:r>
              <a:rPr lang="en-IN" b="1" dirty="0" smtClean="0"/>
              <a:t>ngOnChanges is not.</a:t>
            </a:r>
          </a:p>
          <a:p>
            <a:pPr>
              <a:lnSpc>
                <a:spcPct val="150000"/>
              </a:lnSpc>
            </a:pPr>
            <a:r>
              <a:rPr lang="en-IN" dirty="0"/>
              <a:t>In Angular, this is one of the most commonly used lifecycle hooks. This is where you can make server requests to load content, create a FormGroup for a form to be handled by that component, set subscriptions, and much more. It’s where you can do any initializations right after the component is built. Even, whenever we create a new component using Angular CLI</a:t>
            </a:r>
            <a:r>
              <a:rPr lang="en-IN" dirty="0" smtClean="0"/>
              <a:t>, </a:t>
            </a:r>
            <a:r>
              <a:rPr lang="en-IN" b="1" dirty="0" smtClean="0"/>
              <a:t>ngOnInit </a:t>
            </a:r>
            <a:r>
              <a:rPr lang="en-IN" dirty="0"/>
              <a:t>is the only hook that will already be available to use by default.</a:t>
            </a:r>
            <a:endParaRPr lang="en-IN" b="1" dirty="0"/>
          </a:p>
          <a:p>
            <a:pPr>
              <a:lnSpc>
                <a:spcPct val="150000"/>
              </a:lnSpc>
            </a:pPr>
            <a:endParaRPr lang="en-IN" b="1" dirty="0"/>
          </a:p>
          <a:p>
            <a:pPr>
              <a:lnSpc>
                <a:spcPct val="150000"/>
              </a:lnSpc>
            </a:pPr>
            <a:endParaRPr lang="en-IN" dirty="0"/>
          </a:p>
        </p:txBody>
      </p:sp>
    </p:spTree>
    <p:extLst>
      <p:ext uri="{BB962C8B-B14F-4D97-AF65-F5344CB8AC3E}">
        <p14:creationId xmlns:p14="http://schemas.microsoft.com/office/powerpoint/2010/main" val="2711434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Hook Methods in detail</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b="1" dirty="0"/>
              <a:t>2. ngOnInit</a:t>
            </a:r>
          </a:p>
          <a:p>
            <a:pPr algn="just"/>
            <a:r>
              <a:rPr lang="en-IN" b="1" dirty="0" smtClean="0"/>
              <a:t>The </a:t>
            </a:r>
            <a:r>
              <a:rPr lang="en-IN" b="1" dirty="0"/>
              <a:t>constructor()</a:t>
            </a:r>
          </a:p>
          <a:p>
            <a:pPr algn="just"/>
            <a:r>
              <a:rPr lang="en-IN" dirty="0"/>
              <a:t>When the class is instantiated, the default method, i.e</a:t>
            </a:r>
            <a:r>
              <a:rPr lang="en-IN" dirty="0" smtClean="0"/>
              <a:t>., constructor() </a:t>
            </a:r>
            <a:r>
              <a:rPr lang="en-IN" dirty="0"/>
              <a:t>is called, which ensures that all fields in the class and its subclasses are properly </a:t>
            </a:r>
            <a:r>
              <a:rPr lang="en-IN" dirty="0" smtClean="0"/>
              <a:t>initialized.</a:t>
            </a:r>
          </a:p>
          <a:p>
            <a:pPr algn="just"/>
            <a:r>
              <a:rPr lang="en-IN" dirty="0"/>
              <a:t>n Angular, the Dependency Injector (DI) analyses the constructor parameters, and when it creates a new instance by calling </a:t>
            </a:r>
            <a:r>
              <a:rPr lang="en-IN" dirty="0" smtClean="0"/>
              <a:t> new MyClass() </a:t>
            </a:r>
            <a:r>
              <a:rPr lang="en-IN" dirty="0"/>
              <a:t>it looks for providers that match the types of the constructor parameters, resolves them, and passes them to the </a:t>
            </a:r>
            <a:r>
              <a:rPr lang="en-IN" dirty="0" smtClean="0"/>
              <a:t>constructor.</a:t>
            </a:r>
          </a:p>
          <a:p>
            <a:pPr algn="just"/>
            <a:r>
              <a:rPr lang="en-IN" dirty="0"/>
              <a:t>Should only be used to initialize class members and should not be used to perform actual work. Because </a:t>
            </a:r>
            <a:r>
              <a:rPr lang="en-IN" dirty="0" smtClean="0"/>
              <a:t>the constructor() </a:t>
            </a:r>
            <a:r>
              <a:rPr lang="en-IN" dirty="0"/>
              <a:t>is called </a:t>
            </a:r>
            <a:r>
              <a:rPr lang="en-IN" dirty="0" smtClean="0"/>
              <a:t>before ngOnInit </a:t>
            </a:r>
            <a:r>
              <a:rPr lang="en-IN" dirty="0"/>
              <a:t>the component hasn’t yet been created; only the component class has been instantiated, so the dependencies are brought in, but the initialization code will not run.</a:t>
            </a:r>
          </a:p>
          <a:p>
            <a:pPr algn="just">
              <a:lnSpc>
                <a:spcPct val="150000"/>
              </a:lnSpc>
            </a:pPr>
            <a:endParaRPr lang="en-IN" dirty="0"/>
          </a:p>
        </p:txBody>
      </p:sp>
    </p:spTree>
    <p:extLst>
      <p:ext uri="{BB962C8B-B14F-4D97-AF65-F5344CB8AC3E}">
        <p14:creationId xmlns:p14="http://schemas.microsoft.com/office/powerpoint/2010/main" val="394605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Hook Methods in detail</a:t>
            </a:r>
            <a:endParaRPr lang="en-IN" dirty="0"/>
          </a:p>
        </p:txBody>
      </p:sp>
      <p:sp>
        <p:nvSpPr>
          <p:cNvPr id="3" name="Content Placeholder 2"/>
          <p:cNvSpPr>
            <a:spLocks noGrp="1"/>
          </p:cNvSpPr>
          <p:nvPr>
            <p:ph idx="1"/>
          </p:nvPr>
        </p:nvSpPr>
        <p:spPr>
          <a:xfrm>
            <a:off x="726724" y="1253331"/>
            <a:ext cx="5073185" cy="5053380"/>
          </a:xfrm>
        </p:spPr>
        <p:txBody>
          <a:bodyPr>
            <a:normAutofit/>
          </a:bodyPr>
          <a:lstStyle/>
          <a:p>
            <a:pPr marL="0" indent="0" algn="just">
              <a:lnSpc>
                <a:spcPct val="150000"/>
              </a:lnSpc>
              <a:buNone/>
            </a:pPr>
            <a:r>
              <a:rPr lang="en-IN" b="1" dirty="0"/>
              <a:t>2. ngOnInit</a:t>
            </a:r>
          </a:p>
          <a:p>
            <a:pPr algn="just">
              <a:lnSpc>
                <a:spcPct val="150000"/>
              </a:lnSpc>
            </a:pPr>
            <a:r>
              <a:rPr lang="en-IN" dirty="0"/>
              <a:t>This is a life cycle hook called by Angular to indicate that the component has been completed.</a:t>
            </a:r>
          </a:p>
          <a:p>
            <a:pPr algn="just">
              <a:lnSpc>
                <a:spcPct val="150000"/>
              </a:lnSpc>
            </a:pPr>
            <a:r>
              <a:rPr lang="en-IN" dirty="0"/>
              <a:t>All initialization/declaration should be done with this method. Because the component will be initialized at this point.</a:t>
            </a:r>
          </a:p>
          <a:p>
            <a:pPr algn="just">
              <a:lnSpc>
                <a:spcPct val="150000"/>
              </a:lnSpc>
            </a:pPr>
            <a:endParaRPr lang="en-IN" dirty="0"/>
          </a:p>
        </p:txBody>
      </p:sp>
      <p:pic>
        <p:nvPicPr>
          <p:cNvPr id="4" name="Picture 2" descr="See the source image"/>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799909" y="895433"/>
            <a:ext cx="6532607" cy="55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898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209</TotalTime>
  <Words>1348</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SemiBold SemiConden</vt:lpstr>
      <vt:lpstr>Calibri</vt:lpstr>
      <vt:lpstr>Calibri Light</vt:lpstr>
      <vt:lpstr>Segoe UI</vt:lpstr>
      <vt:lpstr>Trebuchet MS</vt:lpstr>
      <vt:lpstr>2018</vt:lpstr>
      <vt:lpstr>Lifecycle Hooks, Routing and Navigation</vt:lpstr>
      <vt:lpstr>PowerPoint Presentation</vt:lpstr>
      <vt:lpstr>Lifecycle hooks</vt:lpstr>
      <vt:lpstr>Hook methods are called by Angular in the following order:</vt:lpstr>
      <vt:lpstr>Practical Demo</vt:lpstr>
      <vt:lpstr>Hook Methods in detail</vt:lpstr>
      <vt:lpstr>Hook Methods in detail</vt:lpstr>
      <vt:lpstr>Hook Methods in detail</vt:lpstr>
      <vt:lpstr>Hook Methods in detail</vt:lpstr>
      <vt:lpstr>Hook Methods in detail</vt:lpstr>
      <vt:lpstr>Hook Methods in detail</vt:lpstr>
      <vt:lpstr>Hook Methods in detail</vt:lpstr>
      <vt:lpstr>Hook Methods</vt:lpstr>
      <vt:lpstr>Routing and navigation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37</cp:revision>
  <dcterms:created xsi:type="dcterms:W3CDTF">2019-03-07T07:10:25Z</dcterms:created>
  <dcterms:modified xsi:type="dcterms:W3CDTF">2022-04-21T14:13:40Z</dcterms:modified>
</cp:coreProperties>
</file>