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Forms in Angular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Priyanka Sarode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607329"/>
              </p:ext>
            </p:extLst>
          </p:nvPr>
        </p:nvGraphicFramePr>
        <p:xfrm>
          <a:off x="822960" y="1201782"/>
          <a:ext cx="5884817" cy="4540410"/>
        </p:xfrm>
        <a:graphic>
          <a:graphicData uri="http://schemas.openxmlformats.org/drawingml/2006/table">
            <a:tbl>
              <a:tblPr/>
              <a:tblGrid>
                <a:gridCol w="5884817">
                  <a:extLst>
                    <a:ext uri="{9D8B030D-6E8A-4147-A177-3AD203B41FA5}">
                      <a16:colId xmlns:a16="http://schemas.microsoft.com/office/drawing/2014/main" val="1494723758"/>
                    </a:ext>
                  </a:extLst>
                </a:gridCol>
              </a:tblGrid>
              <a:tr h="324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3399"/>
                          </a:solidFill>
                          <a:effectLst/>
                          <a:latin typeface="Segoe UI Semibold" panose="020B0702040204020203" pitchFamily="34" charset="0"/>
                        </a:rPr>
                        <a:t>Forms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6986624"/>
                  </a:ext>
                </a:extLst>
              </a:tr>
              <a:tr h="324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808080"/>
                          </a:solidFill>
                          <a:effectLst/>
                          <a:latin typeface="Wingdings 2" panose="05020102010507070707" pitchFamily="18" charset="2"/>
                        </a:rPr>
                        <a:t>¡</a:t>
                      </a:r>
                      <a:r>
                        <a:rPr lang="en-IN" sz="1600" b="0" i="0" u="none" strike="noStrike" dirty="0"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</a:rPr>
                        <a:t>  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Template Driven Forms</a:t>
                      </a:r>
                      <a:endParaRPr lang="en-IN" sz="1600" b="0" i="0" u="none" strike="noStrike" dirty="0">
                        <a:solidFill>
                          <a:srgbClr val="80808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2284194"/>
                  </a:ext>
                </a:extLst>
              </a:tr>
              <a:tr h="324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NgForm and NgModel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036783"/>
                  </a:ext>
                </a:extLst>
              </a:tr>
              <a:tr h="324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FormsModule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340322"/>
                  </a:ext>
                </a:extLst>
              </a:tr>
              <a:tr h="324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808080"/>
                          </a:solidFill>
                          <a:effectLst/>
                          <a:latin typeface="Wingdings 2" panose="05020102010507070707" pitchFamily="18" charset="2"/>
                        </a:rPr>
                        <a:t>¡</a:t>
                      </a:r>
                      <a:r>
                        <a:rPr lang="en-IN" sz="1600" b="0" i="0" u="none" strike="noStrike"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</a:rPr>
                        <a:t>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Reactive Forms</a:t>
                      </a:r>
                      <a:endParaRPr lang="en-IN" sz="1600" b="0" i="0" u="none" strike="noStrike">
                        <a:solidFill>
                          <a:srgbClr val="80808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325977"/>
                  </a:ext>
                </a:extLst>
              </a:tr>
              <a:tr h="324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FormControl and FormGroup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23792"/>
                  </a:ext>
                </a:extLst>
              </a:tr>
              <a:tr h="324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ReactiveFormsModule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4500299"/>
                  </a:ext>
                </a:extLst>
              </a:tr>
              <a:tr h="324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808080"/>
                          </a:solidFill>
                          <a:effectLst/>
                          <a:latin typeface="Wingdings 2" panose="05020102010507070707" pitchFamily="18" charset="2"/>
                        </a:rPr>
                        <a:t>¡</a:t>
                      </a:r>
                      <a:r>
                        <a:rPr lang="en-IN" sz="1600" b="0" i="0" u="none" strike="noStrike"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</a:rPr>
                        <a:t>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Using Validators</a:t>
                      </a:r>
                      <a:endParaRPr lang="en-IN" sz="1600" b="0" i="0" u="none" strike="noStrike">
                        <a:solidFill>
                          <a:srgbClr val="80808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3604880"/>
                  </a:ext>
                </a:extLst>
              </a:tr>
              <a:tr h="324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Custom validators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1714314"/>
                  </a:ext>
                </a:extLst>
              </a:tr>
              <a:tr h="324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Automatic “novalidate” attribute for Forms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243152"/>
                  </a:ext>
                </a:extLst>
              </a:tr>
              <a:tr h="324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Email Form validator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6764544"/>
                  </a:ext>
                </a:extLst>
              </a:tr>
              <a:tr h="324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CompareWith attribute for select control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3915327"/>
                  </a:ext>
                </a:extLst>
              </a:tr>
              <a:tr h="324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808080"/>
                          </a:solidFill>
                          <a:effectLst/>
                          <a:latin typeface="Wingdings 2" panose="05020102010507070707" pitchFamily="18" charset="2"/>
                        </a:rPr>
                        <a:t>¡</a:t>
                      </a:r>
                      <a:r>
                        <a:rPr lang="en-IN" sz="1600" b="0" i="0" u="none" strike="noStrike"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</a:rPr>
                        <a:t>  </a:t>
                      </a: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Watching form changes</a:t>
                      </a:r>
                      <a:endParaRPr lang="en-IN" sz="1600" b="0" i="0" u="none" strike="noStrike">
                        <a:solidFill>
                          <a:srgbClr val="80808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0620493"/>
                  </a:ext>
                </a:extLst>
              </a:tr>
              <a:tr h="324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808080"/>
                          </a:solidFill>
                          <a:effectLst/>
                          <a:latin typeface="Wingdings 2" panose="05020102010507070707" pitchFamily="18" charset="2"/>
                        </a:rPr>
                        <a:t>¡</a:t>
                      </a:r>
                      <a:r>
                        <a:rPr lang="en-IN" sz="1600" b="0" i="0" u="none" strike="noStrike" dirty="0"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</a:rPr>
                        <a:t> 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ngModelChange</a:t>
                      </a:r>
                      <a:endParaRPr lang="en-IN" sz="1600" b="0" i="0" u="none" strike="noStrike" dirty="0">
                        <a:solidFill>
                          <a:srgbClr val="80808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554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66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EFDC-790E-4E47-A515-1EBCF1F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10FDCF-2EC3-46D4-A98B-824D5883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An application without user input is just a page. Capturing input from the user is the cornerstone of any application. In many cases, this means dealing with forms and all of their complexities.</a:t>
            </a:r>
          </a:p>
          <a:p>
            <a:pPr>
              <a:lnSpc>
                <a:spcPct val="150000"/>
              </a:lnSpc>
            </a:pPr>
            <a:r>
              <a:rPr lang="en-IN" dirty="0"/>
              <a:t>Angular is much more flexible than AngularJS for handling forms — we are no longer restricted to relying solely </a:t>
            </a:r>
            <a:r>
              <a:rPr lang="en-IN" dirty="0" smtClean="0"/>
              <a:t>on</a:t>
            </a:r>
            <a:r>
              <a:rPr lang="en-US" dirty="0"/>
              <a:t> </a:t>
            </a:r>
            <a:r>
              <a:rPr lang="en-US" dirty="0" smtClean="0"/>
              <a:t>ngModel </a:t>
            </a:r>
            <a:r>
              <a:rPr lang="en-IN" dirty="0" smtClean="0"/>
              <a:t>instead, </a:t>
            </a:r>
            <a:r>
              <a:rPr lang="en-IN" dirty="0"/>
              <a:t>we are given degrees of simplicity and power, depending on the form's purpose</a:t>
            </a:r>
            <a:r>
              <a:rPr lang="en-IN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Template Driven Forms : </a:t>
            </a:r>
            <a:r>
              <a:rPr lang="en-IN" dirty="0"/>
              <a:t>places most of the form handling logic within that form's </a:t>
            </a:r>
            <a:r>
              <a:rPr lang="en-IN" dirty="0" smtClean="0"/>
              <a:t>template.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Reactive Forms : </a:t>
            </a:r>
            <a:r>
              <a:rPr lang="en-IN" dirty="0"/>
              <a:t>places form handling logic within a component's class properties and provides interaction through </a:t>
            </a:r>
            <a:r>
              <a:rPr lang="en-IN" dirty="0" smtClean="0"/>
              <a:t>observables.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076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6DD26-E59E-4BAA-A74F-05E44312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Easy to use and similar to AngularJS forms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In this approach we are heavily rely on “Two way data binding with ngModel”.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Bulky HTML and minimal component code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Angular provides ngForm directive which along with ngModel which automatically tracks the form and form elements state and validity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Drawback : Unit Testing is a challenge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Readability decreases with complex forms and validations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Suitable for simple scenario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39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6DD26-E59E-4BAA-A74F-05E44312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Generate a CLI project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Add the form HTML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Binding data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Tracking state and validity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Providing visual feedback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Displaying error message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Posting data to a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83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Practical Demo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Project Name : </a:t>
            </a:r>
            <a:r>
              <a:rPr lang="en-IN" dirty="0" err="1" smtClean="0"/>
              <a:t>FormsDemo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14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</Template>
  <TotalTime>532</TotalTime>
  <Words>313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Segoe UI</vt:lpstr>
      <vt:lpstr>Segoe UI Semibold</vt:lpstr>
      <vt:lpstr>Times New Roman</vt:lpstr>
      <vt:lpstr>Trebuchet MS</vt:lpstr>
      <vt:lpstr>Wingdings 2</vt:lpstr>
      <vt:lpstr>2018</vt:lpstr>
      <vt:lpstr>Forms in Angular</vt:lpstr>
      <vt:lpstr>PowerPoint Presentation</vt:lpstr>
      <vt:lpstr>Forms</vt:lpstr>
      <vt:lpstr>Template Driven Forms</vt:lpstr>
      <vt:lpstr>Template Driven Forms</vt:lpstr>
      <vt:lpstr>Practical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Campaign</dc:title>
  <dc:creator>Manish Corriea</dc:creator>
  <cp:lastModifiedBy>Priyanka Sarode</cp:lastModifiedBy>
  <cp:revision>15</cp:revision>
  <dcterms:created xsi:type="dcterms:W3CDTF">2019-03-07T07:10:25Z</dcterms:created>
  <dcterms:modified xsi:type="dcterms:W3CDTF">2022-04-20T11:19:03Z</dcterms:modified>
</cp:coreProperties>
</file>