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6" r:id="rId10"/>
    <p:sldId id="265" r:id="rId11"/>
    <p:sldId id="267" r:id="rId12"/>
    <p:sldId id="272" r:id="rId13"/>
    <p:sldId id="271" r:id="rId14"/>
    <p:sldId id="273" r:id="rId15"/>
    <p:sldId id="269" r:id="rId16"/>
    <p:sldId id="275" r:id="rId17"/>
    <p:sldId id="278" r:id="rId18"/>
    <p:sldId id="268" r:id="rId19"/>
    <p:sldId id="274" r:id="rId20"/>
    <p:sldId id="277" r:id="rId21"/>
    <p:sldId id="276"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6/13/2022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6/13/2022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6/13/2022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6/13/2022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6/13/2022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6/13/2022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6/13/2022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6/13/2022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6/13/2022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6/13/2022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6/13/2022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6/13/2022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uru99.com/load-testing-tutorial.html" TargetMode="External"/><Relationship Id="rId2" Type="http://schemas.openxmlformats.org/officeDocument/2006/relationships/hyperlink" Target="https://www.guru99.com/apm-tool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US" dirty="0" smtClean="0"/>
              <a:t>Devops</a:t>
            </a:r>
            <a:endParaRPr lang="en-US" dirty="0"/>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smtClean="0"/>
              <a:t>PRIYANKA SARODE</a:t>
            </a:r>
            <a:endParaRPr lang="en-US" dirty="0"/>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Continuous Integration and Delivery </a:t>
            </a:r>
            <a:r>
              <a:rPr lang="en-IN" dirty="0" smtClean="0"/>
              <a:t>Concept</a:t>
            </a:r>
            <a:endParaRPr lang="en-IN" b="1" dirty="0"/>
          </a:p>
        </p:txBody>
      </p:sp>
      <p:sp>
        <p:nvSpPr>
          <p:cNvPr id="3" name="Content Placeholder 2"/>
          <p:cNvSpPr>
            <a:spLocks noGrp="1"/>
          </p:cNvSpPr>
          <p:nvPr>
            <p:ph idx="1"/>
          </p:nvPr>
        </p:nvSpPr>
        <p:spPr/>
        <p:txBody>
          <a:bodyPr>
            <a:normAutofit/>
          </a:bodyPr>
          <a:lstStyle/>
          <a:p>
            <a:pPr algn="just"/>
            <a:r>
              <a:rPr lang="en-IN" dirty="0"/>
              <a:t>Continuous Integration (CI) is a DevOps software development practice that enables the developers to merge their code changes in the central repository. That way, automated builds and tests can be run. The amendments by the developers are validated by creating a built and running an automated test against them. </a:t>
            </a:r>
          </a:p>
          <a:p>
            <a:pPr algn="just"/>
            <a:r>
              <a:rPr lang="en-IN" dirty="0"/>
              <a:t>In the case of Continuous Integration, a tremendous amount of emphasis is placed on testing automation to check on the application. This is to know if it is broken whenever new commits are integrated into the main branch.</a:t>
            </a:r>
          </a:p>
          <a:p>
            <a:pPr algn="just"/>
            <a:endParaRPr lang="en-IN" dirty="0"/>
          </a:p>
        </p:txBody>
      </p:sp>
      <p:pic>
        <p:nvPicPr>
          <p:cNvPr id="1026" name="Picture 2" descr="Continuous_Integ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146" y="4251345"/>
            <a:ext cx="552450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786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Continuous Delivery?</a:t>
            </a:r>
          </a:p>
        </p:txBody>
      </p:sp>
      <p:sp>
        <p:nvSpPr>
          <p:cNvPr id="3" name="Content Placeholder 2"/>
          <p:cNvSpPr>
            <a:spLocks noGrp="1"/>
          </p:cNvSpPr>
          <p:nvPr>
            <p:ph idx="1"/>
          </p:nvPr>
        </p:nvSpPr>
        <p:spPr/>
        <p:txBody>
          <a:bodyPr/>
          <a:lstStyle/>
          <a:p>
            <a:pPr algn="just"/>
            <a:r>
              <a:rPr lang="en-IN" dirty="0" smtClean="0"/>
              <a:t>Continuous </a:t>
            </a:r>
            <a:r>
              <a:rPr lang="en-IN" dirty="0"/>
              <a:t>Delivery (CD) is a DevOps practice that refers to the building, testing, and delivering improvements to the software code. The phase is referred to as the extension of the Continuous Integration phase to make sure that new changes can be released to the customers quickly in a substantial manner. </a:t>
            </a:r>
          </a:p>
          <a:p>
            <a:pPr algn="just"/>
            <a:r>
              <a:rPr lang="en-IN" dirty="0"/>
              <a:t>This can be simplified as, though you have automated testing, the release process is also automated, and any deployment can occur at any time with just one click of a button</a:t>
            </a:r>
            <a:r>
              <a:rPr lang="en-IN" dirty="0" smtClean="0"/>
              <a:t>.</a:t>
            </a:r>
          </a:p>
          <a:p>
            <a:pPr algn="just"/>
            <a:r>
              <a:rPr lang="en-IN" dirty="0"/>
              <a:t>Continuous Delivery gives you the power to decide whether to make the releases daily, weekly, or whenever the business requires it. The maximum benefits of Continuous Delivery can only be yielded if they release small batches, which are easy to troubleshoot if any glitch occurs.</a:t>
            </a:r>
          </a:p>
        </p:txBody>
      </p:sp>
    </p:spTree>
    <p:extLst>
      <p:ext uri="{BB962C8B-B14F-4D97-AF65-F5344CB8AC3E}">
        <p14:creationId xmlns:p14="http://schemas.microsoft.com/office/powerpoint/2010/main" val="243096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SCM?</a:t>
            </a:r>
            <a:endParaRPr lang="en-IN" dirty="0"/>
          </a:p>
        </p:txBody>
      </p:sp>
      <p:sp>
        <p:nvSpPr>
          <p:cNvPr id="5" name="AutoShape 4" descr="Rewriting history"/>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lnSpc>
                <a:spcPct val="150000"/>
              </a:lnSpc>
            </a:pPr>
            <a:r>
              <a:rPr lang="en-IN" dirty="0"/>
              <a:t>Source code management (SCM) is used to track modifications to a source code repository. SCM tracks a running history of changes to a code base and helps resolve conflicts when merging updates from multiple contributors. SCM is also synonymous with Version control. </a:t>
            </a:r>
          </a:p>
          <a:p>
            <a:pPr algn="just">
              <a:lnSpc>
                <a:spcPct val="150000"/>
              </a:lnSpc>
            </a:pPr>
            <a:r>
              <a:rPr lang="en-IN" dirty="0"/>
              <a:t>As software projects grow in lines of code and contributor head count, the costs of communication overhead and management complexity also grow. SCM is a critical tool to alleviate the organizational strain of growing development costs.</a:t>
            </a:r>
          </a:p>
        </p:txBody>
      </p:sp>
    </p:spTree>
    <p:extLst>
      <p:ext uri="{BB962C8B-B14F-4D97-AF65-F5344CB8AC3E}">
        <p14:creationId xmlns:p14="http://schemas.microsoft.com/office/powerpoint/2010/main" val="2703851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Importance of SCM</a:t>
            </a:r>
            <a:endParaRPr lang="en-IN" dirty="0"/>
          </a:p>
        </p:txBody>
      </p:sp>
      <p:sp>
        <p:nvSpPr>
          <p:cNvPr id="3" name="Content Placeholder 2"/>
          <p:cNvSpPr>
            <a:spLocks noGrp="1"/>
          </p:cNvSpPr>
          <p:nvPr>
            <p:ph idx="1"/>
          </p:nvPr>
        </p:nvSpPr>
        <p:spPr>
          <a:xfrm>
            <a:off x="609158" y="861445"/>
            <a:ext cx="11039452" cy="5053380"/>
          </a:xfrm>
        </p:spPr>
        <p:txBody>
          <a:bodyPr>
            <a:noAutofit/>
          </a:bodyPr>
          <a:lstStyle/>
          <a:p>
            <a:pPr algn="just">
              <a:lnSpc>
                <a:spcPct val="150000"/>
              </a:lnSpc>
            </a:pPr>
            <a:r>
              <a:rPr lang="en-IN" sz="2100" dirty="0"/>
              <a:t>When multiple developers are working within a shared codebase it is a common occurrence to make edits to a shared piece of code. </a:t>
            </a:r>
            <a:endParaRPr lang="en-IN" sz="2100" dirty="0" smtClean="0"/>
          </a:p>
          <a:p>
            <a:pPr algn="just">
              <a:lnSpc>
                <a:spcPct val="150000"/>
              </a:lnSpc>
            </a:pPr>
            <a:r>
              <a:rPr lang="en-IN" sz="2100" dirty="0" smtClean="0"/>
              <a:t>Separate </a:t>
            </a:r>
            <a:r>
              <a:rPr lang="en-IN" sz="2100" dirty="0"/>
              <a:t>developers may be working on a seemingly isolated feature, however this feature may use a shared code module. Therefore developer 1 working on Feature 1 could make some edits and find out later that Developer 2 working on Feature 2 has conflicting edits.</a:t>
            </a:r>
          </a:p>
          <a:p>
            <a:pPr algn="just">
              <a:lnSpc>
                <a:spcPct val="150000"/>
              </a:lnSpc>
            </a:pPr>
            <a:r>
              <a:rPr lang="en-IN" sz="2100" dirty="0"/>
              <a:t>Before the adoption of SCM this was a nightmare scenario. Developers would edit text files directly and move them around to remote locations using FTP or other protocols. </a:t>
            </a:r>
            <a:endParaRPr lang="en-IN" sz="2100" dirty="0" smtClean="0"/>
          </a:p>
          <a:p>
            <a:pPr algn="just">
              <a:lnSpc>
                <a:spcPct val="150000"/>
              </a:lnSpc>
            </a:pPr>
            <a:r>
              <a:rPr lang="en-IN" sz="2100" dirty="0" smtClean="0"/>
              <a:t>Developer </a:t>
            </a:r>
            <a:r>
              <a:rPr lang="en-IN" sz="2100" dirty="0"/>
              <a:t>1 would make edits and Developer 2 would unknowingly save over Developer 1’s work and wipe out the changes. SCM’s role as a protection mechanism against this specific scenario is known as Version</a:t>
            </a:r>
            <a:r>
              <a:rPr lang="en-IN" sz="2100" u="sng" dirty="0"/>
              <a:t> </a:t>
            </a:r>
            <a:r>
              <a:rPr lang="en-IN" sz="2100" dirty="0"/>
              <a:t>Control.</a:t>
            </a:r>
          </a:p>
        </p:txBody>
      </p:sp>
    </p:spTree>
    <p:extLst>
      <p:ext uri="{BB962C8B-B14F-4D97-AF65-F5344CB8AC3E}">
        <p14:creationId xmlns:p14="http://schemas.microsoft.com/office/powerpoint/2010/main" val="446608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Importance of SCM</a:t>
            </a:r>
            <a:endParaRPr lang="en-IN" dirty="0"/>
          </a:p>
        </p:txBody>
      </p:sp>
      <p:sp>
        <p:nvSpPr>
          <p:cNvPr id="3" name="Content Placeholder 2"/>
          <p:cNvSpPr>
            <a:spLocks noGrp="1"/>
          </p:cNvSpPr>
          <p:nvPr>
            <p:ph idx="1"/>
          </p:nvPr>
        </p:nvSpPr>
        <p:spPr>
          <a:xfrm>
            <a:off x="609158" y="1188016"/>
            <a:ext cx="11039452" cy="5053380"/>
          </a:xfrm>
        </p:spPr>
        <p:txBody>
          <a:bodyPr>
            <a:noAutofit/>
          </a:bodyPr>
          <a:lstStyle/>
          <a:p>
            <a:pPr algn="just">
              <a:lnSpc>
                <a:spcPts val="3400"/>
              </a:lnSpc>
              <a:spcBef>
                <a:spcPts val="0"/>
              </a:spcBef>
            </a:pPr>
            <a:r>
              <a:rPr lang="en-IN" dirty="0"/>
              <a:t>SCM brought version control safeguards to prevent loss of work due to conflict overwriting. These safeguards work by tracking changes from each individual developer and identifying areas of conflict and preventing overwrites. SCM will then communicate these points of conflict back to the developers so that they can safely review and address</a:t>
            </a:r>
            <a:r>
              <a:rPr lang="en-IN" dirty="0" smtClean="0"/>
              <a:t>.</a:t>
            </a:r>
          </a:p>
          <a:p>
            <a:pPr marL="0" indent="0" algn="just">
              <a:lnSpc>
                <a:spcPts val="3400"/>
              </a:lnSpc>
              <a:spcBef>
                <a:spcPts val="0"/>
              </a:spcBef>
              <a:buNone/>
            </a:pPr>
            <a:endParaRPr lang="en-IN" dirty="0"/>
          </a:p>
          <a:p>
            <a:pPr algn="just">
              <a:lnSpc>
                <a:spcPts val="3400"/>
              </a:lnSpc>
              <a:spcBef>
                <a:spcPts val="0"/>
              </a:spcBef>
            </a:pPr>
            <a:r>
              <a:rPr lang="en-IN" dirty="0"/>
              <a:t>This foundational conflict prevention mechanism has the side effect of providing passive communication for the development team. The team can then monitor and discuss the work in progress that the SCM is monitoring. The SCM tracks an entire history of changes to the code base. This allows developers to examine and review edits that may have introduced bugs or regressions.</a:t>
            </a:r>
          </a:p>
          <a:p>
            <a:pPr algn="just">
              <a:lnSpc>
                <a:spcPts val="3400"/>
              </a:lnSpc>
              <a:spcBef>
                <a:spcPts val="0"/>
              </a:spcBef>
            </a:pPr>
            <a:endParaRPr lang="en-IN" sz="2100" dirty="0"/>
          </a:p>
        </p:txBody>
      </p:sp>
    </p:spTree>
    <p:extLst>
      <p:ext uri="{BB962C8B-B14F-4D97-AF65-F5344CB8AC3E}">
        <p14:creationId xmlns:p14="http://schemas.microsoft.com/office/powerpoint/2010/main" val="2898052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a Version Control System and Why it is used? (VCS)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a:t>Version control, also known as source control, is the practice of tracking and managing changes to software code</a:t>
            </a:r>
            <a:r>
              <a:rPr lang="en-IN" dirty="0" smtClean="0"/>
              <a:t>.</a:t>
            </a:r>
          </a:p>
          <a:p>
            <a:pPr algn="just"/>
            <a:r>
              <a:rPr lang="en-IN" dirty="0" smtClean="0"/>
              <a:t>Version </a:t>
            </a:r>
            <a:r>
              <a:rPr lang="en-IN" dirty="0"/>
              <a:t>control systems are software tools that help software teams manage changes to source code over time. </a:t>
            </a:r>
            <a:endParaRPr lang="en-IN" dirty="0" smtClean="0"/>
          </a:p>
          <a:p>
            <a:pPr algn="just"/>
            <a:r>
              <a:rPr lang="en-IN" dirty="0" smtClean="0"/>
              <a:t>As </a:t>
            </a:r>
            <a:r>
              <a:rPr lang="en-IN" dirty="0"/>
              <a:t>development environments have accelerated, version control systems help software teams work faster and smarter. They are especially useful for DevOps teams since they help them to reduce development time and increase successful deployments</a:t>
            </a:r>
            <a:r>
              <a:rPr lang="en-IN" dirty="0" smtClean="0"/>
              <a:t>.</a:t>
            </a:r>
          </a:p>
          <a:p>
            <a:pPr algn="just"/>
            <a:r>
              <a:rPr lang="en-IN" dirty="0"/>
              <a:t>Version control software keeps track of every modification to the code in a special kind of database. If a mistake is made, developers can turn back the clock and compare earlier versions of the code to help fix the mistake while minimizing disruption to all team members</a:t>
            </a:r>
            <a:r>
              <a:rPr lang="en-IN" dirty="0" smtClean="0"/>
              <a:t>.</a:t>
            </a:r>
          </a:p>
          <a:p>
            <a:pPr algn="just"/>
            <a:r>
              <a:rPr lang="en-IN" dirty="0"/>
              <a:t>VCS are sometimes known as SCM (Source Code Management) tools or RCS (Revision Control System</a:t>
            </a:r>
            <a:r>
              <a:rPr lang="en-IN" dirty="0" smtClean="0"/>
              <a:t>).</a:t>
            </a:r>
          </a:p>
          <a:p>
            <a:pPr algn="just"/>
            <a:r>
              <a:rPr lang="en-IN" dirty="0"/>
              <a:t>One of the most popular VCS tools in use today is called Git. Git is a </a:t>
            </a:r>
            <a:r>
              <a:rPr lang="en-IN" i="1" dirty="0"/>
              <a:t>Distributed</a:t>
            </a:r>
            <a:r>
              <a:rPr lang="en-IN" dirty="0"/>
              <a:t> VCS, a category known as </a:t>
            </a:r>
            <a:r>
              <a:rPr lang="en-IN" dirty="0" smtClean="0"/>
              <a:t>DVCS.</a:t>
            </a:r>
          </a:p>
          <a:p>
            <a:pPr algn="just"/>
            <a:endParaRPr lang="en-IN" dirty="0"/>
          </a:p>
        </p:txBody>
      </p:sp>
    </p:spTree>
    <p:extLst>
      <p:ext uri="{BB962C8B-B14F-4D97-AF65-F5344CB8AC3E}">
        <p14:creationId xmlns:p14="http://schemas.microsoft.com/office/powerpoint/2010/main" val="1001029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usi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39" y="1633628"/>
            <a:ext cx="5400675" cy="35147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76" name="Picture 4" descr="business-o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856" y="1633628"/>
            <a:ext cx="5748538" cy="3514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Rectangle 1"/>
          <p:cNvSpPr/>
          <p:nvPr/>
        </p:nvSpPr>
        <p:spPr>
          <a:xfrm>
            <a:off x="4049486" y="3304903"/>
            <a:ext cx="45719" cy="86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820201" y="1136469"/>
            <a:ext cx="1490541" cy="461665"/>
          </a:xfrm>
          <a:prstGeom prst="rect">
            <a:avLst/>
          </a:prstGeom>
          <a:noFill/>
        </p:spPr>
        <p:txBody>
          <a:bodyPr wrap="square" rtlCol="0">
            <a:spAutoFit/>
          </a:bodyPr>
          <a:lstStyle/>
          <a:p>
            <a:r>
              <a:rPr lang="en-IN" sz="2400" dirty="0" smtClean="0">
                <a:latin typeface="Trebuchet MS" panose="020B0603020202020204" pitchFamily="34" charset="0"/>
              </a:rPr>
              <a:t>C-VCS</a:t>
            </a:r>
            <a:endParaRPr lang="en-IN" sz="2400" dirty="0">
              <a:latin typeface="Trebuchet MS" panose="020B0603020202020204" pitchFamily="34" charset="0"/>
            </a:endParaRPr>
          </a:p>
        </p:txBody>
      </p:sp>
      <p:sp>
        <p:nvSpPr>
          <p:cNvPr id="4" name="Rectangle 3"/>
          <p:cNvSpPr/>
          <p:nvPr/>
        </p:nvSpPr>
        <p:spPr>
          <a:xfrm>
            <a:off x="8549827" y="1171963"/>
            <a:ext cx="1000595" cy="461665"/>
          </a:xfrm>
          <a:prstGeom prst="rect">
            <a:avLst/>
          </a:prstGeom>
        </p:spPr>
        <p:txBody>
          <a:bodyPr wrap="none">
            <a:spAutoFit/>
          </a:bodyPr>
          <a:lstStyle/>
          <a:p>
            <a:r>
              <a:rPr lang="en-IN" sz="2400" dirty="0" smtClean="0">
                <a:latin typeface="Trebuchet MS" panose="020B0603020202020204" pitchFamily="34" charset="0"/>
              </a:rPr>
              <a:t>D-VCS</a:t>
            </a:r>
            <a:endParaRPr lang="en-IN" sz="2400" dirty="0">
              <a:latin typeface="Trebuchet MS" panose="020B0603020202020204" pitchFamily="34" charset="0"/>
            </a:endParaRPr>
          </a:p>
        </p:txBody>
      </p:sp>
    </p:spTree>
    <p:extLst>
      <p:ext uri="{BB962C8B-B14F-4D97-AF65-F5344CB8AC3E}">
        <p14:creationId xmlns:p14="http://schemas.microsoft.com/office/powerpoint/2010/main" val="2875889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Git</a:t>
            </a:r>
            <a:endParaRPr lang="en-IN" dirty="0"/>
          </a:p>
        </p:txBody>
      </p:sp>
      <p:sp>
        <p:nvSpPr>
          <p:cNvPr id="3" name="Subtitle 2"/>
          <p:cNvSpPr>
            <a:spLocks noGrp="1"/>
          </p:cNvSpPr>
          <p:nvPr>
            <p:ph type="subTitle" idx="1"/>
          </p:nvPr>
        </p:nvSpPr>
        <p:spPr/>
        <p:txBody>
          <a:bodyPr/>
          <a:lstStyle/>
          <a:p>
            <a:r>
              <a:rPr lang="en-IN" dirty="0" smtClean="0"/>
              <a:t>Priyanka Sarode</a:t>
            </a:r>
            <a:endParaRPr lang="en-IN" dirty="0"/>
          </a:p>
        </p:txBody>
      </p:sp>
    </p:spTree>
    <p:extLst>
      <p:ext uri="{BB962C8B-B14F-4D97-AF65-F5344CB8AC3E}">
        <p14:creationId xmlns:p14="http://schemas.microsoft.com/office/powerpoint/2010/main" val="2251122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Git &amp; </a:t>
            </a:r>
            <a:r>
              <a:rPr lang="en-IN" dirty="0" smtClean="0"/>
              <a:t>GitHub </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Git </a:t>
            </a:r>
            <a:r>
              <a:rPr lang="en-IN" dirty="0"/>
              <a:t>and GitHub are </a:t>
            </a:r>
            <a:r>
              <a:rPr lang="en-IN" b="1" i="1" dirty="0"/>
              <a:t>not </a:t>
            </a:r>
            <a:r>
              <a:rPr lang="en-IN" dirty="0"/>
              <a:t>the same thing</a:t>
            </a:r>
            <a:r>
              <a:rPr lang="en-IN" dirty="0" smtClean="0"/>
              <a:t>.</a:t>
            </a:r>
          </a:p>
          <a:p>
            <a:pPr algn="just"/>
            <a:r>
              <a:rPr lang="en-IN" dirty="0" smtClean="0"/>
              <a:t>Git </a:t>
            </a:r>
            <a:r>
              <a:rPr lang="en-IN" dirty="0"/>
              <a:t>is an open-source, version control tool created in 2005 by developers working on the Linux operating </a:t>
            </a:r>
            <a:r>
              <a:rPr lang="en-IN" dirty="0" smtClean="0"/>
              <a:t>system.</a:t>
            </a:r>
          </a:p>
          <a:p>
            <a:pPr algn="just"/>
            <a:r>
              <a:rPr lang="en-IN" dirty="0" smtClean="0"/>
              <a:t>GitHub </a:t>
            </a:r>
            <a:r>
              <a:rPr lang="en-IN" dirty="0"/>
              <a:t>is a </a:t>
            </a:r>
            <a:r>
              <a:rPr lang="en-IN" dirty="0" smtClean="0"/>
              <a:t>website founded </a:t>
            </a:r>
            <a:r>
              <a:rPr lang="en-IN" dirty="0"/>
              <a:t>in 2008 that makes tools which integrate with git. </a:t>
            </a:r>
            <a:endParaRPr lang="en-IN" dirty="0" smtClean="0"/>
          </a:p>
          <a:p>
            <a:pPr algn="just"/>
            <a:r>
              <a:rPr lang="en-IN" dirty="0" smtClean="0"/>
              <a:t>You </a:t>
            </a:r>
            <a:r>
              <a:rPr lang="en-IN" dirty="0"/>
              <a:t>do not need GitHub to use git, but you cannot use GitHub without using git. </a:t>
            </a:r>
            <a:endParaRPr lang="en-IN" dirty="0" smtClean="0"/>
          </a:p>
          <a:p>
            <a:pPr algn="just"/>
            <a:r>
              <a:rPr lang="en-IN" dirty="0" smtClean="0"/>
              <a:t>There </a:t>
            </a:r>
            <a:r>
              <a:rPr lang="en-IN" dirty="0"/>
              <a:t>are many other alternatives to GitHub, such as GitLab, BitBucket, and “host-your-own” solutions such as gogs and gittea. </a:t>
            </a:r>
            <a:endParaRPr lang="en-IN" dirty="0" smtClean="0"/>
          </a:p>
          <a:p>
            <a:pPr algn="just"/>
            <a:r>
              <a:rPr lang="en-IN" dirty="0" smtClean="0"/>
              <a:t>All </a:t>
            </a:r>
            <a:r>
              <a:rPr lang="en-IN" dirty="0"/>
              <a:t>of these are referred to in git-speak as “remotes”, and all are completely optional. </a:t>
            </a:r>
            <a:endParaRPr lang="en-IN" dirty="0" smtClean="0"/>
          </a:p>
          <a:p>
            <a:pPr algn="just"/>
            <a:r>
              <a:rPr lang="en-IN" dirty="0" smtClean="0"/>
              <a:t>You </a:t>
            </a:r>
            <a:r>
              <a:rPr lang="en-IN" dirty="0"/>
              <a:t>do not need to use a remote to use git, but it will make sharing your code with others easier.</a:t>
            </a:r>
          </a:p>
        </p:txBody>
      </p:sp>
    </p:spTree>
    <p:extLst>
      <p:ext uri="{BB962C8B-B14F-4D97-AF65-F5344CB8AC3E}">
        <p14:creationId xmlns:p14="http://schemas.microsoft.com/office/powerpoint/2010/main" val="602549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Git?</a:t>
            </a:r>
            <a:endParaRPr lang="en-IN" dirty="0"/>
          </a:p>
        </p:txBody>
      </p:sp>
      <p:sp>
        <p:nvSpPr>
          <p:cNvPr id="3" name="Content Placeholder 2"/>
          <p:cNvSpPr>
            <a:spLocks noGrp="1"/>
          </p:cNvSpPr>
          <p:nvPr>
            <p:ph idx="1"/>
          </p:nvPr>
        </p:nvSpPr>
        <p:spPr/>
        <p:txBody>
          <a:bodyPr>
            <a:noAutofit/>
          </a:bodyPr>
          <a:lstStyle/>
          <a:p>
            <a:pPr algn="just">
              <a:lnSpc>
                <a:spcPct val="150000"/>
              </a:lnSpc>
            </a:pPr>
            <a:r>
              <a:rPr lang="en-IN" dirty="0" smtClean="0"/>
              <a:t>Git is </a:t>
            </a:r>
            <a:r>
              <a:rPr lang="en-IN" dirty="0"/>
              <a:t>a DevOps tool used for source code management</a:t>
            </a:r>
            <a:r>
              <a:rPr lang="en-IN" dirty="0" smtClean="0"/>
              <a:t>.</a:t>
            </a:r>
          </a:p>
          <a:p>
            <a:pPr algn="just">
              <a:lnSpc>
                <a:spcPct val="150000"/>
              </a:lnSpc>
            </a:pPr>
            <a:r>
              <a:rPr lang="en-IN" dirty="0" smtClean="0"/>
              <a:t>It </a:t>
            </a:r>
            <a:r>
              <a:rPr lang="en-IN" dirty="0"/>
              <a:t>is a free and open-source version control system used to handle small to very large projects efficiently. Git is used to tracking changes in the source code, enabling multiple developers to work together on non-linear development. Linus Torvalds created Git in 2005 for the development of the Linux kernel</a:t>
            </a:r>
            <a:r>
              <a:rPr lang="en-IN" dirty="0" smtClean="0"/>
              <a:t>.</a:t>
            </a:r>
          </a:p>
          <a:p>
            <a:pPr algn="just">
              <a:lnSpc>
                <a:spcPct val="150000"/>
              </a:lnSpc>
            </a:pPr>
            <a:r>
              <a:rPr lang="en-IN" dirty="0" smtClean="0"/>
              <a:t>It </a:t>
            </a:r>
            <a:r>
              <a:rPr lang="en-IN" dirty="0"/>
              <a:t>allows multiple developers to work </a:t>
            </a:r>
            <a:r>
              <a:rPr lang="en-IN" dirty="0" smtClean="0"/>
              <a:t>together.</a:t>
            </a:r>
            <a:endParaRPr lang="en-IN" dirty="0"/>
          </a:p>
          <a:p>
            <a:pPr algn="just">
              <a:lnSpc>
                <a:spcPct val="150000"/>
              </a:lnSpc>
            </a:pPr>
            <a:r>
              <a:rPr lang="en-IN" dirty="0"/>
              <a:t>It supports non-linear development through its thousands of parallel </a:t>
            </a:r>
            <a:r>
              <a:rPr lang="en-IN" dirty="0" smtClean="0"/>
              <a:t>branches.</a:t>
            </a:r>
            <a:endParaRPr lang="en-IN" dirty="0"/>
          </a:p>
        </p:txBody>
      </p:sp>
    </p:spTree>
    <p:extLst>
      <p:ext uri="{BB962C8B-B14F-4D97-AF65-F5344CB8AC3E}">
        <p14:creationId xmlns:p14="http://schemas.microsoft.com/office/powerpoint/2010/main" val="3396768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IN" b="1" dirty="0"/>
              <a:t>What is DevOps?</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normAutofit fontScale="85000" lnSpcReduction="10000"/>
          </a:bodyPr>
          <a:lstStyle/>
          <a:p>
            <a:pPr algn="just">
              <a:lnSpc>
                <a:spcPct val="150000"/>
              </a:lnSpc>
            </a:pPr>
            <a:r>
              <a:rPr lang="en-IN" b="1" dirty="0" smtClean="0"/>
              <a:t>DevOps combines development and operations to increase the efficiency, speed and security of software development and delivery as compared to traditional </a:t>
            </a:r>
            <a:r>
              <a:rPr lang="en-IN" b="1" dirty="0" err="1" smtClean="0"/>
              <a:t>sdlc</a:t>
            </a:r>
            <a:r>
              <a:rPr lang="en-IN" b="1" dirty="0" smtClean="0"/>
              <a:t>.</a:t>
            </a:r>
          </a:p>
          <a:p>
            <a:pPr algn="just">
              <a:lnSpc>
                <a:spcPct val="150000"/>
              </a:lnSpc>
            </a:pPr>
            <a:r>
              <a:rPr lang="en-IN" b="1" dirty="0" smtClean="0"/>
              <a:t>DevOps</a:t>
            </a:r>
            <a:r>
              <a:rPr lang="en-IN" dirty="0"/>
              <a:t> is a collaboration between Development and IT Operations to make software production and Deployment in an automated &amp; repeatable </a:t>
            </a:r>
            <a:r>
              <a:rPr lang="en-IN" dirty="0" smtClean="0"/>
              <a:t>way.</a:t>
            </a:r>
          </a:p>
          <a:p>
            <a:pPr algn="just">
              <a:lnSpc>
                <a:spcPct val="150000"/>
              </a:lnSpc>
            </a:pPr>
            <a:r>
              <a:rPr lang="en-IN" dirty="0" smtClean="0"/>
              <a:t>DevOps </a:t>
            </a:r>
            <a:r>
              <a:rPr lang="en-IN" dirty="0"/>
              <a:t>helps increase the organization’s speed to deliver software applications and services. The full form of ‘DevOps’ is a combination of ‘Development’ and ‘Operations.’</a:t>
            </a:r>
          </a:p>
          <a:p>
            <a:pPr algn="just">
              <a:lnSpc>
                <a:spcPct val="150000"/>
              </a:lnSpc>
            </a:pPr>
            <a:r>
              <a:rPr lang="en-IN" dirty="0"/>
              <a:t>It allows organizations to serve their customers better and compete more strongly in the market. </a:t>
            </a:r>
            <a:endParaRPr lang="en-IN" dirty="0" smtClean="0"/>
          </a:p>
          <a:p>
            <a:pPr algn="just">
              <a:lnSpc>
                <a:spcPct val="150000"/>
              </a:lnSpc>
            </a:pPr>
            <a:r>
              <a:rPr lang="en-IN" dirty="0" smtClean="0"/>
              <a:t>In </a:t>
            </a:r>
            <a:r>
              <a:rPr lang="en-IN" dirty="0"/>
              <a:t>simple words, DevOps can be defined as an alignment </a:t>
            </a:r>
            <a:r>
              <a:rPr lang="en-IN" dirty="0" smtClean="0"/>
              <a:t>of development and IT operations with better communication and collaboration.</a:t>
            </a:r>
            <a:endParaRPr lang="en-US" dirty="0"/>
          </a:p>
        </p:txBody>
      </p:sp>
    </p:spTree>
    <p:extLst>
      <p:ext uri="{BB962C8B-B14F-4D97-AF65-F5344CB8AC3E}">
        <p14:creationId xmlns:p14="http://schemas.microsoft.com/office/powerpoint/2010/main" val="2290764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Git-VCS</a:t>
            </a:r>
            <a:endParaRPr lang="en-IN" dirty="0"/>
          </a:p>
        </p:txBody>
      </p:sp>
      <p:sp>
        <p:nvSpPr>
          <p:cNvPr id="4" name="Rounded Rectangle 3"/>
          <p:cNvSpPr/>
          <p:nvPr/>
        </p:nvSpPr>
        <p:spPr>
          <a:xfrm>
            <a:off x="7498080" y="1920239"/>
            <a:ext cx="3252651" cy="1972491"/>
          </a:xfrm>
          <a:prstGeom prst="roundRect">
            <a:avLst/>
          </a:prstGeom>
          <a:ln w="57150"/>
        </p:spPr>
        <p:style>
          <a:lnRef idx="2">
            <a:schemeClr val="accent5"/>
          </a:lnRef>
          <a:fillRef idx="1">
            <a:schemeClr val="lt1"/>
          </a:fillRef>
          <a:effectRef idx="0">
            <a:schemeClr val="accent5"/>
          </a:effectRef>
          <a:fontRef idx="minor">
            <a:schemeClr val="dk1"/>
          </a:fontRef>
        </p:style>
        <p:txBody>
          <a:bodyPr rtlCol="0" anchor="ctr"/>
          <a:lstStyle/>
          <a:p>
            <a:r>
              <a:rPr lang="en-IN" dirty="0" smtClean="0"/>
              <a:t>Ver1</a:t>
            </a:r>
          </a:p>
          <a:p>
            <a:r>
              <a:rPr lang="en-IN" dirty="0" smtClean="0"/>
              <a:t>Ver2</a:t>
            </a:r>
          </a:p>
          <a:p>
            <a:r>
              <a:rPr lang="en-IN" dirty="0" smtClean="0"/>
              <a:t>Ver3</a:t>
            </a:r>
          </a:p>
          <a:p>
            <a:r>
              <a:rPr lang="en-IN" dirty="0" smtClean="0"/>
              <a:t>Ver4</a:t>
            </a:r>
            <a:endParaRPr lang="en-IN" dirty="0"/>
          </a:p>
        </p:txBody>
      </p:sp>
      <p:sp>
        <p:nvSpPr>
          <p:cNvPr id="7" name="Down Arrow 6"/>
          <p:cNvSpPr/>
          <p:nvPr/>
        </p:nvSpPr>
        <p:spPr>
          <a:xfrm>
            <a:off x="984065" y="1854925"/>
            <a:ext cx="496389" cy="770708"/>
          </a:xfrm>
          <a:prstGeom prst="downArrow">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Down Arrow 7"/>
          <p:cNvSpPr/>
          <p:nvPr/>
        </p:nvSpPr>
        <p:spPr>
          <a:xfrm>
            <a:off x="984066" y="3117670"/>
            <a:ext cx="496389" cy="770708"/>
          </a:xfrm>
          <a:prstGeom prst="downArrow">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Down Arrow 8"/>
          <p:cNvSpPr/>
          <p:nvPr/>
        </p:nvSpPr>
        <p:spPr>
          <a:xfrm>
            <a:off x="988421" y="4315098"/>
            <a:ext cx="496389" cy="770708"/>
          </a:xfrm>
          <a:prstGeom prst="downArrow">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Down Arrow 9"/>
          <p:cNvSpPr/>
          <p:nvPr/>
        </p:nvSpPr>
        <p:spPr>
          <a:xfrm>
            <a:off x="988422" y="5512526"/>
            <a:ext cx="496389" cy="770708"/>
          </a:xfrm>
          <a:prstGeom prst="downArrow">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Down Arrow 10"/>
          <p:cNvSpPr/>
          <p:nvPr/>
        </p:nvSpPr>
        <p:spPr>
          <a:xfrm rot="16200000">
            <a:off x="2348048" y="1834367"/>
            <a:ext cx="496389" cy="1926777"/>
          </a:xfrm>
          <a:prstGeom prst="downArrow">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Down Arrow 11"/>
          <p:cNvSpPr/>
          <p:nvPr/>
        </p:nvSpPr>
        <p:spPr>
          <a:xfrm rot="16200000">
            <a:off x="2348048" y="3067655"/>
            <a:ext cx="496389" cy="1926777"/>
          </a:xfrm>
          <a:prstGeom prst="downArrow">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Down Arrow 12"/>
          <p:cNvSpPr/>
          <p:nvPr/>
        </p:nvSpPr>
        <p:spPr>
          <a:xfrm rot="16200000">
            <a:off x="2348047" y="4300943"/>
            <a:ext cx="496389" cy="1926777"/>
          </a:xfrm>
          <a:prstGeom prst="downArrow">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Down Arrow 13"/>
          <p:cNvSpPr/>
          <p:nvPr/>
        </p:nvSpPr>
        <p:spPr>
          <a:xfrm rot="16200000">
            <a:off x="2348048" y="5319845"/>
            <a:ext cx="496389" cy="1926777"/>
          </a:xfrm>
          <a:prstGeom prst="downArrow">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TextBox 14"/>
          <p:cNvSpPr txBox="1"/>
          <p:nvPr/>
        </p:nvSpPr>
        <p:spPr>
          <a:xfrm>
            <a:off x="1881051" y="2240279"/>
            <a:ext cx="1058092" cy="369332"/>
          </a:xfrm>
          <a:prstGeom prst="rect">
            <a:avLst/>
          </a:prstGeom>
          <a:noFill/>
        </p:spPr>
        <p:txBody>
          <a:bodyPr wrap="square" rtlCol="0">
            <a:spAutoFit/>
          </a:bodyPr>
          <a:lstStyle/>
          <a:p>
            <a:r>
              <a:rPr lang="en-IN" dirty="0" smtClean="0"/>
              <a:t>Version1</a:t>
            </a:r>
            <a:endParaRPr lang="en-IN" dirty="0"/>
          </a:p>
        </p:txBody>
      </p:sp>
      <p:sp>
        <p:nvSpPr>
          <p:cNvPr id="16" name="TextBox 15"/>
          <p:cNvSpPr txBox="1"/>
          <p:nvPr/>
        </p:nvSpPr>
        <p:spPr>
          <a:xfrm>
            <a:off x="1881051" y="3445527"/>
            <a:ext cx="1058092" cy="369332"/>
          </a:xfrm>
          <a:prstGeom prst="rect">
            <a:avLst/>
          </a:prstGeom>
          <a:noFill/>
        </p:spPr>
        <p:txBody>
          <a:bodyPr wrap="square" rtlCol="0">
            <a:spAutoFit/>
          </a:bodyPr>
          <a:lstStyle/>
          <a:p>
            <a:r>
              <a:rPr lang="en-IN" dirty="0" smtClean="0"/>
              <a:t>Version2</a:t>
            </a:r>
            <a:endParaRPr lang="en-IN" dirty="0"/>
          </a:p>
        </p:txBody>
      </p:sp>
      <p:sp>
        <p:nvSpPr>
          <p:cNvPr id="17" name="TextBox 16"/>
          <p:cNvSpPr txBox="1"/>
          <p:nvPr/>
        </p:nvSpPr>
        <p:spPr>
          <a:xfrm>
            <a:off x="1885405" y="4710825"/>
            <a:ext cx="1058092" cy="369332"/>
          </a:xfrm>
          <a:prstGeom prst="rect">
            <a:avLst/>
          </a:prstGeom>
          <a:noFill/>
        </p:spPr>
        <p:txBody>
          <a:bodyPr wrap="square" rtlCol="0">
            <a:spAutoFit/>
          </a:bodyPr>
          <a:lstStyle/>
          <a:p>
            <a:r>
              <a:rPr lang="en-IN" dirty="0" smtClean="0"/>
              <a:t>Version3</a:t>
            </a:r>
            <a:endParaRPr lang="en-IN" dirty="0"/>
          </a:p>
        </p:txBody>
      </p:sp>
      <p:sp>
        <p:nvSpPr>
          <p:cNvPr id="18" name="TextBox 17"/>
          <p:cNvSpPr txBox="1"/>
          <p:nvPr/>
        </p:nvSpPr>
        <p:spPr>
          <a:xfrm>
            <a:off x="1881051" y="5753034"/>
            <a:ext cx="1058092" cy="369332"/>
          </a:xfrm>
          <a:prstGeom prst="rect">
            <a:avLst/>
          </a:prstGeom>
          <a:noFill/>
        </p:spPr>
        <p:txBody>
          <a:bodyPr wrap="square" rtlCol="0">
            <a:spAutoFit/>
          </a:bodyPr>
          <a:lstStyle/>
          <a:p>
            <a:r>
              <a:rPr lang="en-IN" dirty="0" smtClean="0"/>
              <a:t>Version4</a:t>
            </a:r>
            <a:endParaRPr lang="en-IN" dirty="0"/>
          </a:p>
        </p:txBody>
      </p:sp>
      <p:sp>
        <p:nvSpPr>
          <p:cNvPr id="19" name="TextBox 18"/>
          <p:cNvSpPr txBox="1"/>
          <p:nvPr/>
        </p:nvSpPr>
        <p:spPr>
          <a:xfrm>
            <a:off x="3631474" y="2625633"/>
            <a:ext cx="1058092" cy="369332"/>
          </a:xfrm>
          <a:prstGeom prst="rect">
            <a:avLst/>
          </a:prstGeom>
          <a:noFill/>
        </p:spPr>
        <p:txBody>
          <a:bodyPr wrap="square" rtlCol="0">
            <a:spAutoFit/>
          </a:bodyPr>
          <a:lstStyle/>
          <a:p>
            <a:r>
              <a:rPr lang="en-IN" dirty="0" smtClean="0"/>
              <a:t>Commit</a:t>
            </a:r>
            <a:endParaRPr lang="en-IN" dirty="0"/>
          </a:p>
        </p:txBody>
      </p:sp>
      <p:sp>
        <p:nvSpPr>
          <p:cNvPr id="20" name="TextBox 19"/>
          <p:cNvSpPr txBox="1"/>
          <p:nvPr/>
        </p:nvSpPr>
        <p:spPr>
          <a:xfrm>
            <a:off x="3631473" y="3817163"/>
            <a:ext cx="1058092" cy="369332"/>
          </a:xfrm>
          <a:prstGeom prst="rect">
            <a:avLst/>
          </a:prstGeom>
          <a:noFill/>
        </p:spPr>
        <p:txBody>
          <a:bodyPr wrap="square" rtlCol="0">
            <a:spAutoFit/>
          </a:bodyPr>
          <a:lstStyle/>
          <a:p>
            <a:r>
              <a:rPr lang="en-IN" dirty="0" smtClean="0"/>
              <a:t>Commit</a:t>
            </a:r>
            <a:endParaRPr lang="en-IN" dirty="0"/>
          </a:p>
        </p:txBody>
      </p:sp>
      <p:sp>
        <p:nvSpPr>
          <p:cNvPr id="21" name="TextBox 20"/>
          <p:cNvSpPr txBox="1"/>
          <p:nvPr/>
        </p:nvSpPr>
        <p:spPr>
          <a:xfrm>
            <a:off x="3590111" y="5080157"/>
            <a:ext cx="1058092" cy="369332"/>
          </a:xfrm>
          <a:prstGeom prst="rect">
            <a:avLst/>
          </a:prstGeom>
          <a:noFill/>
        </p:spPr>
        <p:txBody>
          <a:bodyPr wrap="square" rtlCol="0">
            <a:spAutoFit/>
          </a:bodyPr>
          <a:lstStyle/>
          <a:p>
            <a:r>
              <a:rPr lang="en-IN" dirty="0" smtClean="0"/>
              <a:t>Commit</a:t>
            </a:r>
            <a:endParaRPr lang="en-IN" dirty="0"/>
          </a:p>
        </p:txBody>
      </p:sp>
      <p:sp>
        <p:nvSpPr>
          <p:cNvPr id="22" name="TextBox 21"/>
          <p:cNvSpPr txBox="1"/>
          <p:nvPr/>
        </p:nvSpPr>
        <p:spPr>
          <a:xfrm>
            <a:off x="3607528" y="6098567"/>
            <a:ext cx="1058092" cy="369332"/>
          </a:xfrm>
          <a:prstGeom prst="rect">
            <a:avLst/>
          </a:prstGeom>
          <a:noFill/>
        </p:spPr>
        <p:txBody>
          <a:bodyPr wrap="square" rtlCol="0">
            <a:spAutoFit/>
          </a:bodyPr>
          <a:lstStyle/>
          <a:p>
            <a:r>
              <a:rPr lang="en-IN" dirty="0" smtClean="0"/>
              <a:t>Commit</a:t>
            </a:r>
            <a:endParaRPr lang="en-IN" dirty="0"/>
          </a:p>
        </p:txBody>
      </p:sp>
      <p:sp>
        <p:nvSpPr>
          <p:cNvPr id="23" name="TextBox 22"/>
          <p:cNvSpPr txBox="1"/>
          <p:nvPr/>
        </p:nvSpPr>
        <p:spPr>
          <a:xfrm>
            <a:off x="7987936" y="1485593"/>
            <a:ext cx="2272938" cy="369332"/>
          </a:xfrm>
          <a:prstGeom prst="rect">
            <a:avLst/>
          </a:prstGeom>
          <a:noFill/>
        </p:spPr>
        <p:txBody>
          <a:bodyPr wrap="square" rtlCol="0">
            <a:spAutoFit/>
          </a:bodyPr>
          <a:lstStyle/>
          <a:p>
            <a:r>
              <a:rPr lang="en-IN" dirty="0" smtClean="0"/>
              <a:t>Local Repository</a:t>
            </a:r>
            <a:endParaRPr lang="en-IN" dirty="0"/>
          </a:p>
        </p:txBody>
      </p:sp>
      <p:sp>
        <p:nvSpPr>
          <p:cNvPr id="24" name="TextBox 23"/>
          <p:cNvSpPr txBox="1"/>
          <p:nvPr/>
        </p:nvSpPr>
        <p:spPr>
          <a:xfrm>
            <a:off x="7236823" y="4094572"/>
            <a:ext cx="4519748" cy="369332"/>
          </a:xfrm>
          <a:prstGeom prst="rect">
            <a:avLst/>
          </a:prstGeom>
          <a:noFill/>
        </p:spPr>
        <p:txBody>
          <a:bodyPr wrap="square" rtlCol="0">
            <a:spAutoFit/>
          </a:bodyPr>
          <a:lstStyle/>
          <a:p>
            <a:r>
              <a:rPr lang="en-IN" dirty="0" smtClean="0"/>
              <a:t>Any time we  can switch to any version</a:t>
            </a:r>
            <a:endParaRPr lang="en-IN" dirty="0"/>
          </a:p>
        </p:txBody>
      </p:sp>
    </p:spTree>
    <p:extLst>
      <p:ext uri="{BB962C8B-B14F-4D97-AF65-F5344CB8AC3E}">
        <p14:creationId xmlns:p14="http://schemas.microsoft.com/office/powerpoint/2010/main" val="2019411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Git Workflow</a:t>
            </a:r>
            <a:endParaRPr lang="en-IN" dirty="0"/>
          </a:p>
        </p:txBody>
      </p:sp>
      <p:sp>
        <p:nvSpPr>
          <p:cNvPr id="3" name="Content Placeholder 2"/>
          <p:cNvSpPr>
            <a:spLocks noGrp="1"/>
          </p:cNvSpPr>
          <p:nvPr>
            <p:ph idx="1"/>
          </p:nvPr>
        </p:nvSpPr>
        <p:spPr>
          <a:xfrm>
            <a:off x="726724" y="1253331"/>
            <a:ext cx="5595699" cy="5053380"/>
          </a:xfrm>
        </p:spPr>
        <p:txBody>
          <a:bodyPr/>
          <a:lstStyle/>
          <a:p>
            <a:r>
              <a:rPr lang="en-IN" dirty="0"/>
              <a:t>The Git workflow is divided into three states:</a:t>
            </a:r>
          </a:p>
          <a:p>
            <a:r>
              <a:rPr lang="en-IN" dirty="0"/>
              <a:t>Working directory - Modify files in your working directory</a:t>
            </a:r>
          </a:p>
          <a:p>
            <a:r>
              <a:rPr lang="en-IN" dirty="0"/>
              <a:t>Staging area (Index) - Stage the files and add snapshots of them to your staging area</a:t>
            </a:r>
          </a:p>
          <a:p>
            <a:r>
              <a:rPr lang="en-IN" dirty="0"/>
              <a:t>Git directory (Repository) - Perform a commit that stores the snapshots permanently to your Git directory. Checkout any existing version, make changes, stage them and commit.</a:t>
            </a:r>
          </a:p>
        </p:txBody>
      </p:sp>
      <p:pic>
        <p:nvPicPr>
          <p:cNvPr id="4098" name="Picture 2" descr="git-work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4858" y="1253331"/>
            <a:ext cx="5797187" cy="4489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986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4936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a:bodyPr>
          <a:lstStyle/>
          <a:p>
            <a:r>
              <a:rPr lang="en-IN" b="1" dirty="0"/>
              <a:t>Why is DevOps Needed</a:t>
            </a:r>
            <a:r>
              <a:rPr lang="en-IN" b="1" dirty="0" smtClean="0"/>
              <a:t>?</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normAutofit fontScale="85000" lnSpcReduction="10000"/>
          </a:bodyPr>
          <a:lstStyle/>
          <a:p>
            <a:pPr algn="just">
              <a:lnSpc>
                <a:spcPct val="150000"/>
              </a:lnSpc>
            </a:pPr>
            <a:r>
              <a:rPr lang="en-IN" dirty="0" smtClean="0"/>
              <a:t>Before </a:t>
            </a:r>
            <a:r>
              <a:rPr lang="en-IN" dirty="0"/>
              <a:t>DevOps, the development and operation team worked in complete isolation.</a:t>
            </a:r>
          </a:p>
          <a:p>
            <a:pPr algn="just">
              <a:lnSpc>
                <a:spcPct val="150000"/>
              </a:lnSpc>
            </a:pPr>
            <a:r>
              <a:rPr lang="en-IN" dirty="0"/>
              <a:t>Testing and Deployment were isolated activities done after design-build. Hence they consumed more time than actual build cycles.</a:t>
            </a:r>
          </a:p>
          <a:p>
            <a:pPr algn="just">
              <a:lnSpc>
                <a:spcPct val="150000"/>
              </a:lnSpc>
            </a:pPr>
            <a:r>
              <a:rPr lang="en-IN" dirty="0"/>
              <a:t>Without using DevOps, team members spend a large amount of their time testing, deploying, and designing instead of building the project.</a:t>
            </a:r>
          </a:p>
          <a:p>
            <a:pPr algn="just">
              <a:lnSpc>
                <a:spcPct val="150000"/>
              </a:lnSpc>
            </a:pPr>
            <a:r>
              <a:rPr lang="en-IN" dirty="0"/>
              <a:t>Manual code deployment leads to human errors in production.</a:t>
            </a:r>
          </a:p>
          <a:p>
            <a:pPr algn="just">
              <a:lnSpc>
                <a:spcPct val="150000"/>
              </a:lnSpc>
            </a:pPr>
            <a:r>
              <a:rPr lang="en-IN" dirty="0"/>
              <a:t>Coding &amp; operation teams have separate timelines and are not synch, causing further delays</a:t>
            </a:r>
            <a:r>
              <a:rPr lang="en-IN" dirty="0" smtClean="0"/>
              <a:t>.</a:t>
            </a:r>
          </a:p>
          <a:p>
            <a:pPr algn="just">
              <a:lnSpc>
                <a:spcPct val="150000"/>
              </a:lnSpc>
            </a:pPr>
            <a:r>
              <a:rPr lang="en-IN" dirty="0"/>
              <a:t>There is a demand to increase the rate of software delivery by business stakeholders. As per Forrester Consulting Study, Only 17% of teams can use delivery software quickly, proving the pain point.</a:t>
            </a:r>
          </a:p>
        </p:txBody>
      </p:sp>
    </p:spTree>
    <p:extLst>
      <p:ext uri="{BB962C8B-B14F-4D97-AF65-F5344CB8AC3E}">
        <p14:creationId xmlns:p14="http://schemas.microsoft.com/office/powerpoint/2010/main" val="296739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is DevOps different from traditional IT</a:t>
            </a:r>
          </a:p>
        </p:txBody>
      </p:sp>
      <p:sp>
        <p:nvSpPr>
          <p:cNvPr id="3" name="Content Placeholder 2"/>
          <p:cNvSpPr>
            <a:spLocks noGrp="1"/>
          </p:cNvSpPr>
          <p:nvPr>
            <p:ph idx="1"/>
          </p:nvPr>
        </p:nvSpPr>
        <p:spPr/>
        <p:txBody>
          <a:bodyPr/>
          <a:lstStyle/>
          <a:p>
            <a:pPr algn="just"/>
            <a:r>
              <a:rPr lang="en-IN" dirty="0" smtClean="0"/>
              <a:t>In </a:t>
            </a:r>
            <a:r>
              <a:rPr lang="en-IN" dirty="0"/>
              <a:t>this DevOps training, let’s compare the traditional software waterfall model with DevOps to understand the changes DevOps brings.</a:t>
            </a:r>
          </a:p>
          <a:p>
            <a:pPr algn="just"/>
            <a:r>
              <a:rPr lang="en-IN" dirty="0"/>
              <a:t>We assume the application is scheduled to go live in 2 weeks, and coding is 80% done. We assume the application is a fresh launch, and the process of buying servers to ship the code has just </a:t>
            </a:r>
            <a:r>
              <a:rPr lang="en-IN" dirty="0" smtClean="0"/>
              <a:t>begun-</a:t>
            </a:r>
            <a:endParaRPr lang="en-IN" dirty="0"/>
          </a:p>
          <a:p>
            <a:pPr algn="just"/>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632417675"/>
              </p:ext>
            </p:extLst>
          </p:nvPr>
        </p:nvGraphicFramePr>
        <p:xfrm>
          <a:off x="992777" y="3361213"/>
          <a:ext cx="10633166" cy="2530135"/>
        </p:xfrm>
        <a:graphic>
          <a:graphicData uri="http://schemas.openxmlformats.org/drawingml/2006/table">
            <a:tbl>
              <a:tblPr>
                <a:tableStyleId>{BC89EF96-8CEA-46FF-86C4-4CE0E7609802}</a:tableStyleId>
              </a:tblPr>
              <a:tblGrid>
                <a:gridCol w="5316583">
                  <a:extLst>
                    <a:ext uri="{9D8B030D-6E8A-4147-A177-3AD203B41FA5}">
                      <a16:colId xmlns:a16="http://schemas.microsoft.com/office/drawing/2014/main" val="1161136001"/>
                    </a:ext>
                  </a:extLst>
                </a:gridCol>
                <a:gridCol w="5316583">
                  <a:extLst>
                    <a:ext uri="{9D8B030D-6E8A-4147-A177-3AD203B41FA5}">
                      <a16:colId xmlns:a16="http://schemas.microsoft.com/office/drawing/2014/main" val="65256097"/>
                    </a:ext>
                  </a:extLst>
                </a:gridCol>
              </a:tblGrid>
              <a:tr h="506027">
                <a:tc>
                  <a:txBody>
                    <a:bodyPr/>
                    <a:lstStyle/>
                    <a:p>
                      <a:pPr algn="ctr"/>
                      <a:r>
                        <a:rPr lang="en-IN" sz="2200">
                          <a:effectLst/>
                          <a:latin typeface="Trebuchet MS" panose="020B0603020202020204" pitchFamily="34" charset="0"/>
                        </a:rPr>
                        <a:t>Old Process</a:t>
                      </a:r>
                      <a:endParaRPr lang="en-IN" sz="2200">
                        <a:solidFill>
                          <a:schemeClr val="tx1">
                            <a:lumMod val="50000"/>
                            <a:lumOff val="50000"/>
                          </a:schemeClr>
                        </a:solidFill>
                        <a:effectLst/>
                        <a:latin typeface="Trebuchet MS" panose="020B0603020202020204" pitchFamily="34" charset="0"/>
                      </a:endParaRPr>
                    </a:p>
                  </a:txBody>
                  <a:tcPr anchor="ctr"/>
                </a:tc>
                <a:tc>
                  <a:txBody>
                    <a:bodyPr/>
                    <a:lstStyle/>
                    <a:p>
                      <a:pPr algn="ctr"/>
                      <a:r>
                        <a:rPr lang="en-IN" sz="2200">
                          <a:effectLst/>
                          <a:latin typeface="Trebuchet MS" panose="020B0603020202020204" pitchFamily="34" charset="0"/>
                        </a:rPr>
                        <a:t>DevOps</a:t>
                      </a:r>
                      <a:endParaRPr lang="en-IN" sz="2200">
                        <a:solidFill>
                          <a:schemeClr val="tx1">
                            <a:lumMod val="50000"/>
                            <a:lumOff val="50000"/>
                          </a:schemeClr>
                        </a:solidFill>
                        <a:effectLst/>
                        <a:latin typeface="Trebuchet MS" panose="020B0603020202020204" pitchFamily="34" charset="0"/>
                      </a:endParaRPr>
                    </a:p>
                  </a:txBody>
                  <a:tcPr anchor="ctr"/>
                </a:tc>
                <a:extLst>
                  <a:ext uri="{0D108BD9-81ED-4DB2-BD59-A6C34878D82A}">
                    <a16:rowId xmlns:a16="http://schemas.microsoft.com/office/drawing/2014/main" val="2473422346"/>
                  </a:ext>
                </a:extLst>
              </a:tr>
              <a:tr h="2024108">
                <a:tc>
                  <a:txBody>
                    <a:bodyPr/>
                    <a:lstStyle/>
                    <a:p>
                      <a:pPr algn="ctr"/>
                      <a:r>
                        <a:rPr lang="en-IN" sz="2200" dirty="0">
                          <a:effectLst/>
                          <a:latin typeface="Trebuchet MS" panose="020B0603020202020204" pitchFamily="34" charset="0"/>
                        </a:rPr>
                        <a:t>After placing an order for new servers, the Development team works on testing. The Operations team works on extensive paperwork as required in enterprises to deploy the infrastructure.</a:t>
                      </a:r>
                      <a:endParaRPr lang="en-IN" sz="2200" dirty="0">
                        <a:solidFill>
                          <a:schemeClr val="tx1">
                            <a:lumMod val="50000"/>
                            <a:lumOff val="50000"/>
                          </a:schemeClr>
                        </a:solidFill>
                        <a:effectLst/>
                        <a:latin typeface="Trebuchet MS" panose="020B0603020202020204" pitchFamily="34" charset="0"/>
                      </a:endParaRPr>
                    </a:p>
                  </a:txBody>
                  <a:tcPr anchor="ctr"/>
                </a:tc>
                <a:tc>
                  <a:txBody>
                    <a:bodyPr/>
                    <a:lstStyle/>
                    <a:p>
                      <a:pPr algn="ctr"/>
                      <a:r>
                        <a:rPr lang="en-IN" sz="2200" dirty="0">
                          <a:effectLst/>
                          <a:latin typeface="Trebuchet MS" panose="020B0603020202020204" pitchFamily="34" charset="0"/>
                        </a:rPr>
                        <a:t>After placing an order for new servers Development and Operations team work together on the paperwork to set up the new servers. This results in better visibility of infrastructure requirements.</a:t>
                      </a:r>
                      <a:endParaRPr lang="en-IN" sz="2200" dirty="0">
                        <a:solidFill>
                          <a:schemeClr val="tx1">
                            <a:lumMod val="50000"/>
                            <a:lumOff val="50000"/>
                          </a:schemeClr>
                        </a:solidFill>
                        <a:effectLst/>
                        <a:latin typeface="Trebuchet MS" panose="020B0603020202020204" pitchFamily="34" charset="0"/>
                      </a:endParaRPr>
                    </a:p>
                  </a:txBody>
                  <a:tcPr anchor="ctr"/>
                </a:tc>
                <a:extLst>
                  <a:ext uri="{0D108BD9-81ED-4DB2-BD59-A6C34878D82A}">
                    <a16:rowId xmlns:a16="http://schemas.microsoft.com/office/drawing/2014/main" val="3673932604"/>
                  </a:ext>
                </a:extLst>
              </a:tr>
            </a:tbl>
          </a:graphicData>
        </a:graphic>
      </p:graphicFrame>
    </p:spTree>
    <p:extLst>
      <p:ext uri="{BB962C8B-B14F-4D97-AF65-F5344CB8AC3E}">
        <p14:creationId xmlns:p14="http://schemas.microsoft.com/office/powerpoint/2010/main" val="246552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is DevOps different from traditional IT</a:t>
            </a:r>
          </a:p>
        </p:txBody>
      </p:sp>
      <p:graphicFrame>
        <p:nvGraphicFramePr>
          <p:cNvPr id="4" name="Table 3"/>
          <p:cNvGraphicFramePr>
            <a:graphicFrameLocks noGrp="1"/>
          </p:cNvGraphicFramePr>
          <p:nvPr>
            <p:extLst>
              <p:ext uri="{D42A27DB-BD31-4B8C-83A1-F6EECF244321}">
                <p14:modId xmlns:p14="http://schemas.microsoft.com/office/powerpoint/2010/main" val="2779101065"/>
              </p:ext>
            </p:extLst>
          </p:nvPr>
        </p:nvGraphicFramePr>
        <p:xfrm>
          <a:off x="726724" y="1253331"/>
          <a:ext cx="10633166" cy="5303815"/>
        </p:xfrm>
        <a:graphic>
          <a:graphicData uri="http://schemas.openxmlformats.org/drawingml/2006/table">
            <a:tbl>
              <a:tblPr>
                <a:tableStyleId>{BC89EF96-8CEA-46FF-86C4-4CE0E7609802}</a:tableStyleId>
              </a:tblPr>
              <a:tblGrid>
                <a:gridCol w="5316583">
                  <a:extLst>
                    <a:ext uri="{9D8B030D-6E8A-4147-A177-3AD203B41FA5}">
                      <a16:colId xmlns:a16="http://schemas.microsoft.com/office/drawing/2014/main" val="1161136001"/>
                    </a:ext>
                  </a:extLst>
                </a:gridCol>
                <a:gridCol w="5316583">
                  <a:extLst>
                    <a:ext uri="{9D8B030D-6E8A-4147-A177-3AD203B41FA5}">
                      <a16:colId xmlns:a16="http://schemas.microsoft.com/office/drawing/2014/main" val="65256097"/>
                    </a:ext>
                  </a:extLst>
                </a:gridCol>
              </a:tblGrid>
              <a:tr h="506027">
                <a:tc>
                  <a:txBody>
                    <a:bodyPr/>
                    <a:lstStyle/>
                    <a:p>
                      <a:pPr algn="ctr"/>
                      <a:r>
                        <a:rPr lang="en-IN" sz="2200" dirty="0">
                          <a:effectLst/>
                          <a:latin typeface="Trebuchet MS" panose="020B0603020202020204" pitchFamily="34" charset="0"/>
                        </a:rPr>
                        <a:t>Old Process</a:t>
                      </a:r>
                      <a:endParaRPr lang="en-IN" sz="2200" dirty="0">
                        <a:solidFill>
                          <a:schemeClr val="tx1">
                            <a:lumMod val="50000"/>
                            <a:lumOff val="50000"/>
                          </a:schemeClr>
                        </a:solidFill>
                        <a:effectLst/>
                        <a:latin typeface="Trebuchet MS" panose="020B0603020202020204" pitchFamily="34" charset="0"/>
                      </a:endParaRPr>
                    </a:p>
                  </a:txBody>
                  <a:tcPr anchor="ctr"/>
                </a:tc>
                <a:tc>
                  <a:txBody>
                    <a:bodyPr/>
                    <a:lstStyle/>
                    <a:p>
                      <a:pPr algn="ctr"/>
                      <a:r>
                        <a:rPr lang="en-IN" sz="2200">
                          <a:effectLst/>
                          <a:latin typeface="Trebuchet MS" panose="020B0603020202020204" pitchFamily="34" charset="0"/>
                        </a:rPr>
                        <a:t>DevOps</a:t>
                      </a:r>
                      <a:endParaRPr lang="en-IN" sz="2200">
                        <a:solidFill>
                          <a:schemeClr val="tx1">
                            <a:lumMod val="50000"/>
                            <a:lumOff val="50000"/>
                          </a:schemeClr>
                        </a:solidFill>
                        <a:effectLst/>
                        <a:latin typeface="Trebuchet MS" panose="020B0603020202020204" pitchFamily="34" charset="0"/>
                      </a:endParaRPr>
                    </a:p>
                  </a:txBody>
                  <a:tcPr anchor="ctr"/>
                </a:tc>
                <a:extLst>
                  <a:ext uri="{0D108BD9-81ED-4DB2-BD59-A6C34878D82A}">
                    <a16:rowId xmlns:a16="http://schemas.microsoft.com/office/drawing/2014/main" val="2473422346"/>
                  </a:ext>
                </a:extLst>
              </a:tr>
              <a:tr h="2024108">
                <a:tc>
                  <a:txBody>
                    <a:bodyPr/>
                    <a:lstStyle/>
                    <a:p>
                      <a:r>
                        <a:rPr lang="en-IN" sz="2200" dirty="0">
                          <a:effectLst/>
                          <a:latin typeface="Trebuchet MS" panose="020B0603020202020204" pitchFamily="34" charset="0"/>
                        </a:rPr>
                        <a:t>The operations team has no clue about the progress of the Development team. The operations team develops a monitoring plan as per their understanding.</a:t>
                      </a:r>
                    </a:p>
                  </a:txBody>
                  <a:tcPr anchor="ctr"/>
                </a:tc>
                <a:tc>
                  <a:txBody>
                    <a:bodyPr/>
                    <a:lstStyle/>
                    <a:p>
                      <a:r>
                        <a:rPr lang="en-IN" sz="2200">
                          <a:effectLst/>
                          <a:latin typeface="Trebuchet MS" panose="020B0603020202020204" pitchFamily="34" charset="0"/>
                        </a:rPr>
                        <a:t>In DevOps, the Operations team is completely aware of the developers’ progress. Operations teams interact with developers and jointly develop a monitoring plan that caters to IT and business needs. They also use advanced </a:t>
                      </a:r>
                      <a:r>
                        <a:rPr lang="en-IN" sz="2200" u="none" strike="noStrike">
                          <a:effectLst/>
                          <a:latin typeface="Trebuchet MS" panose="020B0603020202020204" pitchFamily="34" charset="0"/>
                          <a:hlinkClick r:id="rId2"/>
                        </a:rPr>
                        <a:t>Application Performance Monitoring (APM) Tools</a:t>
                      </a:r>
                      <a:r>
                        <a:rPr lang="en-IN" sz="2200">
                          <a:effectLst/>
                          <a:latin typeface="Trebuchet MS" panose="020B0603020202020204" pitchFamily="34" charset="0"/>
                        </a:rPr>
                        <a:t>.</a:t>
                      </a:r>
                    </a:p>
                  </a:txBody>
                  <a:tcPr anchor="ctr"/>
                </a:tc>
                <a:extLst>
                  <a:ext uri="{0D108BD9-81ED-4DB2-BD59-A6C34878D82A}">
                    <a16:rowId xmlns:a16="http://schemas.microsoft.com/office/drawing/2014/main" val="3673932604"/>
                  </a:ext>
                </a:extLst>
              </a:tr>
              <a:tr h="2024108">
                <a:tc>
                  <a:txBody>
                    <a:bodyPr/>
                    <a:lstStyle/>
                    <a:p>
                      <a:r>
                        <a:rPr lang="en-IN" sz="2200">
                          <a:effectLst/>
                          <a:latin typeface="Trebuchet MS" panose="020B0603020202020204" pitchFamily="34" charset="0"/>
                        </a:rPr>
                        <a:t>Before going go-live, the load testing crashes the application, and the release is delayed.</a:t>
                      </a:r>
                    </a:p>
                  </a:txBody>
                  <a:tcPr anchor="ctr"/>
                </a:tc>
                <a:tc>
                  <a:txBody>
                    <a:bodyPr/>
                    <a:lstStyle/>
                    <a:p>
                      <a:r>
                        <a:rPr lang="en-IN" sz="2200" dirty="0">
                          <a:effectLst/>
                          <a:latin typeface="Trebuchet MS" panose="020B0603020202020204" pitchFamily="34" charset="0"/>
                        </a:rPr>
                        <a:t>Before going go-live, the </a:t>
                      </a:r>
                      <a:r>
                        <a:rPr lang="en-IN" sz="2200" u="none" strike="noStrike" dirty="0">
                          <a:effectLst/>
                          <a:latin typeface="Trebuchet MS" panose="020B0603020202020204" pitchFamily="34" charset="0"/>
                          <a:hlinkClick r:id="rId3"/>
                        </a:rPr>
                        <a:t>load testing</a:t>
                      </a:r>
                      <a:r>
                        <a:rPr lang="en-IN" sz="2200" dirty="0">
                          <a:effectLst/>
                          <a:latin typeface="Trebuchet MS" panose="020B0603020202020204" pitchFamily="34" charset="0"/>
                        </a:rPr>
                        <a:t> makes the application a bit slow. The development team quickly fixes the bottlenecks, and the application is released on time.</a:t>
                      </a:r>
                    </a:p>
                  </a:txBody>
                  <a:tcPr anchor="ctr"/>
                </a:tc>
                <a:extLst>
                  <a:ext uri="{0D108BD9-81ED-4DB2-BD59-A6C34878D82A}">
                    <a16:rowId xmlns:a16="http://schemas.microsoft.com/office/drawing/2014/main" val="3303465160"/>
                  </a:ext>
                </a:extLst>
              </a:tr>
            </a:tbl>
          </a:graphicData>
        </a:graphic>
      </p:graphicFrame>
    </p:spTree>
    <p:extLst>
      <p:ext uri="{BB962C8B-B14F-4D97-AF65-F5344CB8AC3E}">
        <p14:creationId xmlns:p14="http://schemas.microsoft.com/office/powerpoint/2010/main" val="123032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is DevOps used?</a:t>
            </a:r>
          </a:p>
        </p:txBody>
      </p:sp>
      <p:sp>
        <p:nvSpPr>
          <p:cNvPr id="3" name="Content Placeholder 2"/>
          <p:cNvSpPr>
            <a:spLocks noGrp="1"/>
          </p:cNvSpPr>
          <p:nvPr>
            <p:ph idx="1"/>
          </p:nvPr>
        </p:nvSpPr>
        <p:spPr/>
        <p:txBody>
          <a:bodyPr>
            <a:normAutofit fontScale="92500"/>
          </a:bodyPr>
          <a:lstStyle/>
          <a:p>
            <a:pPr algn="just"/>
            <a:r>
              <a:rPr lang="en-IN" dirty="0" smtClean="0"/>
              <a:t>DevOps </a:t>
            </a:r>
            <a:r>
              <a:rPr lang="en-IN" dirty="0"/>
              <a:t>allows Agile Development Teams to implement Continuous Integration and Continuous Delivery, which helps them launch products faster into the market.</a:t>
            </a:r>
          </a:p>
          <a:p>
            <a:pPr algn="just"/>
            <a:r>
              <a:rPr lang="en-IN" dirty="0"/>
              <a:t>Other Important reasons are:</a:t>
            </a:r>
          </a:p>
          <a:p>
            <a:pPr algn="just"/>
            <a:r>
              <a:rPr lang="en-IN" b="1" dirty="0"/>
              <a:t>1. Predictability: </a:t>
            </a:r>
            <a:r>
              <a:rPr lang="en-IN" dirty="0"/>
              <a:t>DevOps offers a significantly lower failure rate of new releases.</a:t>
            </a:r>
          </a:p>
          <a:p>
            <a:pPr algn="just"/>
            <a:r>
              <a:rPr lang="en-IN" b="1" dirty="0"/>
              <a:t>2. Reproducibility: </a:t>
            </a:r>
            <a:r>
              <a:rPr lang="en-IN" dirty="0"/>
              <a:t>Version everything so that earlier versions can be restored anytime.</a:t>
            </a:r>
          </a:p>
          <a:p>
            <a:pPr algn="just"/>
            <a:r>
              <a:rPr lang="en-IN" b="1" dirty="0"/>
              <a:t>3. Maintainability: </a:t>
            </a:r>
            <a:r>
              <a:rPr lang="en-IN" dirty="0"/>
              <a:t>Effortless recovery process in the event of a new release crashing or disabling the current system.</a:t>
            </a:r>
          </a:p>
          <a:p>
            <a:pPr algn="just"/>
            <a:r>
              <a:rPr lang="en-IN" b="1" dirty="0"/>
              <a:t>4. Time to market: </a:t>
            </a:r>
            <a:r>
              <a:rPr lang="en-IN" dirty="0"/>
              <a:t>DevOps reduces the time to market up to 50% through streamlined software delivery. It is particularly the case for digital and mobile applications.</a:t>
            </a:r>
          </a:p>
          <a:p>
            <a:pPr algn="just"/>
            <a:r>
              <a:rPr lang="en-IN" b="1" dirty="0"/>
              <a:t>5. Greater Quality: </a:t>
            </a:r>
            <a:r>
              <a:rPr lang="en-IN" dirty="0"/>
              <a:t>DevOps helps the team improve application development quality by incorporating infrastructure issues.</a:t>
            </a:r>
          </a:p>
        </p:txBody>
      </p:sp>
    </p:spTree>
    <p:extLst>
      <p:ext uri="{BB962C8B-B14F-4D97-AF65-F5344CB8AC3E}">
        <p14:creationId xmlns:p14="http://schemas.microsoft.com/office/powerpoint/2010/main" val="353185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is DevOps used?</a:t>
            </a:r>
          </a:p>
        </p:txBody>
      </p:sp>
      <p:sp>
        <p:nvSpPr>
          <p:cNvPr id="3" name="Content Placeholder 2"/>
          <p:cNvSpPr>
            <a:spLocks noGrp="1"/>
          </p:cNvSpPr>
          <p:nvPr>
            <p:ph idx="1"/>
          </p:nvPr>
        </p:nvSpPr>
        <p:spPr>
          <a:xfrm>
            <a:off x="726724" y="1083512"/>
            <a:ext cx="11039452" cy="5053380"/>
          </a:xfrm>
        </p:spPr>
        <p:txBody>
          <a:bodyPr>
            <a:noAutofit/>
          </a:bodyPr>
          <a:lstStyle/>
          <a:p>
            <a:pPr algn="just">
              <a:lnSpc>
                <a:spcPct val="100000"/>
              </a:lnSpc>
              <a:spcBef>
                <a:spcPts val="0"/>
              </a:spcBef>
            </a:pPr>
            <a:r>
              <a:rPr lang="en-IN" sz="2200" b="1" dirty="0"/>
              <a:t>6. Reduced Risk: </a:t>
            </a:r>
            <a:r>
              <a:rPr lang="en-IN" sz="2200" dirty="0"/>
              <a:t>DevOps incorporates security aspects in the software delivery lifecycle, and it helps reduce defects across the lifecycle.</a:t>
            </a:r>
          </a:p>
          <a:p>
            <a:pPr algn="just">
              <a:lnSpc>
                <a:spcPct val="100000"/>
              </a:lnSpc>
              <a:spcBef>
                <a:spcPts val="0"/>
              </a:spcBef>
            </a:pPr>
            <a:r>
              <a:rPr lang="en-IN" sz="2200" b="1" dirty="0"/>
              <a:t>7. Resiliency: </a:t>
            </a:r>
            <a:r>
              <a:rPr lang="en-IN" sz="2200" dirty="0"/>
              <a:t>The Operational state of the software system is more stable, secure, and changes are auditable.</a:t>
            </a:r>
          </a:p>
          <a:p>
            <a:pPr algn="just">
              <a:lnSpc>
                <a:spcPct val="100000"/>
              </a:lnSpc>
              <a:spcBef>
                <a:spcPts val="0"/>
              </a:spcBef>
            </a:pPr>
            <a:r>
              <a:rPr lang="en-IN" sz="2200" b="1" dirty="0"/>
              <a:t>8. Cost Efficiency: </a:t>
            </a:r>
            <a:r>
              <a:rPr lang="en-IN" sz="2200" dirty="0"/>
              <a:t>DevOps offers cost efficiency in the software development process, which is always an aspiration of IT management.</a:t>
            </a:r>
          </a:p>
          <a:p>
            <a:pPr algn="just">
              <a:lnSpc>
                <a:spcPct val="100000"/>
              </a:lnSpc>
              <a:spcBef>
                <a:spcPts val="0"/>
              </a:spcBef>
            </a:pPr>
            <a:r>
              <a:rPr lang="en-IN" sz="2200" b="1" dirty="0"/>
              <a:t>9. Breaks larger code base into small pieces: </a:t>
            </a:r>
            <a:r>
              <a:rPr lang="en-IN" sz="2200" dirty="0"/>
              <a:t>DevOps is based on the agile programming method. Therefore, it allows breaking larger codebases into smaller and manageable chunks</a:t>
            </a:r>
            <a:r>
              <a:rPr lang="en-IN" sz="2200" dirty="0" smtClean="0"/>
              <a:t>.</a:t>
            </a:r>
          </a:p>
          <a:p>
            <a:pPr algn="just">
              <a:lnSpc>
                <a:spcPct val="100000"/>
              </a:lnSpc>
              <a:spcBef>
                <a:spcPts val="0"/>
              </a:spcBef>
            </a:pPr>
            <a:r>
              <a:rPr lang="en-IN" sz="2200" b="1" dirty="0"/>
              <a:t>When to adopt DevOps</a:t>
            </a:r>
            <a:r>
              <a:rPr lang="en-IN" sz="2200" b="1" dirty="0" smtClean="0"/>
              <a:t>? : </a:t>
            </a:r>
            <a:r>
              <a:rPr lang="en-IN" sz="2200" dirty="0" smtClean="0"/>
              <a:t>DevOps </a:t>
            </a:r>
            <a:r>
              <a:rPr lang="en-IN" sz="2200" dirty="0"/>
              <a:t>should be used for large distributed applications such as eCommerce sites or applications hosted on a cloud platform</a:t>
            </a:r>
            <a:r>
              <a:rPr lang="en-IN" sz="2200" dirty="0" smtClean="0"/>
              <a:t>.</a:t>
            </a:r>
          </a:p>
          <a:p>
            <a:pPr algn="just">
              <a:lnSpc>
                <a:spcPct val="100000"/>
              </a:lnSpc>
              <a:spcBef>
                <a:spcPts val="0"/>
              </a:spcBef>
            </a:pPr>
            <a:r>
              <a:rPr lang="en-IN" sz="2200" b="1" dirty="0"/>
              <a:t>When not to adopt DevOps?</a:t>
            </a:r>
          </a:p>
          <a:p>
            <a:pPr algn="just">
              <a:lnSpc>
                <a:spcPct val="100000"/>
              </a:lnSpc>
              <a:spcBef>
                <a:spcPts val="0"/>
              </a:spcBef>
            </a:pPr>
            <a:r>
              <a:rPr lang="en-IN" sz="2200" dirty="0"/>
              <a:t>It should not be used in mission-critical applications like banks, power and other sensitive data sites. Such applications need strict access controls on the production environment, a detailed change management policy, and access control policy to the data centres</a:t>
            </a:r>
            <a:r>
              <a:rPr lang="en-IN" sz="2200" dirty="0" smtClean="0"/>
              <a:t>.</a:t>
            </a:r>
            <a:endParaRPr lang="en-IN" sz="2200" dirty="0"/>
          </a:p>
        </p:txBody>
      </p:sp>
    </p:spTree>
    <p:extLst>
      <p:ext uri="{BB962C8B-B14F-4D97-AF65-F5344CB8AC3E}">
        <p14:creationId xmlns:p14="http://schemas.microsoft.com/office/powerpoint/2010/main" val="415880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Continuous </a:t>
            </a:r>
            <a:r>
              <a:rPr lang="en-IN" dirty="0" smtClean="0"/>
              <a:t>Integration-CI </a:t>
            </a:r>
            <a:r>
              <a:rPr lang="en-IN" dirty="0"/>
              <a:t>and </a:t>
            </a:r>
            <a:r>
              <a:rPr lang="en-IN" dirty="0" smtClean="0"/>
              <a:t>Continuous Delivery-CD</a:t>
            </a:r>
            <a:endParaRPr lang="en-IN" b="1" dirty="0"/>
          </a:p>
        </p:txBody>
      </p:sp>
      <p:sp>
        <p:nvSpPr>
          <p:cNvPr id="3" name="Content Placeholder 2"/>
          <p:cNvSpPr>
            <a:spLocks noGrp="1"/>
          </p:cNvSpPr>
          <p:nvPr>
            <p:ph idx="1"/>
          </p:nvPr>
        </p:nvSpPr>
        <p:spPr/>
        <p:txBody>
          <a:bodyPr>
            <a:normAutofit/>
          </a:bodyPr>
          <a:lstStyle/>
          <a:p>
            <a:pPr algn="just"/>
            <a:r>
              <a:rPr lang="en-IN" dirty="0"/>
              <a:t>Why are CI and CD Referred to as the Most Crucial DevOps Practice?</a:t>
            </a:r>
          </a:p>
          <a:p>
            <a:pPr algn="just"/>
            <a:r>
              <a:rPr lang="en-IN" dirty="0"/>
              <a:t>Continuous Integration and Continuous Delivery are among the most significant practices as they create an active process of integrating and delivering the product to the market. </a:t>
            </a:r>
          </a:p>
          <a:p>
            <a:pPr algn="just"/>
            <a:r>
              <a:rPr lang="en-IN" dirty="0"/>
              <a:t>Small code changes can be made in the software code, making the entire process simpler and more accessible.</a:t>
            </a:r>
          </a:p>
          <a:p>
            <a:pPr algn="just"/>
            <a:r>
              <a:rPr lang="en-IN" dirty="0"/>
              <a:t>CI and CD provide continuous feedback from the customers and the DevOps team, thus increasing the transparency of any problem within the team or outside it.</a:t>
            </a:r>
          </a:p>
          <a:p>
            <a:pPr algn="just"/>
            <a:r>
              <a:rPr lang="en-IN" dirty="0"/>
              <a:t>The overall process ensures the faster release of the product. </a:t>
            </a:r>
          </a:p>
          <a:p>
            <a:pPr algn="just"/>
            <a:r>
              <a:rPr lang="en-IN" dirty="0"/>
              <a:t>The failures can now be detected faster and hence fixed effortlessly and quickly, which increases the speed of release.</a:t>
            </a:r>
          </a:p>
        </p:txBody>
      </p:sp>
    </p:spTree>
    <p:extLst>
      <p:ext uri="{BB962C8B-B14F-4D97-AF65-F5344CB8AC3E}">
        <p14:creationId xmlns:p14="http://schemas.microsoft.com/office/powerpoint/2010/main" val="236101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DevOps Workflow</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6285" y="1252538"/>
            <a:ext cx="9381054" cy="5054600"/>
          </a:xfrm>
          <a:prstGeom prst="rect">
            <a:avLst/>
          </a:prstGeom>
        </p:spPr>
      </p:pic>
    </p:spTree>
    <p:extLst>
      <p:ext uri="{BB962C8B-B14F-4D97-AF65-F5344CB8AC3E}">
        <p14:creationId xmlns:p14="http://schemas.microsoft.com/office/powerpoint/2010/main" val="3318619187"/>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823</TotalTime>
  <Words>2098</Words>
  <Application>Microsoft Office PowerPoint</Application>
  <PresentationFormat>Widescreen</PresentationFormat>
  <Paragraphs>118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Segoe UI</vt:lpstr>
      <vt:lpstr>Trebuchet MS</vt:lpstr>
      <vt:lpstr>2018</vt:lpstr>
      <vt:lpstr>Devops</vt:lpstr>
      <vt:lpstr>What is DevOps?</vt:lpstr>
      <vt:lpstr>Why is DevOps Needed?</vt:lpstr>
      <vt:lpstr>How is DevOps different from traditional IT</vt:lpstr>
      <vt:lpstr>How is DevOps different from traditional IT</vt:lpstr>
      <vt:lpstr>Why is DevOps used?</vt:lpstr>
      <vt:lpstr>Why is DevOps used?</vt:lpstr>
      <vt:lpstr>Continuous Integration-CI and Continuous Delivery-CD</vt:lpstr>
      <vt:lpstr>DevOps Workflow</vt:lpstr>
      <vt:lpstr>Continuous Integration and Delivery Concept</vt:lpstr>
      <vt:lpstr>What is Continuous Delivery?</vt:lpstr>
      <vt:lpstr>What is SCM?</vt:lpstr>
      <vt:lpstr>Importance of SCM</vt:lpstr>
      <vt:lpstr>Importance of SCM</vt:lpstr>
      <vt:lpstr>What is a Version Control System and Why it is used? (VCS)</vt:lpstr>
      <vt:lpstr>PowerPoint Presentation</vt:lpstr>
      <vt:lpstr>Git</vt:lpstr>
      <vt:lpstr>Introduction to Git &amp; GitHub </vt:lpstr>
      <vt:lpstr>What is Git?</vt:lpstr>
      <vt:lpstr>Git-VCS</vt:lpstr>
      <vt:lpstr>Git Workflow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Priyanka Sarode</cp:lastModifiedBy>
  <cp:revision>67</cp:revision>
  <dcterms:created xsi:type="dcterms:W3CDTF">2019-03-07T07:10:25Z</dcterms:created>
  <dcterms:modified xsi:type="dcterms:W3CDTF">2022-06-13T12:05:18Z</dcterms:modified>
</cp:coreProperties>
</file>