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2" r:id="rId7"/>
    <p:sldId id="264" r:id="rId8"/>
    <p:sldId id="265" r:id="rId9"/>
    <p:sldId id="266" r:id="rId10"/>
    <p:sldId id="268" r:id="rId11"/>
    <p:sldId id="273" r:id="rId12"/>
    <p:sldId id="267" r:id="rId13"/>
    <p:sldId id="274" r:id="rId14"/>
    <p:sldId id="275" r:id="rId15"/>
    <p:sldId id="276" r:id="rId16"/>
    <p:sldId id="271" r:id="rId17"/>
    <p:sldId id="269" r:id="rId18"/>
    <p:sldId id="270" r:id="rId19"/>
    <p:sldId id="259"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6/14/2022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6/14/2022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6/14/2022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6/14/2022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6/14/2022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6/14/2022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6/14/2022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6/14/2022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6/14/2022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6/14/2022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6/14/2022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6/14/2022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US" dirty="0" smtClean="0"/>
              <a:t>Maven</a:t>
            </a:r>
            <a:endParaRPr lang="en-US" dirty="0"/>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smtClean="0"/>
              <a:t>Priyanka Sarode</a:t>
            </a:r>
          </a:p>
        </p:txBody>
      </p:sp>
    </p:spTree>
    <p:extLst>
      <p:ext uri="{BB962C8B-B14F-4D97-AF65-F5344CB8AC3E}">
        <p14:creationId xmlns:p14="http://schemas.microsoft.com/office/powerpoint/2010/main" val="926091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353565" y="252034"/>
            <a:ext cx="9438716" cy="797605"/>
          </a:xfrm>
        </p:spPr>
        <p:txBody>
          <a:bodyPr/>
          <a:lstStyle/>
          <a:p>
            <a:r>
              <a:rPr lang="en-US" dirty="0"/>
              <a:t>p</a:t>
            </a:r>
            <a:r>
              <a:rPr lang="en-US" dirty="0" smtClean="0"/>
              <a:t>om.xml</a:t>
            </a:r>
            <a:endParaRPr lang="en-US" dirty="0"/>
          </a:p>
        </p:txBody>
      </p:sp>
      <p:pic>
        <p:nvPicPr>
          <p:cNvPr id="4" name="Picture 3"/>
          <p:cNvPicPr>
            <a:picLocks noChangeAspect="1"/>
          </p:cNvPicPr>
          <p:nvPr/>
        </p:nvPicPr>
        <p:blipFill rotWithShape="1">
          <a:blip r:embed="rId2"/>
          <a:srcRect l="25135" t="9018" r="12418" b="35446"/>
          <a:stretch/>
        </p:blipFill>
        <p:spPr>
          <a:xfrm>
            <a:off x="809897" y="1049639"/>
            <a:ext cx="10437223" cy="5218612"/>
          </a:xfrm>
          <a:prstGeom prst="rect">
            <a:avLst/>
          </a:prstGeom>
        </p:spPr>
      </p:pic>
    </p:spTree>
    <p:extLst>
      <p:ext uri="{BB962C8B-B14F-4D97-AF65-F5344CB8AC3E}">
        <p14:creationId xmlns:p14="http://schemas.microsoft.com/office/powerpoint/2010/main" val="635643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archetype inputs</a:t>
            </a:r>
          </a:p>
        </p:txBody>
      </p:sp>
      <p:sp>
        <p:nvSpPr>
          <p:cNvPr id="4" name="Content Placeholder 3"/>
          <p:cNvSpPr txBox="1">
            <a:spLocks noGrp="1"/>
          </p:cNvSpPr>
          <p:nvPr>
            <p:ph idx="1"/>
          </p:nvPr>
        </p:nvSpPr>
        <p:spPr>
          <a:xfrm>
            <a:off x="726724" y="1253331"/>
            <a:ext cx="11039452" cy="4722318"/>
          </a:xfrm>
          <a:prstGeom prst="rect">
            <a:avLst/>
          </a:prstGeom>
          <a:noFill/>
        </p:spPr>
        <p:txBody>
          <a:bodyPr wrap="square" rtlCol="0">
            <a:spAutoFit/>
          </a:bodyPr>
          <a:lstStyle/>
          <a:p>
            <a:pPr algn="just" fontAlgn="base"/>
            <a:r>
              <a:rPr lang="en-IN" b="1" dirty="0">
                <a:solidFill>
                  <a:schemeClr val="bg2">
                    <a:lumMod val="50000"/>
                  </a:schemeClr>
                </a:solidFill>
                <a:latin typeface="Trebuchet MS" panose="020B0603020202020204" pitchFamily="34" charset="0"/>
              </a:rPr>
              <a:t>project</a:t>
            </a:r>
            <a:r>
              <a:rPr lang="en-IN" dirty="0">
                <a:solidFill>
                  <a:schemeClr val="bg2">
                    <a:lumMod val="50000"/>
                  </a:schemeClr>
                </a:solidFill>
                <a:latin typeface="Trebuchet MS" panose="020B0603020202020204" pitchFamily="34" charset="0"/>
              </a:rPr>
              <a:t>-It is the root XML element of POM file.</a:t>
            </a:r>
          </a:p>
          <a:p>
            <a:pPr algn="just" fontAlgn="base"/>
            <a:r>
              <a:rPr lang="en-IN" b="1" dirty="0">
                <a:solidFill>
                  <a:schemeClr val="bg2">
                    <a:lumMod val="50000"/>
                  </a:schemeClr>
                </a:solidFill>
                <a:latin typeface="Trebuchet MS" panose="020B0603020202020204" pitchFamily="34" charset="0"/>
              </a:rPr>
              <a:t>modelVersion</a:t>
            </a:r>
            <a:r>
              <a:rPr lang="en-IN" dirty="0">
                <a:solidFill>
                  <a:schemeClr val="bg2">
                    <a:lumMod val="50000"/>
                  </a:schemeClr>
                </a:solidFill>
                <a:latin typeface="Trebuchet MS" panose="020B0603020202020204" pitchFamily="34" charset="0"/>
              </a:rPr>
              <a:t>-It is the sub element of project. It specifies the modelVersion. It should be set to 4.0.0.</a:t>
            </a:r>
          </a:p>
          <a:p>
            <a:pPr algn="just" fontAlgn="base"/>
            <a:r>
              <a:rPr lang="en-IN" b="1" dirty="0" smtClean="0">
                <a:solidFill>
                  <a:schemeClr val="bg2">
                    <a:lumMod val="50000"/>
                  </a:schemeClr>
                </a:solidFill>
                <a:latin typeface="Trebuchet MS" panose="020B0603020202020204" pitchFamily="34" charset="0"/>
              </a:rPr>
              <a:t>GroupId</a:t>
            </a:r>
            <a:r>
              <a:rPr lang="en-IN" dirty="0" smtClean="0">
                <a:solidFill>
                  <a:schemeClr val="bg2">
                    <a:lumMod val="50000"/>
                  </a:schemeClr>
                </a:solidFill>
                <a:latin typeface="Trebuchet MS" panose="020B0603020202020204" pitchFamily="34" charset="0"/>
              </a:rPr>
              <a:t>-It </a:t>
            </a:r>
            <a:r>
              <a:rPr lang="en-IN" dirty="0">
                <a:solidFill>
                  <a:schemeClr val="bg2">
                    <a:lumMod val="50000"/>
                  </a:schemeClr>
                </a:solidFill>
                <a:latin typeface="Trebuchet MS" panose="020B0603020202020204" pitchFamily="34" charset="0"/>
              </a:rPr>
              <a:t>is name of group or organization of project. It is the sub element of project element.</a:t>
            </a:r>
          </a:p>
          <a:p>
            <a:pPr algn="just" fontAlgn="base"/>
            <a:r>
              <a:rPr lang="en-IN" b="1" dirty="0" smtClean="0">
                <a:solidFill>
                  <a:schemeClr val="bg2">
                    <a:lumMod val="50000"/>
                  </a:schemeClr>
                </a:solidFill>
                <a:latin typeface="Trebuchet MS" panose="020B0603020202020204" pitchFamily="34" charset="0"/>
              </a:rPr>
              <a:t>ArtifactId</a:t>
            </a:r>
            <a:r>
              <a:rPr lang="en-IN" dirty="0" smtClean="0">
                <a:solidFill>
                  <a:schemeClr val="bg2">
                    <a:lumMod val="50000"/>
                  </a:schemeClr>
                </a:solidFill>
                <a:latin typeface="Trebuchet MS" panose="020B0603020202020204" pitchFamily="34" charset="0"/>
              </a:rPr>
              <a:t>– </a:t>
            </a:r>
            <a:r>
              <a:rPr lang="en-IN" dirty="0">
                <a:solidFill>
                  <a:schemeClr val="bg2">
                    <a:lumMod val="50000"/>
                  </a:schemeClr>
                </a:solidFill>
                <a:latin typeface="Trebuchet MS" panose="020B0603020202020204" pitchFamily="34" charset="0"/>
              </a:rPr>
              <a:t>It is name of project (~artifact) what we are creating and it is the sub element of project element. An artifact is something that is either produced or used by a project.</a:t>
            </a:r>
          </a:p>
          <a:p>
            <a:pPr algn="just" fontAlgn="base"/>
            <a:r>
              <a:rPr lang="en-IN" b="1" dirty="0">
                <a:solidFill>
                  <a:schemeClr val="bg2">
                    <a:lumMod val="50000"/>
                  </a:schemeClr>
                </a:solidFill>
                <a:latin typeface="Trebuchet MS" panose="020B0603020202020204" pitchFamily="34" charset="0"/>
              </a:rPr>
              <a:t>version</a:t>
            </a:r>
            <a:r>
              <a:rPr lang="en-IN" dirty="0">
                <a:solidFill>
                  <a:schemeClr val="bg2">
                    <a:lumMod val="50000"/>
                  </a:schemeClr>
                </a:solidFill>
                <a:latin typeface="Trebuchet MS" panose="020B0603020202020204" pitchFamily="34" charset="0"/>
              </a:rPr>
              <a:t>-It specifies the version of the artifact under given group.</a:t>
            </a:r>
          </a:p>
          <a:p>
            <a:pPr algn="just" fontAlgn="base"/>
            <a:r>
              <a:rPr lang="en-IN" b="1" dirty="0" smtClean="0">
                <a:solidFill>
                  <a:schemeClr val="bg2">
                    <a:lumMod val="50000"/>
                  </a:schemeClr>
                </a:solidFill>
                <a:latin typeface="Trebuchet MS" panose="020B0603020202020204" pitchFamily="34" charset="0"/>
              </a:rPr>
              <a:t>Package-</a:t>
            </a:r>
            <a:r>
              <a:rPr lang="en-IN" dirty="0" smtClean="0">
                <a:solidFill>
                  <a:schemeClr val="bg2">
                    <a:lumMod val="50000"/>
                  </a:schemeClr>
                </a:solidFill>
                <a:latin typeface="Trebuchet MS" panose="020B0603020202020204" pitchFamily="34" charset="0"/>
              </a:rPr>
              <a:t>The </a:t>
            </a:r>
            <a:r>
              <a:rPr lang="en-IN" dirty="0">
                <a:solidFill>
                  <a:schemeClr val="bg2">
                    <a:lumMod val="50000"/>
                  </a:schemeClr>
                </a:solidFill>
                <a:latin typeface="Trebuchet MS" panose="020B0603020202020204" pitchFamily="34" charset="0"/>
              </a:rPr>
              <a:t>above groupId, artifactId and version elements would result in a JAR file being built and put into the local Maven repository at the following path:</a:t>
            </a:r>
          </a:p>
        </p:txBody>
      </p:sp>
    </p:spTree>
    <p:extLst>
      <p:ext uri="{BB962C8B-B14F-4D97-AF65-F5344CB8AC3E}">
        <p14:creationId xmlns:p14="http://schemas.microsoft.com/office/powerpoint/2010/main" val="1016554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314376" y="364286"/>
            <a:ext cx="9438716" cy="797605"/>
          </a:xfrm>
        </p:spPr>
        <p:txBody>
          <a:bodyPr/>
          <a:lstStyle/>
          <a:p>
            <a:r>
              <a:rPr lang="en-US" dirty="0" smtClean="0"/>
              <a:t>pom.xml</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17718" y="1161891"/>
            <a:ext cx="11039452" cy="5053380"/>
          </a:xfrm>
        </p:spPr>
        <p:txBody>
          <a:bodyPr>
            <a:noAutofit/>
          </a:bodyPr>
          <a:lstStyle/>
          <a:p>
            <a:pPr algn="just">
              <a:lnSpc>
                <a:spcPct val="150000"/>
              </a:lnSpc>
            </a:pPr>
            <a:r>
              <a:rPr lang="en-IN" dirty="0"/>
              <a:t>The pom file should be located into the root directory of the project.</a:t>
            </a:r>
            <a:endParaRPr lang="en-IN" sz="2200" dirty="0" smtClean="0"/>
          </a:p>
          <a:p>
            <a:pPr algn="just">
              <a:lnSpc>
                <a:spcPct val="150000"/>
              </a:lnSpc>
            </a:pPr>
            <a:r>
              <a:rPr lang="en-IN" sz="2200" dirty="0" smtClean="0"/>
              <a:t>Maven co-ordinates : GroupId, ArtifactId, Version</a:t>
            </a:r>
          </a:p>
          <a:p>
            <a:pPr algn="just">
              <a:lnSpc>
                <a:spcPct val="150000"/>
              </a:lnSpc>
            </a:pPr>
            <a:r>
              <a:rPr lang="en-IN" sz="2200" dirty="0" smtClean="0"/>
              <a:t>Metadata : about the project </a:t>
            </a:r>
          </a:p>
          <a:p>
            <a:pPr algn="just">
              <a:lnSpc>
                <a:spcPct val="150000"/>
              </a:lnSpc>
            </a:pPr>
            <a:r>
              <a:rPr lang="en-IN" sz="2200" dirty="0" smtClean="0"/>
              <a:t>Build Information : packaging information that is War/Ear/Jar.</a:t>
            </a:r>
          </a:p>
          <a:p>
            <a:pPr algn="just">
              <a:lnSpc>
                <a:spcPct val="150000"/>
              </a:lnSpc>
            </a:pPr>
            <a:r>
              <a:rPr lang="en-IN" sz="2200" dirty="0" smtClean="0"/>
              <a:t>Resource and dependencies</a:t>
            </a:r>
          </a:p>
          <a:p>
            <a:pPr algn="just">
              <a:lnSpc>
                <a:spcPct val="150000"/>
              </a:lnSpc>
            </a:pPr>
            <a:endParaRPr lang="en-IN" sz="2200" dirty="0"/>
          </a:p>
        </p:txBody>
      </p:sp>
    </p:spTree>
    <p:extLst>
      <p:ext uri="{BB962C8B-B14F-4D97-AF65-F5344CB8AC3E}">
        <p14:creationId xmlns:p14="http://schemas.microsoft.com/office/powerpoint/2010/main" val="1113664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Maven Directory Structure</a:t>
            </a:r>
            <a:endParaRPr lang="en-IN" dirty="0"/>
          </a:p>
        </p:txBody>
      </p:sp>
      <p:sp>
        <p:nvSpPr>
          <p:cNvPr id="3" name="Content Placeholder 2"/>
          <p:cNvSpPr>
            <a:spLocks noGrp="1"/>
          </p:cNvSpPr>
          <p:nvPr>
            <p:ph idx="1"/>
          </p:nvPr>
        </p:nvSpPr>
        <p:spPr/>
        <p:txBody>
          <a:bodyPr/>
          <a:lstStyle/>
          <a:p>
            <a:r>
              <a:rPr lang="en-IN" dirty="0" smtClean="0"/>
              <a:t>Maven </a:t>
            </a:r>
            <a:r>
              <a:rPr lang="en-IN" dirty="0"/>
              <a:t>has own standard for directory structure to create in a project. So we no need specify any directory on the project level for sources, resources, tests, plugins etc. And also we don’t need to configure for creating directory structure on the pom.xml file it is internal functionality of maven.</a:t>
            </a:r>
          </a:p>
        </p:txBody>
      </p:sp>
      <p:pic>
        <p:nvPicPr>
          <p:cNvPr id="1026" name="Picture 2" descr="Maven Directory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918" y="2889703"/>
            <a:ext cx="2653712" cy="3594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96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Directories level on project created by Maven</a:t>
            </a:r>
            <a:endParaRPr lang="en-IN" dirty="0"/>
          </a:p>
        </p:txBody>
      </p:sp>
      <p:sp>
        <p:nvSpPr>
          <p:cNvPr id="3" name="Content Placeholder 2"/>
          <p:cNvSpPr>
            <a:spLocks noGrp="1"/>
          </p:cNvSpPr>
          <p:nvPr>
            <p:ph idx="1"/>
          </p:nvPr>
        </p:nvSpPr>
        <p:spPr>
          <a:xfrm>
            <a:off x="726724" y="1253331"/>
            <a:ext cx="11039452" cy="5053380"/>
          </a:xfrm>
        </p:spPr>
        <p:txBody>
          <a:bodyPr>
            <a:normAutofit fontScale="85000" lnSpcReduction="10000"/>
          </a:bodyPr>
          <a:lstStyle/>
          <a:p>
            <a:pPr marL="0" indent="0" algn="just" fontAlgn="base">
              <a:buNone/>
            </a:pPr>
            <a:r>
              <a:rPr lang="en-IN" b="1" dirty="0" smtClean="0"/>
              <a:t>Source Directory</a:t>
            </a:r>
            <a:endParaRPr lang="en-IN" dirty="0"/>
          </a:p>
          <a:p>
            <a:pPr algn="just" fontAlgn="base"/>
            <a:r>
              <a:rPr lang="en-IN" b="1" dirty="0" smtClean="0"/>
              <a:t>-src</a:t>
            </a:r>
            <a:r>
              <a:rPr lang="en-IN" b="1" dirty="0"/>
              <a:t> </a:t>
            </a:r>
            <a:r>
              <a:rPr lang="en-IN" dirty="0"/>
              <a:t>This is src directory which contains two more such as </a:t>
            </a:r>
            <a:r>
              <a:rPr lang="en-IN" b="1" dirty="0"/>
              <a:t>main </a:t>
            </a:r>
            <a:r>
              <a:rPr lang="en-IN" dirty="0"/>
              <a:t>and </a:t>
            </a:r>
            <a:r>
              <a:rPr lang="en-IN" b="1" dirty="0"/>
              <a:t>test </a:t>
            </a:r>
            <a:r>
              <a:rPr lang="en-IN" dirty="0"/>
              <a:t>directories inside. The main directory is for your source code and test directory is for test code.</a:t>
            </a:r>
          </a:p>
          <a:p>
            <a:pPr algn="just" fontAlgn="base"/>
            <a:r>
              <a:rPr lang="en-IN" b="1" dirty="0"/>
              <a:t>-main </a:t>
            </a:r>
            <a:r>
              <a:rPr lang="en-IN" dirty="0"/>
              <a:t>Under the main directory there are many more directories such as </a:t>
            </a:r>
            <a:r>
              <a:rPr lang="en-IN" b="1" dirty="0"/>
              <a:t>java</a:t>
            </a:r>
            <a:r>
              <a:rPr lang="en-IN" dirty="0"/>
              <a:t>, </a:t>
            </a:r>
            <a:r>
              <a:rPr lang="en-IN" b="1" dirty="0"/>
              <a:t>resources</a:t>
            </a:r>
            <a:r>
              <a:rPr lang="en-IN" dirty="0"/>
              <a:t>, </a:t>
            </a:r>
            <a:r>
              <a:rPr lang="en-IN" b="1" dirty="0"/>
              <a:t>webapps </a:t>
            </a:r>
            <a:r>
              <a:rPr lang="en-IN" dirty="0"/>
              <a:t>etc.</a:t>
            </a:r>
          </a:p>
          <a:p>
            <a:pPr algn="just" fontAlgn="base"/>
            <a:r>
              <a:rPr lang="en-IN" b="1" dirty="0"/>
              <a:t>-java</a:t>
            </a:r>
            <a:r>
              <a:rPr lang="en-IN" dirty="0"/>
              <a:t> The </a:t>
            </a:r>
            <a:r>
              <a:rPr lang="en-IN" b="1" dirty="0"/>
              <a:t>java </a:t>
            </a:r>
            <a:r>
              <a:rPr lang="en-IN" dirty="0"/>
              <a:t>directory contains all java codes and packages</a:t>
            </a:r>
          </a:p>
          <a:p>
            <a:pPr algn="just" fontAlgn="base"/>
            <a:r>
              <a:rPr lang="en-IN" b="1" dirty="0"/>
              <a:t>-resources </a:t>
            </a:r>
            <a:r>
              <a:rPr lang="en-IN" dirty="0"/>
              <a:t>The </a:t>
            </a:r>
            <a:r>
              <a:rPr lang="en-IN" b="1" dirty="0"/>
              <a:t>resources </a:t>
            </a:r>
            <a:r>
              <a:rPr lang="en-IN" dirty="0"/>
              <a:t>directory contains other resources needed by your project. This could be property files used for internationalization of an application, or something else.</a:t>
            </a:r>
          </a:p>
          <a:p>
            <a:pPr algn="just" fontAlgn="base"/>
            <a:r>
              <a:rPr lang="en-IN" b="1" dirty="0"/>
              <a:t>-webapp</a:t>
            </a:r>
            <a:r>
              <a:rPr lang="en-IN" dirty="0"/>
              <a:t> The </a:t>
            </a:r>
            <a:r>
              <a:rPr lang="en-IN" b="1" dirty="0"/>
              <a:t>webapp </a:t>
            </a:r>
            <a:r>
              <a:rPr lang="en-IN" dirty="0"/>
              <a:t>directory contains your Java web application, if your project is a web application.</a:t>
            </a:r>
          </a:p>
          <a:p>
            <a:pPr algn="just" fontAlgn="base"/>
            <a:r>
              <a:rPr lang="en-IN" b="1" dirty="0"/>
              <a:t>-test </a:t>
            </a:r>
            <a:r>
              <a:rPr lang="en-IN" dirty="0"/>
              <a:t> Under test directory contains two directories such as </a:t>
            </a:r>
            <a:r>
              <a:rPr lang="en-IN" b="1" dirty="0"/>
              <a:t>java </a:t>
            </a:r>
            <a:r>
              <a:rPr lang="en-IN" dirty="0"/>
              <a:t>and </a:t>
            </a:r>
            <a:r>
              <a:rPr lang="en-IN" b="1" dirty="0"/>
              <a:t>resources</a:t>
            </a:r>
            <a:r>
              <a:rPr lang="en-IN" dirty="0"/>
              <a:t>.</a:t>
            </a:r>
          </a:p>
          <a:p>
            <a:pPr algn="just" fontAlgn="base"/>
            <a:r>
              <a:rPr lang="en-IN" b="1" dirty="0"/>
              <a:t>Target </a:t>
            </a:r>
            <a:r>
              <a:rPr lang="en-IN" b="1" dirty="0" smtClean="0"/>
              <a:t>Directory</a:t>
            </a:r>
            <a:r>
              <a:rPr lang="en-IN" dirty="0"/>
              <a:t> </a:t>
            </a:r>
            <a:endParaRPr lang="en-IN" dirty="0" smtClean="0"/>
          </a:p>
          <a:p>
            <a:pPr algn="just" fontAlgn="base"/>
            <a:r>
              <a:rPr lang="en-IN" b="1" dirty="0" smtClean="0"/>
              <a:t>-target</a:t>
            </a:r>
            <a:r>
              <a:rPr lang="en-IN" dirty="0"/>
              <a:t> The target directory is created by Maven. It contains all the compiled classes, JAR files etc. produced by Maven. When executing the clean build phase, it is the target directory which is cleaned.</a:t>
            </a:r>
          </a:p>
        </p:txBody>
      </p:sp>
    </p:spTree>
    <p:extLst>
      <p:ext uri="{BB962C8B-B14F-4D97-AF65-F5344CB8AC3E}">
        <p14:creationId xmlns:p14="http://schemas.microsoft.com/office/powerpoint/2010/main" val="199857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Maven Lifecycle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5068828"/>
              </p:ext>
            </p:extLst>
          </p:nvPr>
        </p:nvGraphicFramePr>
        <p:xfrm>
          <a:off x="888274" y="2773535"/>
          <a:ext cx="10881360" cy="3344050"/>
        </p:xfrm>
        <a:graphic>
          <a:graphicData uri="http://schemas.openxmlformats.org/drawingml/2006/table">
            <a:tbl>
              <a:tblPr>
                <a:tableStyleId>{35758FB7-9AC5-4552-8A53-C91805E547FA}</a:tableStyleId>
              </a:tblPr>
              <a:tblGrid>
                <a:gridCol w="3012756">
                  <a:extLst>
                    <a:ext uri="{9D8B030D-6E8A-4147-A177-3AD203B41FA5}">
                      <a16:colId xmlns:a16="http://schemas.microsoft.com/office/drawing/2014/main" val="4005767276"/>
                    </a:ext>
                  </a:extLst>
                </a:gridCol>
                <a:gridCol w="7868604">
                  <a:extLst>
                    <a:ext uri="{9D8B030D-6E8A-4147-A177-3AD203B41FA5}">
                      <a16:colId xmlns:a16="http://schemas.microsoft.com/office/drawing/2014/main" val="3875047033"/>
                    </a:ext>
                  </a:extLst>
                </a:gridCol>
              </a:tblGrid>
              <a:tr h="267155">
                <a:tc>
                  <a:txBody>
                    <a:bodyPr/>
                    <a:lstStyle/>
                    <a:p>
                      <a:pPr algn="l" fontAlgn="t"/>
                      <a:r>
                        <a:rPr lang="en-IN" sz="1400" b="1" dirty="0">
                          <a:solidFill>
                            <a:schemeClr val="accent2"/>
                          </a:solidFill>
                          <a:effectLst/>
                        </a:rPr>
                        <a:t>Lifecycle</a:t>
                      </a:r>
                    </a:p>
                  </a:txBody>
                  <a:tcPr marL="58502" marR="58502" marT="58502" marB="58502"/>
                </a:tc>
                <a:tc>
                  <a:txBody>
                    <a:bodyPr/>
                    <a:lstStyle/>
                    <a:p>
                      <a:pPr algn="l" fontAlgn="t"/>
                      <a:r>
                        <a:rPr lang="en-IN" sz="1400" b="1" dirty="0">
                          <a:solidFill>
                            <a:schemeClr val="accent2"/>
                          </a:solidFill>
                          <a:effectLst/>
                        </a:rPr>
                        <a:t>Description</a:t>
                      </a:r>
                    </a:p>
                  </a:txBody>
                  <a:tcPr marL="58502" marR="58502" marT="58502" marB="58502"/>
                </a:tc>
                <a:extLst>
                  <a:ext uri="{0D108BD9-81ED-4DB2-BD59-A6C34878D82A}">
                    <a16:rowId xmlns:a16="http://schemas.microsoft.com/office/drawing/2014/main" val="318795911"/>
                  </a:ext>
                </a:extLst>
              </a:tr>
              <a:tr h="344695">
                <a:tc>
                  <a:txBody>
                    <a:bodyPr/>
                    <a:lstStyle/>
                    <a:p>
                      <a:pPr fontAlgn="t"/>
                      <a:r>
                        <a:rPr lang="en-IN" sz="1400">
                          <a:effectLst/>
                        </a:rPr>
                        <a:t>validate</a:t>
                      </a:r>
                    </a:p>
                  </a:txBody>
                  <a:tcPr marL="58502" marR="58502" marT="58502" marB="58502"/>
                </a:tc>
                <a:tc>
                  <a:txBody>
                    <a:bodyPr/>
                    <a:lstStyle/>
                    <a:p>
                      <a:pPr fontAlgn="t"/>
                      <a:r>
                        <a:rPr lang="en-IN" sz="1400">
                          <a:effectLst/>
                        </a:rPr>
                        <a:t>validate the project is correct and all necessary information is available</a:t>
                      </a:r>
                    </a:p>
                  </a:txBody>
                  <a:tcPr marL="58502" marR="58502" marT="58502" marB="58502"/>
                </a:tc>
                <a:extLst>
                  <a:ext uri="{0D108BD9-81ED-4DB2-BD59-A6C34878D82A}">
                    <a16:rowId xmlns:a16="http://schemas.microsoft.com/office/drawing/2014/main" val="143971091"/>
                  </a:ext>
                </a:extLst>
              </a:tr>
              <a:tr h="267155">
                <a:tc>
                  <a:txBody>
                    <a:bodyPr/>
                    <a:lstStyle/>
                    <a:p>
                      <a:pPr fontAlgn="t"/>
                      <a:r>
                        <a:rPr lang="en-IN" sz="1400" dirty="0">
                          <a:effectLst/>
                        </a:rPr>
                        <a:t>compile</a:t>
                      </a:r>
                    </a:p>
                  </a:txBody>
                  <a:tcPr marL="58502" marR="58502" marT="58502" marB="58502"/>
                </a:tc>
                <a:tc>
                  <a:txBody>
                    <a:bodyPr/>
                    <a:lstStyle/>
                    <a:p>
                      <a:pPr fontAlgn="t"/>
                      <a:r>
                        <a:rPr lang="en-IN" sz="1400">
                          <a:effectLst/>
                        </a:rPr>
                        <a:t>compile the source code</a:t>
                      </a:r>
                    </a:p>
                  </a:txBody>
                  <a:tcPr marL="58502" marR="58502" marT="58502" marB="58502"/>
                </a:tc>
                <a:extLst>
                  <a:ext uri="{0D108BD9-81ED-4DB2-BD59-A6C34878D82A}">
                    <a16:rowId xmlns:a16="http://schemas.microsoft.com/office/drawing/2014/main" val="3092209772"/>
                  </a:ext>
                </a:extLst>
              </a:tr>
              <a:tr h="435242">
                <a:tc>
                  <a:txBody>
                    <a:bodyPr/>
                    <a:lstStyle/>
                    <a:p>
                      <a:pPr fontAlgn="t"/>
                      <a:r>
                        <a:rPr lang="en-IN" sz="1400">
                          <a:effectLst/>
                        </a:rPr>
                        <a:t>test</a:t>
                      </a:r>
                    </a:p>
                  </a:txBody>
                  <a:tcPr marL="58502" marR="58502" marT="58502" marB="58502"/>
                </a:tc>
                <a:tc>
                  <a:txBody>
                    <a:bodyPr/>
                    <a:lstStyle/>
                    <a:p>
                      <a:pPr fontAlgn="t"/>
                      <a:r>
                        <a:rPr lang="en-IN" sz="1400">
                          <a:effectLst/>
                        </a:rPr>
                        <a:t>test the compiled source code using a unit testing</a:t>
                      </a:r>
                    </a:p>
                  </a:txBody>
                  <a:tcPr marL="58502" marR="58502" marT="58502" marB="58502"/>
                </a:tc>
                <a:extLst>
                  <a:ext uri="{0D108BD9-81ED-4DB2-BD59-A6C34878D82A}">
                    <a16:rowId xmlns:a16="http://schemas.microsoft.com/office/drawing/2014/main" val="2720498615"/>
                  </a:ext>
                </a:extLst>
              </a:tr>
              <a:tr h="344737">
                <a:tc>
                  <a:txBody>
                    <a:bodyPr/>
                    <a:lstStyle/>
                    <a:p>
                      <a:pPr fontAlgn="t"/>
                      <a:r>
                        <a:rPr lang="en-IN" sz="1400" dirty="0">
                          <a:effectLst/>
                        </a:rPr>
                        <a:t>package</a:t>
                      </a:r>
                    </a:p>
                  </a:txBody>
                  <a:tcPr marL="58502" marR="58502" marT="58502" marB="58502"/>
                </a:tc>
                <a:tc>
                  <a:txBody>
                    <a:bodyPr/>
                    <a:lstStyle/>
                    <a:p>
                      <a:pPr fontAlgn="t"/>
                      <a:r>
                        <a:rPr lang="en-IN" sz="1400">
                          <a:effectLst/>
                        </a:rPr>
                        <a:t>take the compiled code and package it in its distributable format, such as a JAR</a:t>
                      </a:r>
                    </a:p>
                  </a:txBody>
                  <a:tcPr marL="58502" marR="58502" marT="58502" marB="58502"/>
                </a:tc>
                <a:extLst>
                  <a:ext uri="{0D108BD9-81ED-4DB2-BD59-A6C34878D82A}">
                    <a16:rowId xmlns:a16="http://schemas.microsoft.com/office/drawing/2014/main" val="2102754723"/>
                  </a:ext>
                </a:extLst>
              </a:tr>
              <a:tr h="365760">
                <a:tc>
                  <a:txBody>
                    <a:bodyPr/>
                    <a:lstStyle/>
                    <a:p>
                      <a:pPr fontAlgn="t"/>
                      <a:r>
                        <a:rPr lang="en-IN" sz="1400">
                          <a:effectLst/>
                        </a:rPr>
                        <a:t>integration-test</a:t>
                      </a:r>
                    </a:p>
                  </a:txBody>
                  <a:tcPr marL="58502" marR="58502" marT="58502" marB="58502"/>
                </a:tc>
                <a:tc>
                  <a:txBody>
                    <a:bodyPr/>
                    <a:lstStyle/>
                    <a:p>
                      <a:pPr fontAlgn="t"/>
                      <a:r>
                        <a:rPr lang="en-IN" sz="1400" dirty="0">
                          <a:effectLst/>
                        </a:rPr>
                        <a:t>deploy the package into an environment where integration tests can be run</a:t>
                      </a:r>
                    </a:p>
                  </a:txBody>
                  <a:tcPr marL="58502" marR="58502" marT="58502" marB="58502"/>
                </a:tc>
                <a:extLst>
                  <a:ext uri="{0D108BD9-81ED-4DB2-BD59-A6C34878D82A}">
                    <a16:rowId xmlns:a16="http://schemas.microsoft.com/office/drawing/2014/main" val="487608296"/>
                  </a:ext>
                </a:extLst>
              </a:tr>
              <a:tr h="391886">
                <a:tc>
                  <a:txBody>
                    <a:bodyPr/>
                    <a:lstStyle/>
                    <a:p>
                      <a:pPr fontAlgn="t"/>
                      <a:r>
                        <a:rPr lang="en-IN" sz="1400">
                          <a:effectLst/>
                        </a:rPr>
                        <a:t>verify</a:t>
                      </a:r>
                    </a:p>
                  </a:txBody>
                  <a:tcPr marL="58502" marR="58502" marT="58502" marB="58502"/>
                </a:tc>
                <a:tc>
                  <a:txBody>
                    <a:bodyPr/>
                    <a:lstStyle/>
                    <a:p>
                      <a:pPr fontAlgn="t"/>
                      <a:r>
                        <a:rPr lang="en-IN" sz="1400">
                          <a:effectLst/>
                        </a:rPr>
                        <a:t>verify the package is valid and meets quality criteria</a:t>
                      </a:r>
                    </a:p>
                  </a:txBody>
                  <a:tcPr marL="58502" marR="58502" marT="58502" marB="58502"/>
                </a:tc>
                <a:extLst>
                  <a:ext uri="{0D108BD9-81ED-4DB2-BD59-A6C34878D82A}">
                    <a16:rowId xmlns:a16="http://schemas.microsoft.com/office/drawing/2014/main" val="97515793"/>
                  </a:ext>
                </a:extLst>
              </a:tr>
              <a:tr h="365760">
                <a:tc>
                  <a:txBody>
                    <a:bodyPr/>
                    <a:lstStyle/>
                    <a:p>
                      <a:pPr fontAlgn="t"/>
                      <a:r>
                        <a:rPr lang="en-IN" sz="1400">
                          <a:effectLst/>
                        </a:rPr>
                        <a:t>install</a:t>
                      </a:r>
                    </a:p>
                  </a:txBody>
                  <a:tcPr marL="58502" marR="58502" marT="58502" marB="58502"/>
                </a:tc>
                <a:tc>
                  <a:txBody>
                    <a:bodyPr/>
                    <a:lstStyle/>
                    <a:p>
                      <a:pPr fontAlgn="t"/>
                      <a:r>
                        <a:rPr lang="en-IN" sz="1400">
                          <a:effectLst/>
                        </a:rPr>
                        <a:t>install the package into the local repository</a:t>
                      </a:r>
                    </a:p>
                  </a:txBody>
                  <a:tcPr marL="58502" marR="58502" marT="58502" marB="58502"/>
                </a:tc>
                <a:extLst>
                  <a:ext uri="{0D108BD9-81ED-4DB2-BD59-A6C34878D82A}">
                    <a16:rowId xmlns:a16="http://schemas.microsoft.com/office/drawing/2014/main" val="3238513887"/>
                  </a:ext>
                </a:extLst>
              </a:tr>
              <a:tr h="435242">
                <a:tc>
                  <a:txBody>
                    <a:bodyPr/>
                    <a:lstStyle/>
                    <a:p>
                      <a:pPr fontAlgn="t"/>
                      <a:r>
                        <a:rPr lang="en-IN" sz="1400">
                          <a:effectLst/>
                        </a:rPr>
                        <a:t>deploy</a:t>
                      </a:r>
                    </a:p>
                  </a:txBody>
                  <a:tcPr marL="58502" marR="58502" marT="58502" marB="58502"/>
                </a:tc>
                <a:tc>
                  <a:txBody>
                    <a:bodyPr/>
                    <a:lstStyle/>
                    <a:p>
                      <a:pPr fontAlgn="t"/>
                      <a:r>
                        <a:rPr lang="en-IN" sz="1400" dirty="0">
                          <a:effectLst/>
                        </a:rPr>
                        <a:t>publish to integration or release environment</a:t>
                      </a:r>
                    </a:p>
                  </a:txBody>
                  <a:tcPr marL="58502" marR="58502" marT="58502" marB="58502"/>
                </a:tc>
                <a:extLst>
                  <a:ext uri="{0D108BD9-81ED-4DB2-BD59-A6C34878D82A}">
                    <a16:rowId xmlns:a16="http://schemas.microsoft.com/office/drawing/2014/main" val="1855536585"/>
                  </a:ext>
                </a:extLst>
              </a:tr>
            </a:tbl>
          </a:graphicData>
        </a:graphic>
      </p:graphicFrame>
      <p:sp>
        <p:nvSpPr>
          <p:cNvPr id="7" name="Rectangle 6"/>
          <p:cNvSpPr/>
          <p:nvPr/>
        </p:nvSpPr>
        <p:spPr>
          <a:xfrm>
            <a:off x="627017" y="1075766"/>
            <a:ext cx="11142617" cy="1477328"/>
          </a:xfrm>
          <a:prstGeom prst="rect">
            <a:avLst/>
          </a:prstGeom>
        </p:spPr>
        <p:txBody>
          <a:bodyPr wrap="square">
            <a:spAutoFit/>
          </a:bodyPr>
          <a:lstStyle/>
          <a:p>
            <a:pPr marL="285750" indent="-285750" algn="just">
              <a:buFont typeface="Arial" panose="020B0604020202020204" pitchFamily="34" charset="0"/>
              <a:buChar char="•"/>
            </a:pPr>
            <a:r>
              <a:rPr lang="en-IN" dirty="0">
                <a:solidFill>
                  <a:schemeClr val="bg2">
                    <a:lumMod val="50000"/>
                  </a:schemeClr>
                </a:solidFill>
                <a:latin typeface="Trebuchet MS" panose="020B0603020202020204" pitchFamily="34" charset="0"/>
              </a:rPr>
              <a:t>A Build Lifecycle is a sequence of tasks we used to build a software. For example, compile, test, test more, package and publish or deploy are all tasks we need to do to build a software.</a:t>
            </a:r>
          </a:p>
          <a:p>
            <a:pPr marL="285750" indent="-285750" algn="just">
              <a:buFont typeface="Arial" panose="020B0604020202020204" pitchFamily="34" charset="0"/>
              <a:buChar char="•"/>
            </a:pPr>
            <a:r>
              <a:rPr lang="en-IN" dirty="0">
                <a:solidFill>
                  <a:schemeClr val="bg2">
                    <a:lumMod val="50000"/>
                  </a:schemeClr>
                </a:solidFill>
                <a:latin typeface="Trebuchet MS" panose="020B0603020202020204" pitchFamily="34" charset="0"/>
              </a:rPr>
              <a:t>A Maven build lifecycle is a sequence of phases we need to go through in order to finishing building the software.</a:t>
            </a:r>
          </a:p>
          <a:p>
            <a:pPr marL="285750" indent="-285750" algn="just">
              <a:buFont typeface="Arial" panose="020B0604020202020204" pitchFamily="34" charset="0"/>
              <a:buChar char="•"/>
            </a:pPr>
            <a:r>
              <a:rPr lang="en-IN" dirty="0">
                <a:solidFill>
                  <a:schemeClr val="bg2">
                    <a:lumMod val="50000"/>
                  </a:schemeClr>
                </a:solidFill>
                <a:latin typeface="Trebuchet MS" panose="020B0603020202020204" pitchFamily="34" charset="0"/>
              </a:rPr>
              <a:t>The following table lists some of the build lifecycle</a:t>
            </a:r>
            <a:endParaRPr lang="en-IN" b="0" i="0" dirty="0">
              <a:solidFill>
                <a:schemeClr val="bg2">
                  <a:lumMod val="50000"/>
                </a:schemeClr>
              </a:solidFill>
              <a:effectLst/>
              <a:latin typeface="Trebuchet MS" panose="020B0603020202020204" pitchFamily="34" charset="0"/>
            </a:endParaRPr>
          </a:p>
        </p:txBody>
      </p:sp>
    </p:spTree>
    <p:extLst>
      <p:ext uri="{BB962C8B-B14F-4D97-AF65-F5344CB8AC3E}">
        <p14:creationId xmlns:p14="http://schemas.microsoft.com/office/powerpoint/2010/main" val="2555476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Maven Lifecycle</a:t>
            </a:r>
            <a:endParaRPr lang="en-IN" dirty="0"/>
          </a:p>
        </p:txBody>
      </p:sp>
      <p:sp>
        <p:nvSpPr>
          <p:cNvPr id="3" name="Content Placeholder 2"/>
          <p:cNvSpPr>
            <a:spLocks noGrp="1"/>
          </p:cNvSpPr>
          <p:nvPr>
            <p:ph idx="1"/>
          </p:nvPr>
        </p:nvSpPr>
        <p:spPr>
          <a:xfrm>
            <a:off x="353565" y="926760"/>
            <a:ext cx="11039452" cy="5053380"/>
          </a:xfrm>
        </p:spPr>
        <p:txBody>
          <a:bodyPr/>
          <a:lstStyle/>
          <a:p>
            <a:r>
              <a:rPr lang="en-IN" dirty="0" smtClean="0"/>
              <a:t>In </a:t>
            </a:r>
            <a:r>
              <a:rPr lang="en-IN" dirty="0"/>
              <a:t>maven, there are three independent life cycles, </a:t>
            </a:r>
            <a:r>
              <a:rPr lang="en-IN" dirty="0" smtClean="0"/>
              <a:t>namely clean, default and site.</a:t>
            </a:r>
          </a:p>
          <a:p>
            <a:pPr marL="914400" lvl="1" indent="-457200">
              <a:lnSpc>
                <a:spcPct val="150000"/>
              </a:lnSpc>
              <a:buFont typeface="+mj-lt"/>
              <a:buAutoNum type="arabicPeriod"/>
            </a:pPr>
            <a:r>
              <a:rPr lang="en-IN" dirty="0" smtClean="0"/>
              <a:t>Clean : </a:t>
            </a:r>
            <a:r>
              <a:rPr lang="en-IN" dirty="0"/>
              <a:t>the purpose of the clean life cycle is to clean up the </a:t>
            </a:r>
            <a:r>
              <a:rPr lang="en-IN" dirty="0" smtClean="0"/>
              <a:t>project.</a:t>
            </a:r>
          </a:p>
          <a:p>
            <a:pPr marL="914400" lvl="1" indent="-457200">
              <a:lnSpc>
                <a:spcPct val="150000"/>
              </a:lnSpc>
              <a:buFont typeface="+mj-lt"/>
              <a:buAutoNum type="arabicPeriod"/>
            </a:pPr>
            <a:r>
              <a:rPr lang="en-IN" dirty="0" smtClean="0"/>
              <a:t>Default: </a:t>
            </a:r>
            <a:r>
              <a:rPr lang="en-IN" dirty="0"/>
              <a:t>the purpose of the default life cycle is to build a </a:t>
            </a:r>
            <a:r>
              <a:rPr lang="en-IN" dirty="0" smtClean="0"/>
              <a:t>project.</a:t>
            </a:r>
          </a:p>
          <a:p>
            <a:pPr marL="914400" lvl="1" indent="-457200">
              <a:lnSpc>
                <a:spcPct val="150000"/>
              </a:lnSpc>
              <a:buFont typeface="+mj-lt"/>
              <a:buAutoNum type="arabicPeriod"/>
            </a:pPr>
            <a:r>
              <a:rPr lang="en-IN" dirty="0" smtClean="0"/>
              <a:t>Site : </a:t>
            </a:r>
            <a:r>
              <a:rPr lang="en-IN" dirty="0"/>
              <a:t>the purpose of site life cycle is to establish project </a:t>
            </a:r>
            <a:r>
              <a:rPr lang="en-IN" dirty="0" smtClean="0"/>
              <a:t>site.</a:t>
            </a:r>
          </a:p>
          <a:p>
            <a:pPr>
              <a:lnSpc>
                <a:spcPct val="150000"/>
              </a:lnSpc>
            </a:pPr>
            <a:r>
              <a:rPr lang="en-IN" dirty="0"/>
              <a:t>Each life cycle contains phases, which are sequential, and the later phases depend on the earlier </a:t>
            </a:r>
            <a:r>
              <a:rPr lang="en-IN" dirty="0" smtClean="0"/>
              <a:t>ones. </a:t>
            </a:r>
          </a:p>
          <a:p>
            <a:pPr>
              <a:lnSpc>
                <a:spcPct val="150000"/>
              </a:lnSpc>
            </a:pPr>
            <a:r>
              <a:rPr lang="en-IN" dirty="0" smtClean="0"/>
              <a:t>For example : Clean : the lifecycle contains following phases pre-clean, clean and post-clean.</a:t>
            </a:r>
          </a:p>
          <a:p>
            <a:pPr>
              <a:lnSpc>
                <a:spcPct val="150000"/>
              </a:lnSpc>
            </a:pPr>
            <a:endParaRPr lang="en-IN" dirty="0" smtClean="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898032720"/>
              </p:ext>
            </p:extLst>
          </p:nvPr>
        </p:nvGraphicFramePr>
        <p:xfrm>
          <a:off x="4495800" y="5120416"/>
          <a:ext cx="7485046" cy="1508324"/>
        </p:xfrm>
        <a:graphic>
          <a:graphicData uri="http://schemas.openxmlformats.org/drawingml/2006/table">
            <a:tbl>
              <a:tblPr/>
              <a:tblGrid>
                <a:gridCol w="1494633">
                  <a:extLst>
                    <a:ext uri="{9D8B030D-6E8A-4147-A177-3AD203B41FA5}">
                      <a16:colId xmlns:a16="http://schemas.microsoft.com/office/drawing/2014/main" val="3845784570"/>
                    </a:ext>
                  </a:extLst>
                </a:gridCol>
                <a:gridCol w="5990413">
                  <a:extLst>
                    <a:ext uri="{9D8B030D-6E8A-4147-A177-3AD203B41FA5}">
                      <a16:colId xmlns:a16="http://schemas.microsoft.com/office/drawing/2014/main" val="1819574844"/>
                    </a:ext>
                  </a:extLst>
                </a:gridCol>
              </a:tblGrid>
              <a:tr h="540802">
                <a:tc>
                  <a:txBody>
                    <a:bodyPr/>
                    <a:lstStyle/>
                    <a:p>
                      <a:pPr fontAlgn="t"/>
                      <a:r>
                        <a:rPr lang="en-IN">
                          <a:effectLst/>
                        </a:rPr>
                        <a:t>pre-clean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executes processes needed prior to the actual project cleaning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74274283"/>
                  </a:ext>
                </a:extLst>
              </a:tr>
              <a:tr h="329184">
                <a:tc>
                  <a:txBody>
                    <a:bodyPr/>
                    <a:lstStyle/>
                    <a:p>
                      <a:pPr fontAlgn="t"/>
                      <a:r>
                        <a:rPr lang="en-IN">
                          <a:effectLst/>
                        </a:rPr>
                        <a:t>clean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remove all files generated by the previous build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65298123"/>
                  </a:ext>
                </a:extLst>
              </a:tr>
              <a:tr h="540802">
                <a:tc>
                  <a:txBody>
                    <a:bodyPr/>
                    <a:lstStyle/>
                    <a:p>
                      <a:pPr fontAlgn="t"/>
                      <a:r>
                        <a:rPr lang="en-IN">
                          <a:effectLst/>
                        </a:rPr>
                        <a:t>post-clean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executes processes needed to finalize the project cleaning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5752080"/>
                  </a:ext>
                </a:extLst>
              </a:tr>
            </a:tbl>
          </a:graphicData>
        </a:graphic>
      </p:graphicFrame>
    </p:spTree>
    <p:extLst>
      <p:ext uri="{BB962C8B-B14F-4D97-AF65-F5344CB8AC3E}">
        <p14:creationId xmlns:p14="http://schemas.microsoft.com/office/powerpoint/2010/main" val="3899495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Maven Build : default lifecycle</a:t>
            </a:r>
            <a:endParaRPr lang="en-IN" dirty="0"/>
          </a:p>
        </p:txBody>
      </p:sp>
      <p:sp>
        <p:nvSpPr>
          <p:cNvPr id="3" name="Content Placeholder 2"/>
          <p:cNvSpPr>
            <a:spLocks noGrp="1"/>
          </p:cNvSpPr>
          <p:nvPr>
            <p:ph idx="1"/>
          </p:nvPr>
        </p:nvSpPr>
        <p:spPr/>
        <p:txBody>
          <a:bodyPr/>
          <a:lstStyle/>
          <a:p>
            <a:r>
              <a:rPr lang="en-IN" dirty="0" smtClean="0"/>
              <a:t>Build Lifecycle : It is a part of Maven architecture. Every build follows a life cycle. This lifecycle split into different phases.</a:t>
            </a:r>
          </a:p>
          <a:p>
            <a:r>
              <a:rPr lang="en-IN" dirty="0" smtClean="0"/>
              <a:t>Compile Phase , Test Phase are the phases of Build Lifecycle.</a:t>
            </a:r>
          </a:p>
          <a:p>
            <a:r>
              <a:rPr lang="en-IN" dirty="0" smtClean="0"/>
              <a:t>If user not specified the phases explicitly Build Lifecycle sets as Default Build Lifecycle.</a:t>
            </a:r>
          </a:p>
          <a:p>
            <a:r>
              <a:rPr lang="en-IN" dirty="0" smtClean="0"/>
              <a:t>Some of the phases have default behavior : Compile-takes the code from main directory and compile. Test-takes the code from test folder to check the test cases.</a:t>
            </a:r>
          </a:p>
          <a:p>
            <a:r>
              <a:rPr lang="en-IN" dirty="0" smtClean="0"/>
              <a:t>Specify the build phase you need. Previous phases automatically run.</a:t>
            </a:r>
          </a:p>
          <a:p>
            <a:endParaRPr lang="en-IN" dirty="0" smtClean="0"/>
          </a:p>
          <a:p>
            <a:endParaRPr lang="en-IN" dirty="0"/>
          </a:p>
        </p:txBody>
      </p:sp>
      <p:sp>
        <p:nvSpPr>
          <p:cNvPr id="4" name="Rectangle 3"/>
          <p:cNvSpPr/>
          <p:nvPr/>
        </p:nvSpPr>
        <p:spPr>
          <a:xfrm>
            <a:off x="2808514" y="5212080"/>
            <a:ext cx="2272937"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Compile</a:t>
            </a:r>
            <a:endParaRPr lang="en-IN" dirty="0"/>
          </a:p>
        </p:txBody>
      </p:sp>
      <p:sp>
        <p:nvSpPr>
          <p:cNvPr id="5" name="Rectangle 4"/>
          <p:cNvSpPr/>
          <p:nvPr/>
        </p:nvSpPr>
        <p:spPr>
          <a:xfrm>
            <a:off x="5620742" y="5212079"/>
            <a:ext cx="2272937"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Test</a:t>
            </a:r>
            <a:endParaRPr lang="en-IN" dirty="0"/>
          </a:p>
        </p:txBody>
      </p:sp>
      <p:sp>
        <p:nvSpPr>
          <p:cNvPr id="6" name="Rectangle 5"/>
          <p:cNvSpPr/>
          <p:nvPr/>
        </p:nvSpPr>
        <p:spPr>
          <a:xfrm>
            <a:off x="8432971" y="5212079"/>
            <a:ext cx="2272937"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Package</a:t>
            </a:r>
            <a:endParaRPr lang="en-IN" dirty="0"/>
          </a:p>
        </p:txBody>
      </p:sp>
    </p:spTree>
    <p:extLst>
      <p:ext uri="{BB962C8B-B14F-4D97-AF65-F5344CB8AC3E}">
        <p14:creationId xmlns:p14="http://schemas.microsoft.com/office/powerpoint/2010/main" val="3396225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Default Lifecycle</a:t>
            </a:r>
            <a:endParaRPr lang="en-IN" dirty="0"/>
          </a:p>
        </p:txBody>
      </p:sp>
      <p:sp>
        <p:nvSpPr>
          <p:cNvPr id="3" name="Content Placeholder 2"/>
          <p:cNvSpPr>
            <a:spLocks noGrp="1"/>
          </p:cNvSpPr>
          <p:nvPr>
            <p:ph idx="1"/>
          </p:nvPr>
        </p:nvSpPr>
        <p:spPr/>
        <p:txBody>
          <a:bodyPr>
            <a:normAutofit lnSpcReduction="10000"/>
          </a:bodyPr>
          <a:lstStyle/>
          <a:p>
            <a:pPr>
              <a:lnSpc>
                <a:spcPct val="150000"/>
              </a:lnSpc>
            </a:pPr>
            <a:r>
              <a:rPr lang="en-IN" dirty="0" smtClean="0"/>
              <a:t>Validate : configuration is proper, checks the order, pom is in its place.</a:t>
            </a:r>
          </a:p>
          <a:p>
            <a:pPr>
              <a:lnSpc>
                <a:spcPct val="150000"/>
              </a:lnSpc>
            </a:pPr>
            <a:r>
              <a:rPr lang="en-IN" dirty="0" smtClean="0"/>
              <a:t>Compile : takes java file and converts it into class file.</a:t>
            </a:r>
          </a:p>
          <a:p>
            <a:pPr>
              <a:lnSpc>
                <a:spcPct val="150000"/>
              </a:lnSpc>
            </a:pPr>
            <a:r>
              <a:rPr lang="en-IN" dirty="0" smtClean="0"/>
              <a:t>Test : where test cases are executed.</a:t>
            </a:r>
          </a:p>
          <a:p>
            <a:pPr>
              <a:lnSpc>
                <a:spcPct val="150000"/>
              </a:lnSpc>
            </a:pPr>
            <a:r>
              <a:rPr lang="en-IN" dirty="0" smtClean="0"/>
              <a:t>Package : packaging the code and generated the artefacts.</a:t>
            </a:r>
          </a:p>
          <a:p>
            <a:pPr>
              <a:lnSpc>
                <a:spcPct val="150000"/>
              </a:lnSpc>
            </a:pPr>
            <a:r>
              <a:rPr lang="en-IN" dirty="0" smtClean="0"/>
              <a:t>Install : installs that package the artefact into a local Maven repository. It helps to publish your jars into local repository.</a:t>
            </a:r>
          </a:p>
          <a:p>
            <a:pPr>
              <a:lnSpc>
                <a:spcPct val="150000"/>
              </a:lnSpc>
            </a:pPr>
            <a:r>
              <a:rPr lang="en-IN" dirty="0" smtClean="0"/>
              <a:t>Deploy : publishing the artefacts to remote repositories where other users can download </a:t>
            </a:r>
          </a:p>
          <a:p>
            <a:pPr>
              <a:lnSpc>
                <a:spcPct val="150000"/>
              </a:lnSpc>
            </a:pPr>
            <a:endParaRPr lang="en-IN" dirty="0"/>
          </a:p>
        </p:txBody>
      </p:sp>
    </p:spTree>
    <p:extLst>
      <p:ext uri="{BB962C8B-B14F-4D97-AF65-F5344CB8AC3E}">
        <p14:creationId xmlns:p14="http://schemas.microsoft.com/office/powerpoint/2010/main" val="3757638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smtClean="0"/>
              <a:t>Practical Demo</a:t>
            </a:r>
            <a:endParaRPr lang="en-US" dirty="0"/>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smtClean="0"/>
              <a:t>Maven With </a:t>
            </a:r>
            <a:r>
              <a:rPr lang="en-US" dirty="0" smtClean="0"/>
              <a:t>Eclipse IDE</a:t>
            </a:r>
            <a:endParaRPr lang="en-US" dirty="0"/>
          </a:p>
        </p:txBody>
      </p:sp>
    </p:spTree>
    <p:extLst>
      <p:ext uri="{BB962C8B-B14F-4D97-AF65-F5344CB8AC3E}">
        <p14:creationId xmlns:p14="http://schemas.microsoft.com/office/powerpoint/2010/main" val="3749363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What is Maven?</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pPr algn="just">
              <a:lnSpc>
                <a:spcPct val="150000"/>
              </a:lnSpc>
            </a:pPr>
            <a:r>
              <a:rPr lang="en-IN" dirty="0"/>
              <a:t>Maven is a project management and comprehension tool that provides developers a complete build lifecycle framework. Development team can automate the project's build infrastructure in almost no time as Maven uses a standard directory layout and a default build lifecycle.</a:t>
            </a:r>
          </a:p>
          <a:p>
            <a:pPr algn="just">
              <a:lnSpc>
                <a:spcPct val="150000"/>
              </a:lnSpc>
            </a:pPr>
            <a:r>
              <a:rPr lang="en-IN" dirty="0"/>
              <a:t>In case of multiple development teams environment, Maven can set-up the way to work as per standards in a very short time. As most of the project setups are simple and reusable, Maven makes life of developer easy while creating reports, checks, build and testing automation setups.</a:t>
            </a:r>
          </a:p>
        </p:txBody>
      </p:sp>
    </p:spTree>
    <p:extLst>
      <p:ext uri="{BB962C8B-B14F-4D97-AF65-F5344CB8AC3E}">
        <p14:creationId xmlns:p14="http://schemas.microsoft.com/office/powerpoint/2010/main" val="2290764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smtClean="0"/>
              <a:t>Priyanka Sarode</a:t>
            </a:r>
            <a:endParaRPr lang="en-US" dirty="0"/>
          </a:p>
        </p:txBody>
      </p:sp>
    </p:spTree>
    <p:extLst>
      <p:ext uri="{BB962C8B-B14F-4D97-AF65-F5344CB8AC3E}">
        <p14:creationId xmlns:p14="http://schemas.microsoft.com/office/powerpoint/2010/main" val="2705583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What is Maven?</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fontScale="92500" lnSpcReduction="10000"/>
          </a:bodyPr>
          <a:lstStyle/>
          <a:p>
            <a:r>
              <a:rPr lang="en-IN" dirty="0"/>
              <a:t>Maven provides developers ways to manage the following −</a:t>
            </a:r>
          </a:p>
          <a:p>
            <a:pPr lvl="1"/>
            <a:r>
              <a:rPr lang="en-IN" dirty="0"/>
              <a:t>Builds</a:t>
            </a:r>
          </a:p>
          <a:p>
            <a:pPr lvl="1"/>
            <a:r>
              <a:rPr lang="en-IN" dirty="0"/>
              <a:t>Documentation</a:t>
            </a:r>
          </a:p>
          <a:p>
            <a:pPr lvl="1"/>
            <a:r>
              <a:rPr lang="en-IN" dirty="0"/>
              <a:t>Reporting</a:t>
            </a:r>
          </a:p>
          <a:p>
            <a:pPr lvl="1"/>
            <a:r>
              <a:rPr lang="en-IN" dirty="0"/>
              <a:t>Dependencies</a:t>
            </a:r>
          </a:p>
          <a:p>
            <a:pPr lvl="1"/>
            <a:r>
              <a:rPr lang="en-IN" dirty="0"/>
              <a:t>SCMs</a:t>
            </a:r>
          </a:p>
          <a:p>
            <a:pPr lvl="1"/>
            <a:r>
              <a:rPr lang="en-IN" dirty="0"/>
              <a:t>Releases</a:t>
            </a:r>
          </a:p>
          <a:p>
            <a:pPr lvl="1"/>
            <a:r>
              <a:rPr lang="en-IN" dirty="0"/>
              <a:t>Distribution</a:t>
            </a:r>
          </a:p>
          <a:p>
            <a:pPr lvl="1"/>
            <a:r>
              <a:rPr lang="en-IN" dirty="0"/>
              <a:t>Mailing </a:t>
            </a:r>
            <a:r>
              <a:rPr lang="en-IN" dirty="0" smtClean="0"/>
              <a:t>list</a:t>
            </a:r>
            <a:endParaRPr lang="en-IN" dirty="0"/>
          </a:p>
          <a:p>
            <a:pPr algn="just">
              <a:lnSpc>
                <a:spcPct val="150000"/>
              </a:lnSpc>
            </a:pPr>
            <a:r>
              <a:rPr lang="en-IN" dirty="0"/>
              <a:t>To summarize, Maven simplifies and standardizes the project build process. It handles compilation, distribution, documentation, team collaboration and other tasks seamlessly. Maven increases reusability and takes care of most of the build related tasks.</a:t>
            </a:r>
          </a:p>
        </p:txBody>
      </p:sp>
    </p:spTree>
    <p:extLst>
      <p:ext uri="{BB962C8B-B14F-4D97-AF65-F5344CB8AC3E}">
        <p14:creationId xmlns:p14="http://schemas.microsoft.com/office/powerpoint/2010/main" val="2431649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smtClean="0"/>
              <a:t>Understanding Maven</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normAutofit fontScale="92500" lnSpcReduction="20000"/>
          </a:bodyPr>
          <a:lstStyle/>
          <a:p>
            <a:pPr algn="just">
              <a:lnSpc>
                <a:spcPct val="150000"/>
              </a:lnSpc>
            </a:pPr>
            <a:r>
              <a:rPr lang="en-IN" sz="2200" dirty="0"/>
              <a:t>It is a project build tool that comes under the license of Apache, and there are whole hosts of libraries available in the </a:t>
            </a:r>
            <a:r>
              <a:rPr lang="en-IN" sz="2200" dirty="0">
                <a:solidFill>
                  <a:schemeClr val="accent1"/>
                </a:solidFill>
              </a:rPr>
              <a:t>Maven repository</a:t>
            </a:r>
            <a:r>
              <a:rPr lang="en-IN" sz="2200" dirty="0" smtClean="0"/>
              <a:t>.</a:t>
            </a:r>
          </a:p>
          <a:p>
            <a:pPr algn="just">
              <a:lnSpc>
                <a:spcPct val="150000"/>
              </a:lnSpc>
            </a:pPr>
            <a:r>
              <a:rPr lang="en-IN" sz="2200" dirty="0"/>
              <a:t>In a project, getting the right JAR files is a difficult task where there could be conflicts in the versions of the two separate packages. However, It makes sure all the JAR files are present in its repositories and avoid any such conflicting scenario</a:t>
            </a:r>
            <a:r>
              <a:rPr lang="en-IN" sz="2200" dirty="0" smtClean="0"/>
              <a:t>.</a:t>
            </a:r>
          </a:p>
          <a:p>
            <a:pPr algn="just">
              <a:lnSpc>
                <a:spcPct val="150000"/>
              </a:lnSpc>
            </a:pPr>
            <a:r>
              <a:rPr lang="en-IN" sz="2200" dirty="0"/>
              <a:t>To get those JAR files from Maven, we need to visit the </a:t>
            </a:r>
            <a:r>
              <a:rPr lang="en-IN" sz="2200" dirty="0">
                <a:solidFill>
                  <a:schemeClr val="accent1"/>
                </a:solidFill>
              </a:rPr>
              <a:t>Maven repository</a:t>
            </a:r>
            <a:r>
              <a:rPr lang="en-IN" sz="2200" dirty="0"/>
              <a:t> and search for the exact dependencies, such as the Spring dependency, Hibernate dependency, etc.</a:t>
            </a:r>
          </a:p>
          <a:p>
            <a:pPr algn="just">
              <a:lnSpc>
                <a:spcPct val="150000"/>
              </a:lnSpc>
            </a:pPr>
            <a:r>
              <a:rPr lang="en-IN" sz="2200" dirty="0"/>
              <a:t>Understanding the project is the first and foremost requirement in it. In a Maven project, the file which is of utmost importance is the pom.xml file. Now, based on the dependencies, you need to mention the exact name in this pom.xml file. For example, if you need Hibernate dependencies, you need to specify them within the dependencies tags.</a:t>
            </a:r>
          </a:p>
          <a:p>
            <a:pPr algn="just">
              <a:lnSpc>
                <a:spcPct val="150000"/>
              </a:lnSpc>
            </a:pPr>
            <a:endParaRPr lang="en-IN" sz="2200" dirty="0"/>
          </a:p>
        </p:txBody>
      </p:sp>
    </p:spTree>
    <p:extLst>
      <p:ext uri="{BB962C8B-B14F-4D97-AF65-F5344CB8AC3E}">
        <p14:creationId xmlns:p14="http://schemas.microsoft.com/office/powerpoint/2010/main" val="2967395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smtClean="0"/>
              <a:t>Understanding Maven</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normAutofit fontScale="92500"/>
          </a:bodyPr>
          <a:lstStyle/>
          <a:p>
            <a:pPr algn="just">
              <a:lnSpc>
                <a:spcPct val="150000"/>
              </a:lnSpc>
            </a:pPr>
            <a:r>
              <a:rPr lang="en-IN" dirty="0"/>
              <a:t>After the Project comes to the GroupId. Now, different companies or people build different projects, which highlights the problem of making sure each project is unique. Thus, this problem in uniqueness could be resolved by using a unique ArtifactId or GroupId, which distinguishes one project from another</a:t>
            </a:r>
            <a:r>
              <a:rPr lang="en-IN" dirty="0" smtClean="0"/>
              <a:t>.</a:t>
            </a:r>
          </a:p>
          <a:p>
            <a:pPr algn="just">
              <a:lnSpc>
                <a:spcPct val="150000"/>
              </a:lnSpc>
            </a:pPr>
            <a:r>
              <a:rPr lang="en-IN" dirty="0"/>
              <a:t>This is done by combining ArtifactId, which represents the project name, with GroupId, which describes the package. </a:t>
            </a:r>
            <a:endParaRPr lang="en-IN" dirty="0" smtClean="0"/>
          </a:p>
          <a:p>
            <a:pPr algn="just">
              <a:lnSpc>
                <a:spcPct val="150000"/>
              </a:lnSpc>
            </a:pPr>
            <a:r>
              <a:rPr lang="en-IN" dirty="0" smtClean="0"/>
              <a:t>For </a:t>
            </a:r>
            <a:r>
              <a:rPr lang="en-IN" dirty="0"/>
              <a:t>example, let’s say a GroupId is named as </a:t>
            </a:r>
            <a:r>
              <a:rPr lang="en-IN" dirty="0" smtClean="0"/>
              <a:t>com.mypackage, </a:t>
            </a:r>
            <a:r>
              <a:rPr lang="en-IN" dirty="0"/>
              <a:t>and ArtifactId is named as </a:t>
            </a:r>
            <a:r>
              <a:rPr lang="en-IN" dirty="0" smtClean="0"/>
              <a:t>mavenproj1, </a:t>
            </a:r>
            <a:r>
              <a:rPr lang="en-IN" dirty="0"/>
              <a:t>then the Package name would be </a:t>
            </a:r>
            <a:r>
              <a:rPr lang="en-IN" dirty="0" smtClean="0"/>
              <a:t>com.mypackage.mavenproj1.web</a:t>
            </a:r>
            <a:r>
              <a:rPr lang="en-IN" dirty="0"/>
              <a:t>. These things would simplify the Maven process.</a:t>
            </a:r>
            <a:endParaRPr lang="en-IN" sz="2200" dirty="0"/>
          </a:p>
        </p:txBody>
      </p:sp>
    </p:spTree>
    <p:extLst>
      <p:ext uri="{BB962C8B-B14F-4D97-AF65-F5344CB8AC3E}">
        <p14:creationId xmlns:p14="http://schemas.microsoft.com/office/powerpoint/2010/main" val="199980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smtClean="0"/>
              <a:t>Understanding Maven</a:t>
            </a:r>
            <a:endParaRPr lang="en-US" dirty="0"/>
          </a:p>
        </p:txBody>
      </p:sp>
      <p:grpSp>
        <p:nvGrpSpPr>
          <p:cNvPr id="3" name="Group 2"/>
          <p:cNvGrpSpPr/>
          <p:nvPr/>
        </p:nvGrpSpPr>
        <p:grpSpPr>
          <a:xfrm>
            <a:off x="2599509" y="1423851"/>
            <a:ext cx="8869681" cy="4825051"/>
            <a:chOff x="2599509" y="1423851"/>
            <a:chExt cx="8869681" cy="4825051"/>
          </a:xfrm>
        </p:grpSpPr>
        <p:sp>
          <p:nvSpPr>
            <p:cNvPr id="6" name="Rectangle 5"/>
            <p:cNvSpPr/>
            <p:nvPr/>
          </p:nvSpPr>
          <p:spPr>
            <a:xfrm>
              <a:off x="2599509" y="3780021"/>
              <a:ext cx="6818812" cy="2468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000" dirty="0" smtClean="0"/>
                <a:t>Development Environment</a:t>
              </a:r>
              <a:endParaRPr lang="en-IN" sz="2000" dirty="0"/>
            </a:p>
          </p:txBody>
        </p:sp>
        <p:sp>
          <p:nvSpPr>
            <p:cNvPr id="7" name="Rectangle 6"/>
            <p:cNvSpPr/>
            <p:nvPr/>
          </p:nvSpPr>
          <p:spPr>
            <a:xfrm>
              <a:off x="3105887" y="4727432"/>
              <a:ext cx="1789611" cy="69233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Maven</a:t>
              </a:r>
              <a:endParaRPr lang="en-IN" sz="2800" dirty="0"/>
            </a:p>
          </p:txBody>
        </p:sp>
        <p:sp>
          <p:nvSpPr>
            <p:cNvPr id="8" name="Rectangle 7"/>
            <p:cNvSpPr/>
            <p:nvPr/>
          </p:nvSpPr>
          <p:spPr>
            <a:xfrm>
              <a:off x="7367452" y="1423851"/>
              <a:ext cx="4101738" cy="1293223"/>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smtClean="0"/>
                <a:t>Maven Repository</a:t>
              </a:r>
              <a:endParaRPr lang="en-IN" dirty="0"/>
            </a:p>
          </p:txBody>
        </p:sp>
        <p:sp>
          <p:nvSpPr>
            <p:cNvPr id="9" name="Rectangle 8"/>
            <p:cNvSpPr/>
            <p:nvPr/>
          </p:nvSpPr>
          <p:spPr>
            <a:xfrm>
              <a:off x="7367451" y="1802673"/>
              <a:ext cx="1763486" cy="522513"/>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Archetype Info</a:t>
              </a:r>
              <a:endParaRPr lang="en-IN" dirty="0"/>
            </a:p>
          </p:txBody>
        </p:sp>
        <p:sp>
          <p:nvSpPr>
            <p:cNvPr id="10" name="Rectangle 9"/>
            <p:cNvSpPr/>
            <p:nvPr/>
          </p:nvSpPr>
          <p:spPr>
            <a:xfrm>
              <a:off x="9601200" y="1802673"/>
              <a:ext cx="1867989" cy="522513"/>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Dependency Info</a:t>
              </a:r>
              <a:endParaRPr lang="en-IN" dirty="0"/>
            </a:p>
          </p:txBody>
        </p:sp>
        <p:sp>
          <p:nvSpPr>
            <p:cNvPr id="11" name="Rectangle 10"/>
            <p:cNvSpPr/>
            <p:nvPr/>
          </p:nvSpPr>
          <p:spPr>
            <a:xfrm>
              <a:off x="5532120" y="4415246"/>
              <a:ext cx="2259873" cy="142385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smtClean="0"/>
                <a:t>Directory Structure</a:t>
              </a:r>
              <a:endParaRPr lang="en-IN" dirty="0"/>
            </a:p>
          </p:txBody>
        </p:sp>
        <p:sp>
          <p:nvSpPr>
            <p:cNvPr id="12" name="Flowchart: Document 11"/>
            <p:cNvSpPr/>
            <p:nvPr/>
          </p:nvSpPr>
          <p:spPr>
            <a:xfrm>
              <a:off x="6662057" y="4885508"/>
              <a:ext cx="1058093" cy="666205"/>
            </a:xfrm>
            <a:prstGeom prst="flowChart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pom.xml</a:t>
              </a:r>
              <a:endParaRPr lang="en-IN" dirty="0"/>
            </a:p>
          </p:txBody>
        </p:sp>
        <p:sp>
          <p:nvSpPr>
            <p:cNvPr id="13" name="Rectangle 12"/>
            <p:cNvSpPr/>
            <p:nvPr/>
          </p:nvSpPr>
          <p:spPr>
            <a:xfrm>
              <a:off x="5695406" y="4885509"/>
              <a:ext cx="822960" cy="5603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jars</a:t>
              </a:r>
              <a:endParaRPr lang="en-IN" dirty="0"/>
            </a:p>
          </p:txBody>
        </p:sp>
        <p:sp>
          <p:nvSpPr>
            <p:cNvPr id="14" name="Rectangle 13"/>
            <p:cNvSpPr/>
            <p:nvPr/>
          </p:nvSpPr>
          <p:spPr>
            <a:xfrm>
              <a:off x="8020594" y="4885508"/>
              <a:ext cx="1110343" cy="3526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Build</a:t>
              </a:r>
              <a:endParaRPr lang="en-IN" dirty="0"/>
            </a:p>
          </p:txBody>
        </p:sp>
      </p:grpSp>
    </p:spTree>
    <p:extLst>
      <p:ext uri="{BB962C8B-B14F-4D97-AF65-F5344CB8AC3E}">
        <p14:creationId xmlns:p14="http://schemas.microsoft.com/office/powerpoint/2010/main" val="4146401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353565" y="252034"/>
            <a:ext cx="9438716" cy="797605"/>
          </a:xfrm>
        </p:spPr>
        <p:txBody>
          <a:bodyPr/>
          <a:lstStyle/>
          <a:p>
            <a:r>
              <a:rPr lang="en-US" dirty="0" smtClean="0"/>
              <a:t>What Maven does?</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normAutofit/>
          </a:bodyPr>
          <a:lstStyle/>
          <a:p>
            <a:pPr algn="just">
              <a:lnSpc>
                <a:spcPct val="150000"/>
              </a:lnSpc>
            </a:pPr>
            <a:r>
              <a:rPr lang="en-IN" sz="2200" dirty="0" smtClean="0"/>
              <a:t>Maven does lot of things behind the scene, we don’t have to configure each and every step. </a:t>
            </a:r>
          </a:p>
          <a:p>
            <a:pPr algn="just">
              <a:lnSpc>
                <a:spcPct val="150000"/>
              </a:lnSpc>
            </a:pPr>
            <a:r>
              <a:rPr lang="en-IN" sz="2200" dirty="0" smtClean="0"/>
              <a:t>Maven achieve : creating a source code directories, configuring the dependencies, compiling and packaging all these Maven does automatically behind the scene.</a:t>
            </a:r>
          </a:p>
          <a:p>
            <a:pPr algn="just">
              <a:lnSpc>
                <a:spcPct val="150000"/>
              </a:lnSpc>
            </a:pPr>
            <a:r>
              <a:rPr lang="en-IN" sz="2200" dirty="0" smtClean="0"/>
              <a:t>Maven has done for us is : Project template : We don’t have to create each and every directory, create whole package structure for all these maven automatically created the whole template.</a:t>
            </a:r>
          </a:p>
          <a:p>
            <a:pPr algn="just">
              <a:lnSpc>
                <a:spcPct val="150000"/>
              </a:lnSpc>
            </a:pPr>
            <a:r>
              <a:rPr lang="en-IN" sz="2200" dirty="0" smtClean="0"/>
              <a:t>Second thing that Maven does is: Build and Package the application so we were compile package the code into jar file.</a:t>
            </a:r>
          </a:p>
          <a:p>
            <a:pPr algn="just">
              <a:lnSpc>
                <a:spcPct val="150000"/>
              </a:lnSpc>
            </a:pPr>
            <a:endParaRPr lang="en-IN" sz="2200" dirty="0"/>
          </a:p>
        </p:txBody>
      </p:sp>
    </p:spTree>
    <p:extLst>
      <p:ext uri="{BB962C8B-B14F-4D97-AF65-F5344CB8AC3E}">
        <p14:creationId xmlns:p14="http://schemas.microsoft.com/office/powerpoint/2010/main" val="4091743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262125" y="50777"/>
            <a:ext cx="9438716" cy="797605"/>
          </a:xfrm>
        </p:spPr>
        <p:txBody>
          <a:bodyPr/>
          <a:lstStyle/>
          <a:p>
            <a:r>
              <a:rPr lang="en-US" dirty="0" smtClean="0"/>
              <a:t>Maven archetype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17718" y="848382"/>
            <a:ext cx="11039452" cy="5053380"/>
          </a:xfrm>
        </p:spPr>
        <p:txBody>
          <a:bodyPr>
            <a:noAutofit/>
          </a:bodyPr>
          <a:lstStyle/>
          <a:p>
            <a:pPr algn="just">
              <a:lnSpc>
                <a:spcPct val="150000"/>
              </a:lnSpc>
            </a:pPr>
            <a:r>
              <a:rPr lang="en-IN" sz="2200" dirty="0"/>
              <a:t>Archetype is a Maven project templating toolkit. An archetype is defined as </a:t>
            </a:r>
            <a:r>
              <a:rPr lang="en-IN" sz="2200" i="1" dirty="0"/>
              <a:t>an original pattern or model from which all other things of the same kind are made</a:t>
            </a:r>
            <a:r>
              <a:rPr lang="en-IN" sz="2200" dirty="0"/>
              <a:t>. The name fits as we are trying to provide a system that provides a consistent means of generating Maven projects</a:t>
            </a:r>
            <a:r>
              <a:rPr lang="en-IN" sz="2200" dirty="0" smtClean="0"/>
              <a:t>.</a:t>
            </a:r>
          </a:p>
          <a:p>
            <a:pPr algn="just">
              <a:lnSpc>
                <a:spcPct val="150000"/>
              </a:lnSpc>
            </a:pPr>
            <a:r>
              <a:rPr lang="en-IN" sz="2200" dirty="0"/>
              <a:t>Archetype will help authors create Maven project templates for users, and provides users with the means to generate parameterized versions of those project templates</a:t>
            </a:r>
            <a:r>
              <a:rPr lang="en-IN" sz="2200" dirty="0" smtClean="0"/>
              <a:t>.</a:t>
            </a:r>
          </a:p>
          <a:p>
            <a:pPr algn="just">
              <a:lnSpc>
                <a:spcPct val="150000"/>
              </a:lnSpc>
            </a:pPr>
            <a:r>
              <a:rPr lang="en-IN" sz="2200" dirty="0" smtClean="0"/>
              <a:t>If user want </a:t>
            </a:r>
            <a:r>
              <a:rPr lang="en-IN" sz="2200" dirty="0"/>
              <a:t>to standardize J2EE development within your organization, so you may want to provide archetypes for EJBs, or WARs, or for your web services. Once these archetypes are created and deployed in your organization's repository, they are available for use by all developers within your organization</a:t>
            </a:r>
            <a:r>
              <a:rPr lang="en-IN" sz="2200" dirty="0" smtClean="0"/>
              <a:t>.</a:t>
            </a:r>
            <a:endParaRPr lang="en-IN" sz="2200" dirty="0"/>
          </a:p>
        </p:txBody>
      </p:sp>
    </p:spTree>
    <p:extLst>
      <p:ext uri="{BB962C8B-B14F-4D97-AF65-F5344CB8AC3E}">
        <p14:creationId xmlns:p14="http://schemas.microsoft.com/office/powerpoint/2010/main" val="4086483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353565" y="252034"/>
            <a:ext cx="9438716" cy="797605"/>
          </a:xfrm>
        </p:spPr>
        <p:txBody>
          <a:bodyPr/>
          <a:lstStyle/>
          <a:p>
            <a:r>
              <a:rPr lang="en-US" dirty="0"/>
              <a:t>Maven archetype</a:t>
            </a:r>
          </a:p>
        </p:txBody>
      </p:sp>
      <p:sp>
        <p:nvSpPr>
          <p:cNvPr id="5" name="Rectangle 2"/>
          <p:cNvSpPr>
            <a:spLocks noGrp="1" noChangeArrowheads="1"/>
          </p:cNvSpPr>
          <p:nvPr>
            <p:ph idx="1"/>
          </p:nvPr>
        </p:nvSpPr>
        <p:spPr bwMode="auto">
          <a:xfrm>
            <a:off x="614821" y="1646434"/>
            <a:ext cx="11481383" cy="897682"/>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Aft>
                <a:spcPct val="0"/>
              </a:spcAft>
            </a:pPr>
            <a:r>
              <a:rPr lang="en-US" altLang="en-US" sz="2200" dirty="0"/>
              <a:t>To create a new project based on an Archetype, you need to call </a:t>
            </a:r>
            <a:endParaRPr lang="en-US" altLang="en-US" sz="2200" dirty="0" smtClean="0"/>
          </a:p>
          <a:p>
            <a:pPr marL="0" indent="0" algn="just" fontAlgn="base">
              <a:lnSpc>
                <a:spcPct val="100000"/>
              </a:lnSpc>
              <a:spcAft>
                <a:spcPct val="0"/>
              </a:spcAft>
              <a:buNone/>
            </a:pPr>
            <a:r>
              <a:rPr lang="en-US" altLang="en-US" sz="2200" dirty="0">
                <a:solidFill>
                  <a:schemeClr val="accent1"/>
                </a:solidFill>
              </a:rPr>
              <a:t>	</a:t>
            </a:r>
            <a:r>
              <a:rPr lang="en-US" altLang="en-US" sz="2200" dirty="0" smtClean="0">
                <a:solidFill>
                  <a:schemeClr val="accent1"/>
                </a:solidFill>
              </a:rPr>
              <a:t>mvn </a:t>
            </a:r>
            <a:r>
              <a:rPr lang="en-US" altLang="en-US" sz="2200" dirty="0">
                <a:solidFill>
                  <a:schemeClr val="accent1"/>
                </a:solidFill>
              </a:rPr>
              <a:t>archetype:generate </a:t>
            </a:r>
          </a:p>
        </p:txBody>
      </p:sp>
      <p:sp>
        <p:nvSpPr>
          <p:cNvPr id="7" name="TextBox 6"/>
          <p:cNvSpPr txBox="1"/>
          <p:nvPr/>
        </p:nvSpPr>
        <p:spPr>
          <a:xfrm>
            <a:off x="614821" y="2553703"/>
            <a:ext cx="10723738" cy="2169825"/>
          </a:xfrm>
          <a:prstGeom prst="rect">
            <a:avLst/>
          </a:prstGeom>
          <a:noFill/>
        </p:spPr>
        <p:txBody>
          <a:bodyPr wrap="square" rtlCol="0">
            <a:spAutoFit/>
          </a:bodyPr>
          <a:lstStyle/>
          <a:p>
            <a:pPr marL="285750" indent="-285750" algn="just" fontAlgn="base">
              <a:spcBef>
                <a:spcPts val="1000"/>
              </a:spcBef>
              <a:spcAft>
                <a:spcPct val="0"/>
              </a:spcAft>
              <a:buFont typeface="Arial" panose="020B0604020202020204" pitchFamily="34" charset="0"/>
              <a:buChar char="•"/>
            </a:pPr>
            <a:r>
              <a:rPr lang="en-IN" sz="2200" dirty="0" smtClean="0">
                <a:solidFill>
                  <a:schemeClr val="bg1">
                    <a:lumMod val="50000"/>
                  </a:schemeClr>
                </a:solidFill>
                <a:latin typeface="Trebuchet MS" panose="020B0603020202020204" pitchFamily="34" charset="0"/>
              </a:rPr>
              <a:t>The output of the above step was that have on hard disk with </a:t>
            </a:r>
          </a:p>
          <a:p>
            <a:pPr marL="285750" indent="-285750" algn="just" fontAlgn="base">
              <a:spcBef>
                <a:spcPts val="1000"/>
              </a:spcBef>
              <a:spcAft>
                <a:spcPct val="0"/>
              </a:spcAft>
              <a:buFont typeface="Arial" panose="020B0604020202020204" pitchFamily="34" charset="0"/>
              <a:buChar char="•"/>
            </a:pPr>
            <a:r>
              <a:rPr lang="en-IN" sz="2200" dirty="0" smtClean="0">
                <a:solidFill>
                  <a:schemeClr val="bg1">
                    <a:lumMod val="50000"/>
                  </a:schemeClr>
                </a:solidFill>
                <a:latin typeface="Trebuchet MS" panose="020B0603020202020204" pitchFamily="34" charset="0"/>
              </a:rPr>
              <a:t>Folder </a:t>
            </a:r>
            <a:r>
              <a:rPr lang="en-IN" sz="2200" dirty="0">
                <a:solidFill>
                  <a:schemeClr val="bg1">
                    <a:lumMod val="50000"/>
                  </a:schemeClr>
                </a:solidFill>
                <a:latin typeface="Trebuchet MS" panose="020B0603020202020204" pitchFamily="34" charset="0"/>
              </a:rPr>
              <a:t>Structure</a:t>
            </a:r>
          </a:p>
          <a:p>
            <a:pPr marL="285750" indent="-285750" algn="just" fontAlgn="base">
              <a:spcBef>
                <a:spcPts val="1000"/>
              </a:spcBef>
              <a:spcAft>
                <a:spcPct val="0"/>
              </a:spcAft>
              <a:buFont typeface="Arial" panose="020B0604020202020204" pitchFamily="34" charset="0"/>
              <a:buChar char="•"/>
            </a:pPr>
            <a:r>
              <a:rPr lang="en-IN" sz="2200" dirty="0" smtClean="0">
                <a:solidFill>
                  <a:schemeClr val="bg1">
                    <a:lumMod val="50000"/>
                  </a:schemeClr>
                </a:solidFill>
                <a:latin typeface="Trebuchet MS" panose="020B0603020202020204" pitchFamily="34" charset="0"/>
              </a:rPr>
              <a:t>pom.xml</a:t>
            </a:r>
          </a:p>
          <a:p>
            <a:pPr marL="285750" indent="-285750" algn="just" fontAlgn="base">
              <a:spcBef>
                <a:spcPts val="1000"/>
              </a:spcBef>
              <a:spcAft>
                <a:spcPct val="0"/>
              </a:spcAft>
              <a:buFont typeface="Arial" panose="020B0604020202020204" pitchFamily="34" charset="0"/>
              <a:buChar char="•"/>
            </a:pPr>
            <a:r>
              <a:rPr lang="en-IN" sz="2200" dirty="0" smtClean="0">
                <a:solidFill>
                  <a:schemeClr val="bg1">
                    <a:lumMod val="50000"/>
                  </a:schemeClr>
                </a:solidFill>
                <a:latin typeface="Trebuchet MS" panose="020B0603020202020204" pitchFamily="34" charset="0"/>
              </a:rPr>
              <a:t>These were downloaded from Maven Repository depending on the inputs that we provided.</a:t>
            </a:r>
            <a:endParaRPr lang="en-IN" sz="2200" dirty="0">
              <a:solidFill>
                <a:schemeClr val="bg1">
                  <a:lumMod val="50000"/>
                </a:schemeClr>
              </a:solidFill>
              <a:latin typeface="Trebuchet MS" panose="020B0603020202020204" pitchFamily="34" charset="0"/>
            </a:endParaRPr>
          </a:p>
        </p:txBody>
      </p:sp>
      <p:sp>
        <p:nvSpPr>
          <p:cNvPr id="8" name="Title 1">
            <a:extLst>
              <a:ext uri="{FF2B5EF4-FFF2-40B4-BE49-F238E27FC236}">
                <a16:creationId xmlns:a16="http://schemas.microsoft.com/office/drawing/2014/main" id="{45F33AFC-C220-4038-ACF0-E5D4B3B57FD0}"/>
              </a:ext>
            </a:extLst>
          </p:cNvPr>
          <p:cNvSpPr txBox="1">
            <a:spLocks/>
          </p:cNvSpPr>
          <p:nvPr/>
        </p:nvSpPr>
        <p:spPr>
          <a:xfrm>
            <a:off x="235999" y="3470559"/>
            <a:ext cx="9438716" cy="7976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lumMod val="50000"/>
                  </a:schemeClr>
                </a:solidFill>
                <a:latin typeface="Trebuchet MS" panose="020B0603020202020204" pitchFamily="34" charset="0"/>
                <a:ea typeface="+mj-ea"/>
                <a:cs typeface="+mj-cs"/>
              </a:defRPr>
            </a:lvl1pPr>
          </a:lstStyle>
          <a:p>
            <a:endParaRPr lang="en-US" dirty="0"/>
          </a:p>
        </p:txBody>
      </p:sp>
    </p:spTree>
    <p:extLst>
      <p:ext uri="{BB962C8B-B14F-4D97-AF65-F5344CB8AC3E}">
        <p14:creationId xmlns:p14="http://schemas.microsoft.com/office/powerpoint/2010/main" val="1969880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538</TotalTime>
  <Words>1676</Words>
  <Application>Microsoft Office PowerPoint</Application>
  <PresentationFormat>Widescreen</PresentationFormat>
  <Paragraphs>132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Segoe UI</vt:lpstr>
      <vt:lpstr>Trebuchet MS</vt:lpstr>
      <vt:lpstr>2018</vt:lpstr>
      <vt:lpstr>Maven</vt:lpstr>
      <vt:lpstr>What is Maven?</vt:lpstr>
      <vt:lpstr>What is Maven?</vt:lpstr>
      <vt:lpstr>Understanding Maven</vt:lpstr>
      <vt:lpstr>Understanding Maven</vt:lpstr>
      <vt:lpstr>Understanding Maven</vt:lpstr>
      <vt:lpstr>What Maven does?</vt:lpstr>
      <vt:lpstr>Maven archetype</vt:lpstr>
      <vt:lpstr>Maven archetype</vt:lpstr>
      <vt:lpstr>pom.xml</vt:lpstr>
      <vt:lpstr>Maven archetype inputs</vt:lpstr>
      <vt:lpstr>pom.xml</vt:lpstr>
      <vt:lpstr>Maven Directory Structure</vt:lpstr>
      <vt:lpstr>Directories level on project created by Maven</vt:lpstr>
      <vt:lpstr>Maven Lifecycle</vt:lpstr>
      <vt:lpstr>Maven Lifecycle</vt:lpstr>
      <vt:lpstr>Maven Build : default lifecycle</vt:lpstr>
      <vt:lpstr>Default Lifecycle</vt:lpstr>
      <vt:lpstr>Practical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Priyanka Sarode</cp:lastModifiedBy>
  <cp:revision>94</cp:revision>
  <dcterms:created xsi:type="dcterms:W3CDTF">2019-03-07T07:10:25Z</dcterms:created>
  <dcterms:modified xsi:type="dcterms:W3CDTF">2022-06-14T07:37:15Z</dcterms:modified>
</cp:coreProperties>
</file>