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60" r:id="rId6"/>
    <p:sldId id="263" r:id="rId7"/>
    <p:sldId id="262" r:id="rId8"/>
    <p:sldId id="265" r:id="rId9"/>
    <p:sldId id="266" r:id="rId10"/>
    <p:sldId id="267" r:id="rId11"/>
    <p:sldId id="278" r:id="rId12"/>
    <p:sldId id="268" r:id="rId13"/>
    <p:sldId id="269" r:id="rId14"/>
    <p:sldId id="270" r:id="rId15"/>
    <p:sldId id="271" r:id="rId16"/>
    <p:sldId id="272" r:id="rId17"/>
    <p:sldId id="273" r:id="rId18"/>
    <p:sldId id="274" r:id="rId19"/>
    <p:sldId id="277" r:id="rId20"/>
    <p:sldId id="275" r:id="rId21"/>
    <p:sldId id="259"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9/17/2022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9/17/2022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9/17/2022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9/17/2022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9/17/2022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9/17/2022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9/17/2022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9/17/2022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9/17/2022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9/17/2022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9/17/2022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9/17/2022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r>
              <a:rPr lang="en-US" dirty="0" smtClean="0"/>
              <a:t>JPA : Entity Life Cycle</a:t>
            </a:r>
            <a:endParaRPr lang="en-US" dirty="0"/>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smtClean="0"/>
              <a:t>Priyanka </a:t>
            </a:r>
            <a:r>
              <a:rPr lang="en-US" smtClean="0"/>
              <a:t>Sarode</a:t>
            </a:r>
            <a:endParaRPr lang="en-US" dirty="0" smtClean="0"/>
          </a:p>
        </p:txBody>
      </p:sp>
    </p:spTree>
    <p:extLst>
      <p:ext uri="{BB962C8B-B14F-4D97-AF65-F5344CB8AC3E}">
        <p14:creationId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237739" y="273833"/>
            <a:ext cx="9438716" cy="797605"/>
          </a:xfrm>
        </p:spPr>
        <p:txBody>
          <a:bodyPr/>
          <a:lstStyle/>
          <a:p>
            <a:r>
              <a:rPr lang="en-US" dirty="0" smtClean="0"/>
              <a:t>Removed State</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430842" y="1071438"/>
            <a:ext cx="11039452" cy="5053380"/>
          </a:xfrm>
        </p:spPr>
        <p:txBody>
          <a:bodyPr>
            <a:normAutofit/>
          </a:bodyPr>
          <a:lstStyle/>
          <a:p>
            <a:pPr algn="just">
              <a:lnSpc>
                <a:spcPct val="150000"/>
              </a:lnSpc>
            </a:pPr>
            <a:r>
              <a:rPr lang="en-IN" dirty="0"/>
              <a:t>A managed entity object can also be retrieved from the database and marked for deletion, by using the EntityManager’s remove method within an active transaction. The entity object changes its state from Managed to </a:t>
            </a:r>
            <a:r>
              <a:rPr lang="en-IN" b="1" dirty="0"/>
              <a:t>Removed</a:t>
            </a:r>
            <a:r>
              <a:rPr lang="en-IN" dirty="0"/>
              <a:t>, and is physically deleted from the database during commit.</a:t>
            </a:r>
            <a:endParaRPr lang="en-IN" dirty="0" smtClean="0"/>
          </a:p>
        </p:txBody>
      </p:sp>
      <p:sp>
        <p:nvSpPr>
          <p:cNvPr id="17" name="Rectangle 16"/>
          <p:cNvSpPr/>
          <p:nvPr/>
        </p:nvSpPr>
        <p:spPr>
          <a:xfrm>
            <a:off x="5950568" y="4382705"/>
            <a:ext cx="2410530" cy="1019579"/>
          </a:xfrm>
          <a:prstGeom prst="rect">
            <a:avLst/>
          </a:prstGeom>
          <a:ln>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 name="Rounded Rectangle 2"/>
          <p:cNvSpPr/>
          <p:nvPr/>
        </p:nvSpPr>
        <p:spPr>
          <a:xfrm>
            <a:off x="6284790" y="4636289"/>
            <a:ext cx="1717432" cy="519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Managed</a:t>
            </a:r>
            <a:endParaRPr lang="en-IN" sz="2400" b="1" dirty="0"/>
          </a:p>
        </p:txBody>
      </p:sp>
      <p:sp>
        <p:nvSpPr>
          <p:cNvPr id="5" name="Rounded Rectangle 4"/>
          <p:cNvSpPr/>
          <p:nvPr/>
        </p:nvSpPr>
        <p:spPr>
          <a:xfrm>
            <a:off x="4322503" y="4636289"/>
            <a:ext cx="1269189" cy="5197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New</a:t>
            </a:r>
            <a:endParaRPr lang="en-IN" sz="2400" b="1" dirty="0"/>
          </a:p>
        </p:txBody>
      </p:sp>
      <p:sp>
        <p:nvSpPr>
          <p:cNvPr id="6" name="Rounded Rectangle 5"/>
          <p:cNvSpPr/>
          <p:nvPr/>
        </p:nvSpPr>
        <p:spPr>
          <a:xfrm>
            <a:off x="1530256" y="4636289"/>
            <a:ext cx="2074496" cy="5197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Doesn't Exists</a:t>
            </a:r>
            <a:endParaRPr lang="en-IN" sz="2400" b="1" dirty="0"/>
          </a:p>
        </p:txBody>
      </p:sp>
      <p:sp>
        <p:nvSpPr>
          <p:cNvPr id="7" name="Rounded Rectangle 6"/>
          <p:cNvSpPr/>
          <p:nvPr/>
        </p:nvSpPr>
        <p:spPr>
          <a:xfrm>
            <a:off x="6341737" y="5759032"/>
            <a:ext cx="1660485" cy="519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Removed</a:t>
            </a:r>
            <a:endParaRPr lang="en-IN" sz="2400" b="1" dirty="0"/>
          </a:p>
        </p:txBody>
      </p:sp>
      <p:sp>
        <p:nvSpPr>
          <p:cNvPr id="8" name="Rounded Rectangle 7"/>
          <p:cNvSpPr/>
          <p:nvPr/>
        </p:nvSpPr>
        <p:spPr>
          <a:xfrm>
            <a:off x="6341737" y="3513547"/>
            <a:ext cx="1660485" cy="5197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Detached</a:t>
            </a:r>
            <a:endParaRPr lang="en-IN" sz="2400" b="1" dirty="0"/>
          </a:p>
        </p:txBody>
      </p:sp>
      <p:sp>
        <p:nvSpPr>
          <p:cNvPr id="10" name="Can 9"/>
          <p:cNvSpPr/>
          <p:nvPr/>
        </p:nvSpPr>
        <p:spPr>
          <a:xfrm>
            <a:off x="8695320" y="4193682"/>
            <a:ext cx="1389206" cy="139905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Database</a:t>
            </a:r>
            <a:endParaRPr lang="en-IN" sz="2400" b="1" dirty="0"/>
          </a:p>
        </p:txBody>
      </p:sp>
      <p:cxnSp>
        <p:nvCxnSpPr>
          <p:cNvPr id="13" name="Straight Arrow Connector 12"/>
          <p:cNvCxnSpPr>
            <a:stCxn id="6" idx="3"/>
            <a:endCxn id="5" idx="1"/>
          </p:cNvCxnSpPr>
          <p:nvPr/>
        </p:nvCxnSpPr>
        <p:spPr>
          <a:xfrm>
            <a:off x="3604752" y="4896182"/>
            <a:ext cx="717751"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5591692" y="4873572"/>
            <a:ext cx="717752"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p:nvPr/>
        </p:nvCxnSpPr>
        <p:spPr>
          <a:xfrm>
            <a:off x="8002223" y="4893207"/>
            <a:ext cx="717752"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a:off x="7583926" y="4033332"/>
            <a:ext cx="0" cy="60295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7162982" y="5156075"/>
            <a:ext cx="0" cy="60295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6703085" y="4032338"/>
            <a:ext cx="0" cy="60395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p:nvPr/>
        </p:nvCxnSpPr>
        <p:spPr>
          <a:xfrm flipH="1" flipV="1">
            <a:off x="2660903" y="5178049"/>
            <a:ext cx="3680835" cy="86285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a:xfrm>
            <a:off x="7540062" y="4295157"/>
            <a:ext cx="1470604" cy="369332"/>
          </a:xfrm>
          <a:prstGeom prst="rect">
            <a:avLst/>
          </a:prstGeom>
          <a:noFill/>
        </p:spPr>
        <p:txBody>
          <a:bodyPr wrap="square" rtlCol="0">
            <a:spAutoFit/>
          </a:bodyPr>
          <a:lstStyle/>
          <a:p>
            <a:pPr algn="ctr"/>
            <a:r>
              <a:rPr lang="en-IN" b="1" dirty="0" smtClean="0">
                <a:latin typeface="Courier New" panose="02070309020205020404" pitchFamily="49" charset="0"/>
                <a:cs typeface="Courier New" panose="02070309020205020404" pitchFamily="49" charset="0"/>
              </a:rPr>
              <a:t>flush()</a:t>
            </a:r>
            <a:endParaRPr lang="en-IN" b="1" dirty="0">
              <a:latin typeface="Courier New" panose="02070309020205020404" pitchFamily="49" charset="0"/>
              <a:cs typeface="Courier New" panose="02070309020205020404" pitchFamily="49" charset="0"/>
            </a:endParaRPr>
          </a:p>
        </p:txBody>
      </p:sp>
      <p:sp>
        <p:nvSpPr>
          <p:cNvPr id="22" name="TextBox 21"/>
          <p:cNvSpPr txBox="1"/>
          <p:nvPr/>
        </p:nvSpPr>
        <p:spPr>
          <a:xfrm>
            <a:off x="7174772" y="5384792"/>
            <a:ext cx="1654996" cy="369332"/>
          </a:xfrm>
          <a:prstGeom prst="rect">
            <a:avLst/>
          </a:prstGeom>
          <a:noFill/>
        </p:spPr>
        <p:txBody>
          <a:bodyPr wrap="square" rtlCol="0">
            <a:spAutoFit/>
          </a:bodyPr>
          <a:lstStyle/>
          <a:p>
            <a:pPr algn="ctr"/>
            <a:r>
              <a:rPr lang="en-IN" b="1" dirty="0" smtClean="0">
                <a:latin typeface="Courier New" panose="02070309020205020404" pitchFamily="49" charset="0"/>
                <a:cs typeface="Courier New" panose="02070309020205020404" pitchFamily="49" charset="0"/>
              </a:rPr>
              <a:t>remove(s1)</a:t>
            </a:r>
            <a:endParaRPr lang="en-IN"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81879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Practical Demo</a:t>
            </a:r>
            <a:endParaRPr lang="en-IN" dirty="0"/>
          </a:p>
        </p:txBody>
      </p:sp>
      <p:sp>
        <p:nvSpPr>
          <p:cNvPr id="3" name="Text Placeholder 2"/>
          <p:cNvSpPr>
            <a:spLocks noGrp="1"/>
          </p:cNvSpPr>
          <p:nvPr>
            <p:ph type="body" idx="1"/>
          </p:nvPr>
        </p:nvSpPr>
        <p:spPr/>
        <p:txBody>
          <a:bodyPr/>
          <a:lstStyle/>
          <a:p>
            <a:r>
              <a:rPr lang="en-IN" dirty="0" smtClean="0"/>
              <a:t>JPA Entity Life Cycle </a:t>
            </a:r>
            <a:endParaRPr lang="en-IN" dirty="0"/>
          </a:p>
        </p:txBody>
      </p:sp>
    </p:spTree>
    <p:extLst>
      <p:ext uri="{BB962C8B-B14F-4D97-AF65-F5344CB8AC3E}">
        <p14:creationId xmlns:p14="http://schemas.microsoft.com/office/powerpoint/2010/main" val="2486609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r>
              <a:rPr lang="en-US" dirty="0" smtClean="0"/>
              <a:t>JPQL : Java Persistence Query Language</a:t>
            </a:r>
            <a:endParaRPr lang="en-US" dirty="0"/>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smtClean="0"/>
              <a:t>Priyanka Sarode</a:t>
            </a:r>
          </a:p>
          <a:p>
            <a:r>
              <a:rPr lang="en-US" sz="1800" dirty="0" smtClean="0">
                <a:solidFill>
                  <a:schemeClr val="tx1">
                    <a:lumMod val="50000"/>
                    <a:lumOff val="50000"/>
                  </a:schemeClr>
                </a:solidFill>
              </a:rPr>
              <a:t>05-03-2022</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670911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JPQL</a:t>
            </a:r>
            <a:endParaRPr lang="en-IN" dirty="0"/>
          </a:p>
        </p:txBody>
      </p:sp>
      <p:sp>
        <p:nvSpPr>
          <p:cNvPr id="3" name="Content Placeholder 2"/>
          <p:cNvSpPr>
            <a:spLocks noGrp="1"/>
          </p:cNvSpPr>
          <p:nvPr>
            <p:ph idx="1"/>
          </p:nvPr>
        </p:nvSpPr>
        <p:spPr/>
        <p:txBody>
          <a:bodyPr>
            <a:noAutofit/>
          </a:bodyPr>
          <a:lstStyle/>
          <a:p>
            <a:pPr algn="just">
              <a:lnSpc>
                <a:spcPts val="2900"/>
              </a:lnSpc>
            </a:pPr>
            <a:r>
              <a:rPr lang="en-IN" sz="2300" dirty="0"/>
              <a:t>The JPQL (Java Persistence Query Language) is an object-oriented query language which is used to perform database operations on persistent entities. Instead of database table, JPQL uses entity object model to operate the SQL queries. Here, the role of JPA is to transform JPQL into SQL. Thus, it provides an easy platform for developers to handle SQL tasks.</a:t>
            </a:r>
          </a:p>
          <a:p>
            <a:pPr algn="just">
              <a:lnSpc>
                <a:spcPts val="2900"/>
              </a:lnSpc>
            </a:pPr>
            <a:r>
              <a:rPr lang="en-IN" sz="2300" dirty="0"/>
              <a:t>JPQL is an extension of Entity JavaBeans Query Language (EJBQL), adding the following important features to it: </a:t>
            </a:r>
            <a:r>
              <a:rPr lang="en-IN" sz="2300" dirty="0" smtClean="0"/>
              <a:t>-</a:t>
            </a:r>
          </a:p>
          <a:p>
            <a:pPr>
              <a:lnSpc>
                <a:spcPts val="2900"/>
              </a:lnSpc>
            </a:pPr>
            <a:r>
              <a:rPr lang="en-IN" sz="2300" dirty="0"/>
              <a:t>It can perform join operations.</a:t>
            </a:r>
          </a:p>
          <a:p>
            <a:pPr>
              <a:lnSpc>
                <a:spcPts val="2900"/>
              </a:lnSpc>
            </a:pPr>
            <a:r>
              <a:rPr lang="en-IN" sz="2300" dirty="0"/>
              <a:t>It can update and delete data in a bulk.</a:t>
            </a:r>
          </a:p>
          <a:p>
            <a:pPr>
              <a:lnSpc>
                <a:spcPts val="2900"/>
              </a:lnSpc>
            </a:pPr>
            <a:r>
              <a:rPr lang="en-IN" sz="2300" dirty="0"/>
              <a:t>It can perform aggregate function with sorting and grouping clauses.</a:t>
            </a:r>
          </a:p>
          <a:p>
            <a:pPr>
              <a:lnSpc>
                <a:spcPts val="2900"/>
              </a:lnSpc>
            </a:pPr>
            <a:r>
              <a:rPr lang="en-IN" sz="2300" dirty="0"/>
              <a:t>Single and multiple value result types</a:t>
            </a:r>
            <a:r>
              <a:rPr lang="en-IN" sz="2300" dirty="0" smtClean="0"/>
              <a:t>.</a:t>
            </a:r>
            <a:endParaRPr lang="en-IN" sz="2300" dirty="0"/>
          </a:p>
        </p:txBody>
      </p:sp>
    </p:spTree>
    <p:extLst>
      <p:ext uri="{BB962C8B-B14F-4D97-AF65-F5344CB8AC3E}">
        <p14:creationId xmlns:p14="http://schemas.microsoft.com/office/powerpoint/2010/main" val="3285315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JPQL Features</a:t>
            </a:r>
            <a:endParaRPr lang="en-IN" dirty="0"/>
          </a:p>
        </p:txBody>
      </p:sp>
      <p:sp>
        <p:nvSpPr>
          <p:cNvPr id="3" name="Content Placeholder 2"/>
          <p:cNvSpPr>
            <a:spLocks noGrp="1"/>
          </p:cNvSpPr>
          <p:nvPr>
            <p:ph idx="1"/>
          </p:nvPr>
        </p:nvSpPr>
        <p:spPr/>
        <p:txBody>
          <a:bodyPr/>
          <a:lstStyle/>
          <a:p>
            <a:pPr>
              <a:lnSpc>
                <a:spcPct val="200000"/>
              </a:lnSpc>
            </a:pPr>
            <a:r>
              <a:rPr lang="en-IN" dirty="0"/>
              <a:t>It is a platform-independent query language.</a:t>
            </a:r>
          </a:p>
          <a:p>
            <a:pPr>
              <a:lnSpc>
                <a:spcPct val="200000"/>
              </a:lnSpc>
            </a:pPr>
            <a:r>
              <a:rPr lang="en-IN" dirty="0"/>
              <a:t>It is simple and robust.</a:t>
            </a:r>
          </a:p>
          <a:p>
            <a:pPr>
              <a:lnSpc>
                <a:spcPct val="200000"/>
              </a:lnSpc>
            </a:pPr>
            <a:r>
              <a:rPr lang="en-IN" dirty="0"/>
              <a:t>It can be used with any type of database such as MySQL, Oracle.</a:t>
            </a:r>
          </a:p>
          <a:p>
            <a:pPr>
              <a:lnSpc>
                <a:spcPct val="200000"/>
              </a:lnSpc>
            </a:pPr>
            <a:r>
              <a:rPr lang="en-IN" dirty="0"/>
              <a:t>JPQL queries can be declared statically into metadata or can also be dynamically built in code.</a:t>
            </a:r>
          </a:p>
        </p:txBody>
      </p:sp>
    </p:spTree>
    <p:extLst>
      <p:ext uri="{BB962C8B-B14F-4D97-AF65-F5344CB8AC3E}">
        <p14:creationId xmlns:p14="http://schemas.microsoft.com/office/powerpoint/2010/main" val="368450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JPQL?</a:t>
            </a:r>
            <a:endParaRPr lang="en-IN" dirty="0"/>
          </a:p>
        </p:txBody>
      </p:sp>
      <p:sp>
        <p:nvSpPr>
          <p:cNvPr id="3" name="Content Placeholder 2"/>
          <p:cNvSpPr>
            <a:spLocks noGrp="1"/>
          </p:cNvSpPr>
          <p:nvPr>
            <p:ph idx="1"/>
          </p:nvPr>
        </p:nvSpPr>
        <p:spPr/>
        <p:txBody>
          <a:bodyPr>
            <a:normAutofit fontScale="85000" lnSpcReduction="10000"/>
          </a:bodyPr>
          <a:lstStyle/>
          <a:p>
            <a:pPr>
              <a:lnSpc>
                <a:spcPct val="150000"/>
              </a:lnSpc>
            </a:pPr>
            <a:r>
              <a:rPr lang="en-IN" dirty="0"/>
              <a:t>JPQL is used by developers for its wide features and advantages. It helps in creating queries against entities that are stored in a relational database. </a:t>
            </a:r>
            <a:endParaRPr lang="en-IN" dirty="0" smtClean="0"/>
          </a:p>
          <a:p>
            <a:pPr>
              <a:lnSpc>
                <a:spcPct val="150000"/>
              </a:lnSpc>
            </a:pPr>
            <a:r>
              <a:rPr lang="en-IN" dirty="0" smtClean="0"/>
              <a:t>Moreover</a:t>
            </a:r>
            <a:r>
              <a:rPr lang="en-IN" dirty="0"/>
              <a:t>, a JPQL query can get and return objects more than field values from tables. This is one of the main reasons where JPQL is considered as object-oriented friendly as well as easier to use</a:t>
            </a:r>
            <a:r>
              <a:rPr lang="en-IN" dirty="0" smtClean="0"/>
              <a:t>.</a:t>
            </a:r>
            <a:endParaRPr lang="en-IN" dirty="0"/>
          </a:p>
          <a:p>
            <a:pPr>
              <a:lnSpc>
                <a:spcPct val="150000"/>
              </a:lnSpc>
            </a:pPr>
            <a:r>
              <a:rPr lang="en-IN" dirty="0" smtClean="0"/>
              <a:t>EntityManager find() method can be used to locate single entity only based on primary key value.</a:t>
            </a:r>
          </a:p>
          <a:p>
            <a:pPr>
              <a:lnSpc>
                <a:spcPct val="150000"/>
              </a:lnSpc>
            </a:pPr>
            <a:r>
              <a:rPr lang="en-IN" dirty="0" smtClean="0"/>
              <a:t>What if you want to load data based on complex </a:t>
            </a:r>
            <a:r>
              <a:rPr lang="en-IN" dirty="0" err="1" smtClean="0"/>
              <a:t>crieteria</a:t>
            </a:r>
            <a:r>
              <a:rPr lang="en-IN" dirty="0" smtClean="0"/>
              <a:t>? Like</a:t>
            </a:r>
          </a:p>
          <a:p>
            <a:pPr>
              <a:lnSpc>
                <a:spcPct val="150000"/>
              </a:lnSpc>
            </a:pPr>
            <a:r>
              <a:rPr lang="en-IN" dirty="0" smtClean="0"/>
              <a:t>Load students/employees residing in “Mumbai”.</a:t>
            </a:r>
          </a:p>
          <a:p>
            <a:pPr>
              <a:lnSpc>
                <a:spcPct val="150000"/>
              </a:lnSpc>
            </a:pPr>
            <a:r>
              <a:rPr lang="en-IN" dirty="0" smtClean="0"/>
              <a:t>Find orders placed between given two dates.</a:t>
            </a:r>
          </a:p>
          <a:p>
            <a:pPr>
              <a:lnSpc>
                <a:spcPct val="150000"/>
              </a:lnSpc>
            </a:pPr>
            <a:endParaRPr lang="en-IN" dirty="0"/>
          </a:p>
        </p:txBody>
      </p:sp>
    </p:spTree>
    <p:extLst>
      <p:ext uri="{BB962C8B-B14F-4D97-AF65-F5344CB8AC3E}">
        <p14:creationId xmlns:p14="http://schemas.microsoft.com/office/powerpoint/2010/main" val="1062984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Query Structure</a:t>
            </a:r>
            <a:endParaRPr lang="en-IN" dirty="0"/>
          </a:p>
        </p:txBody>
      </p:sp>
      <p:sp>
        <p:nvSpPr>
          <p:cNvPr id="3" name="Content Placeholder 2"/>
          <p:cNvSpPr>
            <a:spLocks noGrp="1"/>
          </p:cNvSpPr>
          <p:nvPr>
            <p:ph idx="1"/>
          </p:nvPr>
        </p:nvSpPr>
        <p:spPr/>
        <p:txBody>
          <a:bodyPr/>
          <a:lstStyle/>
          <a:p>
            <a:pPr>
              <a:lnSpc>
                <a:spcPct val="150000"/>
              </a:lnSpc>
            </a:pPr>
            <a:r>
              <a:rPr lang="en-IN" dirty="0"/>
              <a:t>JPQL syntax is very similar to the syntax of SQL</a:t>
            </a:r>
            <a:r>
              <a:rPr lang="en-IN" dirty="0" smtClean="0"/>
              <a:t>.</a:t>
            </a:r>
          </a:p>
          <a:p>
            <a:pPr>
              <a:lnSpc>
                <a:spcPct val="150000"/>
              </a:lnSpc>
            </a:pPr>
            <a:r>
              <a:rPr lang="en-IN" dirty="0" smtClean="0"/>
              <a:t>SQL </a:t>
            </a:r>
            <a:r>
              <a:rPr lang="en-IN" dirty="0"/>
              <a:t>works directly against relational database tables, records and fields, whereas JPQL works with Java classes and instances.</a:t>
            </a:r>
          </a:p>
          <a:p>
            <a:pPr>
              <a:lnSpc>
                <a:spcPct val="150000"/>
              </a:lnSpc>
            </a:pPr>
            <a:r>
              <a:rPr lang="en-IN" dirty="0"/>
              <a:t>For example, a JPQL query can retrieve an entity object rather than field result set from database, as with SQL. The JPQL query structure as follows</a:t>
            </a:r>
            <a:r>
              <a:rPr lang="en-IN" dirty="0" smtClean="0"/>
              <a:t>.</a:t>
            </a:r>
          </a:p>
          <a:p>
            <a:pPr>
              <a:lnSpc>
                <a:spcPct val="150000"/>
              </a:lnSpc>
            </a:pPr>
            <a:endParaRPr lang="en-IN" dirty="0" smtClean="0"/>
          </a:p>
          <a:p>
            <a:pPr>
              <a:lnSpc>
                <a:spcPct val="150000"/>
              </a:lnSpc>
            </a:pPr>
            <a:endParaRPr lang="en-IN" dirty="0"/>
          </a:p>
        </p:txBody>
      </p:sp>
      <p:pic>
        <p:nvPicPr>
          <p:cNvPr id="4" name="Picture 3"/>
          <p:cNvPicPr>
            <a:picLocks noChangeAspect="1"/>
          </p:cNvPicPr>
          <p:nvPr/>
        </p:nvPicPr>
        <p:blipFill>
          <a:blip r:embed="rId2"/>
          <a:stretch>
            <a:fillRect/>
          </a:stretch>
        </p:blipFill>
        <p:spPr>
          <a:xfrm>
            <a:off x="726724" y="4503420"/>
            <a:ext cx="5321379" cy="1803291"/>
          </a:xfrm>
          <a:prstGeom prst="rect">
            <a:avLst/>
          </a:prstGeom>
        </p:spPr>
      </p:pic>
      <p:pic>
        <p:nvPicPr>
          <p:cNvPr id="5" name="Picture 4"/>
          <p:cNvPicPr>
            <a:picLocks noChangeAspect="1"/>
          </p:cNvPicPr>
          <p:nvPr/>
        </p:nvPicPr>
        <p:blipFill>
          <a:blip r:embed="rId3"/>
          <a:stretch>
            <a:fillRect/>
          </a:stretch>
        </p:blipFill>
        <p:spPr>
          <a:xfrm>
            <a:off x="6397397" y="5132581"/>
            <a:ext cx="4289868" cy="544967"/>
          </a:xfrm>
          <a:prstGeom prst="rect">
            <a:avLst/>
          </a:prstGeom>
        </p:spPr>
      </p:pic>
    </p:spTree>
    <p:extLst>
      <p:ext uri="{BB962C8B-B14F-4D97-AF65-F5344CB8AC3E}">
        <p14:creationId xmlns:p14="http://schemas.microsoft.com/office/powerpoint/2010/main" val="182586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Query Structure</a:t>
            </a:r>
            <a:endParaRPr lang="en-IN" dirty="0"/>
          </a:p>
        </p:txBody>
      </p:sp>
      <p:pic>
        <p:nvPicPr>
          <p:cNvPr id="6" name="Content Placeholder 5"/>
          <p:cNvPicPr>
            <a:picLocks noGrp="1" noChangeAspect="1"/>
          </p:cNvPicPr>
          <p:nvPr>
            <p:ph idx="1"/>
          </p:nvPr>
        </p:nvPicPr>
        <p:blipFill>
          <a:blip r:embed="rId2"/>
          <a:stretch>
            <a:fillRect/>
          </a:stretch>
        </p:blipFill>
        <p:spPr>
          <a:xfrm>
            <a:off x="1088615" y="1371374"/>
            <a:ext cx="2987567" cy="1280386"/>
          </a:xfrm>
          <a:prstGeom prst="rect">
            <a:avLst/>
          </a:prstGeom>
        </p:spPr>
      </p:pic>
      <p:pic>
        <p:nvPicPr>
          <p:cNvPr id="7" name="Picture 6"/>
          <p:cNvPicPr>
            <a:picLocks noChangeAspect="1"/>
          </p:cNvPicPr>
          <p:nvPr/>
        </p:nvPicPr>
        <p:blipFill>
          <a:blip r:embed="rId3"/>
          <a:stretch>
            <a:fillRect/>
          </a:stretch>
        </p:blipFill>
        <p:spPr>
          <a:xfrm>
            <a:off x="4870132" y="1371373"/>
            <a:ext cx="6167982" cy="1411215"/>
          </a:xfrm>
          <a:prstGeom prst="rect">
            <a:avLst/>
          </a:prstGeom>
        </p:spPr>
      </p:pic>
      <p:pic>
        <p:nvPicPr>
          <p:cNvPr id="8" name="Picture 7"/>
          <p:cNvPicPr>
            <a:picLocks noChangeAspect="1"/>
          </p:cNvPicPr>
          <p:nvPr/>
        </p:nvPicPr>
        <p:blipFill>
          <a:blip r:embed="rId4"/>
          <a:stretch>
            <a:fillRect/>
          </a:stretch>
        </p:blipFill>
        <p:spPr>
          <a:xfrm>
            <a:off x="1088614" y="3476352"/>
            <a:ext cx="2987567" cy="1566297"/>
          </a:xfrm>
          <a:prstGeom prst="rect">
            <a:avLst/>
          </a:prstGeom>
        </p:spPr>
      </p:pic>
      <p:pic>
        <p:nvPicPr>
          <p:cNvPr id="9" name="Picture 8"/>
          <p:cNvPicPr>
            <a:picLocks noChangeAspect="1"/>
          </p:cNvPicPr>
          <p:nvPr/>
        </p:nvPicPr>
        <p:blipFill>
          <a:blip r:embed="rId5"/>
          <a:stretch>
            <a:fillRect/>
          </a:stretch>
        </p:blipFill>
        <p:spPr>
          <a:xfrm>
            <a:off x="5060495" y="3476352"/>
            <a:ext cx="4201071" cy="1365205"/>
          </a:xfrm>
          <a:prstGeom prst="rect">
            <a:avLst/>
          </a:prstGeom>
        </p:spPr>
      </p:pic>
    </p:spTree>
    <p:extLst>
      <p:ext uri="{BB962C8B-B14F-4D97-AF65-F5344CB8AC3E}">
        <p14:creationId xmlns:p14="http://schemas.microsoft.com/office/powerpoint/2010/main" val="394912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JPQL</a:t>
            </a:r>
            <a:endParaRPr lang="en-IN" dirty="0"/>
          </a:p>
        </p:txBody>
      </p:sp>
      <p:sp>
        <p:nvSpPr>
          <p:cNvPr id="3" name="Content Placeholder 2"/>
          <p:cNvSpPr>
            <a:spLocks noGrp="1"/>
          </p:cNvSpPr>
          <p:nvPr>
            <p:ph idx="1"/>
          </p:nvPr>
        </p:nvSpPr>
        <p:spPr/>
        <p:txBody>
          <a:bodyPr>
            <a:normAutofit/>
          </a:bodyPr>
          <a:lstStyle/>
          <a:p>
            <a:pPr algn="just"/>
            <a:r>
              <a:rPr lang="en-IN" dirty="0"/>
              <a:t>JPQL is object-oriented rather than table-oriented. </a:t>
            </a:r>
            <a:endParaRPr lang="en-IN" dirty="0" smtClean="0"/>
          </a:p>
          <a:p>
            <a:pPr algn="just"/>
            <a:r>
              <a:rPr lang="en-IN" dirty="0" smtClean="0"/>
              <a:t>When </a:t>
            </a:r>
            <a:r>
              <a:rPr lang="en-IN" dirty="0"/>
              <a:t>we construct String JPQL as </a:t>
            </a:r>
            <a:endParaRPr lang="en-IN" dirty="0" smtClean="0"/>
          </a:p>
          <a:p>
            <a:pPr algn="just"/>
            <a:r>
              <a:rPr lang="en-IN" dirty="0" smtClean="0"/>
              <a:t>“</a:t>
            </a:r>
            <a:r>
              <a:rPr lang="en-IN" dirty="0"/>
              <a:t>SELECT x FROM Student x” </a:t>
            </a:r>
            <a:endParaRPr lang="en-IN" dirty="0" smtClean="0"/>
          </a:p>
          <a:p>
            <a:pPr algn="just"/>
            <a:r>
              <a:rPr lang="en-IN" dirty="0" smtClean="0"/>
              <a:t>The </a:t>
            </a:r>
            <a:r>
              <a:rPr lang="en-IN" dirty="0"/>
              <a:t>string Student is the name of the entity class, not the table name as in SQL. </a:t>
            </a:r>
            <a:endParaRPr lang="en-IN" dirty="0" smtClean="0"/>
          </a:p>
          <a:p>
            <a:pPr algn="just"/>
            <a:r>
              <a:rPr lang="en-IN" dirty="0" smtClean="0"/>
              <a:t>So “SELECT </a:t>
            </a:r>
            <a:r>
              <a:rPr lang="en-IN" dirty="0"/>
              <a:t>x FROM STUDENT x” is wrong unless if there are any entity class with the name STUDENT.</a:t>
            </a:r>
          </a:p>
        </p:txBody>
      </p:sp>
      <p:pic>
        <p:nvPicPr>
          <p:cNvPr id="4" name="Picture 3"/>
          <p:cNvPicPr>
            <a:picLocks noChangeAspect="1"/>
          </p:cNvPicPr>
          <p:nvPr/>
        </p:nvPicPr>
        <p:blipFill>
          <a:blip r:embed="rId2"/>
          <a:stretch>
            <a:fillRect/>
          </a:stretch>
        </p:blipFill>
        <p:spPr>
          <a:xfrm>
            <a:off x="1363015" y="4528727"/>
            <a:ext cx="9144111" cy="1231991"/>
          </a:xfrm>
          <a:prstGeom prst="rect">
            <a:avLst/>
          </a:prstGeom>
        </p:spPr>
      </p:pic>
    </p:spTree>
    <p:extLst>
      <p:ext uri="{BB962C8B-B14F-4D97-AF65-F5344CB8AC3E}">
        <p14:creationId xmlns:p14="http://schemas.microsoft.com/office/powerpoint/2010/main" val="1085971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JPA Query API</a:t>
            </a:r>
            <a:endParaRPr lang="en-IN" dirty="0"/>
          </a:p>
        </p:txBody>
      </p:sp>
      <p:sp>
        <p:nvSpPr>
          <p:cNvPr id="3" name="Content Placeholder 2"/>
          <p:cNvSpPr>
            <a:spLocks noGrp="1"/>
          </p:cNvSpPr>
          <p:nvPr>
            <p:ph idx="1"/>
          </p:nvPr>
        </p:nvSpPr>
        <p:spPr/>
        <p:txBody>
          <a:bodyPr>
            <a:normAutofit/>
          </a:bodyPr>
          <a:lstStyle/>
          <a:p>
            <a:pPr algn="just">
              <a:lnSpc>
                <a:spcPct val="150000"/>
              </a:lnSpc>
            </a:pPr>
            <a:r>
              <a:rPr lang="en-IN" dirty="0"/>
              <a:t>JPQL offers two methods that are helpful in accessing database records, They are:</a:t>
            </a:r>
          </a:p>
          <a:p>
            <a:pPr algn="just">
              <a:lnSpc>
                <a:spcPct val="150000"/>
              </a:lnSpc>
            </a:pPr>
            <a:r>
              <a:rPr lang="en-IN" b="1" dirty="0"/>
              <a:t>Query </a:t>
            </a:r>
            <a:r>
              <a:rPr lang="en-IN" b="1" dirty="0" err="1"/>
              <a:t>createQuery</a:t>
            </a:r>
            <a:r>
              <a:rPr lang="en-IN" b="1" dirty="0"/>
              <a:t>(String n)</a:t>
            </a:r>
            <a:r>
              <a:rPr lang="en-IN" dirty="0"/>
              <a:t>: This method is used for query interface instance creation that is used for JPQL statement execution.</a:t>
            </a:r>
          </a:p>
          <a:p>
            <a:pPr algn="just">
              <a:lnSpc>
                <a:spcPct val="150000"/>
              </a:lnSpc>
            </a:pPr>
            <a:r>
              <a:rPr lang="en-IN" b="1" dirty="0"/>
              <a:t>Query </a:t>
            </a:r>
            <a:r>
              <a:rPr lang="en-IN" b="1" dirty="0" err="1"/>
              <a:t>createNamedQuery</a:t>
            </a:r>
            <a:r>
              <a:rPr lang="en-IN" b="1" dirty="0"/>
              <a:t>(String n)</a:t>
            </a:r>
            <a:r>
              <a:rPr lang="en-IN" dirty="0"/>
              <a:t>: This method is used for query interface instance creation that is used for named queries execution</a:t>
            </a:r>
            <a:r>
              <a:rPr lang="en-IN" dirty="0" smtClean="0"/>
              <a:t>.</a:t>
            </a:r>
          </a:p>
          <a:p>
            <a:pPr algn="just">
              <a:lnSpc>
                <a:spcPct val="150000"/>
              </a:lnSpc>
            </a:pPr>
            <a:r>
              <a:rPr lang="en-IN" dirty="0" err="1" smtClean="0"/>
              <a:t>TypedQuery</a:t>
            </a:r>
            <a:r>
              <a:rPr lang="en-IN" dirty="0" smtClean="0"/>
              <a:t>&lt;T&gt; : interface which extends Query to query results in a Type Safe manner.</a:t>
            </a:r>
            <a:endParaRPr lang="en-IN" dirty="0"/>
          </a:p>
        </p:txBody>
      </p:sp>
    </p:spTree>
    <p:extLst>
      <p:ext uri="{BB962C8B-B14F-4D97-AF65-F5344CB8AC3E}">
        <p14:creationId xmlns:p14="http://schemas.microsoft.com/office/powerpoint/2010/main" val="3366201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lstStyle/>
          <a:p>
            <a:r>
              <a:rPr lang="en-IN" dirty="0" smtClean="0"/>
              <a:t>Persistence Context</a:t>
            </a:r>
          </a:p>
          <a:p>
            <a:r>
              <a:rPr lang="en-IN" dirty="0" smtClean="0"/>
              <a:t>Entity Lifecycle</a:t>
            </a:r>
          </a:p>
          <a:p>
            <a:r>
              <a:rPr lang="en-IN" dirty="0" smtClean="0"/>
              <a:t>Practical </a:t>
            </a:r>
            <a:endParaRPr lang="en-IN" dirty="0"/>
          </a:p>
          <a:p>
            <a:r>
              <a:rPr lang="en-IN" dirty="0" smtClean="0"/>
              <a:t>JPQL</a:t>
            </a:r>
          </a:p>
          <a:p>
            <a:r>
              <a:rPr lang="en-IN" dirty="0" smtClean="0"/>
              <a:t>Practical</a:t>
            </a:r>
          </a:p>
          <a:p>
            <a:endParaRPr lang="en-IN" dirty="0" smtClean="0"/>
          </a:p>
        </p:txBody>
      </p:sp>
    </p:spTree>
    <p:extLst>
      <p:ext uri="{BB962C8B-B14F-4D97-AF65-F5344CB8AC3E}">
        <p14:creationId xmlns:p14="http://schemas.microsoft.com/office/powerpoint/2010/main" val="2290764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JPA Query API</a:t>
            </a:r>
            <a:endParaRPr lang="en-IN" dirty="0"/>
          </a:p>
        </p:txBody>
      </p:sp>
      <p:sp>
        <p:nvSpPr>
          <p:cNvPr id="4" name="Rectangle 1"/>
          <p:cNvSpPr>
            <a:spLocks noGrp="1" noChangeArrowheads="1"/>
          </p:cNvSpPr>
          <p:nvPr>
            <p:ph idx="1"/>
          </p:nvPr>
        </p:nvSpPr>
        <p:spPr bwMode="auto">
          <a:xfrm>
            <a:off x="535576" y="988936"/>
            <a:ext cx="11181806" cy="5616346"/>
          </a:xfrm>
          <a:prstGeom prst="rect">
            <a:avLst/>
          </a:prstGeom>
          <a:solidFill>
            <a:schemeClr val="bg1"/>
          </a:solidFill>
          <a:ln>
            <a:noFill/>
          </a:ln>
          <a:effectLst/>
        </p:spPr>
        <p:txBody>
          <a:bodyPr vert="horz" wrap="square" lIns="14283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200" b="0" i="0" u="none" strike="noStrike" cap="none" normalizeH="0" baseline="0" dirty="0" smtClean="0">
                <a:ln>
                  <a:noFill/>
                </a:ln>
                <a:solidFill>
                  <a:srgbClr val="222222"/>
                </a:solidFill>
                <a:effectLst/>
                <a:latin typeface="Trebuchet MS" panose="020B0603020202020204" pitchFamily="34" charset="0"/>
              </a:rPr>
              <a:t>The </a:t>
            </a:r>
            <a:r>
              <a:rPr kumimoji="0" lang="en-US" altLang="en-US" sz="2200" b="0" i="0" u="none" strike="noStrike" cap="none" normalizeH="0" baseline="0" dirty="0" smtClean="0">
                <a:ln>
                  <a:noFill/>
                </a:ln>
                <a:solidFill>
                  <a:srgbClr val="005577"/>
                </a:solidFill>
                <a:effectLst/>
                <a:latin typeface="Trebuchet MS" panose="020B0603020202020204" pitchFamily="34" charset="0"/>
              </a:rPr>
              <a:t>Query</a:t>
            </a:r>
            <a:r>
              <a:rPr kumimoji="0" lang="en-US" altLang="en-US" sz="2200" b="0" i="0" u="none" strike="noStrike" cap="none" normalizeH="0" baseline="0" dirty="0" smtClean="0">
                <a:ln>
                  <a:noFill/>
                </a:ln>
                <a:solidFill>
                  <a:srgbClr val="222222"/>
                </a:solidFill>
                <a:effectLst/>
                <a:latin typeface="Trebuchet MS" panose="020B0603020202020204" pitchFamily="34" charset="0"/>
              </a:rPr>
              <a:t> interface defines two methods for running SELECT queries:</a:t>
            </a:r>
            <a:endParaRPr kumimoji="0" lang="en-US" altLang="en-US" sz="2200" b="0" i="0" u="none" strike="noStrike" cap="none" normalizeH="0" baseline="0" dirty="0" smtClean="0">
              <a:ln>
                <a:noFill/>
              </a:ln>
              <a:solidFill>
                <a:schemeClr val="tx1"/>
              </a:solidFill>
              <a:effectLst/>
              <a:latin typeface="Trebuchet MS" panose="020B0603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200" b="0" i="0" u="none" strike="noStrike" cap="none" normalizeH="0" baseline="0" dirty="0" smtClean="0">
                <a:ln>
                  <a:noFill/>
                </a:ln>
                <a:solidFill>
                  <a:srgbClr val="005577"/>
                </a:solidFill>
                <a:effectLst/>
                <a:latin typeface="Trebuchet MS" panose="020B0603020202020204" pitchFamily="34" charset="0"/>
              </a:rPr>
              <a:t>Query.getSingleResult</a:t>
            </a:r>
            <a:r>
              <a:rPr kumimoji="0" lang="en-US" altLang="en-US" sz="2200" b="0" i="0" u="none" strike="noStrike" cap="none" normalizeH="0" baseline="0" dirty="0" smtClean="0">
                <a:ln>
                  <a:noFill/>
                </a:ln>
                <a:solidFill>
                  <a:srgbClr val="000000"/>
                </a:solidFill>
                <a:effectLst/>
                <a:latin typeface="Trebuchet MS" panose="020B0603020202020204" pitchFamily="34" charset="0"/>
              </a:rPr>
              <a:t> - for use when exactly one result object is expected.</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200" b="0" i="0" u="none" strike="noStrike" cap="none" normalizeH="0" baseline="0" dirty="0" smtClean="0">
                <a:ln>
                  <a:noFill/>
                </a:ln>
                <a:solidFill>
                  <a:srgbClr val="005577"/>
                </a:solidFill>
                <a:effectLst/>
                <a:latin typeface="Trebuchet MS" panose="020B0603020202020204" pitchFamily="34" charset="0"/>
              </a:rPr>
              <a:t>Query.getResultList</a:t>
            </a:r>
            <a:r>
              <a:rPr kumimoji="0" lang="en-US" altLang="en-US" sz="2200" b="0" i="0" u="none" strike="noStrike" cap="none" normalizeH="0" baseline="0" dirty="0" smtClean="0">
                <a:ln>
                  <a:noFill/>
                </a:ln>
                <a:solidFill>
                  <a:srgbClr val="000000"/>
                </a:solidFill>
                <a:effectLst/>
                <a:latin typeface="Trebuchet MS" panose="020B0603020202020204" pitchFamily="34" charset="0"/>
              </a:rPr>
              <a:t> - for general use in any other case.</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200" b="0" i="0" u="none" strike="noStrike" cap="none" normalizeH="0" baseline="0" dirty="0" smtClean="0">
                <a:ln>
                  <a:noFill/>
                </a:ln>
                <a:solidFill>
                  <a:srgbClr val="222222"/>
                </a:solidFill>
                <a:effectLst/>
                <a:latin typeface="Trebuchet MS" panose="020B0603020202020204" pitchFamily="34" charset="0"/>
              </a:rPr>
              <a:t>Similarly, the </a:t>
            </a:r>
            <a:r>
              <a:rPr kumimoji="0" lang="en-US" altLang="en-US" sz="2200" b="0" i="0" u="none" strike="noStrike" cap="none" normalizeH="0" baseline="0" dirty="0" smtClean="0">
                <a:ln>
                  <a:noFill/>
                </a:ln>
                <a:solidFill>
                  <a:srgbClr val="005577"/>
                </a:solidFill>
                <a:effectLst/>
                <a:latin typeface="Trebuchet MS" panose="020B0603020202020204" pitchFamily="34" charset="0"/>
              </a:rPr>
              <a:t>TypedQuery</a:t>
            </a:r>
            <a:r>
              <a:rPr kumimoji="0" lang="en-US" altLang="en-US" sz="2200" b="0" i="0" u="none" strike="noStrike" cap="none" normalizeH="0" baseline="0" dirty="0" smtClean="0">
                <a:ln>
                  <a:noFill/>
                </a:ln>
                <a:solidFill>
                  <a:srgbClr val="222222"/>
                </a:solidFill>
                <a:effectLst/>
                <a:latin typeface="Trebuchet MS" panose="020B0603020202020204" pitchFamily="34" charset="0"/>
              </a:rPr>
              <a:t> interface defines the following methods:</a:t>
            </a:r>
            <a:endParaRPr kumimoji="0" lang="en-US" altLang="en-US" sz="2200" b="0" i="0" u="none" strike="noStrike" cap="none" normalizeH="0" baseline="0" dirty="0" smtClean="0">
              <a:ln>
                <a:noFill/>
              </a:ln>
              <a:solidFill>
                <a:schemeClr val="tx1"/>
              </a:solidFill>
              <a:effectLst/>
              <a:latin typeface="Trebuchet MS" panose="020B0603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200" b="0" i="0" u="none" strike="noStrike" cap="none" normalizeH="0" baseline="0" dirty="0" smtClean="0">
                <a:ln>
                  <a:noFill/>
                </a:ln>
                <a:solidFill>
                  <a:srgbClr val="005577"/>
                </a:solidFill>
                <a:effectLst/>
                <a:latin typeface="Trebuchet MS" panose="020B0603020202020204" pitchFamily="34" charset="0"/>
              </a:rPr>
              <a:t>TypedQuery.getSingleResult</a:t>
            </a:r>
            <a:r>
              <a:rPr kumimoji="0" lang="en-US" altLang="en-US" sz="2200" b="0" i="0" u="none" strike="noStrike" cap="none" normalizeH="0" baseline="0" dirty="0" smtClean="0">
                <a:ln>
                  <a:noFill/>
                </a:ln>
                <a:solidFill>
                  <a:srgbClr val="000000"/>
                </a:solidFill>
                <a:effectLst/>
                <a:latin typeface="Trebuchet MS" panose="020B0603020202020204" pitchFamily="34" charset="0"/>
              </a:rPr>
              <a:t> - for use when exactly one result object is expected.</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200" b="0" i="0" u="none" strike="noStrike" cap="none" normalizeH="0" baseline="0" dirty="0" smtClean="0">
                <a:ln>
                  <a:noFill/>
                </a:ln>
                <a:solidFill>
                  <a:srgbClr val="005577"/>
                </a:solidFill>
                <a:effectLst/>
                <a:latin typeface="Trebuchet MS" panose="020B0603020202020204" pitchFamily="34" charset="0"/>
              </a:rPr>
              <a:t>TypedQuery.getResultList</a:t>
            </a:r>
            <a:r>
              <a:rPr kumimoji="0" lang="en-US" altLang="en-US" sz="2200" b="0" i="0" u="none" strike="noStrike" cap="none" normalizeH="0" baseline="0" dirty="0" smtClean="0">
                <a:ln>
                  <a:noFill/>
                </a:ln>
                <a:solidFill>
                  <a:srgbClr val="000000"/>
                </a:solidFill>
                <a:effectLst/>
                <a:latin typeface="Trebuchet MS" panose="020B0603020202020204" pitchFamily="34" charset="0"/>
              </a:rPr>
              <a:t> - for general use in any other case.</a:t>
            </a:r>
          </a:p>
          <a:p>
            <a:pPr marL="0" lvl="0" indent="0" algn="just">
              <a:lnSpc>
                <a:spcPct val="150000"/>
              </a:lnSpc>
              <a:buFontTx/>
              <a:buChar char="•"/>
            </a:pPr>
            <a:r>
              <a:rPr lang="en-IN" sz="2200" dirty="0">
                <a:latin typeface="Trebuchet MS" panose="020B0603020202020204" pitchFamily="34" charset="0"/>
              </a:rPr>
              <a:t>For UPDATE and DELETE use </a:t>
            </a:r>
            <a:r>
              <a:rPr lang="en-IN" sz="2200" b="1" dirty="0">
                <a:latin typeface="Trebuchet MS" panose="020B0603020202020204" pitchFamily="34" charset="0"/>
              </a:rPr>
              <a:t>executeUpdate() </a:t>
            </a:r>
            <a:r>
              <a:rPr lang="en-IN" sz="2200" dirty="0">
                <a:latin typeface="Trebuchet MS" panose="020B0603020202020204" pitchFamily="34" charset="0"/>
              </a:rPr>
              <a:t>method. </a:t>
            </a:r>
            <a:endParaRPr lang="en-IN" sz="2200" dirty="0" smtClean="0">
              <a:latin typeface="Trebuchet MS" panose="020B0603020202020204" pitchFamily="34" charset="0"/>
            </a:endParaRPr>
          </a:p>
          <a:p>
            <a:pPr marL="0" lvl="0" indent="0" algn="just">
              <a:lnSpc>
                <a:spcPct val="150000"/>
              </a:lnSpc>
              <a:buFontTx/>
              <a:buChar char="•"/>
            </a:pPr>
            <a:r>
              <a:rPr lang="en-IN" sz="2200" dirty="0">
                <a:latin typeface="Trebuchet MS" panose="020B0603020202020204" pitchFamily="34" charset="0"/>
              </a:rPr>
              <a:t>The Query interface should be used mainly when the query result type is unknown or when a query returns polymorphic results. When a more specific result type is expected, use the TypedQuery interface. </a:t>
            </a:r>
            <a:endParaRPr kumimoji="0" lang="en-US" altLang="en-US" sz="2200" b="0" i="0" u="none" strike="noStrike" cap="none" normalizeH="0" baseline="0" dirty="0" smtClean="0">
              <a:ln>
                <a:noFill/>
              </a:ln>
              <a:solidFill>
                <a:srgbClr val="000000"/>
              </a:solidFill>
              <a:effectLst/>
              <a:latin typeface="Trebuchet MS" panose="020B0603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200" b="0" i="0" u="none" strike="noStrike" cap="none" normalizeH="0" baseline="0" dirty="0" smtClean="0">
              <a:ln>
                <a:noFill/>
              </a:ln>
              <a:solidFill>
                <a:schemeClr val="tx1"/>
              </a:solidFill>
              <a:effectLst/>
              <a:latin typeface="Trebuchet MS" panose="020B0603020202020204" pitchFamily="34" charset="0"/>
            </a:endParaRPr>
          </a:p>
        </p:txBody>
      </p:sp>
    </p:spTree>
    <p:extLst>
      <p:ext uri="{BB962C8B-B14F-4D97-AF65-F5344CB8AC3E}">
        <p14:creationId xmlns:p14="http://schemas.microsoft.com/office/powerpoint/2010/main" val="2290010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smtClean="0"/>
              <a:t>Practical demo</a:t>
            </a:r>
            <a:endParaRPr lang="en-US" dirty="0"/>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r>
              <a:rPr lang="en-US" dirty="0" smtClean="0"/>
              <a:t>With Eclipse Maven Project</a:t>
            </a:r>
            <a:endParaRPr lang="en-US" dirty="0"/>
          </a:p>
        </p:txBody>
      </p:sp>
    </p:spTree>
    <p:extLst>
      <p:ext uri="{BB962C8B-B14F-4D97-AF65-F5344CB8AC3E}">
        <p14:creationId xmlns:p14="http://schemas.microsoft.com/office/powerpoint/2010/main" val="3749363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r>
              <a:rPr lang="en-US" smtClean="0"/>
              <a:t>Priyanka Sarode</a:t>
            </a:r>
            <a:endParaRPr lang="en-US"/>
          </a:p>
        </p:txBody>
      </p:sp>
    </p:spTree>
    <p:extLst>
      <p:ext uri="{BB962C8B-B14F-4D97-AF65-F5344CB8AC3E}">
        <p14:creationId xmlns:p14="http://schemas.microsoft.com/office/powerpoint/2010/main" val="2333714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JPA Runtime Overview</a:t>
            </a:r>
            <a:endParaRPr lang="en-US" dirty="0"/>
          </a:p>
        </p:txBody>
      </p:sp>
      <p:sp>
        <p:nvSpPr>
          <p:cNvPr id="4" name="Rounded Rectangle 3"/>
          <p:cNvSpPr/>
          <p:nvPr/>
        </p:nvSpPr>
        <p:spPr>
          <a:xfrm>
            <a:off x="1696309" y="2023925"/>
            <a:ext cx="2568848" cy="32787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2251346" y="2244173"/>
            <a:ext cx="1645920" cy="49638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Entity Manager</a:t>
            </a:r>
            <a:endParaRPr lang="en-IN" dirty="0"/>
          </a:p>
        </p:txBody>
      </p:sp>
      <p:sp>
        <p:nvSpPr>
          <p:cNvPr id="6" name="Rectangle 5"/>
          <p:cNvSpPr/>
          <p:nvPr/>
        </p:nvSpPr>
        <p:spPr>
          <a:xfrm>
            <a:off x="2268673" y="4078395"/>
            <a:ext cx="1645920" cy="32705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Object1</a:t>
            </a:r>
            <a:endParaRPr lang="en-IN" dirty="0"/>
          </a:p>
        </p:txBody>
      </p:sp>
      <p:sp>
        <p:nvSpPr>
          <p:cNvPr id="8" name="Rectangle 7"/>
          <p:cNvSpPr/>
          <p:nvPr/>
        </p:nvSpPr>
        <p:spPr>
          <a:xfrm>
            <a:off x="2268673" y="4598124"/>
            <a:ext cx="1645920" cy="32705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Object2</a:t>
            </a:r>
            <a:endParaRPr lang="en-IN" dirty="0"/>
          </a:p>
        </p:txBody>
      </p:sp>
      <p:sp>
        <p:nvSpPr>
          <p:cNvPr id="9" name="Oval 8"/>
          <p:cNvSpPr/>
          <p:nvPr/>
        </p:nvSpPr>
        <p:spPr>
          <a:xfrm>
            <a:off x="5586639" y="2432442"/>
            <a:ext cx="3422468" cy="2049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6413861" y="2964800"/>
            <a:ext cx="1645920" cy="32705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Object1</a:t>
            </a:r>
            <a:endParaRPr lang="en-IN" dirty="0"/>
          </a:p>
        </p:txBody>
      </p:sp>
      <p:sp>
        <p:nvSpPr>
          <p:cNvPr id="11" name="Rectangle 10"/>
          <p:cNvSpPr/>
          <p:nvPr/>
        </p:nvSpPr>
        <p:spPr>
          <a:xfrm>
            <a:off x="6498607" y="3499785"/>
            <a:ext cx="1645920" cy="32705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Object2</a:t>
            </a:r>
            <a:endParaRPr lang="en-IN" dirty="0"/>
          </a:p>
        </p:txBody>
      </p:sp>
      <p:sp>
        <p:nvSpPr>
          <p:cNvPr id="12" name="Can 11"/>
          <p:cNvSpPr/>
          <p:nvPr/>
        </p:nvSpPr>
        <p:spPr>
          <a:xfrm>
            <a:off x="8934994" y="4254733"/>
            <a:ext cx="1463040" cy="18283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Database</a:t>
            </a:r>
            <a:endParaRPr lang="en-IN" dirty="0"/>
          </a:p>
        </p:txBody>
      </p:sp>
      <p:sp>
        <p:nvSpPr>
          <p:cNvPr id="13" name="Left-Up Arrow 12"/>
          <p:cNvSpPr/>
          <p:nvPr/>
        </p:nvSpPr>
        <p:spPr>
          <a:xfrm rot="5400000">
            <a:off x="7579722" y="4086993"/>
            <a:ext cx="960119" cy="1750425"/>
          </a:xfrm>
          <a:prstGeom prst="leftUpArrow">
            <a:avLst>
              <a:gd name="adj1" fmla="val 11395"/>
              <a:gd name="adj2" fmla="val 15476"/>
              <a:gd name="adj3" fmla="val 23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6191794" y="5442265"/>
            <a:ext cx="2390501" cy="400110"/>
          </a:xfrm>
          <a:prstGeom prst="rect">
            <a:avLst/>
          </a:prstGeom>
          <a:noFill/>
        </p:spPr>
        <p:txBody>
          <a:bodyPr wrap="square" rtlCol="0">
            <a:spAutoFit/>
          </a:bodyPr>
          <a:lstStyle/>
          <a:p>
            <a:r>
              <a:rPr lang="en-IN" sz="2000" b="1" dirty="0" smtClean="0">
                <a:latin typeface="Trebuchet MS" panose="020B0603020202020204" pitchFamily="34" charset="0"/>
              </a:rPr>
              <a:t>Managed Entities</a:t>
            </a:r>
            <a:endParaRPr lang="en-IN" sz="2000" b="1" dirty="0">
              <a:latin typeface="Trebuchet MS" panose="020B0603020202020204" pitchFamily="34" charset="0"/>
            </a:endParaRPr>
          </a:p>
        </p:txBody>
      </p:sp>
      <p:sp>
        <p:nvSpPr>
          <p:cNvPr id="15" name="TextBox 14"/>
          <p:cNvSpPr txBox="1"/>
          <p:nvPr/>
        </p:nvSpPr>
        <p:spPr>
          <a:xfrm>
            <a:off x="6119784" y="2001179"/>
            <a:ext cx="2828112" cy="400110"/>
          </a:xfrm>
          <a:prstGeom prst="rect">
            <a:avLst/>
          </a:prstGeom>
          <a:noFill/>
        </p:spPr>
        <p:txBody>
          <a:bodyPr wrap="square" rtlCol="0">
            <a:spAutoFit/>
          </a:bodyPr>
          <a:lstStyle/>
          <a:p>
            <a:r>
              <a:rPr lang="en-IN" sz="2000" b="1" dirty="0" smtClean="0">
                <a:latin typeface="Trebuchet MS" panose="020B0603020202020204" pitchFamily="34" charset="0"/>
              </a:rPr>
              <a:t>Persistence Context</a:t>
            </a:r>
            <a:endParaRPr lang="en-IN" sz="2000" b="1" dirty="0">
              <a:latin typeface="Trebuchet MS" panose="020B0603020202020204" pitchFamily="34" charset="0"/>
            </a:endParaRPr>
          </a:p>
        </p:txBody>
      </p:sp>
      <p:sp>
        <p:nvSpPr>
          <p:cNvPr id="16" name="TextBox 15"/>
          <p:cNvSpPr txBox="1"/>
          <p:nvPr/>
        </p:nvSpPr>
        <p:spPr>
          <a:xfrm>
            <a:off x="2251346" y="1596458"/>
            <a:ext cx="2390501" cy="400110"/>
          </a:xfrm>
          <a:prstGeom prst="rect">
            <a:avLst/>
          </a:prstGeom>
          <a:noFill/>
        </p:spPr>
        <p:txBody>
          <a:bodyPr wrap="square" rtlCol="0">
            <a:spAutoFit/>
          </a:bodyPr>
          <a:lstStyle/>
          <a:p>
            <a:r>
              <a:rPr lang="en-IN" sz="2000" b="1" dirty="0" smtClean="0">
                <a:latin typeface="Trebuchet MS" panose="020B0603020202020204" pitchFamily="34" charset="0"/>
              </a:rPr>
              <a:t>Application</a:t>
            </a:r>
            <a:endParaRPr lang="en-IN" sz="2000" b="1" dirty="0">
              <a:latin typeface="Trebuchet MS" panose="020B0603020202020204" pitchFamily="34" charset="0"/>
            </a:endParaRPr>
          </a:p>
        </p:txBody>
      </p:sp>
      <p:cxnSp>
        <p:nvCxnSpPr>
          <p:cNvPr id="18" name="Straight Arrow Connector 17"/>
          <p:cNvCxnSpPr>
            <a:endCxn id="9" idx="1"/>
          </p:cNvCxnSpPr>
          <p:nvPr/>
        </p:nvCxnSpPr>
        <p:spPr>
          <a:xfrm>
            <a:off x="3897266" y="2425788"/>
            <a:ext cx="2190582" cy="30682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a:endCxn id="10" idx="1"/>
          </p:cNvCxnSpPr>
          <p:nvPr/>
        </p:nvCxnSpPr>
        <p:spPr>
          <a:xfrm flipV="1">
            <a:off x="3914593" y="3128330"/>
            <a:ext cx="2499268" cy="112640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flipV="1">
            <a:off x="3951650" y="3620824"/>
            <a:ext cx="2499268" cy="112640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81407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smtClean="0"/>
              <a:t>Persistence Context</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normAutofit lnSpcReduction="10000"/>
          </a:bodyPr>
          <a:lstStyle/>
          <a:p>
            <a:pPr algn="just"/>
            <a:r>
              <a:rPr lang="en-IN" b="1" dirty="0"/>
              <a:t>Entity Manager:</a:t>
            </a:r>
            <a:endParaRPr lang="en-IN" dirty="0"/>
          </a:p>
          <a:p>
            <a:pPr algn="just"/>
            <a:r>
              <a:rPr lang="en-IN" dirty="0"/>
              <a:t>The EntityManager is the primary interface used by application developers to interact with the JPA runtime. </a:t>
            </a:r>
          </a:p>
          <a:p>
            <a:pPr algn="just"/>
            <a:r>
              <a:rPr lang="en-IN" b="1" dirty="0"/>
              <a:t>Persistence Context:</a:t>
            </a:r>
            <a:endParaRPr lang="en-IN" dirty="0"/>
          </a:p>
          <a:p>
            <a:pPr algn="just"/>
            <a:r>
              <a:rPr lang="en-IN" dirty="0"/>
              <a:t>Persistence context defines a scope under which particular entity instances are created, persisted, and removed.</a:t>
            </a:r>
            <a:endParaRPr lang="en-IN" dirty="0" smtClean="0"/>
          </a:p>
          <a:p>
            <a:pPr algn="just"/>
            <a:r>
              <a:rPr lang="en-IN" dirty="0" smtClean="0"/>
              <a:t>Persistence </a:t>
            </a:r>
            <a:r>
              <a:rPr lang="en-IN" dirty="0"/>
              <a:t>context </a:t>
            </a:r>
            <a:r>
              <a:rPr lang="en-IN" dirty="0" smtClean="0"/>
              <a:t>is to </a:t>
            </a:r>
            <a:r>
              <a:rPr lang="en-IN" dirty="0"/>
              <a:t>manage the entity lifecycle in an application</a:t>
            </a:r>
            <a:r>
              <a:rPr lang="en-IN" dirty="0" smtClean="0"/>
              <a:t>.</a:t>
            </a:r>
          </a:p>
          <a:p>
            <a:pPr algn="just"/>
            <a:r>
              <a:rPr lang="en-IN" dirty="0"/>
              <a:t>Every EntityManager manages </a:t>
            </a:r>
            <a:r>
              <a:rPr lang="en-IN" b="1" dirty="0"/>
              <a:t>its own </a:t>
            </a:r>
            <a:r>
              <a:rPr lang="en-IN" dirty="0"/>
              <a:t>persistence context. In short, persistence context is a memory area for EntityManager to work on entity instance. </a:t>
            </a:r>
            <a:endParaRPr lang="en-IN" dirty="0" smtClean="0"/>
          </a:p>
          <a:p>
            <a:pPr algn="just"/>
            <a:r>
              <a:rPr lang="en-IN" b="1" dirty="0"/>
              <a:t>The persistence context is the first-level cache where all the entities are fetched from the database or saved to the database</a:t>
            </a:r>
            <a:r>
              <a:rPr lang="en-IN" dirty="0"/>
              <a:t>. It sits between our application and persistent storage.</a:t>
            </a:r>
          </a:p>
        </p:txBody>
      </p:sp>
    </p:spTree>
    <p:extLst>
      <p:ext uri="{BB962C8B-B14F-4D97-AF65-F5344CB8AC3E}">
        <p14:creationId xmlns:p14="http://schemas.microsoft.com/office/powerpoint/2010/main" val="2967395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smtClean="0"/>
              <a:t>Persistence Context</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normAutofit/>
          </a:bodyPr>
          <a:lstStyle/>
          <a:p>
            <a:pPr algn="just"/>
            <a:r>
              <a:rPr lang="en-IN" dirty="0"/>
              <a:t>Persistence context keeps track of any changes made into a managed entity. If anything changes during a transaction, then the entity is marked as dirty. </a:t>
            </a:r>
            <a:endParaRPr lang="en-IN" dirty="0" smtClean="0"/>
          </a:p>
          <a:p>
            <a:pPr algn="just"/>
            <a:r>
              <a:rPr lang="en-IN" dirty="0" smtClean="0"/>
              <a:t>When </a:t>
            </a:r>
            <a:r>
              <a:rPr lang="en-IN" dirty="0"/>
              <a:t>the transaction completes, these changes are flushed into persistent storage</a:t>
            </a:r>
            <a:r>
              <a:rPr lang="en-IN" dirty="0" smtClean="0"/>
              <a:t>.</a:t>
            </a:r>
          </a:p>
          <a:p>
            <a:pPr algn="just"/>
            <a:r>
              <a:rPr lang="en-IN" dirty="0"/>
              <a:t>The </a:t>
            </a:r>
            <a:r>
              <a:rPr lang="en-IN" i="1" dirty="0"/>
              <a:t>EntityManager</a:t>
            </a:r>
            <a:r>
              <a:rPr lang="en-IN" dirty="0"/>
              <a:t> is the interface that lets us interact with the persistence context. Whenever we use the </a:t>
            </a:r>
            <a:r>
              <a:rPr lang="en-IN" i="1" dirty="0"/>
              <a:t>EntityManager</a:t>
            </a:r>
            <a:r>
              <a:rPr lang="en-IN" dirty="0"/>
              <a:t>, we are actually interacting with the persistence context</a:t>
            </a:r>
            <a:r>
              <a:rPr lang="en-IN" i="1" dirty="0"/>
              <a:t>.</a:t>
            </a:r>
            <a:endParaRPr lang="en-IN" dirty="0"/>
          </a:p>
          <a:p>
            <a:pPr algn="just"/>
            <a:r>
              <a:rPr lang="en-IN" dirty="0"/>
              <a:t>If every change made in the entity makes a call to persistent </a:t>
            </a:r>
            <a:r>
              <a:rPr lang="en-IN" dirty="0" smtClean="0"/>
              <a:t>storage.</a:t>
            </a:r>
          </a:p>
          <a:p>
            <a:pPr algn="just"/>
            <a:r>
              <a:rPr lang="en-IN" i="1" dirty="0"/>
              <a:t>A persistence context is a set of entity instances in which for any persistent entity identity there is a unique entity instance. Within the persistence context, the entity instances and their lifecycle are managed.</a:t>
            </a:r>
            <a:endParaRPr lang="en-IN" dirty="0" smtClean="0"/>
          </a:p>
        </p:txBody>
      </p:sp>
    </p:spTree>
    <p:extLst>
      <p:ext uri="{BB962C8B-B14F-4D97-AF65-F5344CB8AC3E}">
        <p14:creationId xmlns:p14="http://schemas.microsoft.com/office/powerpoint/2010/main" val="4090539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353565" y="252034"/>
            <a:ext cx="9438716" cy="797605"/>
          </a:xfrm>
        </p:spPr>
        <p:txBody>
          <a:bodyPr/>
          <a:lstStyle/>
          <a:p>
            <a:r>
              <a:rPr lang="en-US" dirty="0" smtClean="0"/>
              <a:t>Entity Life Cycle</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normAutofit/>
          </a:bodyPr>
          <a:lstStyle/>
          <a:p>
            <a:pPr algn="just"/>
            <a:r>
              <a:rPr lang="en-IN" dirty="0" smtClean="0"/>
              <a:t>Object/Entity managed by ORM by using EntityManager passes through different stages during its persistence.</a:t>
            </a:r>
          </a:p>
          <a:p>
            <a:pPr algn="just"/>
            <a:endParaRPr lang="en-IN" dirty="0" smtClean="0"/>
          </a:p>
          <a:p>
            <a:pPr algn="just"/>
            <a:endParaRPr lang="en-IN" dirty="0" smtClean="0"/>
          </a:p>
        </p:txBody>
      </p:sp>
      <p:grpSp>
        <p:nvGrpSpPr>
          <p:cNvPr id="30" name="Group 29"/>
          <p:cNvGrpSpPr/>
          <p:nvPr/>
        </p:nvGrpSpPr>
        <p:grpSpPr>
          <a:xfrm>
            <a:off x="1619794" y="2664823"/>
            <a:ext cx="8956173" cy="3287784"/>
            <a:chOff x="813440" y="2338884"/>
            <a:chExt cx="9762527" cy="3613723"/>
          </a:xfrm>
        </p:grpSpPr>
        <p:sp>
          <p:nvSpPr>
            <p:cNvPr id="17" name="Rectangle 16"/>
            <p:cNvSpPr/>
            <p:nvPr/>
          </p:nvSpPr>
          <p:spPr>
            <a:xfrm>
              <a:off x="5770036" y="3474720"/>
              <a:ext cx="2935835" cy="1332411"/>
            </a:xfrm>
            <a:prstGeom prst="rect">
              <a:avLst/>
            </a:prstGeom>
            <a:ln>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 name="Rounded Rectangle 2"/>
            <p:cNvSpPr/>
            <p:nvPr/>
          </p:nvSpPr>
          <p:spPr>
            <a:xfrm>
              <a:off x="6177092" y="3806111"/>
              <a:ext cx="2091697" cy="679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Managed</a:t>
              </a:r>
              <a:endParaRPr lang="en-IN" sz="2400" b="1" dirty="0"/>
            </a:p>
          </p:txBody>
        </p:sp>
        <p:sp>
          <p:nvSpPr>
            <p:cNvPr id="5" name="Rounded Rectangle 4"/>
            <p:cNvSpPr/>
            <p:nvPr/>
          </p:nvSpPr>
          <p:spPr>
            <a:xfrm>
              <a:off x="3787182" y="3806111"/>
              <a:ext cx="1545772" cy="679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New</a:t>
              </a:r>
              <a:endParaRPr lang="en-IN" sz="2400" b="1" dirty="0"/>
            </a:p>
          </p:txBody>
        </p:sp>
        <p:sp>
          <p:nvSpPr>
            <p:cNvPr id="6" name="Rounded Rectangle 5"/>
            <p:cNvSpPr/>
            <p:nvPr/>
          </p:nvSpPr>
          <p:spPr>
            <a:xfrm>
              <a:off x="813440" y="3806111"/>
              <a:ext cx="2099577" cy="679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Doesn't Exists</a:t>
              </a:r>
              <a:endParaRPr lang="en-IN" sz="2400" b="1" dirty="0"/>
            </a:p>
          </p:txBody>
        </p:sp>
        <p:sp>
          <p:nvSpPr>
            <p:cNvPr id="7" name="Rounded Rectangle 6"/>
            <p:cNvSpPr/>
            <p:nvPr/>
          </p:nvSpPr>
          <p:spPr>
            <a:xfrm>
              <a:off x="6246450" y="5273338"/>
              <a:ext cx="2022339" cy="679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Removed</a:t>
              </a:r>
              <a:endParaRPr lang="en-IN" sz="2400" b="1" dirty="0"/>
            </a:p>
          </p:txBody>
        </p:sp>
        <p:sp>
          <p:nvSpPr>
            <p:cNvPr id="8" name="Rounded Rectangle 7"/>
            <p:cNvSpPr/>
            <p:nvPr/>
          </p:nvSpPr>
          <p:spPr>
            <a:xfrm>
              <a:off x="6246450" y="2338884"/>
              <a:ext cx="2022339" cy="679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Detached</a:t>
              </a:r>
              <a:endParaRPr lang="en-IN" sz="2400" b="1" dirty="0"/>
            </a:p>
          </p:txBody>
        </p:sp>
        <p:sp>
          <p:nvSpPr>
            <p:cNvPr id="10" name="Can 9"/>
            <p:cNvSpPr/>
            <p:nvPr/>
          </p:nvSpPr>
          <p:spPr>
            <a:xfrm>
              <a:off x="9112927" y="3227701"/>
              <a:ext cx="1463040" cy="18283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Database</a:t>
              </a:r>
              <a:endParaRPr lang="en-IN" sz="2400" b="1" dirty="0"/>
            </a:p>
          </p:txBody>
        </p:sp>
        <p:cxnSp>
          <p:nvCxnSpPr>
            <p:cNvPr id="13" name="Straight Arrow Connector 12"/>
            <p:cNvCxnSpPr>
              <a:stCxn id="6" idx="3"/>
              <a:endCxn id="5" idx="1"/>
            </p:cNvCxnSpPr>
            <p:nvPr/>
          </p:nvCxnSpPr>
          <p:spPr>
            <a:xfrm>
              <a:off x="2913017" y="4145746"/>
              <a:ext cx="87416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5332954" y="4116198"/>
              <a:ext cx="87416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p:nvPr/>
          </p:nvCxnSpPr>
          <p:spPr>
            <a:xfrm>
              <a:off x="8268789" y="4141858"/>
              <a:ext cx="87416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a:off x="7759337" y="3018153"/>
              <a:ext cx="0" cy="78795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7246661" y="4485380"/>
              <a:ext cx="0" cy="78795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6686543" y="3016853"/>
              <a:ext cx="0" cy="78925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a:stCxn id="7" idx="1"/>
            </p:cNvCxnSpPr>
            <p:nvPr/>
          </p:nvCxnSpPr>
          <p:spPr>
            <a:xfrm flipH="1" flipV="1">
              <a:off x="1763485" y="4485380"/>
              <a:ext cx="4482965" cy="112759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451525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237739" y="273833"/>
            <a:ext cx="9438716" cy="797605"/>
          </a:xfrm>
        </p:spPr>
        <p:txBody>
          <a:bodyPr/>
          <a:lstStyle/>
          <a:p>
            <a:r>
              <a:rPr lang="en-US" dirty="0" smtClean="0"/>
              <a:t>New/Transient State</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470906" y="1304585"/>
            <a:ext cx="11039452" cy="5053380"/>
          </a:xfrm>
        </p:spPr>
        <p:txBody>
          <a:bodyPr>
            <a:normAutofit/>
          </a:bodyPr>
          <a:lstStyle/>
          <a:p>
            <a:pPr algn="just"/>
            <a:r>
              <a:rPr lang="en-IN" dirty="0"/>
              <a:t>When an entity object is initially created its state is </a:t>
            </a:r>
            <a:r>
              <a:rPr lang="en-IN" b="1" dirty="0"/>
              <a:t>New</a:t>
            </a:r>
            <a:r>
              <a:rPr lang="en-IN" dirty="0" smtClean="0"/>
              <a:t>. In </a:t>
            </a:r>
            <a:r>
              <a:rPr lang="en-IN" dirty="0"/>
              <a:t>this state the object is not yet associated with an Entity Manager and has no representation in the database. </a:t>
            </a:r>
            <a:endParaRPr lang="en-IN" dirty="0" smtClean="0"/>
          </a:p>
          <a:p>
            <a:pPr algn="just"/>
            <a:r>
              <a:rPr lang="en-IN" dirty="0"/>
              <a:t> a newly instantiated entity object is called </a:t>
            </a:r>
            <a:r>
              <a:rPr lang="en-IN" i="1" dirty="0"/>
              <a:t>transient</a:t>
            </a:r>
            <a:r>
              <a:rPr lang="en-IN" dirty="0"/>
              <a:t>. The entity hasn’t been persisted yet, so it doesn’t represent any database record.</a:t>
            </a:r>
            <a:endParaRPr lang="en-IN" dirty="0" smtClean="0"/>
          </a:p>
          <a:p>
            <a:pPr algn="just"/>
            <a:endParaRPr lang="en-IN" dirty="0" smtClean="0"/>
          </a:p>
        </p:txBody>
      </p:sp>
      <p:grpSp>
        <p:nvGrpSpPr>
          <p:cNvPr id="35" name="Group 34"/>
          <p:cNvGrpSpPr/>
          <p:nvPr/>
        </p:nvGrpSpPr>
        <p:grpSpPr>
          <a:xfrm>
            <a:off x="1530256" y="3513547"/>
            <a:ext cx="8554270" cy="2765270"/>
            <a:chOff x="1228069" y="2664823"/>
            <a:chExt cx="9557894" cy="3287784"/>
          </a:xfrm>
        </p:grpSpPr>
        <p:sp>
          <p:nvSpPr>
            <p:cNvPr id="17" name="Rectangle 16"/>
            <p:cNvSpPr/>
            <p:nvPr/>
          </p:nvSpPr>
          <p:spPr>
            <a:xfrm>
              <a:off x="6166991" y="3698213"/>
              <a:ext cx="2693344" cy="1212234"/>
            </a:xfrm>
            <a:prstGeom prst="rect">
              <a:avLst/>
            </a:prstGeom>
            <a:ln>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 name="Rounded Rectangle 2"/>
            <p:cNvSpPr/>
            <p:nvPr/>
          </p:nvSpPr>
          <p:spPr>
            <a:xfrm>
              <a:off x="6540425" y="3999714"/>
              <a:ext cx="1918929" cy="61800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Managed</a:t>
              </a:r>
              <a:endParaRPr lang="en-IN" sz="2400" b="1" dirty="0"/>
            </a:p>
          </p:txBody>
        </p:sp>
        <p:sp>
          <p:nvSpPr>
            <p:cNvPr id="5" name="Rounded Rectangle 4"/>
            <p:cNvSpPr/>
            <p:nvPr/>
          </p:nvSpPr>
          <p:spPr>
            <a:xfrm>
              <a:off x="4347914" y="3999714"/>
              <a:ext cx="1418096" cy="61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New</a:t>
              </a:r>
              <a:endParaRPr lang="en-IN" sz="2400" b="1" dirty="0"/>
            </a:p>
          </p:txBody>
        </p:sp>
        <p:sp>
          <p:nvSpPr>
            <p:cNvPr id="6" name="Rounded Rectangle 5"/>
            <p:cNvSpPr/>
            <p:nvPr/>
          </p:nvSpPr>
          <p:spPr>
            <a:xfrm>
              <a:off x="1228069" y="3999714"/>
              <a:ext cx="2317885" cy="6180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Doesn't Exists</a:t>
              </a:r>
              <a:endParaRPr lang="en-IN" sz="2400" b="1" dirty="0"/>
            </a:p>
          </p:txBody>
        </p:sp>
        <p:sp>
          <p:nvSpPr>
            <p:cNvPr id="7" name="Rounded Rectangle 6"/>
            <p:cNvSpPr/>
            <p:nvPr/>
          </p:nvSpPr>
          <p:spPr>
            <a:xfrm>
              <a:off x="6604054" y="5334605"/>
              <a:ext cx="1855300" cy="61800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Removed</a:t>
              </a:r>
              <a:endParaRPr lang="en-IN" sz="2400" b="1" dirty="0"/>
            </a:p>
          </p:txBody>
        </p:sp>
        <p:sp>
          <p:nvSpPr>
            <p:cNvPr id="8" name="Rounded Rectangle 7"/>
            <p:cNvSpPr/>
            <p:nvPr/>
          </p:nvSpPr>
          <p:spPr>
            <a:xfrm>
              <a:off x="6604054" y="2664823"/>
              <a:ext cx="1855300" cy="61800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Detached</a:t>
              </a:r>
              <a:endParaRPr lang="en-IN" sz="2400" b="1" dirty="0"/>
            </a:p>
          </p:txBody>
        </p:sp>
        <p:sp>
          <p:nvSpPr>
            <p:cNvPr id="10" name="Can 9"/>
            <p:cNvSpPr/>
            <p:nvPr/>
          </p:nvSpPr>
          <p:spPr>
            <a:xfrm>
              <a:off x="9233769" y="3473474"/>
              <a:ext cx="1552194" cy="1663410"/>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Database</a:t>
              </a:r>
              <a:endParaRPr lang="en-IN" sz="2400" b="1" dirty="0"/>
            </a:p>
          </p:txBody>
        </p:sp>
        <p:cxnSp>
          <p:nvCxnSpPr>
            <p:cNvPr id="13" name="Straight Arrow Connector 12"/>
            <p:cNvCxnSpPr>
              <a:stCxn id="6" idx="3"/>
              <a:endCxn id="5" idx="1"/>
            </p:cNvCxnSpPr>
            <p:nvPr/>
          </p:nvCxnSpPr>
          <p:spPr>
            <a:xfrm>
              <a:off x="3545954" y="4308715"/>
              <a:ext cx="801961"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5766010" y="4281833"/>
              <a:ext cx="801962"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p:nvPr/>
          </p:nvCxnSpPr>
          <p:spPr>
            <a:xfrm>
              <a:off x="8459355" y="4305178"/>
              <a:ext cx="801962"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a:off x="7991982" y="3282825"/>
              <a:ext cx="0" cy="71688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7521651" y="4617716"/>
              <a:ext cx="0" cy="71688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7007797" y="3281643"/>
              <a:ext cx="0" cy="71807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p:nvPr/>
          </p:nvCxnSpPr>
          <p:spPr>
            <a:xfrm flipH="1" flipV="1">
              <a:off x="2491368" y="4643842"/>
              <a:ext cx="4112686" cy="102589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grpSp>
      <p:sp>
        <p:nvSpPr>
          <p:cNvPr id="32" name="TextBox 31"/>
          <p:cNvSpPr txBox="1"/>
          <p:nvPr/>
        </p:nvSpPr>
        <p:spPr>
          <a:xfrm>
            <a:off x="2196581" y="4178641"/>
            <a:ext cx="3794051" cy="369332"/>
          </a:xfrm>
          <a:prstGeom prst="rect">
            <a:avLst/>
          </a:prstGeom>
          <a:noFill/>
        </p:spPr>
        <p:txBody>
          <a:bodyPr wrap="square" rtlCol="0">
            <a:spAutoFit/>
          </a:bodyPr>
          <a:lstStyle/>
          <a:p>
            <a:r>
              <a:rPr lang="en-IN" b="1" dirty="0" smtClean="0">
                <a:latin typeface="Courier New" panose="02070309020205020404" pitchFamily="49" charset="0"/>
                <a:cs typeface="Courier New" panose="02070309020205020404" pitchFamily="49" charset="0"/>
              </a:rPr>
              <a:t>Student s1 = new Student()</a:t>
            </a:r>
            <a:endParaRPr lang="en-IN"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3755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237739" y="273833"/>
            <a:ext cx="9438716" cy="797605"/>
          </a:xfrm>
        </p:spPr>
        <p:txBody>
          <a:bodyPr/>
          <a:lstStyle/>
          <a:p>
            <a:r>
              <a:rPr lang="en-US" dirty="0" smtClean="0"/>
              <a:t>Managed State</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430842" y="1071438"/>
            <a:ext cx="11039452" cy="5053380"/>
          </a:xfrm>
        </p:spPr>
        <p:txBody>
          <a:bodyPr>
            <a:normAutofit/>
          </a:bodyPr>
          <a:lstStyle/>
          <a:p>
            <a:pPr algn="just"/>
            <a:r>
              <a:rPr lang="en-IN" b="1" dirty="0"/>
              <a:t>Managed State : </a:t>
            </a:r>
            <a:r>
              <a:rPr lang="en-IN" dirty="0"/>
              <a:t>An entity object becomes </a:t>
            </a:r>
            <a:r>
              <a:rPr lang="en-IN" b="1" dirty="0" smtClean="0"/>
              <a:t>Managed </a:t>
            </a:r>
            <a:r>
              <a:rPr lang="en-IN" dirty="0" smtClean="0"/>
              <a:t>when </a:t>
            </a:r>
            <a:r>
              <a:rPr lang="en-IN" dirty="0"/>
              <a:t>it is persisted to the database via an EntityManager’s persist method which must be invoked within an active transaction</a:t>
            </a:r>
            <a:r>
              <a:rPr lang="en-IN" dirty="0" smtClean="0"/>
              <a:t>. On </a:t>
            </a:r>
            <a:r>
              <a:rPr lang="en-IN" dirty="0"/>
              <a:t>transaction commit, the owning Entity Manager stores the new entity object to the database.</a:t>
            </a:r>
          </a:p>
          <a:p>
            <a:pPr algn="just"/>
            <a:r>
              <a:rPr lang="en-IN" dirty="0" smtClean="0"/>
              <a:t>The </a:t>
            </a:r>
            <a:r>
              <a:rPr lang="en-IN" dirty="0"/>
              <a:t>managed state is maintained by below three methods:</a:t>
            </a:r>
          </a:p>
          <a:p>
            <a:pPr marL="457200" lvl="1" indent="0" algn="just">
              <a:buNone/>
            </a:pPr>
            <a:r>
              <a:rPr lang="en-IN" dirty="0"/>
              <a:t>1. </a:t>
            </a:r>
            <a:r>
              <a:rPr lang="en-IN" dirty="0" smtClean="0"/>
              <a:t>EntityManager.persist(s1);</a:t>
            </a:r>
            <a:endParaRPr lang="en-IN" dirty="0"/>
          </a:p>
          <a:p>
            <a:pPr marL="457200" lvl="1" indent="0" algn="just">
              <a:buNone/>
            </a:pPr>
            <a:r>
              <a:rPr lang="en-IN" dirty="0"/>
              <a:t>2. </a:t>
            </a:r>
            <a:r>
              <a:rPr lang="en-IN" dirty="0" smtClean="0"/>
              <a:t>EntityManager.find() </a:t>
            </a:r>
          </a:p>
          <a:p>
            <a:pPr marL="457200" lvl="1" indent="0" algn="just">
              <a:buNone/>
            </a:pPr>
            <a:r>
              <a:rPr lang="en-IN" dirty="0" smtClean="0"/>
              <a:t>3. EntityManager.flush()</a:t>
            </a:r>
          </a:p>
        </p:txBody>
      </p:sp>
      <p:sp>
        <p:nvSpPr>
          <p:cNvPr id="17" name="Rectangle 16"/>
          <p:cNvSpPr/>
          <p:nvPr/>
        </p:nvSpPr>
        <p:spPr>
          <a:xfrm>
            <a:off x="5950568" y="4382705"/>
            <a:ext cx="2410530" cy="1019579"/>
          </a:xfrm>
          <a:prstGeom prst="rect">
            <a:avLst/>
          </a:prstGeom>
          <a:ln>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 name="Rounded Rectangle 2"/>
          <p:cNvSpPr/>
          <p:nvPr/>
        </p:nvSpPr>
        <p:spPr>
          <a:xfrm>
            <a:off x="6284790" y="4636289"/>
            <a:ext cx="1717432" cy="519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Managed</a:t>
            </a:r>
            <a:endParaRPr lang="en-IN" sz="2400" b="1" dirty="0"/>
          </a:p>
        </p:txBody>
      </p:sp>
      <p:sp>
        <p:nvSpPr>
          <p:cNvPr id="5" name="Rounded Rectangle 4"/>
          <p:cNvSpPr/>
          <p:nvPr/>
        </p:nvSpPr>
        <p:spPr>
          <a:xfrm>
            <a:off x="4322503" y="4636289"/>
            <a:ext cx="1269189" cy="519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New</a:t>
            </a:r>
            <a:endParaRPr lang="en-IN" sz="2400" b="1" dirty="0"/>
          </a:p>
        </p:txBody>
      </p:sp>
      <p:sp>
        <p:nvSpPr>
          <p:cNvPr id="6" name="Rounded Rectangle 5"/>
          <p:cNvSpPr/>
          <p:nvPr/>
        </p:nvSpPr>
        <p:spPr>
          <a:xfrm>
            <a:off x="1530256" y="4636289"/>
            <a:ext cx="2074496" cy="5197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Doesn't Exists</a:t>
            </a:r>
            <a:endParaRPr lang="en-IN" sz="2400" b="1" dirty="0"/>
          </a:p>
        </p:txBody>
      </p:sp>
      <p:sp>
        <p:nvSpPr>
          <p:cNvPr id="7" name="Rounded Rectangle 6"/>
          <p:cNvSpPr/>
          <p:nvPr/>
        </p:nvSpPr>
        <p:spPr>
          <a:xfrm>
            <a:off x="6341737" y="5759032"/>
            <a:ext cx="1660485" cy="5197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Removed</a:t>
            </a:r>
            <a:endParaRPr lang="en-IN" sz="2400" b="1" dirty="0"/>
          </a:p>
        </p:txBody>
      </p:sp>
      <p:sp>
        <p:nvSpPr>
          <p:cNvPr id="8" name="Rounded Rectangle 7"/>
          <p:cNvSpPr/>
          <p:nvPr/>
        </p:nvSpPr>
        <p:spPr>
          <a:xfrm>
            <a:off x="6341737" y="3513547"/>
            <a:ext cx="1660485" cy="5197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Detached</a:t>
            </a:r>
            <a:endParaRPr lang="en-IN" sz="2400" b="1" dirty="0"/>
          </a:p>
        </p:txBody>
      </p:sp>
      <p:sp>
        <p:nvSpPr>
          <p:cNvPr id="10" name="Can 9"/>
          <p:cNvSpPr/>
          <p:nvPr/>
        </p:nvSpPr>
        <p:spPr>
          <a:xfrm>
            <a:off x="8695320" y="4193682"/>
            <a:ext cx="1389206" cy="139905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Database</a:t>
            </a:r>
            <a:endParaRPr lang="en-IN" sz="2400" b="1" dirty="0"/>
          </a:p>
        </p:txBody>
      </p:sp>
      <p:cxnSp>
        <p:nvCxnSpPr>
          <p:cNvPr id="13" name="Straight Arrow Connector 12"/>
          <p:cNvCxnSpPr>
            <a:stCxn id="6" idx="3"/>
            <a:endCxn id="5" idx="1"/>
          </p:cNvCxnSpPr>
          <p:nvPr/>
        </p:nvCxnSpPr>
        <p:spPr>
          <a:xfrm>
            <a:off x="3604752" y="4896182"/>
            <a:ext cx="717751"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5591692" y="4873572"/>
            <a:ext cx="717752"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p:nvPr/>
        </p:nvCxnSpPr>
        <p:spPr>
          <a:xfrm>
            <a:off x="8002223" y="4893207"/>
            <a:ext cx="717752"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a:off x="7583926" y="4033332"/>
            <a:ext cx="0" cy="60295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7162982" y="5156075"/>
            <a:ext cx="0" cy="60295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6703085" y="4032338"/>
            <a:ext cx="0" cy="60395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p:nvPr/>
        </p:nvCxnSpPr>
        <p:spPr>
          <a:xfrm flipH="1" flipV="1">
            <a:off x="2660903" y="5178049"/>
            <a:ext cx="3680835" cy="86285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32" name="TextBox 31"/>
          <p:cNvSpPr txBox="1"/>
          <p:nvPr/>
        </p:nvSpPr>
        <p:spPr>
          <a:xfrm>
            <a:off x="4854562" y="4193682"/>
            <a:ext cx="1707627" cy="369332"/>
          </a:xfrm>
          <a:prstGeom prst="rect">
            <a:avLst/>
          </a:prstGeom>
          <a:noFill/>
        </p:spPr>
        <p:txBody>
          <a:bodyPr wrap="square" rtlCol="0">
            <a:spAutoFit/>
          </a:bodyPr>
          <a:lstStyle/>
          <a:p>
            <a:r>
              <a:rPr lang="en-IN" b="1" dirty="0" smtClean="0">
                <a:latin typeface="Courier New" panose="02070309020205020404" pitchFamily="49" charset="0"/>
                <a:cs typeface="Courier New" panose="02070309020205020404" pitchFamily="49" charset="0"/>
              </a:rPr>
              <a:t>persist(s1)</a:t>
            </a:r>
            <a:endParaRPr lang="en-IN" b="1" dirty="0">
              <a:latin typeface="Courier New" panose="02070309020205020404" pitchFamily="49" charset="0"/>
              <a:cs typeface="Courier New" panose="02070309020205020404" pitchFamily="49" charset="0"/>
            </a:endParaRPr>
          </a:p>
        </p:txBody>
      </p:sp>
      <p:sp>
        <p:nvSpPr>
          <p:cNvPr id="22" name="TextBox 21"/>
          <p:cNvSpPr txBox="1"/>
          <p:nvPr/>
        </p:nvSpPr>
        <p:spPr>
          <a:xfrm>
            <a:off x="7764864" y="5209904"/>
            <a:ext cx="1707627" cy="369332"/>
          </a:xfrm>
          <a:prstGeom prst="rect">
            <a:avLst/>
          </a:prstGeom>
          <a:noFill/>
        </p:spPr>
        <p:txBody>
          <a:bodyPr wrap="square" rtlCol="0">
            <a:spAutoFit/>
          </a:bodyPr>
          <a:lstStyle/>
          <a:p>
            <a:r>
              <a:rPr lang="en-IN" b="1" dirty="0" smtClean="0">
                <a:latin typeface="Courier New" panose="02070309020205020404" pitchFamily="49" charset="0"/>
                <a:cs typeface="Courier New" panose="02070309020205020404" pitchFamily="49" charset="0"/>
              </a:rPr>
              <a:t>find()</a:t>
            </a:r>
            <a:endParaRPr lang="en-IN" b="1" dirty="0">
              <a:latin typeface="Courier New" panose="02070309020205020404" pitchFamily="49" charset="0"/>
              <a:cs typeface="Courier New" panose="02070309020205020404" pitchFamily="49" charset="0"/>
            </a:endParaRPr>
          </a:p>
        </p:txBody>
      </p:sp>
      <p:sp>
        <p:nvSpPr>
          <p:cNvPr id="23" name="TextBox 22"/>
          <p:cNvSpPr txBox="1"/>
          <p:nvPr/>
        </p:nvSpPr>
        <p:spPr>
          <a:xfrm>
            <a:off x="7610953" y="4242964"/>
            <a:ext cx="1707627" cy="369332"/>
          </a:xfrm>
          <a:prstGeom prst="rect">
            <a:avLst/>
          </a:prstGeom>
          <a:noFill/>
        </p:spPr>
        <p:txBody>
          <a:bodyPr wrap="square" rtlCol="0">
            <a:spAutoFit/>
          </a:bodyPr>
          <a:lstStyle/>
          <a:p>
            <a:r>
              <a:rPr lang="en-IN" b="1" dirty="0" smtClean="0">
                <a:latin typeface="Courier New" panose="02070309020205020404" pitchFamily="49" charset="0"/>
                <a:cs typeface="Courier New" panose="02070309020205020404" pitchFamily="49" charset="0"/>
              </a:rPr>
              <a:t>flush()</a:t>
            </a:r>
            <a:endParaRPr lang="en-IN"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0043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237739" y="273833"/>
            <a:ext cx="9438716" cy="797605"/>
          </a:xfrm>
        </p:spPr>
        <p:txBody>
          <a:bodyPr/>
          <a:lstStyle/>
          <a:p>
            <a:r>
              <a:rPr lang="en-US" dirty="0" smtClean="0"/>
              <a:t>Detached State</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430842" y="1071438"/>
            <a:ext cx="11039452" cy="5053380"/>
          </a:xfrm>
        </p:spPr>
        <p:txBody>
          <a:bodyPr>
            <a:normAutofit/>
          </a:bodyPr>
          <a:lstStyle/>
          <a:p>
            <a:pPr algn="just"/>
            <a:r>
              <a:rPr lang="en-IN" dirty="0" smtClean="0"/>
              <a:t>The entity instance is an instance with a persistent identity that is no longer associated with a persistence context, usually because the persistence context was closed or the instance was evicted from the context.</a:t>
            </a:r>
          </a:p>
          <a:p>
            <a:pPr algn="just"/>
            <a:r>
              <a:rPr lang="en-IN" dirty="0" smtClean="0"/>
              <a:t>This state represents </a:t>
            </a:r>
            <a:r>
              <a:rPr lang="en-IN" dirty="0"/>
              <a:t>entity objects that have been disconnected from the EntityManager. For instance, all the managed objects of an EntityManager become detached when the EntityManager is closed.</a:t>
            </a:r>
            <a:endParaRPr lang="en-IN" dirty="0" smtClean="0"/>
          </a:p>
        </p:txBody>
      </p:sp>
      <p:sp>
        <p:nvSpPr>
          <p:cNvPr id="17" name="Rectangle 16"/>
          <p:cNvSpPr/>
          <p:nvPr/>
        </p:nvSpPr>
        <p:spPr>
          <a:xfrm>
            <a:off x="5950568" y="4382705"/>
            <a:ext cx="2410530" cy="1019579"/>
          </a:xfrm>
          <a:prstGeom prst="rect">
            <a:avLst/>
          </a:prstGeom>
          <a:ln>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 name="Rounded Rectangle 2"/>
          <p:cNvSpPr/>
          <p:nvPr/>
        </p:nvSpPr>
        <p:spPr>
          <a:xfrm>
            <a:off x="6284790" y="4636289"/>
            <a:ext cx="1717432" cy="519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Managed</a:t>
            </a:r>
            <a:endParaRPr lang="en-IN" sz="2400" b="1" dirty="0"/>
          </a:p>
        </p:txBody>
      </p:sp>
      <p:sp>
        <p:nvSpPr>
          <p:cNvPr id="5" name="Rounded Rectangle 4"/>
          <p:cNvSpPr/>
          <p:nvPr/>
        </p:nvSpPr>
        <p:spPr>
          <a:xfrm>
            <a:off x="4322503" y="4636289"/>
            <a:ext cx="1269189" cy="5197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New</a:t>
            </a:r>
            <a:endParaRPr lang="en-IN" sz="2400" b="1" dirty="0"/>
          </a:p>
        </p:txBody>
      </p:sp>
      <p:sp>
        <p:nvSpPr>
          <p:cNvPr id="6" name="Rounded Rectangle 5"/>
          <p:cNvSpPr/>
          <p:nvPr/>
        </p:nvSpPr>
        <p:spPr>
          <a:xfrm>
            <a:off x="1530256" y="4636289"/>
            <a:ext cx="2074496" cy="5197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Doesn't Exists</a:t>
            </a:r>
            <a:endParaRPr lang="en-IN" sz="2400" b="1" dirty="0"/>
          </a:p>
        </p:txBody>
      </p:sp>
      <p:sp>
        <p:nvSpPr>
          <p:cNvPr id="7" name="Rounded Rectangle 6"/>
          <p:cNvSpPr/>
          <p:nvPr/>
        </p:nvSpPr>
        <p:spPr>
          <a:xfrm>
            <a:off x="6341737" y="5759032"/>
            <a:ext cx="1660485" cy="5197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Removed</a:t>
            </a:r>
            <a:endParaRPr lang="en-IN" sz="2400" b="1" dirty="0"/>
          </a:p>
        </p:txBody>
      </p:sp>
      <p:sp>
        <p:nvSpPr>
          <p:cNvPr id="8" name="Rounded Rectangle 7"/>
          <p:cNvSpPr/>
          <p:nvPr/>
        </p:nvSpPr>
        <p:spPr>
          <a:xfrm>
            <a:off x="6341737" y="3513547"/>
            <a:ext cx="1660485" cy="519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Detached</a:t>
            </a:r>
            <a:endParaRPr lang="en-IN" sz="2400" b="1" dirty="0"/>
          </a:p>
        </p:txBody>
      </p:sp>
      <p:sp>
        <p:nvSpPr>
          <p:cNvPr id="10" name="Can 9"/>
          <p:cNvSpPr/>
          <p:nvPr/>
        </p:nvSpPr>
        <p:spPr>
          <a:xfrm>
            <a:off x="8695320" y="4193682"/>
            <a:ext cx="1389206" cy="1399051"/>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Database</a:t>
            </a:r>
            <a:endParaRPr lang="en-IN" sz="2400" b="1" dirty="0"/>
          </a:p>
        </p:txBody>
      </p:sp>
      <p:cxnSp>
        <p:nvCxnSpPr>
          <p:cNvPr id="13" name="Straight Arrow Connector 12"/>
          <p:cNvCxnSpPr>
            <a:stCxn id="6" idx="3"/>
            <a:endCxn id="5" idx="1"/>
          </p:cNvCxnSpPr>
          <p:nvPr/>
        </p:nvCxnSpPr>
        <p:spPr>
          <a:xfrm>
            <a:off x="3604752" y="4896182"/>
            <a:ext cx="717751"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5591692" y="4873572"/>
            <a:ext cx="717752"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p:nvPr/>
        </p:nvCxnSpPr>
        <p:spPr>
          <a:xfrm>
            <a:off x="8002223" y="4893207"/>
            <a:ext cx="717752"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a:off x="7583926" y="4033332"/>
            <a:ext cx="0" cy="60295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7162982" y="5156075"/>
            <a:ext cx="0" cy="60295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6703085" y="4032338"/>
            <a:ext cx="0" cy="60395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p:nvPr/>
        </p:nvCxnSpPr>
        <p:spPr>
          <a:xfrm flipH="1" flipV="1">
            <a:off x="2660903" y="5178049"/>
            <a:ext cx="3680835" cy="86285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a:xfrm>
            <a:off x="4657061" y="4045327"/>
            <a:ext cx="2764111" cy="646331"/>
          </a:xfrm>
          <a:prstGeom prst="rect">
            <a:avLst/>
          </a:prstGeom>
          <a:noFill/>
        </p:spPr>
        <p:txBody>
          <a:bodyPr wrap="square" rtlCol="0">
            <a:spAutoFit/>
          </a:bodyPr>
          <a:lstStyle/>
          <a:p>
            <a:pPr algn="ctr"/>
            <a:r>
              <a:rPr lang="en-IN" b="1" dirty="0" smtClean="0">
                <a:latin typeface="Courier New" panose="02070309020205020404" pitchFamily="49" charset="0"/>
                <a:cs typeface="Courier New" panose="02070309020205020404" pitchFamily="49" charset="0"/>
              </a:rPr>
              <a:t>Persistence Closed</a:t>
            </a:r>
          </a:p>
          <a:p>
            <a:pPr algn="ctr"/>
            <a:r>
              <a:rPr lang="en-IN" b="1" dirty="0" smtClean="0">
                <a:latin typeface="Courier New" panose="02070309020205020404" pitchFamily="49" charset="0"/>
                <a:cs typeface="Courier New" panose="02070309020205020404" pitchFamily="49" charset="0"/>
              </a:rPr>
              <a:t>detach(s1)</a:t>
            </a:r>
            <a:endParaRPr lang="en-IN"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20240839"/>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902</TotalTime>
  <Words>1230</Words>
  <Application>Microsoft Office PowerPoint</Application>
  <PresentationFormat>Widescreen</PresentationFormat>
  <Paragraphs>139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Courier New</vt:lpstr>
      <vt:lpstr>Segoe UI</vt:lpstr>
      <vt:lpstr>Trebuchet MS</vt:lpstr>
      <vt:lpstr>2018</vt:lpstr>
      <vt:lpstr>JPA : Entity Life Cycle</vt:lpstr>
      <vt:lpstr>Index</vt:lpstr>
      <vt:lpstr>JPA Runtime Overview</vt:lpstr>
      <vt:lpstr>Persistence Context</vt:lpstr>
      <vt:lpstr>Persistence Context</vt:lpstr>
      <vt:lpstr>Entity Life Cycle</vt:lpstr>
      <vt:lpstr>New/Transient State</vt:lpstr>
      <vt:lpstr>Managed State</vt:lpstr>
      <vt:lpstr>Detached State</vt:lpstr>
      <vt:lpstr>Removed State</vt:lpstr>
      <vt:lpstr>Practical Demo</vt:lpstr>
      <vt:lpstr>JPQL : Java Persistence Query Language</vt:lpstr>
      <vt:lpstr>JPQL</vt:lpstr>
      <vt:lpstr>JPQL Features</vt:lpstr>
      <vt:lpstr>Why JPQL?</vt:lpstr>
      <vt:lpstr>Query Structure</vt:lpstr>
      <vt:lpstr>Query Structure</vt:lpstr>
      <vt:lpstr>JPQL</vt:lpstr>
      <vt:lpstr>JPA Query API</vt:lpstr>
      <vt:lpstr>JPA Query API</vt:lpstr>
      <vt:lpstr>Practical 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Priyanka Sarode</cp:lastModifiedBy>
  <cp:revision>98</cp:revision>
  <dcterms:created xsi:type="dcterms:W3CDTF">2019-03-07T07:10:25Z</dcterms:created>
  <dcterms:modified xsi:type="dcterms:W3CDTF">2022-09-17T12:34:29Z</dcterms:modified>
</cp:coreProperties>
</file>