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87" r:id="rId4"/>
    <p:sldId id="258" r:id="rId5"/>
    <p:sldId id="261" r:id="rId6"/>
    <p:sldId id="257" r:id="rId7"/>
    <p:sldId id="262" r:id="rId8"/>
    <p:sldId id="265" r:id="rId9"/>
    <p:sldId id="266" r:id="rId10"/>
    <p:sldId id="264" r:id="rId11"/>
    <p:sldId id="269" r:id="rId12"/>
    <p:sldId id="270" r:id="rId13"/>
    <p:sldId id="271" r:id="rId14"/>
    <p:sldId id="268" r:id="rId15"/>
    <p:sldId id="275" r:id="rId16"/>
    <p:sldId id="274" r:id="rId17"/>
    <p:sldId id="272" r:id="rId18"/>
    <p:sldId id="273" r:id="rId19"/>
    <p:sldId id="281" r:id="rId20"/>
    <p:sldId id="276" r:id="rId21"/>
    <p:sldId id="278" r:id="rId22"/>
    <p:sldId id="277" r:id="rId23"/>
    <p:sldId id="280" r:id="rId24"/>
    <p:sldId id="282" r:id="rId25"/>
    <p:sldId id="283" r:id="rId26"/>
    <p:sldId id="284" r:id="rId27"/>
    <p:sldId id="285" r:id="rId28"/>
    <p:sldId id="279" r:id="rId29"/>
    <p:sldId id="286" r:id="rId30"/>
    <p:sldId id="290" r:id="rId31"/>
    <p:sldId id="288" r:id="rId32"/>
    <p:sldId id="289" r:id="rId33"/>
    <p:sldId id="259" r:id="rId34"/>
    <p:sldId id="267"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sorterViewPr>
    <p:cViewPr>
      <p:scale>
        <a:sx n="100" d="100"/>
        <a:sy n="100" d="100"/>
      </p:scale>
      <p:origin x="0" y="-802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EFF70A-8BA6-49F2-8819-584129D64FBD}" type="doc">
      <dgm:prSet loTypeId="urn:microsoft.com/office/officeart/2005/8/layout/orgChart1" loCatId="hierarchy" qsTypeId="urn:microsoft.com/office/officeart/2005/8/quickstyle/simple1" qsCatId="simple" csTypeId="urn:microsoft.com/office/officeart/2005/8/colors/accent6_5" csCatId="accent6" phldr="1"/>
      <dgm:spPr/>
      <dgm:t>
        <a:bodyPr/>
        <a:lstStyle/>
        <a:p>
          <a:endParaRPr lang="en-US"/>
        </a:p>
      </dgm:t>
    </dgm:pt>
    <dgm:pt modelId="{19F840D0-16A5-4F0D-97CB-406AEEBC8EB2}">
      <dgm:prSet phldrT="[Text]"/>
      <dgm:spPr/>
      <dgm:t>
        <a:bodyPr/>
        <a:lstStyle/>
        <a:p>
          <a:r>
            <a:rPr lang="en-US" dirty="0" smtClean="0"/>
            <a:t>Student</a:t>
          </a:r>
          <a:endParaRPr lang="en-US" dirty="0"/>
        </a:p>
      </dgm:t>
    </dgm:pt>
    <dgm:pt modelId="{77FF9D8F-2AD9-48FB-BD65-030D337EF35B}" type="parTrans" cxnId="{3F140021-F413-48FD-9C1E-F58352972B7F}">
      <dgm:prSet/>
      <dgm:spPr/>
      <dgm:t>
        <a:bodyPr/>
        <a:lstStyle/>
        <a:p>
          <a:endParaRPr lang="en-US"/>
        </a:p>
      </dgm:t>
    </dgm:pt>
    <dgm:pt modelId="{EE5301E4-F916-4AC0-992F-2D7DC5F38599}" type="sibTrans" cxnId="{3F140021-F413-48FD-9C1E-F58352972B7F}">
      <dgm:prSet/>
      <dgm:spPr/>
      <dgm:t>
        <a:bodyPr/>
        <a:lstStyle/>
        <a:p>
          <a:endParaRPr lang="en-US"/>
        </a:p>
      </dgm:t>
    </dgm:pt>
    <dgm:pt modelId="{8085DA15-EFBC-49FD-968C-D82614DE957A}">
      <dgm:prSet phldrT="[Text]"/>
      <dgm:spPr/>
      <dgm:t>
        <a:bodyPr/>
        <a:lstStyle/>
        <a:p>
          <a:r>
            <a:rPr lang="en-US" dirty="0" smtClean="0"/>
            <a:t>Online Learning</a:t>
          </a:r>
          <a:endParaRPr lang="en-US" dirty="0"/>
        </a:p>
      </dgm:t>
    </dgm:pt>
    <dgm:pt modelId="{A46D184D-9CED-4AB1-B094-56AEBBD8F96E}" type="parTrans" cxnId="{2ACE5592-DBE3-485E-BDA2-0F70FAF11D15}">
      <dgm:prSet/>
      <dgm:spPr/>
      <dgm:t>
        <a:bodyPr/>
        <a:lstStyle/>
        <a:p>
          <a:endParaRPr lang="en-US"/>
        </a:p>
      </dgm:t>
    </dgm:pt>
    <dgm:pt modelId="{B349CF36-D81D-486D-8662-871FE1E7DB8F}" type="sibTrans" cxnId="{2ACE5592-DBE3-485E-BDA2-0F70FAF11D15}">
      <dgm:prSet/>
      <dgm:spPr/>
      <dgm:t>
        <a:bodyPr/>
        <a:lstStyle/>
        <a:p>
          <a:endParaRPr lang="en-US"/>
        </a:p>
      </dgm:t>
    </dgm:pt>
    <dgm:pt modelId="{410122CE-E5C6-4066-9284-AB9450A4EF71}">
      <dgm:prSet phldrT="[Text]"/>
      <dgm:spPr/>
      <dgm:t>
        <a:bodyPr/>
        <a:lstStyle/>
        <a:p>
          <a:r>
            <a:rPr lang="en-US" dirty="0" smtClean="0"/>
            <a:t>College</a:t>
          </a:r>
          <a:endParaRPr lang="en-US" dirty="0"/>
        </a:p>
      </dgm:t>
    </dgm:pt>
    <dgm:pt modelId="{87740322-4AF5-4749-BC31-02496D4274E8}" type="parTrans" cxnId="{D8B72244-514B-4B53-861E-DDC93F52F378}">
      <dgm:prSet/>
      <dgm:spPr/>
      <dgm:t>
        <a:bodyPr/>
        <a:lstStyle/>
        <a:p>
          <a:endParaRPr lang="en-US"/>
        </a:p>
      </dgm:t>
    </dgm:pt>
    <dgm:pt modelId="{0D26DB01-2C98-4324-B2C9-C9A40AD8BF28}" type="sibTrans" cxnId="{D8B72244-514B-4B53-861E-DDC93F52F378}">
      <dgm:prSet/>
      <dgm:spPr/>
      <dgm:t>
        <a:bodyPr/>
        <a:lstStyle/>
        <a:p>
          <a:endParaRPr lang="en-US"/>
        </a:p>
      </dgm:t>
    </dgm:pt>
    <dgm:pt modelId="{B584DA7F-698F-447A-876F-6FC1D6CD014D}" type="pres">
      <dgm:prSet presAssocID="{BEEFF70A-8BA6-49F2-8819-584129D64FBD}" presName="hierChild1" presStyleCnt="0">
        <dgm:presLayoutVars>
          <dgm:orgChart val="1"/>
          <dgm:chPref val="1"/>
          <dgm:dir/>
          <dgm:animOne val="branch"/>
          <dgm:animLvl val="lvl"/>
          <dgm:resizeHandles/>
        </dgm:presLayoutVars>
      </dgm:prSet>
      <dgm:spPr/>
      <dgm:t>
        <a:bodyPr/>
        <a:lstStyle/>
        <a:p>
          <a:endParaRPr lang="en-US"/>
        </a:p>
      </dgm:t>
    </dgm:pt>
    <dgm:pt modelId="{A9F086A4-EA96-41AD-AB52-AF8E89A4A066}" type="pres">
      <dgm:prSet presAssocID="{19F840D0-16A5-4F0D-97CB-406AEEBC8EB2}" presName="hierRoot1" presStyleCnt="0">
        <dgm:presLayoutVars>
          <dgm:hierBranch val="init"/>
        </dgm:presLayoutVars>
      </dgm:prSet>
      <dgm:spPr/>
    </dgm:pt>
    <dgm:pt modelId="{4C819CC7-7EA9-4C6D-A83C-974B6123E71F}" type="pres">
      <dgm:prSet presAssocID="{19F840D0-16A5-4F0D-97CB-406AEEBC8EB2}" presName="rootComposite1" presStyleCnt="0"/>
      <dgm:spPr/>
    </dgm:pt>
    <dgm:pt modelId="{E1D5D4C0-19BF-4240-9806-BBB87712371C}" type="pres">
      <dgm:prSet presAssocID="{19F840D0-16A5-4F0D-97CB-406AEEBC8EB2}" presName="rootText1" presStyleLbl="node0" presStyleIdx="0" presStyleCnt="1">
        <dgm:presLayoutVars>
          <dgm:chPref val="3"/>
        </dgm:presLayoutVars>
      </dgm:prSet>
      <dgm:spPr/>
      <dgm:t>
        <a:bodyPr/>
        <a:lstStyle/>
        <a:p>
          <a:endParaRPr lang="en-US"/>
        </a:p>
      </dgm:t>
    </dgm:pt>
    <dgm:pt modelId="{85BC1E33-2F44-47A3-B32C-C4B1B95B1D9F}" type="pres">
      <dgm:prSet presAssocID="{19F840D0-16A5-4F0D-97CB-406AEEBC8EB2}" presName="rootConnector1" presStyleLbl="node1" presStyleIdx="0" presStyleCnt="0"/>
      <dgm:spPr/>
      <dgm:t>
        <a:bodyPr/>
        <a:lstStyle/>
        <a:p>
          <a:endParaRPr lang="en-US"/>
        </a:p>
      </dgm:t>
    </dgm:pt>
    <dgm:pt modelId="{E1FA6740-559B-4172-84B3-39F872F4206D}" type="pres">
      <dgm:prSet presAssocID="{19F840D0-16A5-4F0D-97CB-406AEEBC8EB2}" presName="hierChild2" presStyleCnt="0"/>
      <dgm:spPr/>
    </dgm:pt>
    <dgm:pt modelId="{FAB858BC-0FC9-4557-9CD1-230B9636B66B}" type="pres">
      <dgm:prSet presAssocID="{A46D184D-9CED-4AB1-B094-56AEBBD8F96E}" presName="Name37" presStyleLbl="parChTrans1D2" presStyleIdx="0" presStyleCnt="2"/>
      <dgm:spPr/>
      <dgm:t>
        <a:bodyPr/>
        <a:lstStyle/>
        <a:p>
          <a:endParaRPr lang="en-US"/>
        </a:p>
      </dgm:t>
    </dgm:pt>
    <dgm:pt modelId="{FF177675-555D-4001-9584-2C70E458B9EC}" type="pres">
      <dgm:prSet presAssocID="{8085DA15-EFBC-49FD-968C-D82614DE957A}" presName="hierRoot2" presStyleCnt="0">
        <dgm:presLayoutVars>
          <dgm:hierBranch val="init"/>
        </dgm:presLayoutVars>
      </dgm:prSet>
      <dgm:spPr/>
    </dgm:pt>
    <dgm:pt modelId="{55D9FD99-8BE2-4A3A-9F9E-E738371503B5}" type="pres">
      <dgm:prSet presAssocID="{8085DA15-EFBC-49FD-968C-D82614DE957A}" presName="rootComposite" presStyleCnt="0"/>
      <dgm:spPr/>
    </dgm:pt>
    <dgm:pt modelId="{27557C7A-891D-47B8-A9C7-367103AB30C3}" type="pres">
      <dgm:prSet presAssocID="{8085DA15-EFBC-49FD-968C-D82614DE957A}" presName="rootText" presStyleLbl="node2" presStyleIdx="0" presStyleCnt="2">
        <dgm:presLayoutVars>
          <dgm:chPref val="3"/>
        </dgm:presLayoutVars>
      </dgm:prSet>
      <dgm:spPr/>
      <dgm:t>
        <a:bodyPr/>
        <a:lstStyle/>
        <a:p>
          <a:endParaRPr lang="en-US"/>
        </a:p>
      </dgm:t>
    </dgm:pt>
    <dgm:pt modelId="{E4698D2F-2D2F-47C6-86CD-9FB636D31771}" type="pres">
      <dgm:prSet presAssocID="{8085DA15-EFBC-49FD-968C-D82614DE957A}" presName="rootConnector" presStyleLbl="node2" presStyleIdx="0" presStyleCnt="2"/>
      <dgm:spPr/>
      <dgm:t>
        <a:bodyPr/>
        <a:lstStyle/>
        <a:p>
          <a:endParaRPr lang="en-US"/>
        </a:p>
      </dgm:t>
    </dgm:pt>
    <dgm:pt modelId="{57836AD0-B4B5-4FC5-9F74-EB1F1E51CFD4}" type="pres">
      <dgm:prSet presAssocID="{8085DA15-EFBC-49FD-968C-D82614DE957A}" presName="hierChild4" presStyleCnt="0"/>
      <dgm:spPr/>
    </dgm:pt>
    <dgm:pt modelId="{9050B421-FDA9-4432-B674-05F92E4F6A3C}" type="pres">
      <dgm:prSet presAssocID="{8085DA15-EFBC-49FD-968C-D82614DE957A}" presName="hierChild5" presStyleCnt="0"/>
      <dgm:spPr/>
    </dgm:pt>
    <dgm:pt modelId="{39676B5A-4D7A-4346-8448-C8BAD9F9BBB7}" type="pres">
      <dgm:prSet presAssocID="{87740322-4AF5-4749-BC31-02496D4274E8}" presName="Name37" presStyleLbl="parChTrans1D2" presStyleIdx="1" presStyleCnt="2"/>
      <dgm:spPr/>
      <dgm:t>
        <a:bodyPr/>
        <a:lstStyle/>
        <a:p>
          <a:endParaRPr lang="en-US"/>
        </a:p>
      </dgm:t>
    </dgm:pt>
    <dgm:pt modelId="{D5F6CD1D-EEF0-4B48-B156-E515E4A4ED3F}" type="pres">
      <dgm:prSet presAssocID="{410122CE-E5C6-4066-9284-AB9450A4EF71}" presName="hierRoot2" presStyleCnt="0">
        <dgm:presLayoutVars>
          <dgm:hierBranch val="init"/>
        </dgm:presLayoutVars>
      </dgm:prSet>
      <dgm:spPr/>
    </dgm:pt>
    <dgm:pt modelId="{3952640F-A5ED-47A3-90E0-339572ED0264}" type="pres">
      <dgm:prSet presAssocID="{410122CE-E5C6-4066-9284-AB9450A4EF71}" presName="rootComposite" presStyleCnt="0"/>
      <dgm:spPr/>
    </dgm:pt>
    <dgm:pt modelId="{3AA20535-3E47-4910-BC8C-D4CC5F637E31}" type="pres">
      <dgm:prSet presAssocID="{410122CE-E5C6-4066-9284-AB9450A4EF71}" presName="rootText" presStyleLbl="node2" presStyleIdx="1" presStyleCnt="2">
        <dgm:presLayoutVars>
          <dgm:chPref val="3"/>
        </dgm:presLayoutVars>
      </dgm:prSet>
      <dgm:spPr/>
      <dgm:t>
        <a:bodyPr/>
        <a:lstStyle/>
        <a:p>
          <a:endParaRPr lang="en-US"/>
        </a:p>
      </dgm:t>
    </dgm:pt>
    <dgm:pt modelId="{7F94C5A7-98FD-49B2-A3A4-C9D324EAAD54}" type="pres">
      <dgm:prSet presAssocID="{410122CE-E5C6-4066-9284-AB9450A4EF71}" presName="rootConnector" presStyleLbl="node2" presStyleIdx="1" presStyleCnt="2"/>
      <dgm:spPr/>
      <dgm:t>
        <a:bodyPr/>
        <a:lstStyle/>
        <a:p>
          <a:endParaRPr lang="en-US"/>
        </a:p>
      </dgm:t>
    </dgm:pt>
    <dgm:pt modelId="{E25D6D74-E8F3-44C1-BD1A-A1F72A4EC5AE}" type="pres">
      <dgm:prSet presAssocID="{410122CE-E5C6-4066-9284-AB9450A4EF71}" presName="hierChild4" presStyleCnt="0"/>
      <dgm:spPr/>
    </dgm:pt>
    <dgm:pt modelId="{B83A4884-0763-407C-BF86-68117025C4DD}" type="pres">
      <dgm:prSet presAssocID="{410122CE-E5C6-4066-9284-AB9450A4EF71}" presName="hierChild5" presStyleCnt="0"/>
      <dgm:spPr/>
    </dgm:pt>
    <dgm:pt modelId="{B1CEBD3B-5E73-4FE5-820E-7660AD01EA00}" type="pres">
      <dgm:prSet presAssocID="{19F840D0-16A5-4F0D-97CB-406AEEBC8EB2}" presName="hierChild3" presStyleCnt="0"/>
      <dgm:spPr/>
    </dgm:pt>
  </dgm:ptLst>
  <dgm:cxnLst>
    <dgm:cxn modelId="{5E9EFE4F-A7E3-4512-9BED-1EA3AD81B804}" type="presOf" srcId="{410122CE-E5C6-4066-9284-AB9450A4EF71}" destId="{7F94C5A7-98FD-49B2-A3A4-C9D324EAAD54}" srcOrd="1" destOrd="0" presId="urn:microsoft.com/office/officeart/2005/8/layout/orgChart1"/>
    <dgm:cxn modelId="{E9BA4A7A-F070-4CB3-95E0-6921AF5044D0}" type="presOf" srcId="{A46D184D-9CED-4AB1-B094-56AEBBD8F96E}" destId="{FAB858BC-0FC9-4557-9CD1-230B9636B66B}" srcOrd="0" destOrd="0" presId="urn:microsoft.com/office/officeart/2005/8/layout/orgChart1"/>
    <dgm:cxn modelId="{839BFEDF-9BAE-4DB6-9C80-BC0D9A36A75F}" type="presOf" srcId="{19F840D0-16A5-4F0D-97CB-406AEEBC8EB2}" destId="{85BC1E33-2F44-47A3-B32C-C4B1B95B1D9F}" srcOrd="1" destOrd="0" presId="urn:microsoft.com/office/officeart/2005/8/layout/orgChart1"/>
    <dgm:cxn modelId="{8DAB8831-6203-41E6-A764-96606316818D}" type="presOf" srcId="{19F840D0-16A5-4F0D-97CB-406AEEBC8EB2}" destId="{E1D5D4C0-19BF-4240-9806-BBB87712371C}" srcOrd="0" destOrd="0" presId="urn:microsoft.com/office/officeart/2005/8/layout/orgChart1"/>
    <dgm:cxn modelId="{50303744-AB11-4D35-8437-482BA1F08E3B}" type="presOf" srcId="{8085DA15-EFBC-49FD-968C-D82614DE957A}" destId="{E4698D2F-2D2F-47C6-86CD-9FB636D31771}" srcOrd="1" destOrd="0" presId="urn:microsoft.com/office/officeart/2005/8/layout/orgChart1"/>
    <dgm:cxn modelId="{E93D6809-1B4A-4605-80C1-284632C4D373}" type="presOf" srcId="{87740322-4AF5-4749-BC31-02496D4274E8}" destId="{39676B5A-4D7A-4346-8448-C8BAD9F9BBB7}" srcOrd="0" destOrd="0" presId="urn:microsoft.com/office/officeart/2005/8/layout/orgChart1"/>
    <dgm:cxn modelId="{835A9242-DC89-4CD8-A66E-BA918490EAA9}" type="presOf" srcId="{BEEFF70A-8BA6-49F2-8819-584129D64FBD}" destId="{B584DA7F-698F-447A-876F-6FC1D6CD014D}" srcOrd="0" destOrd="0" presId="urn:microsoft.com/office/officeart/2005/8/layout/orgChart1"/>
    <dgm:cxn modelId="{2ACE5592-DBE3-485E-BDA2-0F70FAF11D15}" srcId="{19F840D0-16A5-4F0D-97CB-406AEEBC8EB2}" destId="{8085DA15-EFBC-49FD-968C-D82614DE957A}" srcOrd="0" destOrd="0" parTransId="{A46D184D-9CED-4AB1-B094-56AEBBD8F96E}" sibTransId="{B349CF36-D81D-486D-8662-871FE1E7DB8F}"/>
    <dgm:cxn modelId="{D8B72244-514B-4B53-861E-DDC93F52F378}" srcId="{19F840D0-16A5-4F0D-97CB-406AEEBC8EB2}" destId="{410122CE-E5C6-4066-9284-AB9450A4EF71}" srcOrd="1" destOrd="0" parTransId="{87740322-4AF5-4749-BC31-02496D4274E8}" sibTransId="{0D26DB01-2C98-4324-B2C9-C9A40AD8BF28}"/>
    <dgm:cxn modelId="{276A721A-53CB-4DD4-A4E5-F9B358F340AB}" type="presOf" srcId="{8085DA15-EFBC-49FD-968C-D82614DE957A}" destId="{27557C7A-891D-47B8-A9C7-367103AB30C3}" srcOrd="0" destOrd="0" presId="urn:microsoft.com/office/officeart/2005/8/layout/orgChart1"/>
    <dgm:cxn modelId="{3F140021-F413-48FD-9C1E-F58352972B7F}" srcId="{BEEFF70A-8BA6-49F2-8819-584129D64FBD}" destId="{19F840D0-16A5-4F0D-97CB-406AEEBC8EB2}" srcOrd="0" destOrd="0" parTransId="{77FF9D8F-2AD9-48FB-BD65-030D337EF35B}" sibTransId="{EE5301E4-F916-4AC0-992F-2D7DC5F38599}"/>
    <dgm:cxn modelId="{362E63E3-0CC8-4454-9B70-3D9C90650B9D}" type="presOf" srcId="{410122CE-E5C6-4066-9284-AB9450A4EF71}" destId="{3AA20535-3E47-4910-BC8C-D4CC5F637E31}" srcOrd="0" destOrd="0" presId="urn:microsoft.com/office/officeart/2005/8/layout/orgChart1"/>
    <dgm:cxn modelId="{CDEB7D23-1DE9-4BBC-A397-503D68BCEEB6}" type="presParOf" srcId="{B584DA7F-698F-447A-876F-6FC1D6CD014D}" destId="{A9F086A4-EA96-41AD-AB52-AF8E89A4A066}" srcOrd="0" destOrd="0" presId="urn:microsoft.com/office/officeart/2005/8/layout/orgChart1"/>
    <dgm:cxn modelId="{AE250489-84EB-4FCF-B889-9A5567F87E15}" type="presParOf" srcId="{A9F086A4-EA96-41AD-AB52-AF8E89A4A066}" destId="{4C819CC7-7EA9-4C6D-A83C-974B6123E71F}" srcOrd="0" destOrd="0" presId="urn:microsoft.com/office/officeart/2005/8/layout/orgChart1"/>
    <dgm:cxn modelId="{AF77CF6D-DBFF-4AD3-B407-49949A0F6063}" type="presParOf" srcId="{4C819CC7-7EA9-4C6D-A83C-974B6123E71F}" destId="{E1D5D4C0-19BF-4240-9806-BBB87712371C}" srcOrd="0" destOrd="0" presId="urn:microsoft.com/office/officeart/2005/8/layout/orgChart1"/>
    <dgm:cxn modelId="{6B569A03-A91B-4F65-8092-FFF8F484DA2B}" type="presParOf" srcId="{4C819CC7-7EA9-4C6D-A83C-974B6123E71F}" destId="{85BC1E33-2F44-47A3-B32C-C4B1B95B1D9F}" srcOrd="1" destOrd="0" presId="urn:microsoft.com/office/officeart/2005/8/layout/orgChart1"/>
    <dgm:cxn modelId="{4D46D6D2-E795-46E1-9649-6439CD2ABFF7}" type="presParOf" srcId="{A9F086A4-EA96-41AD-AB52-AF8E89A4A066}" destId="{E1FA6740-559B-4172-84B3-39F872F4206D}" srcOrd="1" destOrd="0" presId="urn:microsoft.com/office/officeart/2005/8/layout/orgChart1"/>
    <dgm:cxn modelId="{C6348BC5-A476-4D8F-BCB6-D1228E832F40}" type="presParOf" srcId="{E1FA6740-559B-4172-84B3-39F872F4206D}" destId="{FAB858BC-0FC9-4557-9CD1-230B9636B66B}" srcOrd="0" destOrd="0" presId="urn:microsoft.com/office/officeart/2005/8/layout/orgChart1"/>
    <dgm:cxn modelId="{7CCACFF1-B90C-4444-B277-39B17AD686AE}" type="presParOf" srcId="{E1FA6740-559B-4172-84B3-39F872F4206D}" destId="{FF177675-555D-4001-9584-2C70E458B9EC}" srcOrd="1" destOrd="0" presId="urn:microsoft.com/office/officeart/2005/8/layout/orgChart1"/>
    <dgm:cxn modelId="{39AE552A-4458-4747-ABCA-C8FFECB62008}" type="presParOf" srcId="{FF177675-555D-4001-9584-2C70E458B9EC}" destId="{55D9FD99-8BE2-4A3A-9F9E-E738371503B5}" srcOrd="0" destOrd="0" presId="urn:microsoft.com/office/officeart/2005/8/layout/orgChart1"/>
    <dgm:cxn modelId="{A7FBEEB1-198D-49F4-88EB-9AD420FC0406}" type="presParOf" srcId="{55D9FD99-8BE2-4A3A-9F9E-E738371503B5}" destId="{27557C7A-891D-47B8-A9C7-367103AB30C3}" srcOrd="0" destOrd="0" presId="urn:microsoft.com/office/officeart/2005/8/layout/orgChart1"/>
    <dgm:cxn modelId="{E65F04AD-0E4B-4738-A4DB-FE1B13C44ECD}" type="presParOf" srcId="{55D9FD99-8BE2-4A3A-9F9E-E738371503B5}" destId="{E4698D2F-2D2F-47C6-86CD-9FB636D31771}" srcOrd="1" destOrd="0" presId="urn:microsoft.com/office/officeart/2005/8/layout/orgChart1"/>
    <dgm:cxn modelId="{6B644B1E-2A43-40C5-A8C1-8EF08D6FC253}" type="presParOf" srcId="{FF177675-555D-4001-9584-2C70E458B9EC}" destId="{57836AD0-B4B5-4FC5-9F74-EB1F1E51CFD4}" srcOrd="1" destOrd="0" presId="urn:microsoft.com/office/officeart/2005/8/layout/orgChart1"/>
    <dgm:cxn modelId="{E347F2F4-3713-4EB9-8041-3D8A9B8621A9}" type="presParOf" srcId="{FF177675-555D-4001-9584-2C70E458B9EC}" destId="{9050B421-FDA9-4432-B674-05F92E4F6A3C}" srcOrd="2" destOrd="0" presId="urn:microsoft.com/office/officeart/2005/8/layout/orgChart1"/>
    <dgm:cxn modelId="{767873B5-105D-4AF6-ADB2-771C3B2C8028}" type="presParOf" srcId="{E1FA6740-559B-4172-84B3-39F872F4206D}" destId="{39676B5A-4D7A-4346-8448-C8BAD9F9BBB7}" srcOrd="2" destOrd="0" presId="urn:microsoft.com/office/officeart/2005/8/layout/orgChart1"/>
    <dgm:cxn modelId="{D9D1951D-D49E-45E3-99D7-5FD1DE0320AF}" type="presParOf" srcId="{E1FA6740-559B-4172-84B3-39F872F4206D}" destId="{D5F6CD1D-EEF0-4B48-B156-E515E4A4ED3F}" srcOrd="3" destOrd="0" presId="urn:microsoft.com/office/officeart/2005/8/layout/orgChart1"/>
    <dgm:cxn modelId="{A755BA56-B149-476E-A14A-C76CF1EA0877}" type="presParOf" srcId="{D5F6CD1D-EEF0-4B48-B156-E515E4A4ED3F}" destId="{3952640F-A5ED-47A3-90E0-339572ED0264}" srcOrd="0" destOrd="0" presId="urn:microsoft.com/office/officeart/2005/8/layout/orgChart1"/>
    <dgm:cxn modelId="{19EE91C2-AC31-42C0-9711-C4AD35F47D26}" type="presParOf" srcId="{3952640F-A5ED-47A3-90E0-339572ED0264}" destId="{3AA20535-3E47-4910-BC8C-D4CC5F637E31}" srcOrd="0" destOrd="0" presId="urn:microsoft.com/office/officeart/2005/8/layout/orgChart1"/>
    <dgm:cxn modelId="{1FA6A4D2-7040-473B-9591-B60043E04C41}" type="presParOf" srcId="{3952640F-A5ED-47A3-90E0-339572ED0264}" destId="{7F94C5A7-98FD-49B2-A3A4-C9D324EAAD54}" srcOrd="1" destOrd="0" presId="urn:microsoft.com/office/officeart/2005/8/layout/orgChart1"/>
    <dgm:cxn modelId="{FDD2B890-F7A2-4D2B-BAAE-137694EF5057}" type="presParOf" srcId="{D5F6CD1D-EEF0-4B48-B156-E515E4A4ED3F}" destId="{E25D6D74-E8F3-44C1-BD1A-A1F72A4EC5AE}" srcOrd="1" destOrd="0" presId="urn:microsoft.com/office/officeart/2005/8/layout/orgChart1"/>
    <dgm:cxn modelId="{63352623-FF63-4A63-B940-F4D84DCEDD1C}" type="presParOf" srcId="{D5F6CD1D-EEF0-4B48-B156-E515E4A4ED3F}" destId="{B83A4884-0763-407C-BF86-68117025C4DD}" srcOrd="2" destOrd="0" presId="urn:microsoft.com/office/officeart/2005/8/layout/orgChart1"/>
    <dgm:cxn modelId="{FD5E477B-4071-478F-8119-BA72140BDA85}" type="presParOf" srcId="{A9F086A4-EA96-41AD-AB52-AF8E89A4A066}" destId="{B1CEBD3B-5E73-4FE5-820E-7660AD01EA00}"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EFF70A-8BA6-49F2-8819-584129D64FBD}"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19F840D0-16A5-4F0D-97CB-406AEEBC8EB2}">
      <dgm:prSet phldrT="[Text]"/>
      <dgm:spPr/>
      <dgm:t>
        <a:bodyPr/>
        <a:lstStyle/>
        <a:p>
          <a:r>
            <a:rPr lang="en-US" dirty="0" smtClean="0"/>
            <a:t>Student</a:t>
          </a:r>
          <a:endParaRPr lang="en-US" dirty="0"/>
        </a:p>
      </dgm:t>
    </dgm:pt>
    <dgm:pt modelId="{77FF9D8F-2AD9-48FB-BD65-030D337EF35B}" type="parTrans" cxnId="{3F140021-F413-48FD-9C1E-F58352972B7F}">
      <dgm:prSet/>
      <dgm:spPr/>
      <dgm:t>
        <a:bodyPr/>
        <a:lstStyle/>
        <a:p>
          <a:endParaRPr lang="en-US"/>
        </a:p>
      </dgm:t>
    </dgm:pt>
    <dgm:pt modelId="{EE5301E4-F916-4AC0-992F-2D7DC5F38599}" type="sibTrans" cxnId="{3F140021-F413-48FD-9C1E-F58352972B7F}">
      <dgm:prSet/>
      <dgm:spPr/>
      <dgm:t>
        <a:bodyPr/>
        <a:lstStyle/>
        <a:p>
          <a:endParaRPr lang="en-US"/>
        </a:p>
      </dgm:t>
    </dgm:pt>
    <dgm:pt modelId="{8085DA15-EFBC-49FD-968C-D82614DE957A}">
      <dgm:prSet phldrT="[Text]"/>
      <dgm:spPr/>
      <dgm:t>
        <a:bodyPr/>
        <a:lstStyle/>
        <a:p>
          <a:r>
            <a:rPr lang="en-US" dirty="0" smtClean="0"/>
            <a:t>Online Learning</a:t>
          </a:r>
          <a:endParaRPr lang="en-US" dirty="0"/>
        </a:p>
      </dgm:t>
    </dgm:pt>
    <dgm:pt modelId="{A46D184D-9CED-4AB1-B094-56AEBBD8F96E}" type="parTrans" cxnId="{2ACE5592-DBE3-485E-BDA2-0F70FAF11D15}">
      <dgm:prSet/>
      <dgm:spPr/>
      <dgm:t>
        <a:bodyPr/>
        <a:lstStyle/>
        <a:p>
          <a:endParaRPr lang="en-US"/>
        </a:p>
      </dgm:t>
    </dgm:pt>
    <dgm:pt modelId="{B349CF36-D81D-486D-8662-871FE1E7DB8F}" type="sibTrans" cxnId="{2ACE5592-DBE3-485E-BDA2-0F70FAF11D15}">
      <dgm:prSet/>
      <dgm:spPr/>
      <dgm:t>
        <a:bodyPr/>
        <a:lstStyle/>
        <a:p>
          <a:endParaRPr lang="en-US"/>
        </a:p>
      </dgm:t>
    </dgm:pt>
    <dgm:pt modelId="{410122CE-E5C6-4066-9284-AB9450A4EF71}">
      <dgm:prSet phldrT="[Text]"/>
      <dgm:spPr/>
      <dgm:t>
        <a:bodyPr/>
        <a:lstStyle/>
        <a:p>
          <a:r>
            <a:rPr lang="en-US" dirty="0" smtClean="0"/>
            <a:t>College</a:t>
          </a:r>
          <a:endParaRPr lang="en-US" dirty="0"/>
        </a:p>
      </dgm:t>
    </dgm:pt>
    <dgm:pt modelId="{87740322-4AF5-4749-BC31-02496D4274E8}" type="parTrans" cxnId="{D8B72244-514B-4B53-861E-DDC93F52F378}">
      <dgm:prSet/>
      <dgm:spPr/>
      <dgm:t>
        <a:bodyPr/>
        <a:lstStyle/>
        <a:p>
          <a:endParaRPr lang="en-US"/>
        </a:p>
      </dgm:t>
    </dgm:pt>
    <dgm:pt modelId="{0D26DB01-2C98-4324-B2C9-C9A40AD8BF28}" type="sibTrans" cxnId="{D8B72244-514B-4B53-861E-DDC93F52F378}">
      <dgm:prSet/>
      <dgm:spPr/>
      <dgm:t>
        <a:bodyPr/>
        <a:lstStyle/>
        <a:p>
          <a:endParaRPr lang="en-US"/>
        </a:p>
      </dgm:t>
    </dgm:pt>
    <dgm:pt modelId="{B584DA7F-698F-447A-876F-6FC1D6CD014D}" type="pres">
      <dgm:prSet presAssocID="{BEEFF70A-8BA6-49F2-8819-584129D64FBD}" presName="hierChild1" presStyleCnt="0">
        <dgm:presLayoutVars>
          <dgm:orgChart val="1"/>
          <dgm:chPref val="1"/>
          <dgm:dir/>
          <dgm:animOne val="branch"/>
          <dgm:animLvl val="lvl"/>
          <dgm:resizeHandles/>
        </dgm:presLayoutVars>
      </dgm:prSet>
      <dgm:spPr/>
      <dgm:t>
        <a:bodyPr/>
        <a:lstStyle/>
        <a:p>
          <a:endParaRPr lang="en-US"/>
        </a:p>
      </dgm:t>
    </dgm:pt>
    <dgm:pt modelId="{A9F086A4-EA96-41AD-AB52-AF8E89A4A066}" type="pres">
      <dgm:prSet presAssocID="{19F840D0-16A5-4F0D-97CB-406AEEBC8EB2}" presName="hierRoot1" presStyleCnt="0">
        <dgm:presLayoutVars>
          <dgm:hierBranch val="init"/>
        </dgm:presLayoutVars>
      </dgm:prSet>
      <dgm:spPr/>
    </dgm:pt>
    <dgm:pt modelId="{4C819CC7-7EA9-4C6D-A83C-974B6123E71F}" type="pres">
      <dgm:prSet presAssocID="{19F840D0-16A5-4F0D-97CB-406AEEBC8EB2}" presName="rootComposite1" presStyleCnt="0"/>
      <dgm:spPr/>
    </dgm:pt>
    <dgm:pt modelId="{E1D5D4C0-19BF-4240-9806-BBB87712371C}" type="pres">
      <dgm:prSet presAssocID="{19F840D0-16A5-4F0D-97CB-406AEEBC8EB2}" presName="rootText1" presStyleLbl="node0" presStyleIdx="0" presStyleCnt="1">
        <dgm:presLayoutVars>
          <dgm:chPref val="3"/>
        </dgm:presLayoutVars>
      </dgm:prSet>
      <dgm:spPr/>
      <dgm:t>
        <a:bodyPr/>
        <a:lstStyle/>
        <a:p>
          <a:endParaRPr lang="en-US"/>
        </a:p>
      </dgm:t>
    </dgm:pt>
    <dgm:pt modelId="{85BC1E33-2F44-47A3-B32C-C4B1B95B1D9F}" type="pres">
      <dgm:prSet presAssocID="{19F840D0-16A5-4F0D-97CB-406AEEBC8EB2}" presName="rootConnector1" presStyleLbl="node1" presStyleIdx="0" presStyleCnt="0"/>
      <dgm:spPr/>
      <dgm:t>
        <a:bodyPr/>
        <a:lstStyle/>
        <a:p>
          <a:endParaRPr lang="en-US"/>
        </a:p>
      </dgm:t>
    </dgm:pt>
    <dgm:pt modelId="{E1FA6740-559B-4172-84B3-39F872F4206D}" type="pres">
      <dgm:prSet presAssocID="{19F840D0-16A5-4F0D-97CB-406AEEBC8EB2}" presName="hierChild2" presStyleCnt="0"/>
      <dgm:spPr/>
    </dgm:pt>
    <dgm:pt modelId="{FAB858BC-0FC9-4557-9CD1-230B9636B66B}" type="pres">
      <dgm:prSet presAssocID="{A46D184D-9CED-4AB1-B094-56AEBBD8F96E}" presName="Name37" presStyleLbl="parChTrans1D2" presStyleIdx="0" presStyleCnt="2"/>
      <dgm:spPr/>
      <dgm:t>
        <a:bodyPr/>
        <a:lstStyle/>
        <a:p>
          <a:endParaRPr lang="en-US"/>
        </a:p>
      </dgm:t>
    </dgm:pt>
    <dgm:pt modelId="{FF177675-555D-4001-9584-2C70E458B9EC}" type="pres">
      <dgm:prSet presAssocID="{8085DA15-EFBC-49FD-968C-D82614DE957A}" presName="hierRoot2" presStyleCnt="0">
        <dgm:presLayoutVars>
          <dgm:hierBranch val="init"/>
        </dgm:presLayoutVars>
      </dgm:prSet>
      <dgm:spPr/>
    </dgm:pt>
    <dgm:pt modelId="{55D9FD99-8BE2-4A3A-9F9E-E738371503B5}" type="pres">
      <dgm:prSet presAssocID="{8085DA15-EFBC-49FD-968C-D82614DE957A}" presName="rootComposite" presStyleCnt="0"/>
      <dgm:spPr/>
    </dgm:pt>
    <dgm:pt modelId="{27557C7A-891D-47B8-A9C7-367103AB30C3}" type="pres">
      <dgm:prSet presAssocID="{8085DA15-EFBC-49FD-968C-D82614DE957A}" presName="rootText" presStyleLbl="node2" presStyleIdx="0" presStyleCnt="2">
        <dgm:presLayoutVars>
          <dgm:chPref val="3"/>
        </dgm:presLayoutVars>
      </dgm:prSet>
      <dgm:spPr/>
      <dgm:t>
        <a:bodyPr/>
        <a:lstStyle/>
        <a:p>
          <a:endParaRPr lang="en-US"/>
        </a:p>
      </dgm:t>
    </dgm:pt>
    <dgm:pt modelId="{E4698D2F-2D2F-47C6-86CD-9FB636D31771}" type="pres">
      <dgm:prSet presAssocID="{8085DA15-EFBC-49FD-968C-D82614DE957A}" presName="rootConnector" presStyleLbl="node2" presStyleIdx="0" presStyleCnt="2"/>
      <dgm:spPr/>
      <dgm:t>
        <a:bodyPr/>
        <a:lstStyle/>
        <a:p>
          <a:endParaRPr lang="en-US"/>
        </a:p>
      </dgm:t>
    </dgm:pt>
    <dgm:pt modelId="{57836AD0-B4B5-4FC5-9F74-EB1F1E51CFD4}" type="pres">
      <dgm:prSet presAssocID="{8085DA15-EFBC-49FD-968C-D82614DE957A}" presName="hierChild4" presStyleCnt="0"/>
      <dgm:spPr/>
    </dgm:pt>
    <dgm:pt modelId="{9050B421-FDA9-4432-B674-05F92E4F6A3C}" type="pres">
      <dgm:prSet presAssocID="{8085DA15-EFBC-49FD-968C-D82614DE957A}" presName="hierChild5" presStyleCnt="0"/>
      <dgm:spPr/>
    </dgm:pt>
    <dgm:pt modelId="{39676B5A-4D7A-4346-8448-C8BAD9F9BBB7}" type="pres">
      <dgm:prSet presAssocID="{87740322-4AF5-4749-BC31-02496D4274E8}" presName="Name37" presStyleLbl="parChTrans1D2" presStyleIdx="1" presStyleCnt="2"/>
      <dgm:spPr/>
      <dgm:t>
        <a:bodyPr/>
        <a:lstStyle/>
        <a:p>
          <a:endParaRPr lang="en-US"/>
        </a:p>
      </dgm:t>
    </dgm:pt>
    <dgm:pt modelId="{D5F6CD1D-EEF0-4B48-B156-E515E4A4ED3F}" type="pres">
      <dgm:prSet presAssocID="{410122CE-E5C6-4066-9284-AB9450A4EF71}" presName="hierRoot2" presStyleCnt="0">
        <dgm:presLayoutVars>
          <dgm:hierBranch val="init"/>
        </dgm:presLayoutVars>
      </dgm:prSet>
      <dgm:spPr/>
    </dgm:pt>
    <dgm:pt modelId="{3952640F-A5ED-47A3-90E0-339572ED0264}" type="pres">
      <dgm:prSet presAssocID="{410122CE-E5C6-4066-9284-AB9450A4EF71}" presName="rootComposite" presStyleCnt="0"/>
      <dgm:spPr/>
    </dgm:pt>
    <dgm:pt modelId="{3AA20535-3E47-4910-BC8C-D4CC5F637E31}" type="pres">
      <dgm:prSet presAssocID="{410122CE-E5C6-4066-9284-AB9450A4EF71}" presName="rootText" presStyleLbl="node2" presStyleIdx="1" presStyleCnt="2">
        <dgm:presLayoutVars>
          <dgm:chPref val="3"/>
        </dgm:presLayoutVars>
      </dgm:prSet>
      <dgm:spPr/>
      <dgm:t>
        <a:bodyPr/>
        <a:lstStyle/>
        <a:p>
          <a:endParaRPr lang="en-US"/>
        </a:p>
      </dgm:t>
    </dgm:pt>
    <dgm:pt modelId="{7F94C5A7-98FD-49B2-A3A4-C9D324EAAD54}" type="pres">
      <dgm:prSet presAssocID="{410122CE-E5C6-4066-9284-AB9450A4EF71}" presName="rootConnector" presStyleLbl="node2" presStyleIdx="1" presStyleCnt="2"/>
      <dgm:spPr/>
      <dgm:t>
        <a:bodyPr/>
        <a:lstStyle/>
        <a:p>
          <a:endParaRPr lang="en-US"/>
        </a:p>
      </dgm:t>
    </dgm:pt>
    <dgm:pt modelId="{E25D6D74-E8F3-44C1-BD1A-A1F72A4EC5AE}" type="pres">
      <dgm:prSet presAssocID="{410122CE-E5C6-4066-9284-AB9450A4EF71}" presName="hierChild4" presStyleCnt="0"/>
      <dgm:spPr/>
    </dgm:pt>
    <dgm:pt modelId="{B83A4884-0763-407C-BF86-68117025C4DD}" type="pres">
      <dgm:prSet presAssocID="{410122CE-E5C6-4066-9284-AB9450A4EF71}" presName="hierChild5" presStyleCnt="0"/>
      <dgm:spPr/>
    </dgm:pt>
    <dgm:pt modelId="{B1CEBD3B-5E73-4FE5-820E-7660AD01EA00}" type="pres">
      <dgm:prSet presAssocID="{19F840D0-16A5-4F0D-97CB-406AEEBC8EB2}" presName="hierChild3" presStyleCnt="0"/>
      <dgm:spPr/>
    </dgm:pt>
  </dgm:ptLst>
  <dgm:cxnLst>
    <dgm:cxn modelId="{5E9EFE4F-A7E3-4512-9BED-1EA3AD81B804}" type="presOf" srcId="{410122CE-E5C6-4066-9284-AB9450A4EF71}" destId="{7F94C5A7-98FD-49B2-A3A4-C9D324EAAD54}" srcOrd="1" destOrd="0" presId="urn:microsoft.com/office/officeart/2005/8/layout/orgChart1"/>
    <dgm:cxn modelId="{E9BA4A7A-F070-4CB3-95E0-6921AF5044D0}" type="presOf" srcId="{A46D184D-9CED-4AB1-B094-56AEBBD8F96E}" destId="{FAB858BC-0FC9-4557-9CD1-230B9636B66B}" srcOrd="0" destOrd="0" presId="urn:microsoft.com/office/officeart/2005/8/layout/orgChart1"/>
    <dgm:cxn modelId="{839BFEDF-9BAE-4DB6-9C80-BC0D9A36A75F}" type="presOf" srcId="{19F840D0-16A5-4F0D-97CB-406AEEBC8EB2}" destId="{85BC1E33-2F44-47A3-B32C-C4B1B95B1D9F}" srcOrd="1" destOrd="0" presId="urn:microsoft.com/office/officeart/2005/8/layout/orgChart1"/>
    <dgm:cxn modelId="{8DAB8831-6203-41E6-A764-96606316818D}" type="presOf" srcId="{19F840D0-16A5-4F0D-97CB-406AEEBC8EB2}" destId="{E1D5D4C0-19BF-4240-9806-BBB87712371C}" srcOrd="0" destOrd="0" presId="urn:microsoft.com/office/officeart/2005/8/layout/orgChart1"/>
    <dgm:cxn modelId="{50303744-AB11-4D35-8437-482BA1F08E3B}" type="presOf" srcId="{8085DA15-EFBC-49FD-968C-D82614DE957A}" destId="{E4698D2F-2D2F-47C6-86CD-9FB636D31771}" srcOrd="1" destOrd="0" presId="urn:microsoft.com/office/officeart/2005/8/layout/orgChart1"/>
    <dgm:cxn modelId="{E93D6809-1B4A-4605-80C1-284632C4D373}" type="presOf" srcId="{87740322-4AF5-4749-BC31-02496D4274E8}" destId="{39676B5A-4D7A-4346-8448-C8BAD9F9BBB7}" srcOrd="0" destOrd="0" presId="urn:microsoft.com/office/officeart/2005/8/layout/orgChart1"/>
    <dgm:cxn modelId="{835A9242-DC89-4CD8-A66E-BA918490EAA9}" type="presOf" srcId="{BEEFF70A-8BA6-49F2-8819-584129D64FBD}" destId="{B584DA7F-698F-447A-876F-6FC1D6CD014D}" srcOrd="0" destOrd="0" presId="urn:microsoft.com/office/officeart/2005/8/layout/orgChart1"/>
    <dgm:cxn modelId="{2ACE5592-DBE3-485E-BDA2-0F70FAF11D15}" srcId="{19F840D0-16A5-4F0D-97CB-406AEEBC8EB2}" destId="{8085DA15-EFBC-49FD-968C-D82614DE957A}" srcOrd="0" destOrd="0" parTransId="{A46D184D-9CED-4AB1-B094-56AEBBD8F96E}" sibTransId="{B349CF36-D81D-486D-8662-871FE1E7DB8F}"/>
    <dgm:cxn modelId="{D8B72244-514B-4B53-861E-DDC93F52F378}" srcId="{19F840D0-16A5-4F0D-97CB-406AEEBC8EB2}" destId="{410122CE-E5C6-4066-9284-AB9450A4EF71}" srcOrd="1" destOrd="0" parTransId="{87740322-4AF5-4749-BC31-02496D4274E8}" sibTransId="{0D26DB01-2C98-4324-B2C9-C9A40AD8BF28}"/>
    <dgm:cxn modelId="{276A721A-53CB-4DD4-A4E5-F9B358F340AB}" type="presOf" srcId="{8085DA15-EFBC-49FD-968C-D82614DE957A}" destId="{27557C7A-891D-47B8-A9C7-367103AB30C3}" srcOrd="0" destOrd="0" presId="urn:microsoft.com/office/officeart/2005/8/layout/orgChart1"/>
    <dgm:cxn modelId="{3F140021-F413-48FD-9C1E-F58352972B7F}" srcId="{BEEFF70A-8BA6-49F2-8819-584129D64FBD}" destId="{19F840D0-16A5-4F0D-97CB-406AEEBC8EB2}" srcOrd="0" destOrd="0" parTransId="{77FF9D8F-2AD9-48FB-BD65-030D337EF35B}" sibTransId="{EE5301E4-F916-4AC0-992F-2D7DC5F38599}"/>
    <dgm:cxn modelId="{362E63E3-0CC8-4454-9B70-3D9C90650B9D}" type="presOf" srcId="{410122CE-E5C6-4066-9284-AB9450A4EF71}" destId="{3AA20535-3E47-4910-BC8C-D4CC5F637E31}" srcOrd="0" destOrd="0" presId="urn:microsoft.com/office/officeart/2005/8/layout/orgChart1"/>
    <dgm:cxn modelId="{CDEB7D23-1DE9-4BBC-A397-503D68BCEEB6}" type="presParOf" srcId="{B584DA7F-698F-447A-876F-6FC1D6CD014D}" destId="{A9F086A4-EA96-41AD-AB52-AF8E89A4A066}" srcOrd="0" destOrd="0" presId="urn:microsoft.com/office/officeart/2005/8/layout/orgChart1"/>
    <dgm:cxn modelId="{AE250489-84EB-4FCF-B889-9A5567F87E15}" type="presParOf" srcId="{A9F086A4-EA96-41AD-AB52-AF8E89A4A066}" destId="{4C819CC7-7EA9-4C6D-A83C-974B6123E71F}" srcOrd="0" destOrd="0" presId="urn:microsoft.com/office/officeart/2005/8/layout/orgChart1"/>
    <dgm:cxn modelId="{AF77CF6D-DBFF-4AD3-B407-49949A0F6063}" type="presParOf" srcId="{4C819CC7-7EA9-4C6D-A83C-974B6123E71F}" destId="{E1D5D4C0-19BF-4240-9806-BBB87712371C}" srcOrd="0" destOrd="0" presId="urn:microsoft.com/office/officeart/2005/8/layout/orgChart1"/>
    <dgm:cxn modelId="{6B569A03-A91B-4F65-8092-FFF8F484DA2B}" type="presParOf" srcId="{4C819CC7-7EA9-4C6D-A83C-974B6123E71F}" destId="{85BC1E33-2F44-47A3-B32C-C4B1B95B1D9F}" srcOrd="1" destOrd="0" presId="urn:microsoft.com/office/officeart/2005/8/layout/orgChart1"/>
    <dgm:cxn modelId="{4D46D6D2-E795-46E1-9649-6439CD2ABFF7}" type="presParOf" srcId="{A9F086A4-EA96-41AD-AB52-AF8E89A4A066}" destId="{E1FA6740-559B-4172-84B3-39F872F4206D}" srcOrd="1" destOrd="0" presId="urn:microsoft.com/office/officeart/2005/8/layout/orgChart1"/>
    <dgm:cxn modelId="{C6348BC5-A476-4D8F-BCB6-D1228E832F40}" type="presParOf" srcId="{E1FA6740-559B-4172-84B3-39F872F4206D}" destId="{FAB858BC-0FC9-4557-9CD1-230B9636B66B}" srcOrd="0" destOrd="0" presId="urn:microsoft.com/office/officeart/2005/8/layout/orgChart1"/>
    <dgm:cxn modelId="{7CCACFF1-B90C-4444-B277-39B17AD686AE}" type="presParOf" srcId="{E1FA6740-559B-4172-84B3-39F872F4206D}" destId="{FF177675-555D-4001-9584-2C70E458B9EC}" srcOrd="1" destOrd="0" presId="urn:microsoft.com/office/officeart/2005/8/layout/orgChart1"/>
    <dgm:cxn modelId="{39AE552A-4458-4747-ABCA-C8FFECB62008}" type="presParOf" srcId="{FF177675-555D-4001-9584-2C70E458B9EC}" destId="{55D9FD99-8BE2-4A3A-9F9E-E738371503B5}" srcOrd="0" destOrd="0" presId="urn:microsoft.com/office/officeart/2005/8/layout/orgChart1"/>
    <dgm:cxn modelId="{A7FBEEB1-198D-49F4-88EB-9AD420FC0406}" type="presParOf" srcId="{55D9FD99-8BE2-4A3A-9F9E-E738371503B5}" destId="{27557C7A-891D-47B8-A9C7-367103AB30C3}" srcOrd="0" destOrd="0" presId="urn:microsoft.com/office/officeart/2005/8/layout/orgChart1"/>
    <dgm:cxn modelId="{E65F04AD-0E4B-4738-A4DB-FE1B13C44ECD}" type="presParOf" srcId="{55D9FD99-8BE2-4A3A-9F9E-E738371503B5}" destId="{E4698D2F-2D2F-47C6-86CD-9FB636D31771}" srcOrd="1" destOrd="0" presId="urn:microsoft.com/office/officeart/2005/8/layout/orgChart1"/>
    <dgm:cxn modelId="{6B644B1E-2A43-40C5-A8C1-8EF08D6FC253}" type="presParOf" srcId="{FF177675-555D-4001-9584-2C70E458B9EC}" destId="{57836AD0-B4B5-4FC5-9F74-EB1F1E51CFD4}" srcOrd="1" destOrd="0" presId="urn:microsoft.com/office/officeart/2005/8/layout/orgChart1"/>
    <dgm:cxn modelId="{E347F2F4-3713-4EB9-8041-3D8A9B8621A9}" type="presParOf" srcId="{FF177675-555D-4001-9584-2C70E458B9EC}" destId="{9050B421-FDA9-4432-B674-05F92E4F6A3C}" srcOrd="2" destOrd="0" presId="urn:microsoft.com/office/officeart/2005/8/layout/orgChart1"/>
    <dgm:cxn modelId="{767873B5-105D-4AF6-ADB2-771C3B2C8028}" type="presParOf" srcId="{E1FA6740-559B-4172-84B3-39F872F4206D}" destId="{39676B5A-4D7A-4346-8448-C8BAD9F9BBB7}" srcOrd="2" destOrd="0" presId="urn:microsoft.com/office/officeart/2005/8/layout/orgChart1"/>
    <dgm:cxn modelId="{D9D1951D-D49E-45E3-99D7-5FD1DE0320AF}" type="presParOf" srcId="{E1FA6740-559B-4172-84B3-39F872F4206D}" destId="{D5F6CD1D-EEF0-4B48-B156-E515E4A4ED3F}" srcOrd="3" destOrd="0" presId="urn:microsoft.com/office/officeart/2005/8/layout/orgChart1"/>
    <dgm:cxn modelId="{A755BA56-B149-476E-A14A-C76CF1EA0877}" type="presParOf" srcId="{D5F6CD1D-EEF0-4B48-B156-E515E4A4ED3F}" destId="{3952640F-A5ED-47A3-90E0-339572ED0264}" srcOrd="0" destOrd="0" presId="urn:microsoft.com/office/officeart/2005/8/layout/orgChart1"/>
    <dgm:cxn modelId="{19EE91C2-AC31-42C0-9711-C4AD35F47D26}" type="presParOf" srcId="{3952640F-A5ED-47A3-90E0-339572ED0264}" destId="{3AA20535-3E47-4910-BC8C-D4CC5F637E31}" srcOrd="0" destOrd="0" presId="urn:microsoft.com/office/officeart/2005/8/layout/orgChart1"/>
    <dgm:cxn modelId="{1FA6A4D2-7040-473B-9591-B60043E04C41}" type="presParOf" srcId="{3952640F-A5ED-47A3-90E0-339572ED0264}" destId="{7F94C5A7-98FD-49B2-A3A4-C9D324EAAD54}" srcOrd="1" destOrd="0" presId="urn:microsoft.com/office/officeart/2005/8/layout/orgChart1"/>
    <dgm:cxn modelId="{FDD2B890-F7A2-4D2B-BAAE-137694EF5057}" type="presParOf" srcId="{D5F6CD1D-EEF0-4B48-B156-E515E4A4ED3F}" destId="{E25D6D74-E8F3-44C1-BD1A-A1F72A4EC5AE}" srcOrd="1" destOrd="0" presId="urn:microsoft.com/office/officeart/2005/8/layout/orgChart1"/>
    <dgm:cxn modelId="{63352623-FF63-4A63-B940-F4D84DCEDD1C}" type="presParOf" srcId="{D5F6CD1D-EEF0-4B48-B156-E515E4A4ED3F}" destId="{B83A4884-0763-407C-BF86-68117025C4DD}" srcOrd="2" destOrd="0" presId="urn:microsoft.com/office/officeart/2005/8/layout/orgChart1"/>
    <dgm:cxn modelId="{FD5E477B-4071-478F-8119-BA72140BDA85}" type="presParOf" srcId="{A9F086A4-EA96-41AD-AB52-AF8E89A4A066}" destId="{B1CEBD3B-5E73-4FE5-820E-7660AD01EA00}" srcOrd="2" destOrd="0" presId="urn:microsoft.com/office/officeart/2005/8/layout/orgChar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676B5A-4D7A-4346-8448-C8BAD9F9BBB7}">
      <dsp:nvSpPr>
        <dsp:cNvPr id="0" name=""/>
        <dsp:cNvSpPr/>
      </dsp:nvSpPr>
      <dsp:spPr>
        <a:xfrm>
          <a:off x="1470295" y="904779"/>
          <a:ext cx="804615" cy="279287"/>
        </a:xfrm>
        <a:custGeom>
          <a:avLst/>
          <a:gdLst/>
          <a:ahLst/>
          <a:cxnLst/>
          <a:rect l="0" t="0" r="0" b="0"/>
          <a:pathLst>
            <a:path>
              <a:moveTo>
                <a:pt x="0" y="0"/>
              </a:moveTo>
              <a:lnTo>
                <a:pt x="0" y="139643"/>
              </a:lnTo>
              <a:lnTo>
                <a:pt x="804615" y="139643"/>
              </a:lnTo>
              <a:lnTo>
                <a:pt x="804615" y="279287"/>
              </a:lnTo>
            </a:path>
          </a:pathLst>
        </a:custGeom>
        <a:noFill/>
        <a:ln w="12700" cap="flat" cmpd="sng" algn="ctr">
          <a:solidFill>
            <a:schemeClr val="accent6">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AB858BC-0FC9-4557-9CD1-230B9636B66B}">
      <dsp:nvSpPr>
        <dsp:cNvPr id="0" name=""/>
        <dsp:cNvSpPr/>
      </dsp:nvSpPr>
      <dsp:spPr>
        <a:xfrm>
          <a:off x="665680" y="904779"/>
          <a:ext cx="804615" cy="279287"/>
        </a:xfrm>
        <a:custGeom>
          <a:avLst/>
          <a:gdLst/>
          <a:ahLst/>
          <a:cxnLst/>
          <a:rect l="0" t="0" r="0" b="0"/>
          <a:pathLst>
            <a:path>
              <a:moveTo>
                <a:pt x="804615" y="0"/>
              </a:moveTo>
              <a:lnTo>
                <a:pt x="804615" y="139643"/>
              </a:lnTo>
              <a:lnTo>
                <a:pt x="0" y="139643"/>
              </a:lnTo>
              <a:lnTo>
                <a:pt x="0" y="279287"/>
              </a:lnTo>
            </a:path>
          </a:pathLst>
        </a:custGeom>
        <a:noFill/>
        <a:ln w="12700" cap="flat" cmpd="sng" algn="ctr">
          <a:solidFill>
            <a:schemeClr val="accent6">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1D5D4C0-19BF-4240-9806-BBB87712371C}">
      <dsp:nvSpPr>
        <dsp:cNvPr id="0" name=""/>
        <dsp:cNvSpPr/>
      </dsp:nvSpPr>
      <dsp:spPr>
        <a:xfrm>
          <a:off x="805324" y="239808"/>
          <a:ext cx="1329942" cy="664971"/>
        </a:xfrm>
        <a:prstGeom prst="rect">
          <a:avLst/>
        </a:prstGeom>
        <a:solidFill>
          <a:schemeClr val="accent6">
            <a:alpha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Student</a:t>
          </a:r>
          <a:endParaRPr lang="en-US" sz="2200" kern="1200" dirty="0"/>
        </a:p>
      </dsp:txBody>
      <dsp:txXfrm>
        <a:off x="805324" y="239808"/>
        <a:ext cx="1329942" cy="664971"/>
      </dsp:txXfrm>
    </dsp:sp>
    <dsp:sp modelId="{27557C7A-891D-47B8-A9C7-367103AB30C3}">
      <dsp:nvSpPr>
        <dsp:cNvPr id="0" name=""/>
        <dsp:cNvSpPr/>
      </dsp:nvSpPr>
      <dsp:spPr>
        <a:xfrm>
          <a:off x="708" y="1184067"/>
          <a:ext cx="1329942" cy="664971"/>
        </a:xfrm>
        <a:prstGeom prst="rect">
          <a:avLst/>
        </a:prstGeom>
        <a:solidFill>
          <a:schemeClr val="accent6">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Online Learning</a:t>
          </a:r>
          <a:endParaRPr lang="en-US" sz="2200" kern="1200" dirty="0"/>
        </a:p>
      </dsp:txBody>
      <dsp:txXfrm>
        <a:off x="708" y="1184067"/>
        <a:ext cx="1329942" cy="664971"/>
      </dsp:txXfrm>
    </dsp:sp>
    <dsp:sp modelId="{3AA20535-3E47-4910-BC8C-D4CC5F637E31}">
      <dsp:nvSpPr>
        <dsp:cNvPr id="0" name=""/>
        <dsp:cNvSpPr/>
      </dsp:nvSpPr>
      <dsp:spPr>
        <a:xfrm>
          <a:off x="1609939" y="1184067"/>
          <a:ext cx="1329942" cy="664971"/>
        </a:xfrm>
        <a:prstGeom prst="rect">
          <a:avLst/>
        </a:prstGeom>
        <a:solidFill>
          <a:schemeClr val="accent6">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College</a:t>
          </a:r>
          <a:endParaRPr lang="en-US" sz="2200" kern="1200" dirty="0"/>
        </a:p>
      </dsp:txBody>
      <dsp:txXfrm>
        <a:off x="1609939" y="1184067"/>
        <a:ext cx="1329942" cy="6649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676B5A-4D7A-4346-8448-C8BAD9F9BBB7}">
      <dsp:nvSpPr>
        <dsp:cNvPr id="0" name=""/>
        <dsp:cNvSpPr/>
      </dsp:nvSpPr>
      <dsp:spPr>
        <a:xfrm>
          <a:off x="1470295" y="904779"/>
          <a:ext cx="804615" cy="279287"/>
        </a:xfrm>
        <a:custGeom>
          <a:avLst/>
          <a:gdLst/>
          <a:ahLst/>
          <a:cxnLst/>
          <a:rect l="0" t="0" r="0" b="0"/>
          <a:pathLst>
            <a:path>
              <a:moveTo>
                <a:pt x="0" y="0"/>
              </a:moveTo>
              <a:lnTo>
                <a:pt x="0" y="139643"/>
              </a:lnTo>
              <a:lnTo>
                <a:pt x="804615" y="139643"/>
              </a:lnTo>
              <a:lnTo>
                <a:pt x="804615" y="27928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AB858BC-0FC9-4557-9CD1-230B9636B66B}">
      <dsp:nvSpPr>
        <dsp:cNvPr id="0" name=""/>
        <dsp:cNvSpPr/>
      </dsp:nvSpPr>
      <dsp:spPr>
        <a:xfrm>
          <a:off x="665680" y="904779"/>
          <a:ext cx="804615" cy="279287"/>
        </a:xfrm>
        <a:custGeom>
          <a:avLst/>
          <a:gdLst/>
          <a:ahLst/>
          <a:cxnLst/>
          <a:rect l="0" t="0" r="0" b="0"/>
          <a:pathLst>
            <a:path>
              <a:moveTo>
                <a:pt x="804615" y="0"/>
              </a:moveTo>
              <a:lnTo>
                <a:pt x="804615" y="139643"/>
              </a:lnTo>
              <a:lnTo>
                <a:pt x="0" y="139643"/>
              </a:lnTo>
              <a:lnTo>
                <a:pt x="0" y="27928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1D5D4C0-19BF-4240-9806-BBB87712371C}">
      <dsp:nvSpPr>
        <dsp:cNvPr id="0" name=""/>
        <dsp:cNvSpPr/>
      </dsp:nvSpPr>
      <dsp:spPr>
        <a:xfrm>
          <a:off x="805324" y="239808"/>
          <a:ext cx="1329942" cy="66497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Student</a:t>
          </a:r>
          <a:endParaRPr lang="en-US" sz="2200" kern="1200" dirty="0"/>
        </a:p>
      </dsp:txBody>
      <dsp:txXfrm>
        <a:off x="805324" y="239808"/>
        <a:ext cx="1329942" cy="664971"/>
      </dsp:txXfrm>
    </dsp:sp>
    <dsp:sp modelId="{27557C7A-891D-47B8-A9C7-367103AB30C3}">
      <dsp:nvSpPr>
        <dsp:cNvPr id="0" name=""/>
        <dsp:cNvSpPr/>
      </dsp:nvSpPr>
      <dsp:spPr>
        <a:xfrm>
          <a:off x="708" y="1184067"/>
          <a:ext cx="1329942" cy="66497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Online Learning</a:t>
          </a:r>
          <a:endParaRPr lang="en-US" sz="2200" kern="1200" dirty="0"/>
        </a:p>
      </dsp:txBody>
      <dsp:txXfrm>
        <a:off x="708" y="1184067"/>
        <a:ext cx="1329942" cy="664971"/>
      </dsp:txXfrm>
    </dsp:sp>
    <dsp:sp modelId="{3AA20535-3E47-4910-BC8C-D4CC5F637E31}">
      <dsp:nvSpPr>
        <dsp:cNvPr id="0" name=""/>
        <dsp:cNvSpPr/>
      </dsp:nvSpPr>
      <dsp:spPr>
        <a:xfrm>
          <a:off x="1609939" y="1184067"/>
          <a:ext cx="1329942" cy="66497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College</a:t>
          </a:r>
          <a:endParaRPr lang="en-US" sz="2200" kern="1200" dirty="0"/>
        </a:p>
      </dsp:txBody>
      <dsp:txXfrm>
        <a:off x="1609939" y="1184067"/>
        <a:ext cx="1329942" cy="664971"/>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B45BD54-D254-4322-AF58-CAE8257A3F82}"/>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10DB2E3-BEBB-417E-9A38-25C15BFBA35A}"/>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D263A75F-78DF-42A9-BC21-1C7D5E55C115}"/>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id="{2B1FEF01-CFDC-4705-BBAE-88BD256BEE1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776D622D-9BE6-4C9D-8064-B078A5E909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7B9C8AFD-31CF-44B5-815D-F706827DA94E}"/>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CCB5F93B-4C98-41CB-94D6-75C066006312}"/>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id="{0F325318-E234-4F36-8B87-16BA513E587C}"/>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162724" y="5082520"/>
            <a:ext cx="1724772" cy="496382"/>
          </a:xfrm>
          <a:prstGeom prst="rect">
            <a:avLst/>
          </a:prstGeom>
        </p:spPr>
      </p:pic>
      <p:pic>
        <p:nvPicPr>
          <p:cNvPr id="15" name="Picture 14">
            <a:extLst>
              <a:ext uri="{FF2B5EF4-FFF2-40B4-BE49-F238E27FC236}">
                <a16:creationId xmlns:a16="http://schemas.microsoft.com/office/drawing/2014/main" id="{33C151AA-4A07-419B-9ED6-CEF6AC61C135}"/>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5699516" y="4978669"/>
            <a:ext cx="2166937" cy="704084"/>
          </a:xfrm>
          <a:prstGeom prst="rect">
            <a:avLst/>
          </a:prstGeom>
        </p:spPr>
      </p:pic>
      <p:sp>
        <p:nvSpPr>
          <p:cNvPr id="2" name="Title 1">
            <a:extLst>
              <a:ext uri="{FF2B5EF4-FFF2-40B4-BE49-F238E27FC236}">
                <a16:creationId xmlns:a16="http://schemas.microsoft.com/office/drawing/2014/main" id="{357F1B1E-B7D1-4F84-BC64-4CE0DB37DA10}"/>
              </a:ext>
            </a:extLst>
          </p:cNvPr>
          <p:cNvSpPr>
            <a:spLocks noGrp="1"/>
          </p:cNvSpPr>
          <p:nvPr>
            <p:ph type="ctrTitle"/>
          </p:nvPr>
        </p:nvSpPr>
        <p:spPr>
          <a:xfrm>
            <a:off x="3778624" y="1574538"/>
            <a:ext cx="8001000" cy="1701519"/>
          </a:xfrm>
        </p:spPr>
        <p:txBody>
          <a:bodyPr anchor="ctr">
            <a:normAutofit/>
          </a:bodyPr>
          <a:lstStyle>
            <a:lvl1pPr algn="ctr">
              <a:defRPr sz="4000">
                <a:solidFill>
                  <a:schemeClr val="tx1">
                    <a:lumMod val="50000"/>
                    <a:lumOff val="50000"/>
                  </a:schemeClr>
                </a:solidFill>
                <a:latin typeface="Trebuchet MS" panose="020B0603020202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E486D6E-6BA8-4C52-924A-59253267AF57}"/>
              </a:ext>
            </a:extLst>
          </p:cNvPr>
          <p:cNvSpPr>
            <a:spLocks noGrp="1"/>
          </p:cNvSpPr>
          <p:nvPr>
            <p:ph type="subTitle" idx="1"/>
          </p:nvPr>
        </p:nvSpPr>
        <p:spPr>
          <a:xfrm>
            <a:off x="3778624" y="3602038"/>
            <a:ext cx="8001000" cy="806816"/>
          </a:xfrm>
        </p:spPr>
        <p:txBody>
          <a:bodyPr anchor="ctr"/>
          <a:lstStyle>
            <a:lvl1pPr marL="0" indent="0" algn="ctr">
              <a:buNone/>
              <a:defRPr sz="2400">
                <a:solidFill>
                  <a:srgbClr val="0070C0"/>
                </a:solidFill>
                <a:latin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3A3C5C8-6BE2-42E9-8B5A-2ED21D041198}"/>
              </a:ext>
            </a:extLst>
          </p:cNvPr>
          <p:cNvSpPr>
            <a:spLocks noGrp="1"/>
          </p:cNvSpPr>
          <p:nvPr>
            <p:ph type="dt" sz="half" idx="10"/>
          </p:nvPr>
        </p:nvSpPr>
        <p:spPr/>
        <p:txBody>
          <a:bodyPr/>
          <a:lstStyle/>
          <a:p>
            <a:fld id="{D2474CCF-98B4-411A-8810-C31E8C29E19B}" type="datetimeFigureOut">
              <a:rPr lang="en-US" smtClean="0"/>
              <a:t>9/17/2022</a:t>
            </a:fld>
            <a:endParaRPr lang="en-US"/>
          </a:p>
        </p:txBody>
      </p:sp>
      <p:sp>
        <p:nvSpPr>
          <p:cNvPr id="5" name="Footer Placeholder 4">
            <a:extLst>
              <a:ext uri="{FF2B5EF4-FFF2-40B4-BE49-F238E27FC236}">
                <a16:creationId xmlns:a16="http://schemas.microsoft.com/office/drawing/2014/main" id="{5318EDC7-CDC2-4407-9F8F-C0CEAA4009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F695F3-58FF-4760-B1DC-C5025EA66D87}"/>
              </a:ext>
            </a:extLst>
          </p:cNvPr>
          <p:cNvSpPr>
            <a:spLocks noGrp="1"/>
          </p:cNvSpPr>
          <p:nvPr>
            <p:ph type="sldNum" sz="quarter" idx="12"/>
          </p:nvPr>
        </p:nvSpPr>
        <p:spPr/>
        <p:txBody>
          <a:bodyPr/>
          <a:lstStyle/>
          <a:p>
            <a:fld id="{A1FD0E78-183D-4F7D-A18B-8A4BED7B6988}" type="slidenum">
              <a:rPr lang="en-US" smtClean="0"/>
              <a:t>‹#›</a:t>
            </a:fld>
            <a:endParaRPr lang="en-US"/>
          </a:p>
        </p:txBody>
      </p:sp>
      <p:cxnSp>
        <p:nvCxnSpPr>
          <p:cNvPr id="17" name="Straight Connector 16">
            <a:extLst>
              <a:ext uri="{FF2B5EF4-FFF2-40B4-BE49-F238E27FC236}">
                <a16:creationId xmlns:a16="http://schemas.microsoft.com/office/drawing/2014/main" id="{70565CEE-49E5-468C-A0B4-83E886C61D84}"/>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Freeform: Shape 17">
            <a:extLst>
              <a:ext uri="{FF2B5EF4-FFF2-40B4-BE49-F238E27FC236}">
                <a16:creationId xmlns:a16="http://schemas.microsoft.com/office/drawing/2014/main" id="{740C7E80-A24C-4396-B051-437EF1D79AB8}"/>
              </a:ext>
            </a:extLst>
          </p:cNvPr>
          <p:cNvSpPr/>
          <p:nvPr/>
        </p:nvSpPr>
        <p:spPr>
          <a:xfrm>
            <a:off x="7968342"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C52EBDC4-1E90-4F52-92F1-8C4F5999C539}"/>
              </a:ext>
            </a:extLst>
          </p:cNvPr>
          <p:cNvSpPr/>
          <p:nvPr/>
        </p:nvSpPr>
        <p:spPr>
          <a:xfrm rot="10800000">
            <a:off x="5849258"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7530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B1346-0FB6-45C7-A96E-DBDDF4C7C0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29AF55-8DB4-4235-B18B-7CA1658AEA7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F36DFF-55B4-41FE-BF5D-FC115ECB708B}"/>
              </a:ext>
            </a:extLst>
          </p:cNvPr>
          <p:cNvSpPr>
            <a:spLocks noGrp="1"/>
          </p:cNvSpPr>
          <p:nvPr>
            <p:ph type="dt" sz="half" idx="10"/>
          </p:nvPr>
        </p:nvSpPr>
        <p:spPr/>
        <p:txBody>
          <a:bodyPr/>
          <a:lstStyle/>
          <a:p>
            <a:fld id="{D2474CCF-98B4-411A-8810-C31E8C29E19B}" type="datetimeFigureOut">
              <a:rPr lang="en-US" smtClean="0"/>
              <a:t>9/17/2022</a:t>
            </a:fld>
            <a:endParaRPr lang="en-US"/>
          </a:p>
        </p:txBody>
      </p:sp>
      <p:sp>
        <p:nvSpPr>
          <p:cNvPr id="5" name="Footer Placeholder 4">
            <a:extLst>
              <a:ext uri="{FF2B5EF4-FFF2-40B4-BE49-F238E27FC236}">
                <a16:creationId xmlns:a16="http://schemas.microsoft.com/office/drawing/2014/main" id="{CB1B04A8-2C06-4BAA-A780-6380C576F9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3476E6-F3EA-4F13-B40F-1978B532D33E}"/>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1738558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DEE29A-7B74-4351-AF12-4B1C4A1C76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3DBD61-8BBB-4413-B521-69C6BA2EBD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B486CF-3404-43E2-AAB7-B052FC466837}"/>
              </a:ext>
            </a:extLst>
          </p:cNvPr>
          <p:cNvSpPr>
            <a:spLocks noGrp="1"/>
          </p:cNvSpPr>
          <p:nvPr>
            <p:ph type="dt" sz="half" idx="10"/>
          </p:nvPr>
        </p:nvSpPr>
        <p:spPr/>
        <p:txBody>
          <a:bodyPr/>
          <a:lstStyle/>
          <a:p>
            <a:fld id="{D2474CCF-98B4-411A-8810-C31E8C29E19B}" type="datetimeFigureOut">
              <a:rPr lang="en-US" smtClean="0"/>
              <a:t>9/17/2022</a:t>
            </a:fld>
            <a:endParaRPr lang="en-US"/>
          </a:p>
        </p:txBody>
      </p:sp>
      <p:sp>
        <p:nvSpPr>
          <p:cNvPr id="5" name="Footer Placeholder 4">
            <a:extLst>
              <a:ext uri="{FF2B5EF4-FFF2-40B4-BE49-F238E27FC236}">
                <a16:creationId xmlns:a16="http://schemas.microsoft.com/office/drawing/2014/main" id="{F37AE448-840B-441A-88AC-D0E89CE174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356B10-E457-4193-8E4C-4179814527ED}"/>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1506037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8C48660-697D-4BB9-97F6-A5BB6C764668}"/>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D0BE8EE-2EB2-435C-9D5A-AAA15842A36C}"/>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23355C8-5657-4103-B600-59803F24DBFF}"/>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0" name="Rectangle 9">
            <a:extLst>
              <a:ext uri="{FF2B5EF4-FFF2-40B4-BE49-F238E27FC236}">
                <a16:creationId xmlns:a16="http://schemas.microsoft.com/office/drawing/2014/main" id="{CFF2C038-CD71-4DD5-AD56-49FB9C0E8AF6}"/>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1" name="Rectangle 10">
            <a:extLst>
              <a:ext uri="{FF2B5EF4-FFF2-40B4-BE49-F238E27FC236}">
                <a16:creationId xmlns:a16="http://schemas.microsoft.com/office/drawing/2014/main" id="{D626EA1A-6BCF-4846-ABF3-498AD8F1EC8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2" name="Rectangle 11">
            <a:extLst>
              <a:ext uri="{FF2B5EF4-FFF2-40B4-BE49-F238E27FC236}">
                <a16:creationId xmlns:a16="http://schemas.microsoft.com/office/drawing/2014/main" id="{E91F1E9A-33FE-49BA-B69E-30EA3CC61DB9}"/>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3" name="Picture 12">
            <a:extLst>
              <a:ext uri="{FF2B5EF4-FFF2-40B4-BE49-F238E27FC236}">
                <a16:creationId xmlns:a16="http://schemas.microsoft.com/office/drawing/2014/main" id="{B9CD68B3-2898-4D6B-B5C2-F62D51C485D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grpSp>
        <p:nvGrpSpPr>
          <p:cNvPr id="14" name="Group 13">
            <a:extLst>
              <a:ext uri="{FF2B5EF4-FFF2-40B4-BE49-F238E27FC236}">
                <a16:creationId xmlns:a16="http://schemas.microsoft.com/office/drawing/2014/main" id="{C4873B59-2742-4F87-99A9-E1AA8FCD8E50}"/>
              </a:ext>
            </a:extLst>
          </p:cNvPr>
          <p:cNvGrpSpPr/>
          <p:nvPr/>
        </p:nvGrpSpPr>
        <p:grpSpPr>
          <a:xfrm>
            <a:off x="9291457" y="4352078"/>
            <a:ext cx="2186521" cy="1954633"/>
            <a:chOff x="10020116" y="4405313"/>
            <a:chExt cx="1958686" cy="1750961"/>
          </a:xfrm>
        </p:grpSpPr>
        <p:pic>
          <p:nvPicPr>
            <p:cNvPr id="15" name="Picture 14">
              <a:extLst>
                <a:ext uri="{FF2B5EF4-FFF2-40B4-BE49-F238E27FC236}">
                  <a16:creationId xmlns:a16="http://schemas.microsoft.com/office/drawing/2014/main" id="{289441B2-4EF5-4599-887F-42F7A59ADD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7447" y="4441774"/>
              <a:ext cx="1724025" cy="1714500"/>
            </a:xfrm>
            <a:prstGeom prst="rect">
              <a:avLst/>
            </a:prstGeom>
          </p:spPr>
        </p:pic>
        <p:sp>
          <p:nvSpPr>
            <p:cNvPr id="16" name="Rectangle 15">
              <a:extLst>
                <a:ext uri="{FF2B5EF4-FFF2-40B4-BE49-F238E27FC236}">
                  <a16:creationId xmlns:a16="http://schemas.microsoft.com/office/drawing/2014/main" id="{C4F730E1-3FAD-4138-ACCA-276E0BBA031B}"/>
                </a:ext>
              </a:extLst>
            </p:cNvPr>
            <p:cNvSpPr/>
            <p:nvPr/>
          </p:nvSpPr>
          <p:spPr>
            <a:xfrm>
              <a:off x="10020116" y="4405313"/>
              <a:ext cx="1958686" cy="1750961"/>
            </a:xfrm>
            <a:prstGeom prst="rect">
              <a:avLst/>
            </a:prstGeom>
            <a:solidFill>
              <a:srgbClr val="FFFFFF">
                <a:alpha val="9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F08D64F-302C-4B73-A9F2-946CA338260A}"/>
              </a:ext>
            </a:extLst>
          </p:cNvPr>
          <p:cNvSpPr>
            <a:spLocks noGrp="1"/>
          </p:cNvSpPr>
          <p:nvPr>
            <p:ph type="title"/>
          </p:nvPr>
        </p:nvSpPr>
        <p:spPr>
          <a:xfrm>
            <a:off x="353565" y="278160"/>
            <a:ext cx="9438716" cy="797605"/>
          </a:xfrm>
        </p:spPr>
        <p:txBody>
          <a:bodyPr>
            <a:normAutofit/>
          </a:bodyPr>
          <a:lstStyle>
            <a:lvl1pPr>
              <a:defRPr sz="2800">
                <a:solidFill>
                  <a:schemeClr val="bg1">
                    <a:lumMod val="50000"/>
                  </a:schemeClr>
                </a:solidFill>
                <a:latin typeface="Trebuchet MS" panose="020B0603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372EB2DC-2ADD-4476-921C-5457C12D154E}"/>
              </a:ext>
            </a:extLst>
          </p:cNvPr>
          <p:cNvSpPr>
            <a:spLocks noGrp="1"/>
          </p:cNvSpPr>
          <p:nvPr>
            <p:ph idx="1"/>
          </p:nvPr>
        </p:nvSpPr>
        <p:spPr>
          <a:xfrm>
            <a:off x="726724" y="1253331"/>
            <a:ext cx="11039452" cy="5053380"/>
          </a:xfrm>
        </p:spPr>
        <p:txBody>
          <a:bodyPr>
            <a:normAutofit/>
          </a:bodyPr>
          <a:lstStyle>
            <a:lvl1pPr>
              <a:defRPr sz="2400">
                <a:solidFill>
                  <a:schemeClr val="bg1">
                    <a:lumMod val="50000"/>
                  </a:schemeClr>
                </a:solidFill>
                <a:latin typeface="Trebuchet MS" panose="020B0603020202020204" pitchFamily="34" charset="0"/>
              </a:defRPr>
            </a:lvl1pPr>
            <a:lvl2pPr>
              <a:defRPr sz="2000">
                <a:solidFill>
                  <a:schemeClr val="bg1">
                    <a:lumMod val="50000"/>
                  </a:schemeClr>
                </a:solidFill>
                <a:latin typeface="Trebuchet MS" panose="020B0603020202020204" pitchFamily="34" charset="0"/>
              </a:defRPr>
            </a:lvl2pPr>
            <a:lvl3pPr>
              <a:defRPr sz="1800">
                <a:solidFill>
                  <a:schemeClr val="bg1">
                    <a:lumMod val="50000"/>
                  </a:schemeClr>
                </a:solidFill>
                <a:latin typeface="Trebuchet MS" panose="020B0603020202020204" pitchFamily="34" charset="0"/>
              </a:defRPr>
            </a:lvl3pPr>
            <a:lvl4pPr>
              <a:defRPr sz="1600">
                <a:solidFill>
                  <a:schemeClr val="bg1">
                    <a:lumMod val="50000"/>
                  </a:schemeClr>
                </a:solidFill>
                <a:latin typeface="Trebuchet MS" panose="020B0603020202020204" pitchFamily="34" charset="0"/>
              </a:defRPr>
            </a:lvl4pPr>
            <a:lvl5pPr>
              <a:defRPr sz="1600">
                <a:solidFill>
                  <a:schemeClr val="bg1">
                    <a:lumMod val="50000"/>
                  </a:schemeClr>
                </a:solidFill>
                <a:latin typeface="Trebuchet MS" panose="020B0603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68B0C41-3748-45BA-AC12-3356750D6CCC}"/>
              </a:ext>
            </a:extLst>
          </p:cNvPr>
          <p:cNvSpPr>
            <a:spLocks noGrp="1"/>
          </p:cNvSpPr>
          <p:nvPr>
            <p:ph type="dt" sz="half" idx="10"/>
          </p:nvPr>
        </p:nvSpPr>
        <p:spPr/>
        <p:txBody>
          <a:bodyPr/>
          <a:lstStyle/>
          <a:p>
            <a:fld id="{D2474CCF-98B4-411A-8810-C31E8C29E19B}" type="datetimeFigureOut">
              <a:rPr lang="en-US" smtClean="0"/>
              <a:t>9/17/2022</a:t>
            </a:fld>
            <a:endParaRPr lang="en-US"/>
          </a:p>
        </p:txBody>
      </p:sp>
      <p:sp>
        <p:nvSpPr>
          <p:cNvPr id="5" name="Footer Placeholder 4">
            <a:extLst>
              <a:ext uri="{FF2B5EF4-FFF2-40B4-BE49-F238E27FC236}">
                <a16:creationId xmlns:a16="http://schemas.microsoft.com/office/drawing/2014/main" id="{B2BC5298-80C2-435C-BE19-55A311B75B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E8E2F2-0AF5-4302-9483-8FB2AC4A12E3}"/>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4191452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1C76EB-EFA3-4D98-BF85-9CBAD51246C3}"/>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0F9218A-B816-4B5F-A0BE-D0AAD688BCDE}"/>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7792D18-2682-4285-9429-837643BCD1C7}"/>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id="{31E5457F-D05E-4FBC-AA16-B4542B83380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3D20450F-F92F-43A7-B557-0485260B48E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20D495CD-0755-4CD0-952C-38FDFD81891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F756530E-6471-4A98-9409-D2870263549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sp>
        <p:nvSpPr>
          <p:cNvPr id="2" name="Title 1">
            <a:extLst>
              <a:ext uri="{FF2B5EF4-FFF2-40B4-BE49-F238E27FC236}">
                <a16:creationId xmlns:a16="http://schemas.microsoft.com/office/drawing/2014/main" id="{54E16744-0EC5-4409-8030-9D707EE1A1D6}"/>
              </a:ext>
            </a:extLst>
          </p:cNvPr>
          <p:cNvSpPr>
            <a:spLocks noGrp="1"/>
          </p:cNvSpPr>
          <p:nvPr>
            <p:ph type="title"/>
          </p:nvPr>
        </p:nvSpPr>
        <p:spPr>
          <a:xfrm>
            <a:off x="3744686" y="1709739"/>
            <a:ext cx="7602764" cy="1892300"/>
          </a:xfrm>
        </p:spPr>
        <p:txBody>
          <a:bodyPr anchor="ctr"/>
          <a:lstStyle>
            <a:lvl1pPr algn="ctr">
              <a:defRPr sz="4000">
                <a:solidFill>
                  <a:schemeClr val="bg1">
                    <a:lumMod val="50000"/>
                  </a:schemeClr>
                </a:solidFill>
                <a:latin typeface="Trebuchet MS" panose="020B0603020202020204" pitchFamily="34" charset="0"/>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98CF225-F19A-40FE-9134-ADAC53A2CB8E}"/>
              </a:ext>
            </a:extLst>
          </p:cNvPr>
          <p:cNvSpPr>
            <a:spLocks noGrp="1"/>
          </p:cNvSpPr>
          <p:nvPr>
            <p:ph type="body" idx="1"/>
          </p:nvPr>
        </p:nvSpPr>
        <p:spPr>
          <a:xfrm>
            <a:off x="3744686" y="3649066"/>
            <a:ext cx="7602764" cy="980992"/>
          </a:xfrm>
        </p:spPr>
        <p:txBody>
          <a:bodyPr anchor="ctr">
            <a:normAutofit/>
          </a:bodyPr>
          <a:lstStyle>
            <a:lvl1pPr marL="0" indent="0" algn="ctr">
              <a:buNone/>
              <a:defRPr sz="2000">
                <a:solidFill>
                  <a:srgbClr val="0070C0"/>
                </a:solidFill>
                <a:latin typeface="Trebuchet MS" panose="020B0603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6052890-A463-40F0-8781-AB9ECF34701B}"/>
              </a:ext>
            </a:extLst>
          </p:cNvPr>
          <p:cNvSpPr>
            <a:spLocks noGrp="1"/>
          </p:cNvSpPr>
          <p:nvPr>
            <p:ph type="dt" sz="half" idx="10"/>
          </p:nvPr>
        </p:nvSpPr>
        <p:spPr/>
        <p:txBody>
          <a:bodyPr/>
          <a:lstStyle/>
          <a:p>
            <a:fld id="{D2474CCF-98B4-411A-8810-C31E8C29E19B}" type="datetimeFigureOut">
              <a:rPr lang="en-US" smtClean="0"/>
              <a:t>9/17/2022</a:t>
            </a:fld>
            <a:endParaRPr lang="en-US"/>
          </a:p>
        </p:txBody>
      </p:sp>
      <p:sp>
        <p:nvSpPr>
          <p:cNvPr id="5" name="Footer Placeholder 4">
            <a:extLst>
              <a:ext uri="{FF2B5EF4-FFF2-40B4-BE49-F238E27FC236}">
                <a16:creationId xmlns:a16="http://schemas.microsoft.com/office/drawing/2014/main" id="{4B4EBFC2-28E7-4B50-9949-2BDA85E26B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98516-7864-4AE1-84EA-04757DF14368}"/>
              </a:ext>
            </a:extLst>
          </p:cNvPr>
          <p:cNvSpPr>
            <a:spLocks noGrp="1"/>
          </p:cNvSpPr>
          <p:nvPr>
            <p:ph type="sldNum" sz="quarter" idx="12"/>
          </p:nvPr>
        </p:nvSpPr>
        <p:spPr/>
        <p:txBody>
          <a:bodyPr/>
          <a:lstStyle/>
          <a:p>
            <a:fld id="{A1FD0E78-183D-4F7D-A18B-8A4BED7B6988}" type="slidenum">
              <a:rPr lang="en-US" smtClean="0"/>
              <a:t>‹#›</a:t>
            </a:fld>
            <a:endParaRPr lang="en-US"/>
          </a:p>
        </p:txBody>
      </p:sp>
      <p:cxnSp>
        <p:nvCxnSpPr>
          <p:cNvPr id="14" name="Straight Connector 13">
            <a:extLst>
              <a:ext uri="{FF2B5EF4-FFF2-40B4-BE49-F238E27FC236}">
                <a16:creationId xmlns:a16="http://schemas.microsoft.com/office/drawing/2014/main" id="{709AA055-0DD5-4F16-B6C2-4900CC928098}"/>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3181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8ED813-B8D0-48D3-B71C-48DF5BDC9A90}"/>
              </a:ext>
            </a:extLst>
          </p:cNvPr>
          <p:cNvSpPr/>
          <p:nvPr/>
        </p:nvSpPr>
        <p:spPr>
          <a:xfrm>
            <a:off x="0" y="0"/>
            <a:ext cx="471714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DF0879C-37D2-4E04-A609-4FEBD2EB69A2}"/>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4C859E1-EF9A-419B-B3AC-AEA4B510D17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D14C3DBE-5B2C-4C2D-8079-CF803A046CD5}"/>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ECE1258E-5E7B-49D9-AB2A-3FCE6F2AE3D9}"/>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EF2A0B40-AB4B-42CA-AD19-364DF8432A34}"/>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id="{5ACF1E32-F9E6-49E7-B655-4856AC619B3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F3355067-D68C-4E9D-814B-94F341ACA8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E56A77-566F-415D-85B3-C170D979EF1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22F81A-5D76-4DBF-9DF9-92CD90E7067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1F8005-F81C-45EB-B6F5-872E765EC87A}"/>
              </a:ext>
            </a:extLst>
          </p:cNvPr>
          <p:cNvSpPr>
            <a:spLocks noGrp="1"/>
          </p:cNvSpPr>
          <p:nvPr>
            <p:ph type="dt" sz="half" idx="10"/>
          </p:nvPr>
        </p:nvSpPr>
        <p:spPr/>
        <p:txBody>
          <a:bodyPr/>
          <a:lstStyle/>
          <a:p>
            <a:fld id="{D2474CCF-98B4-411A-8810-C31E8C29E19B}" type="datetimeFigureOut">
              <a:rPr lang="en-US" smtClean="0"/>
              <a:t>9/17/2022</a:t>
            </a:fld>
            <a:endParaRPr lang="en-US"/>
          </a:p>
        </p:txBody>
      </p:sp>
      <p:sp>
        <p:nvSpPr>
          <p:cNvPr id="6" name="Footer Placeholder 5">
            <a:extLst>
              <a:ext uri="{FF2B5EF4-FFF2-40B4-BE49-F238E27FC236}">
                <a16:creationId xmlns:a16="http://schemas.microsoft.com/office/drawing/2014/main" id="{2062E53F-F0E3-4A6E-B3B1-F5491F5488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B69BF3-2B4A-42F7-B934-99F11627F82D}"/>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838539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94546B-A81A-48D4-B4C5-7E2E6285F424}"/>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9C06CAA-5E4F-43E2-8A98-36361486A3A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28E28CB-622A-4807-91B6-87A76E180121}"/>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3" name="Rectangle 12">
            <a:extLst>
              <a:ext uri="{FF2B5EF4-FFF2-40B4-BE49-F238E27FC236}">
                <a16:creationId xmlns:a16="http://schemas.microsoft.com/office/drawing/2014/main" id="{9C30D63E-AE12-491E-81E4-B3C25BA710A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4" name="Rectangle 13">
            <a:extLst>
              <a:ext uri="{FF2B5EF4-FFF2-40B4-BE49-F238E27FC236}">
                <a16:creationId xmlns:a16="http://schemas.microsoft.com/office/drawing/2014/main" id="{BEA4929A-0E7F-4B2B-81BC-6899210E604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5" name="Rectangle 14">
            <a:extLst>
              <a:ext uri="{FF2B5EF4-FFF2-40B4-BE49-F238E27FC236}">
                <a16:creationId xmlns:a16="http://schemas.microsoft.com/office/drawing/2014/main" id="{4C27A026-FFDC-4CB9-9AB8-BB4B31660FD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6" name="Picture 15">
            <a:extLst>
              <a:ext uri="{FF2B5EF4-FFF2-40B4-BE49-F238E27FC236}">
                <a16:creationId xmlns:a16="http://schemas.microsoft.com/office/drawing/2014/main" id="{CE0FBF31-43A4-4034-8688-BF6697211B67}"/>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FA67B1EE-D3B9-4A72-BB78-BEAFBE1FD6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C1261F-F460-4F19-99F4-F65B97B6FB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0C84E1E-AD39-414E-A630-BB5F20BC8A9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EA01E5-2430-4A1C-8323-5D191529BD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4C4A9DA-01AC-4343-9532-A824358CD67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9BA755-AEE2-4001-8DE6-415A8DBF9673}"/>
              </a:ext>
            </a:extLst>
          </p:cNvPr>
          <p:cNvSpPr>
            <a:spLocks noGrp="1"/>
          </p:cNvSpPr>
          <p:nvPr>
            <p:ph type="dt" sz="half" idx="10"/>
          </p:nvPr>
        </p:nvSpPr>
        <p:spPr/>
        <p:txBody>
          <a:bodyPr/>
          <a:lstStyle/>
          <a:p>
            <a:fld id="{D2474CCF-98B4-411A-8810-C31E8C29E19B}" type="datetimeFigureOut">
              <a:rPr lang="en-US" smtClean="0"/>
              <a:t>9/17/2022</a:t>
            </a:fld>
            <a:endParaRPr lang="en-US"/>
          </a:p>
        </p:txBody>
      </p:sp>
      <p:sp>
        <p:nvSpPr>
          <p:cNvPr id="8" name="Footer Placeholder 7">
            <a:extLst>
              <a:ext uri="{FF2B5EF4-FFF2-40B4-BE49-F238E27FC236}">
                <a16:creationId xmlns:a16="http://schemas.microsoft.com/office/drawing/2014/main" id="{823B665F-223D-495A-BDBB-E3363CAFC9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9B297C-3F38-49A1-953B-17E3F6F667AE}"/>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65057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7856098-1DA3-49E8-91B8-CAA5CDB7382E}"/>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AD2C0DA-73C9-4A83-97A2-EB4541745B6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83A0938-3C8A-4ACA-8AD0-352B444392A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9" name="Rectangle 8">
            <a:extLst>
              <a:ext uri="{FF2B5EF4-FFF2-40B4-BE49-F238E27FC236}">
                <a16:creationId xmlns:a16="http://schemas.microsoft.com/office/drawing/2014/main" id="{2FE9A254-00DC-4FF4-ABF3-8D548470A82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0" name="Rectangle 9">
            <a:extLst>
              <a:ext uri="{FF2B5EF4-FFF2-40B4-BE49-F238E27FC236}">
                <a16:creationId xmlns:a16="http://schemas.microsoft.com/office/drawing/2014/main" id="{27E83A17-368C-4CF3-93EE-956780C13754}"/>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1" name="Rectangle 10">
            <a:extLst>
              <a:ext uri="{FF2B5EF4-FFF2-40B4-BE49-F238E27FC236}">
                <a16:creationId xmlns:a16="http://schemas.microsoft.com/office/drawing/2014/main" id="{F86DDFCB-6B13-4853-B2B2-7FDD576847E1}"/>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2" name="Picture 11">
            <a:extLst>
              <a:ext uri="{FF2B5EF4-FFF2-40B4-BE49-F238E27FC236}">
                <a16:creationId xmlns:a16="http://schemas.microsoft.com/office/drawing/2014/main" id="{64C8E1E0-E974-41E1-9F43-DEF84D8A1F2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634473C1-75AC-4CC3-97E1-56E2CDDB9E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27F37E-14E1-44B3-BCD8-AEBD153A14BA}"/>
              </a:ext>
            </a:extLst>
          </p:cNvPr>
          <p:cNvSpPr>
            <a:spLocks noGrp="1"/>
          </p:cNvSpPr>
          <p:nvPr>
            <p:ph type="dt" sz="half" idx="10"/>
          </p:nvPr>
        </p:nvSpPr>
        <p:spPr/>
        <p:txBody>
          <a:bodyPr/>
          <a:lstStyle/>
          <a:p>
            <a:fld id="{D2474CCF-98B4-411A-8810-C31E8C29E19B}" type="datetimeFigureOut">
              <a:rPr lang="en-US" smtClean="0"/>
              <a:t>9/17/2022</a:t>
            </a:fld>
            <a:endParaRPr lang="en-US"/>
          </a:p>
        </p:txBody>
      </p:sp>
      <p:sp>
        <p:nvSpPr>
          <p:cNvPr id="4" name="Footer Placeholder 3">
            <a:extLst>
              <a:ext uri="{FF2B5EF4-FFF2-40B4-BE49-F238E27FC236}">
                <a16:creationId xmlns:a16="http://schemas.microsoft.com/office/drawing/2014/main" id="{3EEB09FB-ACF3-4E2F-B66D-3E13733A5B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D82C6C-9BFE-4C90-A547-8C325C55EAA2}"/>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78306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2FA0252-28E1-40E5-ACE6-20D14F5256B9}"/>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E618FD9-31FC-4567-B182-23204706A8B0}"/>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B29B7B4-B37A-4ECF-85D2-5A66AA4D9A3E}"/>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8" name="Rectangle 7">
            <a:extLst>
              <a:ext uri="{FF2B5EF4-FFF2-40B4-BE49-F238E27FC236}">
                <a16:creationId xmlns:a16="http://schemas.microsoft.com/office/drawing/2014/main" id="{CCF4FB33-76DE-4704-8B1A-C3FE16F507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9" name="Rectangle 8">
            <a:extLst>
              <a:ext uri="{FF2B5EF4-FFF2-40B4-BE49-F238E27FC236}">
                <a16:creationId xmlns:a16="http://schemas.microsoft.com/office/drawing/2014/main" id="{58A894C9-4BA3-403A-B5F2-D596A188AF2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0" name="Rectangle 9">
            <a:extLst>
              <a:ext uri="{FF2B5EF4-FFF2-40B4-BE49-F238E27FC236}">
                <a16:creationId xmlns:a16="http://schemas.microsoft.com/office/drawing/2014/main" id="{970B9174-D03E-4D6F-A8E5-B9D3C8C2DB80}"/>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1" name="Picture 10">
            <a:extLst>
              <a:ext uri="{FF2B5EF4-FFF2-40B4-BE49-F238E27FC236}">
                <a16:creationId xmlns:a16="http://schemas.microsoft.com/office/drawing/2014/main" id="{16EAC91E-9BE5-4729-AA9E-F5E9394A8D1C}"/>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Date Placeholder 1">
            <a:extLst>
              <a:ext uri="{FF2B5EF4-FFF2-40B4-BE49-F238E27FC236}">
                <a16:creationId xmlns:a16="http://schemas.microsoft.com/office/drawing/2014/main" id="{7839A89A-4F67-468F-80FE-0E3680B1A7D2}"/>
              </a:ext>
            </a:extLst>
          </p:cNvPr>
          <p:cNvSpPr>
            <a:spLocks noGrp="1"/>
          </p:cNvSpPr>
          <p:nvPr>
            <p:ph type="dt" sz="half" idx="10"/>
          </p:nvPr>
        </p:nvSpPr>
        <p:spPr/>
        <p:txBody>
          <a:bodyPr/>
          <a:lstStyle/>
          <a:p>
            <a:fld id="{D2474CCF-98B4-411A-8810-C31E8C29E19B}" type="datetimeFigureOut">
              <a:rPr lang="en-US" smtClean="0"/>
              <a:t>9/17/2022</a:t>
            </a:fld>
            <a:endParaRPr lang="en-US"/>
          </a:p>
        </p:txBody>
      </p:sp>
      <p:sp>
        <p:nvSpPr>
          <p:cNvPr id="3" name="Footer Placeholder 2">
            <a:extLst>
              <a:ext uri="{FF2B5EF4-FFF2-40B4-BE49-F238E27FC236}">
                <a16:creationId xmlns:a16="http://schemas.microsoft.com/office/drawing/2014/main" id="{5C101976-8FCF-4B4F-B90A-B5E724625A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6AE299-AC97-4CB0-8712-61CB13DAB778}"/>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528334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6CCC9-CB97-4066-B6DA-4148BB88F6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B6ECEE-E57D-455E-A22A-6DE67E6B8B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E2D1F0-214E-43F0-A7BC-42F93E547B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0B125E7-FC1E-4111-8E29-520E9E6AFC29}"/>
              </a:ext>
            </a:extLst>
          </p:cNvPr>
          <p:cNvSpPr>
            <a:spLocks noGrp="1"/>
          </p:cNvSpPr>
          <p:nvPr>
            <p:ph type="dt" sz="half" idx="10"/>
          </p:nvPr>
        </p:nvSpPr>
        <p:spPr/>
        <p:txBody>
          <a:bodyPr/>
          <a:lstStyle/>
          <a:p>
            <a:fld id="{D2474CCF-98B4-411A-8810-C31E8C29E19B}" type="datetimeFigureOut">
              <a:rPr lang="en-US" smtClean="0"/>
              <a:t>9/17/2022</a:t>
            </a:fld>
            <a:endParaRPr lang="en-US"/>
          </a:p>
        </p:txBody>
      </p:sp>
      <p:sp>
        <p:nvSpPr>
          <p:cNvPr id="6" name="Footer Placeholder 5">
            <a:extLst>
              <a:ext uri="{FF2B5EF4-FFF2-40B4-BE49-F238E27FC236}">
                <a16:creationId xmlns:a16="http://schemas.microsoft.com/office/drawing/2014/main" id="{856E390C-8CD6-41DF-B8A7-0EA86E7044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4D1209-8122-481B-93F3-CD9D18358AD5}"/>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872829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21060-B002-4A29-A677-95E1A92CC3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A23B8C-6470-4EFE-BA18-C7C748C1CA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C14D961-FD3B-461E-A88E-64AC4821E6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64AF84C-0554-4D2A-95E2-84C361AAEDFA}"/>
              </a:ext>
            </a:extLst>
          </p:cNvPr>
          <p:cNvSpPr>
            <a:spLocks noGrp="1"/>
          </p:cNvSpPr>
          <p:nvPr>
            <p:ph type="dt" sz="half" idx="10"/>
          </p:nvPr>
        </p:nvSpPr>
        <p:spPr/>
        <p:txBody>
          <a:bodyPr/>
          <a:lstStyle/>
          <a:p>
            <a:fld id="{D2474CCF-98B4-411A-8810-C31E8C29E19B}" type="datetimeFigureOut">
              <a:rPr lang="en-US" smtClean="0"/>
              <a:t>9/17/2022</a:t>
            </a:fld>
            <a:endParaRPr lang="en-US"/>
          </a:p>
        </p:txBody>
      </p:sp>
      <p:sp>
        <p:nvSpPr>
          <p:cNvPr id="6" name="Footer Placeholder 5">
            <a:extLst>
              <a:ext uri="{FF2B5EF4-FFF2-40B4-BE49-F238E27FC236}">
                <a16:creationId xmlns:a16="http://schemas.microsoft.com/office/drawing/2014/main" id="{682BC5B5-70F3-4D7C-9421-4846A194AF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0C9E27-8F16-42E6-B25A-6357B56B30CB}"/>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978059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72EF02-B3FB-409B-B71D-7DB59224D0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D66FC5-8BC1-45FA-8841-F34FA58FDF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07B98F-173F-4961-A753-124D5F25AE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474CCF-98B4-411A-8810-C31E8C29E19B}" type="datetimeFigureOut">
              <a:rPr lang="en-US" smtClean="0"/>
              <a:t>9/17/2022</a:t>
            </a:fld>
            <a:endParaRPr lang="en-US"/>
          </a:p>
        </p:txBody>
      </p:sp>
      <p:sp>
        <p:nvSpPr>
          <p:cNvPr id="5" name="Footer Placeholder 4">
            <a:extLst>
              <a:ext uri="{FF2B5EF4-FFF2-40B4-BE49-F238E27FC236}">
                <a16:creationId xmlns:a16="http://schemas.microsoft.com/office/drawing/2014/main" id="{69DB7A21-CD9E-479E-AAB2-6CC376E9F6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6ABC126-58FF-4F4D-A936-FEFCC877EF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FD0E78-183D-4F7D-A18B-8A4BED7B6988}" type="slidenum">
              <a:rPr lang="en-US" smtClean="0"/>
              <a:t>‹#›</a:t>
            </a:fld>
            <a:endParaRPr lang="en-US"/>
          </a:p>
        </p:txBody>
      </p:sp>
    </p:spTree>
    <p:extLst>
      <p:ext uri="{BB962C8B-B14F-4D97-AF65-F5344CB8AC3E}">
        <p14:creationId xmlns:p14="http://schemas.microsoft.com/office/powerpoint/2010/main" val="36069273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educba.com/what-is-java/"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F88C2-D62C-496E-8359-A6E42ABBE5C2}"/>
              </a:ext>
            </a:extLst>
          </p:cNvPr>
          <p:cNvSpPr>
            <a:spLocks noGrp="1"/>
          </p:cNvSpPr>
          <p:nvPr>
            <p:ph type="ctrTitle"/>
          </p:nvPr>
        </p:nvSpPr>
        <p:spPr/>
        <p:txBody>
          <a:bodyPr>
            <a:normAutofit fontScale="90000"/>
          </a:bodyPr>
          <a:lstStyle/>
          <a:p>
            <a:r>
              <a:rPr lang="en-IN" dirty="0" smtClean="0"/>
              <a:t>Setting </a:t>
            </a:r>
            <a:r>
              <a:rPr lang="en-IN" dirty="0"/>
              <a:t>up JPA into Eclipse from scratch &amp; performing CRUD </a:t>
            </a:r>
            <a:r>
              <a:rPr lang="en-IN" dirty="0" smtClean="0"/>
              <a:t>operation</a:t>
            </a:r>
            <a:endParaRPr lang="en-US" dirty="0"/>
          </a:p>
        </p:txBody>
      </p:sp>
      <p:sp>
        <p:nvSpPr>
          <p:cNvPr id="3" name="Subtitle 2">
            <a:extLst>
              <a:ext uri="{FF2B5EF4-FFF2-40B4-BE49-F238E27FC236}">
                <a16:creationId xmlns:a16="http://schemas.microsoft.com/office/drawing/2014/main" id="{D66627D2-8B6B-4DCC-9D83-1FA969EFAFA0}"/>
              </a:ext>
            </a:extLst>
          </p:cNvPr>
          <p:cNvSpPr>
            <a:spLocks noGrp="1"/>
          </p:cNvSpPr>
          <p:nvPr>
            <p:ph type="subTitle" idx="1"/>
          </p:nvPr>
        </p:nvSpPr>
        <p:spPr/>
        <p:txBody>
          <a:bodyPr>
            <a:normAutofit/>
          </a:bodyPr>
          <a:lstStyle/>
          <a:p>
            <a:r>
              <a:rPr lang="en-US" dirty="0" smtClean="0"/>
              <a:t>Priyanka Sarode</a:t>
            </a:r>
          </a:p>
          <a:p>
            <a:endParaRPr lang="en-US" sz="1800" dirty="0">
              <a:solidFill>
                <a:schemeClr val="tx1">
                  <a:lumMod val="50000"/>
                  <a:lumOff val="50000"/>
                </a:schemeClr>
              </a:solidFill>
            </a:endParaRPr>
          </a:p>
        </p:txBody>
      </p:sp>
    </p:spTree>
    <p:extLst>
      <p:ext uri="{BB962C8B-B14F-4D97-AF65-F5344CB8AC3E}">
        <p14:creationId xmlns:p14="http://schemas.microsoft.com/office/powerpoint/2010/main" val="926091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EFDC-790E-4E47-A515-1EBCF1F2F2CD}"/>
              </a:ext>
            </a:extLst>
          </p:cNvPr>
          <p:cNvSpPr>
            <a:spLocks noGrp="1"/>
          </p:cNvSpPr>
          <p:nvPr>
            <p:ph type="title"/>
          </p:nvPr>
        </p:nvSpPr>
        <p:spPr/>
        <p:txBody>
          <a:bodyPr/>
          <a:lstStyle/>
          <a:p>
            <a:r>
              <a:rPr lang="en-US" dirty="0" smtClean="0"/>
              <a:t>What is ORM?</a:t>
            </a:r>
            <a:endParaRPr lang="en-US" dirty="0"/>
          </a:p>
        </p:txBody>
      </p:sp>
      <p:sp>
        <p:nvSpPr>
          <p:cNvPr id="16" name="Content Placeholder 15">
            <a:extLst>
              <a:ext uri="{FF2B5EF4-FFF2-40B4-BE49-F238E27FC236}">
                <a16:creationId xmlns:a16="http://schemas.microsoft.com/office/drawing/2014/main" id="{C110FDCF-2EC3-46D4-A98B-824D58833898}"/>
              </a:ext>
            </a:extLst>
          </p:cNvPr>
          <p:cNvSpPr>
            <a:spLocks noGrp="1"/>
          </p:cNvSpPr>
          <p:nvPr>
            <p:ph idx="1"/>
          </p:nvPr>
        </p:nvSpPr>
        <p:spPr/>
        <p:txBody>
          <a:bodyPr/>
          <a:lstStyle/>
          <a:p>
            <a:pPr algn="just">
              <a:lnSpc>
                <a:spcPct val="100000"/>
              </a:lnSpc>
            </a:pPr>
            <a:r>
              <a:rPr lang="en-US" dirty="0" smtClean="0"/>
              <a:t>To remove the impedance mismatch problem, map the data representation in an object model (Java Types) to relational model(SQL Types) this process is called ORM : Object Relation Mapping.</a:t>
            </a:r>
          </a:p>
          <a:p>
            <a:pPr algn="just">
              <a:lnSpc>
                <a:spcPct val="100000"/>
              </a:lnSpc>
            </a:pPr>
            <a:r>
              <a:rPr lang="en-IN" dirty="0"/>
              <a:t>Storing object-oriented entities in a relational database is often not a simple task and requires a great deal of repetitive code along with conversion between data types. </a:t>
            </a:r>
            <a:endParaRPr lang="en-US" dirty="0" smtClean="0"/>
          </a:p>
          <a:p>
            <a:pPr algn="just">
              <a:lnSpc>
                <a:spcPct val="100000"/>
              </a:lnSpc>
            </a:pPr>
            <a:r>
              <a:rPr lang="en-IN" dirty="0"/>
              <a:t>Object-relational mapper, or O/RM, were created to solve this problem. An O/RM persists entities in and retrieves entities from relational databases without the programmer having to write SQL statements and translate entity properties to statement parameters and result set columns to entity properties</a:t>
            </a:r>
            <a:r>
              <a:rPr lang="en-IN" dirty="0" smtClean="0"/>
              <a:t>.</a:t>
            </a:r>
          </a:p>
          <a:p>
            <a:pPr algn="just">
              <a:lnSpc>
                <a:spcPct val="100000"/>
              </a:lnSpc>
            </a:pPr>
            <a:endParaRPr lang="en-US" dirty="0"/>
          </a:p>
        </p:txBody>
      </p:sp>
    </p:spTree>
    <p:extLst>
      <p:ext uri="{BB962C8B-B14F-4D97-AF65-F5344CB8AC3E}">
        <p14:creationId xmlns:p14="http://schemas.microsoft.com/office/powerpoint/2010/main" val="3498309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EFDC-790E-4E47-A515-1EBCF1F2F2CD}"/>
              </a:ext>
            </a:extLst>
          </p:cNvPr>
          <p:cNvSpPr>
            <a:spLocks noGrp="1"/>
          </p:cNvSpPr>
          <p:nvPr>
            <p:ph type="title"/>
          </p:nvPr>
        </p:nvSpPr>
        <p:spPr/>
        <p:txBody>
          <a:bodyPr/>
          <a:lstStyle/>
          <a:p>
            <a:r>
              <a:rPr lang="en-US" dirty="0" smtClean="0"/>
              <a:t>Boilerplate code using JDBC</a:t>
            </a:r>
            <a:endParaRPr lang="en-US" dirty="0"/>
          </a:p>
        </p:txBody>
      </p:sp>
      <p:pic>
        <p:nvPicPr>
          <p:cNvPr id="3074" name="Picture 2" descr="See the source imag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32342" y="1329835"/>
            <a:ext cx="6954220" cy="4429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4925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EFDC-790E-4E47-A515-1EBCF1F2F2CD}"/>
              </a:ext>
            </a:extLst>
          </p:cNvPr>
          <p:cNvSpPr>
            <a:spLocks noGrp="1"/>
          </p:cNvSpPr>
          <p:nvPr>
            <p:ph type="title"/>
          </p:nvPr>
        </p:nvSpPr>
        <p:spPr/>
        <p:txBody>
          <a:bodyPr/>
          <a:lstStyle/>
          <a:p>
            <a:r>
              <a:rPr lang="en-US" dirty="0" smtClean="0"/>
              <a:t>Object Relation Mapping</a:t>
            </a:r>
            <a:endParaRPr lang="en-US" dirty="0"/>
          </a:p>
        </p:txBody>
      </p:sp>
      <p:sp>
        <p:nvSpPr>
          <p:cNvPr id="3" name="Content Placeholder 2"/>
          <p:cNvSpPr>
            <a:spLocks noGrp="1"/>
          </p:cNvSpPr>
          <p:nvPr>
            <p:ph idx="1"/>
          </p:nvPr>
        </p:nvSpPr>
        <p:spPr/>
        <p:txBody>
          <a:bodyPr/>
          <a:lstStyle/>
          <a:p>
            <a:r>
              <a:rPr lang="en-IN" dirty="0"/>
              <a:t>An ORM solution consists of the following four entities </a:t>
            </a:r>
            <a:r>
              <a:rPr lang="en-IN" dirty="0" smtClean="0"/>
              <a:t>−</a:t>
            </a:r>
          </a:p>
          <a:p>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1423859856"/>
              </p:ext>
            </p:extLst>
          </p:nvPr>
        </p:nvGraphicFramePr>
        <p:xfrm>
          <a:off x="1358537" y="2111534"/>
          <a:ext cx="7892472" cy="3374867"/>
        </p:xfrm>
        <a:graphic>
          <a:graphicData uri="http://schemas.openxmlformats.org/drawingml/2006/table">
            <a:tbl>
              <a:tblPr>
                <a:tableStyleId>{7DF18680-E054-41AD-8BC1-D1AEF772440D}</a:tableStyleId>
              </a:tblPr>
              <a:tblGrid>
                <a:gridCol w="796834">
                  <a:extLst>
                    <a:ext uri="{9D8B030D-6E8A-4147-A177-3AD203B41FA5}">
                      <a16:colId xmlns:a16="http://schemas.microsoft.com/office/drawing/2014/main" val="3727203165"/>
                    </a:ext>
                  </a:extLst>
                </a:gridCol>
                <a:gridCol w="7095638">
                  <a:extLst>
                    <a:ext uri="{9D8B030D-6E8A-4147-A177-3AD203B41FA5}">
                      <a16:colId xmlns:a16="http://schemas.microsoft.com/office/drawing/2014/main" val="1787210730"/>
                    </a:ext>
                  </a:extLst>
                </a:gridCol>
              </a:tblGrid>
              <a:tr h="536911">
                <a:tc>
                  <a:txBody>
                    <a:bodyPr/>
                    <a:lstStyle/>
                    <a:p>
                      <a:pPr fontAlgn="t"/>
                      <a:r>
                        <a:rPr lang="en-IN" dirty="0">
                          <a:effectLst/>
                        </a:rPr>
                        <a:t>Sr.No.</a:t>
                      </a:r>
                      <a:endParaRPr lang="en-IN" dirty="0">
                        <a:effectLst/>
                        <a:latin typeface="Trebuchet MS" panose="020B0603020202020204" pitchFamily="34" charset="0"/>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a:effectLst/>
                        </a:rPr>
                        <a:t>Solutions</a:t>
                      </a:r>
                      <a:endParaRPr lang="en-IN">
                        <a:effectLst/>
                        <a:latin typeface="Trebuchet MS" panose="020B0603020202020204" pitchFamily="34" charset="0"/>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8065454"/>
                  </a:ext>
                </a:extLst>
              </a:tr>
              <a:tr h="536911">
                <a:tc>
                  <a:txBody>
                    <a:bodyPr/>
                    <a:lstStyle/>
                    <a:p>
                      <a:pPr fontAlgn="t"/>
                      <a:r>
                        <a:rPr lang="en-IN" dirty="0">
                          <a:effectLst/>
                        </a:rPr>
                        <a:t>1</a:t>
                      </a:r>
                      <a:endParaRPr lang="en-IN" dirty="0">
                        <a:effectLst/>
                        <a:latin typeface="Trebuchet MS" panose="020B0603020202020204" pitchFamily="34" charset="0"/>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IN" dirty="0">
                          <a:effectLst/>
                        </a:rPr>
                        <a:t>An API to perform basic CRUD operations on objects of persistent classes.</a:t>
                      </a:r>
                      <a:endParaRPr lang="en-IN" dirty="0">
                        <a:effectLst/>
                        <a:latin typeface="Trebuchet MS" panose="020B0603020202020204" pitchFamily="34" charset="0"/>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8986361"/>
                  </a:ext>
                </a:extLst>
              </a:tr>
              <a:tr h="882067">
                <a:tc>
                  <a:txBody>
                    <a:bodyPr/>
                    <a:lstStyle/>
                    <a:p>
                      <a:pPr fontAlgn="t"/>
                      <a:r>
                        <a:rPr lang="en-IN">
                          <a:effectLst/>
                        </a:rPr>
                        <a:t>2</a:t>
                      </a:r>
                      <a:endParaRPr lang="en-IN">
                        <a:effectLst/>
                        <a:latin typeface="Trebuchet MS" panose="020B0603020202020204" pitchFamily="34" charset="0"/>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IN" dirty="0">
                          <a:effectLst/>
                        </a:rPr>
                        <a:t>A language or API to specify queries that refer to classes and properties of classes.</a:t>
                      </a:r>
                      <a:endParaRPr lang="en-IN" dirty="0">
                        <a:effectLst/>
                        <a:latin typeface="Trebuchet MS" panose="020B0603020202020204" pitchFamily="34" charset="0"/>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04524683"/>
                  </a:ext>
                </a:extLst>
              </a:tr>
              <a:tr h="536911">
                <a:tc>
                  <a:txBody>
                    <a:bodyPr/>
                    <a:lstStyle/>
                    <a:p>
                      <a:pPr fontAlgn="t"/>
                      <a:r>
                        <a:rPr lang="en-IN">
                          <a:effectLst/>
                        </a:rPr>
                        <a:t>3</a:t>
                      </a:r>
                      <a:endParaRPr lang="en-IN">
                        <a:effectLst/>
                        <a:latin typeface="Trebuchet MS" panose="020B0603020202020204" pitchFamily="34" charset="0"/>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IN" dirty="0">
                          <a:effectLst/>
                        </a:rPr>
                        <a:t>A configurable facility for specifying mapping metadata.</a:t>
                      </a:r>
                      <a:endParaRPr lang="en-IN" dirty="0">
                        <a:effectLst/>
                        <a:latin typeface="Trebuchet MS" panose="020B0603020202020204" pitchFamily="34" charset="0"/>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1918671"/>
                  </a:ext>
                </a:extLst>
              </a:tr>
              <a:tr h="882067">
                <a:tc>
                  <a:txBody>
                    <a:bodyPr/>
                    <a:lstStyle/>
                    <a:p>
                      <a:pPr fontAlgn="t"/>
                      <a:r>
                        <a:rPr lang="en-IN">
                          <a:effectLst/>
                        </a:rPr>
                        <a:t>4</a:t>
                      </a:r>
                      <a:endParaRPr lang="en-IN">
                        <a:effectLst/>
                        <a:latin typeface="Trebuchet MS" panose="020B0603020202020204" pitchFamily="34" charset="0"/>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IN" dirty="0">
                          <a:effectLst/>
                        </a:rPr>
                        <a:t>A technique to interact with transactional objects to perform dirty checking, lazy association fetching, and other optimization functions.</a:t>
                      </a:r>
                      <a:endParaRPr lang="en-IN" dirty="0">
                        <a:effectLst/>
                        <a:latin typeface="Trebuchet MS" panose="020B0603020202020204" pitchFamily="34" charset="0"/>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7677872"/>
                  </a:ext>
                </a:extLst>
              </a:tr>
            </a:tbl>
          </a:graphicData>
        </a:graphic>
      </p:graphicFrame>
    </p:spTree>
    <p:extLst>
      <p:ext uri="{BB962C8B-B14F-4D97-AF65-F5344CB8AC3E}">
        <p14:creationId xmlns:p14="http://schemas.microsoft.com/office/powerpoint/2010/main" val="1078623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EFDC-790E-4E47-A515-1EBCF1F2F2CD}"/>
              </a:ext>
            </a:extLst>
          </p:cNvPr>
          <p:cNvSpPr>
            <a:spLocks noGrp="1"/>
          </p:cNvSpPr>
          <p:nvPr>
            <p:ph type="title"/>
          </p:nvPr>
        </p:nvSpPr>
        <p:spPr/>
        <p:txBody>
          <a:bodyPr/>
          <a:lstStyle/>
          <a:p>
            <a:r>
              <a:rPr lang="en-IN" dirty="0"/>
              <a:t>Java ORM Frameworks</a:t>
            </a:r>
          </a:p>
        </p:txBody>
      </p:sp>
      <p:sp>
        <p:nvSpPr>
          <p:cNvPr id="3" name="Content Placeholder 2"/>
          <p:cNvSpPr>
            <a:spLocks noGrp="1"/>
          </p:cNvSpPr>
          <p:nvPr>
            <p:ph idx="1"/>
          </p:nvPr>
        </p:nvSpPr>
        <p:spPr/>
        <p:txBody>
          <a:bodyPr/>
          <a:lstStyle/>
          <a:p>
            <a:r>
              <a:rPr lang="en-IN" dirty="0" smtClean="0"/>
              <a:t>There </a:t>
            </a:r>
            <a:r>
              <a:rPr lang="en-IN" dirty="0"/>
              <a:t>are several persistent frameworks and ORM options in Java. A persistent framework is an ORM service that stores and retrieves objects into a relational database.</a:t>
            </a:r>
          </a:p>
          <a:p>
            <a:r>
              <a:rPr lang="en-IN" dirty="0"/>
              <a:t>Enterprise JavaBeans Entity Beans</a:t>
            </a:r>
          </a:p>
          <a:p>
            <a:r>
              <a:rPr lang="en-IN" dirty="0"/>
              <a:t>Java Data Objects</a:t>
            </a:r>
          </a:p>
          <a:p>
            <a:r>
              <a:rPr lang="en-IN" dirty="0"/>
              <a:t>Castor</a:t>
            </a:r>
          </a:p>
          <a:p>
            <a:r>
              <a:rPr lang="en-IN" dirty="0"/>
              <a:t>TopLink</a:t>
            </a:r>
          </a:p>
          <a:p>
            <a:r>
              <a:rPr lang="en-IN" dirty="0"/>
              <a:t>Spring DAO</a:t>
            </a:r>
          </a:p>
          <a:p>
            <a:r>
              <a:rPr lang="en-IN" dirty="0"/>
              <a:t>Hibernate</a:t>
            </a:r>
          </a:p>
          <a:p>
            <a:r>
              <a:rPr lang="en-IN" dirty="0"/>
              <a:t>And many more</a:t>
            </a:r>
          </a:p>
        </p:txBody>
      </p:sp>
    </p:spTree>
    <p:extLst>
      <p:ext uri="{BB962C8B-B14F-4D97-AF65-F5344CB8AC3E}">
        <p14:creationId xmlns:p14="http://schemas.microsoft.com/office/powerpoint/2010/main" val="28633064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EFDC-790E-4E47-A515-1EBCF1F2F2CD}"/>
              </a:ext>
            </a:extLst>
          </p:cNvPr>
          <p:cNvSpPr>
            <a:spLocks noGrp="1"/>
          </p:cNvSpPr>
          <p:nvPr>
            <p:ph type="title"/>
          </p:nvPr>
        </p:nvSpPr>
        <p:spPr/>
        <p:txBody>
          <a:bodyPr/>
          <a:lstStyle/>
          <a:p>
            <a:r>
              <a:rPr lang="en-US" dirty="0" smtClean="0"/>
              <a:t>What is JPA?</a:t>
            </a:r>
            <a:endParaRPr lang="en-US" dirty="0"/>
          </a:p>
        </p:txBody>
      </p:sp>
      <p:sp>
        <p:nvSpPr>
          <p:cNvPr id="16" name="Content Placeholder 15">
            <a:extLst>
              <a:ext uri="{FF2B5EF4-FFF2-40B4-BE49-F238E27FC236}">
                <a16:creationId xmlns:a16="http://schemas.microsoft.com/office/drawing/2014/main" id="{C110FDCF-2EC3-46D4-A98B-824D58833898}"/>
              </a:ext>
            </a:extLst>
          </p:cNvPr>
          <p:cNvSpPr>
            <a:spLocks noGrp="1"/>
          </p:cNvSpPr>
          <p:nvPr>
            <p:ph idx="1"/>
          </p:nvPr>
        </p:nvSpPr>
        <p:spPr/>
        <p:txBody>
          <a:bodyPr>
            <a:normAutofit/>
          </a:bodyPr>
          <a:lstStyle/>
          <a:p>
            <a:pPr algn="just">
              <a:lnSpc>
                <a:spcPct val="150000"/>
              </a:lnSpc>
            </a:pPr>
            <a:r>
              <a:rPr lang="en-IN" dirty="0" smtClean="0"/>
              <a:t>JPA : Java Persistence API is a collection of classes and methods to persistently store the vast amount of data into a database.</a:t>
            </a:r>
          </a:p>
          <a:p>
            <a:pPr algn="just">
              <a:lnSpc>
                <a:spcPct val="150000"/>
              </a:lnSpc>
            </a:pPr>
            <a:r>
              <a:rPr lang="en-IN" dirty="0"/>
              <a:t>JPA is only a specification and cannot be used on its own, providing only a set of interfaces that define the standard persistence API, which is implemented by a JPA provider, like Hibernate, </a:t>
            </a:r>
            <a:r>
              <a:rPr lang="en-IN" dirty="0" err="1"/>
              <a:t>EclipseLink</a:t>
            </a:r>
            <a:r>
              <a:rPr lang="en-IN" dirty="0"/>
              <a:t>, or </a:t>
            </a:r>
            <a:r>
              <a:rPr lang="en-IN" dirty="0" err="1"/>
              <a:t>OpenJPA</a:t>
            </a:r>
            <a:r>
              <a:rPr lang="en-IN" dirty="0"/>
              <a:t>.</a:t>
            </a:r>
            <a:endParaRPr lang="en-US" dirty="0"/>
          </a:p>
          <a:p>
            <a:pPr algn="just">
              <a:lnSpc>
                <a:spcPct val="150000"/>
              </a:lnSpc>
            </a:pPr>
            <a:r>
              <a:rPr lang="en-IN" dirty="0" smtClean="0"/>
              <a:t>It forms a bridge between object models(Java Program) and relational models (Database).</a:t>
            </a:r>
          </a:p>
          <a:p>
            <a:pPr algn="just">
              <a:lnSpc>
                <a:spcPct val="150000"/>
              </a:lnSpc>
            </a:pPr>
            <a:r>
              <a:rPr lang="en-IN" dirty="0" smtClean="0"/>
              <a:t>JPA is the Java standard for mapping Java objects to the relational database.</a:t>
            </a:r>
          </a:p>
        </p:txBody>
      </p:sp>
    </p:spTree>
    <p:extLst>
      <p:ext uri="{BB962C8B-B14F-4D97-AF65-F5344CB8AC3E}">
        <p14:creationId xmlns:p14="http://schemas.microsoft.com/office/powerpoint/2010/main" val="2571915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EFDC-790E-4E47-A515-1EBCF1F2F2CD}"/>
              </a:ext>
            </a:extLst>
          </p:cNvPr>
          <p:cNvSpPr>
            <a:spLocks noGrp="1"/>
          </p:cNvSpPr>
          <p:nvPr>
            <p:ph type="title"/>
          </p:nvPr>
        </p:nvSpPr>
        <p:spPr/>
        <p:txBody>
          <a:bodyPr/>
          <a:lstStyle/>
          <a:p>
            <a:r>
              <a:rPr lang="en-US" dirty="0" smtClean="0"/>
              <a:t>Why we need JPA?</a:t>
            </a:r>
            <a:endParaRPr lang="en-US" dirty="0"/>
          </a:p>
        </p:txBody>
      </p:sp>
      <p:sp>
        <p:nvSpPr>
          <p:cNvPr id="16" name="Content Placeholder 15">
            <a:extLst>
              <a:ext uri="{FF2B5EF4-FFF2-40B4-BE49-F238E27FC236}">
                <a16:creationId xmlns:a16="http://schemas.microsoft.com/office/drawing/2014/main" id="{C110FDCF-2EC3-46D4-A98B-824D58833898}"/>
              </a:ext>
            </a:extLst>
          </p:cNvPr>
          <p:cNvSpPr>
            <a:spLocks noGrp="1"/>
          </p:cNvSpPr>
          <p:nvPr>
            <p:ph idx="1"/>
          </p:nvPr>
        </p:nvSpPr>
        <p:spPr/>
        <p:txBody>
          <a:bodyPr>
            <a:normAutofit/>
          </a:bodyPr>
          <a:lstStyle/>
          <a:p>
            <a:pPr algn="just">
              <a:lnSpc>
                <a:spcPct val="200000"/>
              </a:lnSpc>
            </a:pPr>
            <a:r>
              <a:rPr lang="en-IN" dirty="0"/>
              <a:t>The main purpose to have JPA is to have persistent objects in the form of </a:t>
            </a:r>
            <a:r>
              <a:rPr lang="en-IN" dirty="0">
                <a:hlinkClick r:id="rId2"/>
              </a:rPr>
              <a:t>JAVA </a:t>
            </a:r>
            <a:r>
              <a:rPr lang="en-IN" dirty="0"/>
              <a:t>objects which can be used later while interacting with the database. </a:t>
            </a:r>
            <a:endParaRPr lang="en-IN" dirty="0" smtClean="0"/>
          </a:p>
          <a:p>
            <a:pPr algn="just">
              <a:lnSpc>
                <a:spcPct val="200000"/>
              </a:lnSpc>
            </a:pPr>
            <a:r>
              <a:rPr lang="en-IN" dirty="0" smtClean="0"/>
              <a:t>To </a:t>
            </a:r>
            <a:r>
              <a:rPr lang="en-IN" dirty="0"/>
              <a:t>reduce the impedance and make the front-end application independent of the backend we use ORMs as a middleware. </a:t>
            </a:r>
            <a:endParaRPr lang="en-IN" dirty="0" smtClean="0"/>
          </a:p>
          <a:p>
            <a:pPr algn="just">
              <a:lnSpc>
                <a:spcPct val="200000"/>
              </a:lnSpc>
            </a:pPr>
            <a:r>
              <a:rPr lang="en-IN" dirty="0" smtClean="0"/>
              <a:t>JPA </a:t>
            </a:r>
            <a:r>
              <a:rPr lang="en-IN" dirty="0"/>
              <a:t>facilitates the use of ORMSs thus making the whole process flexible and modular.</a:t>
            </a:r>
            <a:endParaRPr lang="en-IN" dirty="0" smtClean="0"/>
          </a:p>
        </p:txBody>
      </p:sp>
    </p:spTree>
    <p:extLst>
      <p:ext uri="{BB962C8B-B14F-4D97-AF65-F5344CB8AC3E}">
        <p14:creationId xmlns:p14="http://schemas.microsoft.com/office/powerpoint/2010/main" val="3257157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Advantages of JPA</a:t>
            </a:r>
            <a:endParaRPr lang="en-IN" dirty="0"/>
          </a:p>
        </p:txBody>
      </p:sp>
      <p:sp>
        <p:nvSpPr>
          <p:cNvPr id="3" name="Content Placeholder 2"/>
          <p:cNvSpPr>
            <a:spLocks noGrp="1"/>
          </p:cNvSpPr>
          <p:nvPr>
            <p:ph idx="1"/>
          </p:nvPr>
        </p:nvSpPr>
        <p:spPr/>
        <p:txBody>
          <a:bodyPr/>
          <a:lstStyle/>
          <a:p>
            <a:pPr>
              <a:lnSpc>
                <a:spcPct val="150000"/>
              </a:lnSpc>
            </a:pPr>
            <a:r>
              <a:rPr lang="en-IN" dirty="0"/>
              <a:t>It eliminates the use of SQL queries and JDBC connectors thus reducing the complexities of database programming.</a:t>
            </a:r>
          </a:p>
          <a:p>
            <a:pPr>
              <a:lnSpc>
                <a:spcPct val="150000"/>
              </a:lnSpc>
            </a:pPr>
            <a:r>
              <a:rPr lang="en-IN" dirty="0"/>
              <a:t>Significantly reduces the dependency on the database system one is using at the backend. This is very useful at the time of DBMS migrations saving a lot of energy and effort.</a:t>
            </a:r>
          </a:p>
          <a:p>
            <a:pPr>
              <a:lnSpc>
                <a:spcPct val="150000"/>
              </a:lnSpc>
            </a:pPr>
            <a:r>
              <a:rPr lang="en-IN" dirty="0"/>
              <a:t>The code looks clean and the developer only needs to know JAVA rather than learning SQL or PL/SQL.</a:t>
            </a:r>
          </a:p>
        </p:txBody>
      </p:sp>
    </p:spTree>
    <p:extLst>
      <p:ext uri="{BB962C8B-B14F-4D97-AF65-F5344CB8AC3E}">
        <p14:creationId xmlns:p14="http://schemas.microsoft.com/office/powerpoint/2010/main" val="1381111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EFDC-790E-4E47-A515-1EBCF1F2F2CD}"/>
              </a:ext>
            </a:extLst>
          </p:cNvPr>
          <p:cNvSpPr>
            <a:spLocks noGrp="1"/>
          </p:cNvSpPr>
          <p:nvPr>
            <p:ph type="title"/>
          </p:nvPr>
        </p:nvSpPr>
        <p:spPr/>
        <p:txBody>
          <a:bodyPr/>
          <a:lstStyle/>
          <a:p>
            <a:r>
              <a:rPr lang="en-US" dirty="0" smtClean="0"/>
              <a:t>Where to use JPA?</a:t>
            </a:r>
            <a:endParaRPr lang="en-US" dirty="0"/>
          </a:p>
        </p:txBody>
      </p:sp>
      <p:sp>
        <p:nvSpPr>
          <p:cNvPr id="3" name="Content Placeholder 2"/>
          <p:cNvSpPr>
            <a:spLocks noGrp="1"/>
          </p:cNvSpPr>
          <p:nvPr>
            <p:ph idx="1"/>
          </p:nvPr>
        </p:nvSpPr>
        <p:spPr>
          <a:xfrm>
            <a:off x="353565" y="1075765"/>
            <a:ext cx="6295429" cy="5053380"/>
          </a:xfrm>
        </p:spPr>
        <p:txBody>
          <a:bodyPr>
            <a:normAutofit/>
          </a:bodyPr>
          <a:lstStyle/>
          <a:p>
            <a:pPr algn="just"/>
            <a:r>
              <a:rPr lang="en-IN" dirty="0"/>
              <a:t>To reduce the burden of writing codes for relational object management, a programmer follows the ‘JPA Provider’ framework, which allows easy interaction with database instance. Here the required framework is taken over by JPA</a:t>
            </a:r>
            <a:r>
              <a:rPr lang="en-IN" dirty="0" smtClean="0"/>
              <a:t>.</a:t>
            </a:r>
          </a:p>
          <a:p>
            <a:pPr algn="just"/>
            <a:r>
              <a:rPr lang="en-IN" dirty="0"/>
              <a:t>JPA is an open source API, therefore various enterprise vendors such as Oracle, </a:t>
            </a:r>
            <a:r>
              <a:rPr lang="en-IN" dirty="0" err="1"/>
              <a:t>Redhat</a:t>
            </a:r>
            <a:r>
              <a:rPr lang="en-IN" dirty="0"/>
              <a:t>, Eclipse, etc. provide new products by adding the JPA persistence </a:t>
            </a:r>
            <a:r>
              <a:rPr lang="en-IN" dirty="0" err="1"/>
              <a:t>flavor</a:t>
            </a:r>
            <a:r>
              <a:rPr lang="en-IN" dirty="0"/>
              <a:t> in them. Some of these products include:</a:t>
            </a:r>
          </a:p>
          <a:p>
            <a:pPr algn="just"/>
            <a:r>
              <a:rPr lang="en-IN" b="1" dirty="0"/>
              <a:t>Hibernate, </a:t>
            </a:r>
            <a:r>
              <a:rPr lang="en-IN" b="1" dirty="0" err="1"/>
              <a:t>Eclipselink</a:t>
            </a:r>
            <a:r>
              <a:rPr lang="en-IN" b="1" dirty="0"/>
              <a:t>, </a:t>
            </a:r>
            <a:r>
              <a:rPr lang="en-IN" b="1" dirty="0" err="1"/>
              <a:t>Toplink</a:t>
            </a:r>
            <a:r>
              <a:rPr lang="en-IN" b="1" dirty="0"/>
              <a:t>, Spring Data JPA, etc.</a:t>
            </a:r>
            <a:endParaRPr lang="en-IN" dirty="0"/>
          </a:p>
          <a:p>
            <a:pPr algn="just"/>
            <a:endParaRPr lang="en-IN" dirty="0"/>
          </a:p>
        </p:txBody>
      </p:sp>
      <p:pic>
        <p:nvPicPr>
          <p:cNvPr id="6" name="Picture 2" descr="JP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1064" y="1593669"/>
            <a:ext cx="4990012" cy="3364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92153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EFDC-790E-4E47-A515-1EBCF1F2F2CD}"/>
              </a:ext>
            </a:extLst>
          </p:cNvPr>
          <p:cNvSpPr>
            <a:spLocks noGrp="1"/>
          </p:cNvSpPr>
          <p:nvPr>
            <p:ph type="title"/>
          </p:nvPr>
        </p:nvSpPr>
        <p:spPr/>
        <p:txBody>
          <a:bodyPr/>
          <a:lstStyle/>
          <a:p>
            <a:r>
              <a:rPr lang="en-US" dirty="0" smtClean="0"/>
              <a:t>Class level Architecture</a:t>
            </a:r>
            <a:endParaRPr lang="en-US" dirty="0"/>
          </a:p>
        </p:txBody>
      </p:sp>
      <p:sp>
        <p:nvSpPr>
          <p:cNvPr id="3" name="Content Placeholder 2"/>
          <p:cNvSpPr>
            <a:spLocks noGrp="1"/>
          </p:cNvSpPr>
          <p:nvPr>
            <p:ph idx="1"/>
          </p:nvPr>
        </p:nvSpPr>
        <p:spPr>
          <a:xfrm>
            <a:off x="457199" y="1253331"/>
            <a:ext cx="11338561" cy="5053380"/>
          </a:xfrm>
        </p:spPr>
        <p:txBody>
          <a:bodyPr>
            <a:normAutofit/>
          </a:bodyPr>
          <a:lstStyle/>
          <a:p>
            <a:pPr algn="just">
              <a:lnSpc>
                <a:spcPct val="150000"/>
              </a:lnSpc>
            </a:pPr>
            <a:r>
              <a:rPr lang="en-IN" dirty="0"/>
              <a:t>Java Persistence API is a source to store business entities as relational entities. It shows how to define a PLAIN OLD JAVA OBJECT (POJO) as an entity and how to manage entities with relations</a:t>
            </a:r>
            <a:r>
              <a:rPr lang="en-IN" dirty="0" smtClean="0"/>
              <a:t>.</a:t>
            </a:r>
          </a:p>
          <a:p>
            <a:pPr algn="just">
              <a:lnSpc>
                <a:spcPct val="150000"/>
              </a:lnSpc>
            </a:pPr>
            <a:r>
              <a:rPr lang="en-IN" dirty="0" smtClean="0"/>
              <a:t>As shown in figure classes </a:t>
            </a:r>
            <a:r>
              <a:rPr lang="en-IN" dirty="0"/>
              <a:t>and interfaces are used for storing entities into a database as a record. </a:t>
            </a:r>
            <a:endParaRPr lang="en-IN" dirty="0" smtClean="0"/>
          </a:p>
          <a:p>
            <a:pPr algn="just">
              <a:lnSpc>
                <a:spcPct val="150000"/>
              </a:lnSpc>
            </a:pPr>
            <a:r>
              <a:rPr lang="en-IN" dirty="0" smtClean="0"/>
              <a:t>They help programmers </a:t>
            </a:r>
            <a:r>
              <a:rPr lang="en-IN" dirty="0"/>
              <a:t>by reducing their efforts to write codes for storing data into a </a:t>
            </a:r>
            <a:r>
              <a:rPr lang="en-IN" dirty="0" smtClean="0"/>
              <a:t>database.</a:t>
            </a:r>
          </a:p>
          <a:p>
            <a:pPr algn="just">
              <a:lnSpc>
                <a:spcPct val="150000"/>
              </a:lnSpc>
            </a:pPr>
            <a:r>
              <a:rPr lang="en-IN" dirty="0" smtClean="0"/>
              <a:t>It works with XML descriptors and annotations.</a:t>
            </a:r>
          </a:p>
          <a:p>
            <a:pPr algn="just">
              <a:lnSpc>
                <a:spcPct val="150000"/>
              </a:lnSpc>
            </a:pPr>
            <a:endParaRPr lang="en-IN" dirty="0"/>
          </a:p>
        </p:txBody>
      </p:sp>
    </p:spTree>
    <p:extLst>
      <p:ext uri="{BB962C8B-B14F-4D97-AF65-F5344CB8AC3E}">
        <p14:creationId xmlns:p14="http://schemas.microsoft.com/office/powerpoint/2010/main" val="22297899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EFDC-790E-4E47-A515-1EBCF1F2F2CD}"/>
              </a:ext>
            </a:extLst>
          </p:cNvPr>
          <p:cNvSpPr>
            <a:spLocks noGrp="1"/>
          </p:cNvSpPr>
          <p:nvPr>
            <p:ph type="title"/>
          </p:nvPr>
        </p:nvSpPr>
        <p:spPr/>
        <p:txBody>
          <a:bodyPr/>
          <a:lstStyle/>
          <a:p>
            <a:r>
              <a:rPr lang="en-US" dirty="0" smtClean="0"/>
              <a:t>Class level Architecture</a:t>
            </a:r>
            <a:endParaRPr lang="en-US" dirty="0"/>
          </a:p>
        </p:txBody>
      </p:sp>
      <p:pic>
        <p:nvPicPr>
          <p:cNvPr id="11266" name="Picture 2" descr="See the source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4377" y="1272540"/>
            <a:ext cx="7262949" cy="4494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6512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Index</a:t>
            </a:r>
            <a:endParaRPr lang="en-IN" b="1" dirty="0"/>
          </a:p>
        </p:txBody>
      </p:sp>
      <p:sp>
        <p:nvSpPr>
          <p:cNvPr id="3" name="Content Placeholder 2"/>
          <p:cNvSpPr>
            <a:spLocks noGrp="1"/>
          </p:cNvSpPr>
          <p:nvPr>
            <p:ph idx="1"/>
          </p:nvPr>
        </p:nvSpPr>
        <p:spPr/>
        <p:txBody>
          <a:bodyPr>
            <a:normAutofit/>
          </a:bodyPr>
          <a:lstStyle/>
          <a:p>
            <a:pPr algn="just">
              <a:lnSpc>
                <a:spcPct val="100000"/>
              </a:lnSpc>
            </a:pPr>
            <a:r>
              <a:rPr lang="en-IN" dirty="0" smtClean="0"/>
              <a:t>Object Persistence</a:t>
            </a:r>
          </a:p>
          <a:p>
            <a:pPr algn="just">
              <a:lnSpc>
                <a:spcPct val="100000"/>
              </a:lnSpc>
            </a:pPr>
            <a:r>
              <a:rPr lang="en-IN" dirty="0" smtClean="0"/>
              <a:t>ORM and its need</a:t>
            </a:r>
          </a:p>
          <a:p>
            <a:pPr algn="just">
              <a:lnSpc>
                <a:spcPct val="100000"/>
              </a:lnSpc>
            </a:pPr>
            <a:r>
              <a:rPr lang="en-IN" dirty="0" smtClean="0"/>
              <a:t>JPA and its need</a:t>
            </a:r>
          </a:p>
          <a:p>
            <a:pPr algn="just">
              <a:lnSpc>
                <a:spcPct val="100000"/>
              </a:lnSpc>
            </a:pPr>
            <a:r>
              <a:rPr lang="en-IN" dirty="0" smtClean="0"/>
              <a:t>Java Persistence API</a:t>
            </a:r>
          </a:p>
          <a:p>
            <a:pPr algn="just">
              <a:lnSpc>
                <a:spcPct val="100000"/>
              </a:lnSpc>
            </a:pPr>
            <a:r>
              <a:rPr lang="en-IN" dirty="0" smtClean="0"/>
              <a:t>Working with JPA</a:t>
            </a:r>
          </a:p>
          <a:p>
            <a:pPr algn="just">
              <a:lnSpc>
                <a:spcPct val="100000"/>
              </a:lnSpc>
            </a:pPr>
            <a:r>
              <a:rPr lang="en-IN" dirty="0" smtClean="0"/>
              <a:t>Persistence.xml</a:t>
            </a:r>
          </a:p>
          <a:p>
            <a:pPr algn="just">
              <a:lnSpc>
                <a:spcPct val="100000"/>
              </a:lnSpc>
            </a:pPr>
            <a:r>
              <a:rPr lang="en-IN" dirty="0"/>
              <a:t>Managed entities with Entity, EntityManager, EntityManagerFactory</a:t>
            </a:r>
          </a:p>
          <a:p>
            <a:pPr algn="just">
              <a:lnSpc>
                <a:spcPct val="100000"/>
              </a:lnSpc>
            </a:pPr>
            <a:r>
              <a:rPr lang="en-IN" dirty="0" smtClean="0"/>
              <a:t>Entity Life Cycle</a:t>
            </a:r>
          </a:p>
          <a:p>
            <a:pPr algn="just">
              <a:lnSpc>
                <a:spcPct val="100000"/>
              </a:lnSpc>
            </a:pPr>
            <a:r>
              <a:rPr lang="en-IN" dirty="0" smtClean="0"/>
              <a:t>JPQL</a:t>
            </a:r>
          </a:p>
          <a:p>
            <a:pPr algn="just">
              <a:lnSpc>
                <a:spcPct val="100000"/>
              </a:lnSpc>
            </a:pPr>
            <a:endParaRPr lang="en-IN" dirty="0" smtClean="0"/>
          </a:p>
          <a:p>
            <a:pPr algn="just">
              <a:lnSpc>
                <a:spcPct val="100000"/>
              </a:lnSpc>
            </a:pPr>
            <a:endParaRPr lang="en-IN" dirty="0" smtClean="0"/>
          </a:p>
          <a:p>
            <a:pPr algn="just">
              <a:lnSpc>
                <a:spcPct val="100000"/>
              </a:lnSpc>
            </a:pPr>
            <a:endParaRPr lang="en-IN" dirty="0" smtClean="0"/>
          </a:p>
          <a:p>
            <a:pPr algn="just">
              <a:lnSpc>
                <a:spcPct val="100000"/>
              </a:lnSpc>
            </a:pPr>
            <a:endParaRPr lang="en-IN" dirty="0" smtClean="0"/>
          </a:p>
          <a:p>
            <a:pPr algn="just">
              <a:lnSpc>
                <a:spcPct val="100000"/>
              </a:lnSpc>
            </a:pPr>
            <a:endParaRPr lang="en-IN" dirty="0"/>
          </a:p>
        </p:txBody>
      </p:sp>
    </p:spTree>
    <p:extLst>
      <p:ext uri="{BB962C8B-B14F-4D97-AF65-F5344CB8AC3E}">
        <p14:creationId xmlns:p14="http://schemas.microsoft.com/office/powerpoint/2010/main" val="12352888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JPA Entity?</a:t>
            </a:r>
            <a:endParaRPr lang="en-IN" dirty="0"/>
          </a:p>
        </p:txBody>
      </p:sp>
      <p:sp>
        <p:nvSpPr>
          <p:cNvPr id="3" name="Content Placeholder 2"/>
          <p:cNvSpPr>
            <a:spLocks noGrp="1"/>
          </p:cNvSpPr>
          <p:nvPr>
            <p:ph idx="1"/>
          </p:nvPr>
        </p:nvSpPr>
        <p:spPr>
          <a:xfrm>
            <a:off x="700598" y="1082879"/>
            <a:ext cx="11039452" cy="5053380"/>
          </a:xfrm>
        </p:spPr>
        <p:txBody>
          <a:bodyPr/>
          <a:lstStyle/>
          <a:p>
            <a:pPr>
              <a:lnSpc>
                <a:spcPct val="150000"/>
              </a:lnSpc>
            </a:pPr>
            <a:r>
              <a:rPr lang="en-IN" dirty="0"/>
              <a:t>Entities in JPA are nothing but POJOs representing data that can be persisted to the database. An entity represents a table stored in a database. Every instance of an entity represents a row in the table</a:t>
            </a:r>
            <a:r>
              <a:rPr lang="en-IN" dirty="0" smtClean="0"/>
              <a:t>.</a:t>
            </a:r>
          </a:p>
          <a:p>
            <a:r>
              <a:rPr lang="en-IN" b="1" dirty="0"/>
              <a:t>@Entity - JPA </a:t>
            </a:r>
            <a:r>
              <a:rPr lang="en-IN" b="1" dirty="0" smtClean="0"/>
              <a:t>Annotation : Creating </a:t>
            </a:r>
            <a:r>
              <a:rPr lang="en-IN" b="1" dirty="0"/>
              <a:t>the JPA Entity Class(Persistent class)</a:t>
            </a:r>
          </a:p>
          <a:p>
            <a:pPr>
              <a:lnSpc>
                <a:spcPct val="150000"/>
              </a:lnSpc>
            </a:pPr>
            <a:endParaRPr lang="en-IN" dirty="0"/>
          </a:p>
        </p:txBody>
      </p:sp>
      <p:pic>
        <p:nvPicPr>
          <p:cNvPr id="4" name="Picture 3"/>
          <p:cNvPicPr>
            <a:picLocks noChangeAspect="1"/>
          </p:cNvPicPr>
          <p:nvPr/>
        </p:nvPicPr>
        <p:blipFill>
          <a:blip r:embed="rId2"/>
          <a:stretch>
            <a:fillRect/>
          </a:stretch>
        </p:blipFill>
        <p:spPr>
          <a:xfrm>
            <a:off x="2958873" y="3609569"/>
            <a:ext cx="7058025" cy="2695575"/>
          </a:xfrm>
          <a:prstGeom prst="rect">
            <a:avLst/>
          </a:prstGeom>
        </p:spPr>
      </p:pic>
    </p:spTree>
    <p:extLst>
      <p:ext uri="{BB962C8B-B14F-4D97-AF65-F5344CB8AC3E}">
        <p14:creationId xmlns:p14="http://schemas.microsoft.com/office/powerpoint/2010/main" val="3830111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JPA Entity?</a:t>
            </a:r>
            <a:endParaRPr lang="en-IN" dirty="0"/>
          </a:p>
        </p:txBody>
      </p:sp>
      <p:sp>
        <p:nvSpPr>
          <p:cNvPr id="3" name="Content Placeholder 2"/>
          <p:cNvSpPr>
            <a:spLocks noGrp="1"/>
          </p:cNvSpPr>
          <p:nvPr>
            <p:ph idx="1"/>
          </p:nvPr>
        </p:nvSpPr>
        <p:spPr>
          <a:xfrm>
            <a:off x="700598" y="1082879"/>
            <a:ext cx="11039452" cy="5370172"/>
          </a:xfrm>
        </p:spPr>
        <p:txBody>
          <a:bodyPr>
            <a:normAutofit fontScale="92500" lnSpcReduction="10000"/>
          </a:bodyPr>
          <a:lstStyle/>
          <a:p>
            <a:pPr>
              <a:lnSpc>
                <a:spcPct val="110000"/>
              </a:lnSpc>
            </a:pPr>
            <a:r>
              <a:rPr lang="en-IN" dirty="0" smtClean="0"/>
              <a:t>Here we are using @Entity, @Id, @GeneratedValue and @Column annotations </a:t>
            </a:r>
            <a:r>
              <a:rPr lang="en-IN" dirty="0"/>
              <a:t>for mapping between Java object to database table columns. </a:t>
            </a:r>
            <a:endParaRPr lang="en-IN" dirty="0" smtClean="0"/>
          </a:p>
          <a:p>
            <a:pPr>
              <a:lnSpc>
                <a:spcPct val="110000"/>
              </a:lnSpc>
            </a:pPr>
            <a:r>
              <a:rPr lang="en-IN" b="1" dirty="0" smtClean="0"/>
              <a:t>@Table :</a:t>
            </a:r>
            <a:r>
              <a:rPr lang="en-IN" dirty="0" smtClean="0"/>
              <a:t>This </a:t>
            </a:r>
            <a:r>
              <a:rPr lang="en-IN" dirty="0"/>
              <a:t>annotation specifies the table in the database with which this entity is mapped</a:t>
            </a:r>
            <a:r>
              <a:rPr lang="en-IN" dirty="0" smtClean="0"/>
              <a:t>.</a:t>
            </a:r>
          </a:p>
          <a:p>
            <a:pPr>
              <a:lnSpc>
                <a:spcPct val="110000"/>
              </a:lnSpc>
            </a:pPr>
            <a:r>
              <a:rPr lang="en-IN" b="1" dirty="0"/>
              <a:t>@</a:t>
            </a:r>
            <a:r>
              <a:rPr lang="en-IN" b="1" dirty="0" smtClean="0"/>
              <a:t>Id : </a:t>
            </a:r>
            <a:r>
              <a:rPr lang="en-IN" dirty="0" smtClean="0"/>
              <a:t>This </a:t>
            </a:r>
            <a:r>
              <a:rPr lang="en-IN" dirty="0"/>
              <a:t>annotation specifies the primary key of the </a:t>
            </a:r>
            <a:r>
              <a:rPr lang="en-IN" dirty="0" smtClean="0"/>
              <a:t>entity.</a:t>
            </a:r>
          </a:p>
          <a:p>
            <a:pPr>
              <a:lnSpc>
                <a:spcPct val="110000"/>
              </a:lnSpc>
            </a:pPr>
            <a:r>
              <a:rPr lang="en-IN" dirty="0"/>
              <a:t>Each JPA entity must have a primary key </a:t>
            </a:r>
            <a:r>
              <a:rPr lang="en-IN" dirty="0" smtClean="0"/>
              <a:t>that</a:t>
            </a:r>
          </a:p>
          <a:p>
            <a:pPr marL="0" indent="0">
              <a:lnSpc>
                <a:spcPct val="110000"/>
              </a:lnSpc>
              <a:buNone/>
            </a:pPr>
            <a:r>
              <a:rPr lang="en-IN" dirty="0" smtClean="0"/>
              <a:t>   uniquely </a:t>
            </a:r>
            <a:r>
              <a:rPr lang="en-IN" dirty="0"/>
              <a:t>identifies it. </a:t>
            </a:r>
          </a:p>
          <a:p>
            <a:pPr>
              <a:lnSpc>
                <a:spcPct val="110000"/>
              </a:lnSpc>
            </a:pPr>
            <a:r>
              <a:rPr lang="en-IN" b="1" dirty="0"/>
              <a:t>@GeneratedValue</a:t>
            </a:r>
            <a:r>
              <a:rPr lang="en-IN" i="1" dirty="0"/>
              <a:t> </a:t>
            </a:r>
            <a:r>
              <a:rPr lang="en-IN" i="1" dirty="0" smtClean="0"/>
              <a:t>: to </a:t>
            </a:r>
            <a:r>
              <a:rPr lang="en-IN" dirty="0" smtClean="0"/>
              <a:t>generate </a:t>
            </a:r>
            <a:r>
              <a:rPr lang="en-IN" dirty="0"/>
              <a:t>the </a:t>
            </a:r>
            <a:r>
              <a:rPr lang="en-IN" dirty="0" smtClean="0"/>
              <a:t>identifiers</a:t>
            </a:r>
            <a:endParaRPr lang="en-IN" dirty="0"/>
          </a:p>
          <a:p>
            <a:pPr marL="0" indent="0">
              <a:lnSpc>
                <a:spcPct val="110000"/>
              </a:lnSpc>
              <a:buNone/>
            </a:pPr>
            <a:r>
              <a:rPr lang="en-IN" dirty="0"/>
              <a:t>t</a:t>
            </a:r>
            <a:r>
              <a:rPr lang="en-IN" dirty="0" smtClean="0"/>
              <a:t>he </a:t>
            </a:r>
            <a:r>
              <a:rPr lang="en-IN" dirty="0"/>
              <a:t>value can be </a:t>
            </a:r>
            <a:r>
              <a:rPr lang="en-IN" dirty="0" smtClean="0"/>
              <a:t> </a:t>
            </a:r>
            <a:r>
              <a:rPr lang="en-IN" b="1" dirty="0" smtClean="0"/>
              <a:t>AUTO</a:t>
            </a:r>
            <a:r>
              <a:rPr lang="en-IN" dirty="0"/>
              <a:t>, </a:t>
            </a:r>
            <a:r>
              <a:rPr lang="en-IN" b="1" dirty="0"/>
              <a:t>TABLE</a:t>
            </a:r>
            <a:r>
              <a:rPr lang="en-IN" dirty="0"/>
              <a:t>, </a:t>
            </a:r>
            <a:r>
              <a:rPr lang="en-IN" b="1" dirty="0"/>
              <a:t>SEQUENCE</a:t>
            </a:r>
            <a:r>
              <a:rPr lang="en-IN" dirty="0"/>
              <a:t>, </a:t>
            </a:r>
            <a:endParaRPr lang="en-IN" dirty="0" smtClean="0"/>
          </a:p>
          <a:p>
            <a:pPr marL="0" indent="0">
              <a:lnSpc>
                <a:spcPct val="110000"/>
              </a:lnSpc>
              <a:buNone/>
            </a:pPr>
            <a:r>
              <a:rPr lang="en-IN" dirty="0" smtClean="0"/>
              <a:t>or</a:t>
            </a:r>
            <a:r>
              <a:rPr lang="en-IN" dirty="0"/>
              <a:t> </a:t>
            </a:r>
            <a:r>
              <a:rPr lang="en-IN" b="1" dirty="0"/>
              <a:t>IDENTITY</a:t>
            </a:r>
            <a:r>
              <a:rPr lang="en-IN" dirty="0" smtClean="0"/>
              <a:t>.</a:t>
            </a:r>
          </a:p>
          <a:p>
            <a:pPr>
              <a:lnSpc>
                <a:spcPct val="110000"/>
              </a:lnSpc>
            </a:pPr>
            <a:r>
              <a:rPr lang="en-IN" b="1" dirty="0" smtClean="0"/>
              <a:t>@Column</a:t>
            </a:r>
            <a:r>
              <a:rPr lang="en-IN" b="1" dirty="0"/>
              <a:t> </a:t>
            </a:r>
            <a:r>
              <a:rPr lang="en-IN" b="1" dirty="0" smtClean="0"/>
              <a:t>: </a:t>
            </a:r>
            <a:r>
              <a:rPr lang="en-IN" b="1" dirty="0"/>
              <a:t>Specifies the mapped </a:t>
            </a:r>
            <a:r>
              <a:rPr lang="en-IN" b="1" dirty="0" smtClean="0"/>
              <a:t>column</a:t>
            </a:r>
          </a:p>
          <a:p>
            <a:pPr marL="0" indent="0">
              <a:lnSpc>
                <a:spcPct val="110000"/>
              </a:lnSpc>
              <a:buNone/>
            </a:pPr>
            <a:r>
              <a:rPr lang="en-IN" b="1" dirty="0" smtClean="0"/>
              <a:t> </a:t>
            </a:r>
            <a:r>
              <a:rPr lang="en-IN" b="1" dirty="0"/>
              <a:t>for a persistent property or field</a:t>
            </a:r>
            <a:r>
              <a:rPr lang="en-IN" dirty="0" smtClean="0"/>
              <a:t>.</a:t>
            </a:r>
          </a:p>
        </p:txBody>
      </p:sp>
      <p:pic>
        <p:nvPicPr>
          <p:cNvPr id="5" name="Picture 4"/>
          <p:cNvPicPr>
            <a:picLocks noChangeAspect="1"/>
          </p:cNvPicPr>
          <p:nvPr/>
        </p:nvPicPr>
        <p:blipFill rotWithShape="1">
          <a:blip r:embed="rId2"/>
          <a:srcRect l="9371" t="44195" r="73213" b="30983"/>
          <a:stretch/>
        </p:blipFill>
        <p:spPr>
          <a:xfrm>
            <a:off x="7534194" y="2883607"/>
            <a:ext cx="4205856" cy="3370218"/>
          </a:xfrm>
          <a:prstGeom prst="rect">
            <a:avLst/>
          </a:prstGeom>
        </p:spPr>
      </p:pic>
    </p:spTree>
    <p:extLst>
      <p:ext uri="{BB962C8B-B14F-4D97-AF65-F5344CB8AC3E}">
        <p14:creationId xmlns:p14="http://schemas.microsoft.com/office/powerpoint/2010/main" val="8929706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313" y="121406"/>
            <a:ext cx="9438716" cy="797605"/>
          </a:xfrm>
        </p:spPr>
        <p:txBody>
          <a:bodyPr/>
          <a:lstStyle/>
          <a:p>
            <a:r>
              <a:rPr lang="en-IN" dirty="0" smtClean="0"/>
              <a:t>JPA Overview</a:t>
            </a:r>
            <a:endParaRPr lang="en-IN" dirty="0"/>
          </a:p>
        </p:txBody>
      </p:sp>
      <p:sp>
        <p:nvSpPr>
          <p:cNvPr id="6" name="Rectangle 2"/>
          <p:cNvSpPr>
            <a:spLocks noGrp="1" noChangeArrowheads="1"/>
          </p:cNvSpPr>
          <p:nvPr>
            <p:ph idx="1"/>
          </p:nvPr>
        </p:nvSpPr>
        <p:spPr bwMode="auto">
          <a:xfrm>
            <a:off x="471488" y="821932"/>
            <a:ext cx="11258958" cy="5675885"/>
          </a:xfrm>
          <a:prstGeom prst="rect">
            <a:avLst/>
          </a:prstGeom>
          <a:solidFill>
            <a:schemeClr val="bg1"/>
          </a:solidFill>
          <a:ln>
            <a:noFill/>
          </a:ln>
          <a:effectLst/>
        </p:spPr>
        <p:txBody>
          <a:bodyPr vert="horz" wrap="square" lIns="91440" tIns="0" rIns="91440" bIns="88872" numCol="1" anchor="ctr" anchorCtr="0" compatLnSpc="1">
            <a:prstTxWarp prst="textNoShape">
              <a:avLst/>
            </a:prstTxWarp>
            <a:spAutoFit/>
          </a:bodyPr>
          <a:lstStyle/>
          <a:p>
            <a:pPr marL="0" marR="0" lvl="0" indent="0" algn="just" fontAlgn="base">
              <a:lnSpc>
                <a:spcPct val="150000"/>
              </a:lnSpc>
              <a:spcBef>
                <a:spcPct val="0"/>
              </a:spcBef>
              <a:spcAft>
                <a:spcPct val="0"/>
              </a:spcAft>
              <a:buClrTx/>
              <a:buSzTx/>
              <a:buNone/>
              <a:tabLst/>
            </a:pPr>
            <a:r>
              <a:rPr lang="en-US" altLang="en-US" sz="2200" dirty="0" smtClean="0">
                <a:solidFill>
                  <a:schemeClr val="accent1">
                    <a:lumMod val="75000"/>
                  </a:schemeClr>
                </a:solidFill>
                <a:ea typeface="+mj-ea"/>
                <a:cs typeface="+mj-cs"/>
              </a:rPr>
              <a:t>EntityManagerFactory</a:t>
            </a:r>
            <a:r>
              <a:rPr lang="en-US" altLang="en-US" sz="2200" dirty="0">
                <a:ea typeface="+mj-ea"/>
                <a:cs typeface="+mj-cs"/>
              </a:rPr>
              <a:t> — This is a factory class of EntityManager. </a:t>
            </a:r>
            <a:r>
              <a:rPr lang="en-US" altLang="en-US" sz="2200" dirty="0" smtClean="0">
                <a:ea typeface="+mj-ea"/>
                <a:cs typeface="+mj-cs"/>
              </a:rPr>
              <a:t>It </a:t>
            </a:r>
            <a:r>
              <a:rPr lang="en-US" altLang="en-US" sz="2200" dirty="0">
                <a:ea typeface="+mj-ea"/>
                <a:cs typeface="+mj-cs"/>
              </a:rPr>
              <a:t>creates and manages multiple EntityManager instances.</a:t>
            </a:r>
          </a:p>
          <a:p>
            <a:pPr marL="0" marR="0" lvl="0" indent="0" algn="just" fontAlgn="base">
              <a:lnSpc>
                <a:spcPct val="150000"/>
              </a:lnSpc>
              <a:spcBef>
                <a:spcPct val="0"/>
              </a:spcBef>
              <a:spcAft>
                <a:spcPct val="0"/>
              </a:spcAft>
              <a:buClrTx/>
              <a:buSzTx/>
              <a:buNone/>
              <a:tabLst/>
            </a:pPr>
            <a:r>
              <a:rPr lang="en-US" altLang="en-US" sz="2200" dirty="0">
                <a:solidFill>
                  <a:schemeClr val="accent1">
                    <a:lumMod val="75000"/>
                  </a:schemeClr>
                </a:solidFill>
                <a:ea typeface="+mj-ea"/>
                <a:cs typeface="+mj-cs"/>
              </a:rPr>
              <a:t>EntityManager</a:t>
            </a:r>
            <a:r>
              <a:rPr lang="en-US" altLang="en-US" sz="2200" dirty="0">
                <a:ea typeface="+mj-ea"/>
                <a:cs typeface="+mj-cs"/>
              </a:rPr>
              <a:t> — It is an interface; it manages the persistence operations on objects. It works like a factory for Query instance.</a:t>
            </a:r>
          </a:p>
          <a:p>
            <a:pPr marL="0" marR="0" lvl="0" indent="0" algn="just" fontAlgn="base">
              <a:lnSpc>
                <a:spcPct val="150000"/>
              </a:lnSpc>
              <a:spcBef>
                <a:spcPct val="0"/>
              </a:spcBef>
              <a:spcAft>
                <a:spcPct val="0"/>
              </a:spcAft>
              <a:buClrTx/>
              <a:buSzTx/>
              <a:buNone/>
              <a:tabLst/>
            </a:pPr>
            <a:r>
              <a:rPr lang="en-US" altLang="en-US" sz="2200" dirty="0">
                <a:solidFill>
                  <a:schemeClr val="accent1">
                    <a:lumMod val="75000"/>
                  </a:schemeClr>
                </a:solidFill>
                <a:ea typeface="+mj-ea"/>
                <a:cs typeface="+mj-cs"/>
              </a:rPr>
              <a:t>Entity</a:t>
            </a:r>
            <a:r>
              <a:rPr lang="en-US" altLang="en-US" sz="2200" dirty="0">
                <a:ea typeface="+mj-ea"/>
                <a:cs typeface="+mj-cs"/>
              </a:rPr>
              <a:t> — Entities are the persistence objects, stored as records in the database.</a:t>
            </a:r>
          </a:p>
          <a:p>
            <a:pPr marL="0" marR="0" lvl="0" indent="0" algn="just" fontAlgn="base">
              <a:lnSpc>
                <a:spcPct val="150000"/>
              </a:lnSpc>
              <a:spcBef>
                <a:spcPct val="0"/>
              </a:spcBef>
              <a:spcAft>
                <a:spcPct val="0"/>
              </a:spcAft>
              <a:buClrTx/>
              <a:buSzTx/>
              <a:buNone/>
              <a:tabLst/>
            </a:pPr>
            <a:r>
              <a:rPr lang="en-US" altLang="en-US" sz="2200" dirty="0">
                <a:solidFill>
                  <a:schemeClr val="accent1">
                    <a:lumMod val="75000"/>
                  </a:schemeClr>
                </a:solidFill>
                <a:ea typeface="+mj-ea"/>
                <a:cs typeface="+mj-cs"/>
              </a:rPr>
              <a:t>EntityTransaction</a:t>
            </a:r>
            <a:r>
              <a:rPr lang="en-US" altLang="en-US" sz="2200" dirty="0">
                <a:ea typeface="+mj-ea"/>
                <a:cs typeface="+mj-cs"/>
              </a:rPr>
              <a:t> — It has one-to-one relationship with EntityManager. For each EntityManager, operations are maintained by the EntityTransaction class.</a:t>
            </a:r>
          </a:p>
          <a:p>
            <a:pPr marL="0" marR="0" lvl="0" indent="0" algn="just" fontAlgn="base">
              <a:lnSpc>
                <a:spcPct val="150000"/>
              </a:lnSpc>
              <a:spcBef>
                <a:spcPct val="0"/>
              </a:spcBef>
              <a:spcAft>
                <a:spcPct val="0"/>
              </a:spcAft>
              <a:buClrTx/>
              <a:buSzTx/>
              <a:buNone/>
              <a:tabLst/>
            </a:pPr>
            <a:r>
              <a:rPr lang="en-US" altLang="en-US" sz="2200" dirty="0">
                <a:solidFill>
                  <a:schemeClr val="accent1">
                    <a:lumMod val="75000"/>
                  </a:schemeClr>
                </a:solidFill>
                <a:ea typeface="+mj-ea"/>
                <a:cs typeface="+mj-cs"/>
              </a:rPr>
              <a:t>Persistence</a:t>
            </a:r>
            <a:r>
              <a:rPr lang="en-US" altLang="en-US" sz="2200" dirty="0">
                <a:ea typeface="+mj-ea"/>
                <a:cs typeface="+mj-cs"/>
              </a:rPr>
              <a:t> — This class contains static methods to obtain the EntityManagerFactory instance.</a:t>
            </a:r>
          </a:p>
          <a:p>
            <a:pPr marL="0" marR="0" lvl="0" indent="0" algn="just" fontAlgn="base">
              <a:lnSpc>
                <a:spcPct val="150000"/>
              </a:lnSpc>
              <a:spcBef>
                <a:spcPct val="0"/>
              </a:spcBef>
              <a:spcAft>
                <a:spcPct val="0"/>
              </a:spcAft>
              <a:buClrTx/>
              <a:buSzTx/>
              <a:buNone/>
              <a:tabLst/>
            </a:pPr>
            <a:r>
              <a:rPr lang="en-US" altLang="en-US" sz="2200" dirty="0">
                <a:solidFill>
                  <a:schemeClr val="accent1">
                    <a:lumMod val="75000"/>
                  </a:schemeClr>
                </a:solidFill>
                <a:ea typeface="+mj-ea"/>
                <a:cs typeface="+mj-cs"/>
              </a:rPr>
              <a:t>Query</a:t>
            </a:r>
            <a:r>
              <a:rPr lang="en-US" altLang="en-US" sz="2200" dirty="0">
                <a:ea typeface="+mj-ea"/>
                <a:cs typeface="+mj-cs"/>
              </a:rPr>
              <a:t> - This interface is implemented by each JPA vendor to obtain relational objects that meet the criteria</a:t>
            </a:r>
            <a:r>
              <a:rPr lang="en-US" altLang="en-US" sz="2200" dirty="0" smtClean="0">
                <a:ea typeface="+mj-ea"/>
                <a:cs typeface="+mj-cs"/>
              </a:rPr>
              <a:t>.</a:t>
            </a:r>
            <a:endParaRPr lang="en-US" altLang="en-US" sz="2200" dirty="0">
              <a:ea typeface="+mj-ea"/>
              <a:cs typeface="+mj-cs"/>
            </a:endParaRPr>
          </a:p>
        </p:txBody>
      </p:sp>
    </p:spTree>
    <p:extLst>
      <p:ext uri="{BB962C8B-B14F-4D97-AF65-F5344CB8AC3E}">
        <p14:creationId xmlns:p14="http://schemas.microsoft.com/office/powerpoint/2010/main" val="17319627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313" y="121406"/>
            <a:ext cx="9438716" cy="797605"/>
          </a:xfrm>
        </p:spPr>
        <p:txBody>
          <a:bodyPr/>
          <a:lstStyle/>
          <a:p>
            <a:r>
              <a:rPr lang="en-IN" dirty="0" smtClean="0"/>
              <a:t>Persistence Configuration</a:t>
            </a:r>
            <a:endParaRPr lang="en-IN" dirty="0"/>
          </a:p>
        </p:txBody>
      </p:sp>
      <p:sp>
        <p:nvSpPr>
          <p:cNvPr id="5" name="Content Placeholder 2"/>
          <p:cNvSpPr>
            <a:spLocks noGrp="1"/>
          </p:cNvSpPr>
          <p:nvPr>
            <p:ph idx="1"/>
          </p:nvPr>
        </p:nvSpPr>
        <p:spPr>
          <a:xfrm>
            <a:off x="457199" y="1253331"/>
            <a:ext cx="11338561" cy="5053380"/>
          </a:xfrm>
        </p:spPr>
        <p:txBody>
          <a:bodyPr>
            <a:normAutofit/>
          </a:bodyPr>
          <a:lstStyle/>
          <a:p>
            <a:pPr algn="just">
              <a:lnSpc>
                <a:spcPct val="150000"/>
              </a:lnSpc>
            </a:pPr>
            <a:r>
              <a:rPr lang="en-IN" dirty="0" smtClean="0"/>
              <a:t>The persistence.xml file </a:t>
            </a:r>
            <a:r>
              <a:rPr lang="en-IN" dirty="0"/>
              <a:t>is the deployment descriptor file for persistence using JPA. It specifies the persistence units and declares the managed persistence classes, the object/relation mapping, and the database connection details</a:t>
            </a:r>
            <a:r>
              <a:rPr lang="en-IN" dirty="0" smtClean="0"/>
              <a:t>.</a:t>
            </a:r>
          </a:p>
          <a:p>
            <a:pPr algn="just">
              <a:lnSpc>
                <a:spcPct val="150000"/>
              </a:lnSpc>
            </a:pPr>
            <a:endParaRPr lang="en-IN" dirty="0" smtClean="0"/>
          </a:p>
          <a:p>
            <a:pPr algn="just">
              <a:lnSpc>
                <a:spcPct val="150000"/>
              </a:lnSpc>
            </a:pPr>
            <a:endParaRPr lang="en-IN" dirty="0"/>
          </a:p>
        </p:txBody>
      </p:sp>
      <p:pic>
        <p:nvPicPr>
          <p:cNvPr id="4" name="Picture 3"/>
          <p:cNvPicPr>
            <a:picLocks noChangeAspect="1"/>
          </p:cNvPicPr>
          <p:nvPr/>
        </p:nvPicPr>
        <p:blipFill rotWithShape="1">
          <a:blip r:embed="rId2"/>
          <a:srcRect l="15898" t="38482" r="16635" b="27232"/>
          <a:stretch/>
        </p:blipFill>
        <p:spPr>
          <a:xfrm>
            <a:off x="822959" y="3069771"/>
            <a:ext cx="10293531" cy="3236940"/>
          </a:xfrm>
          <a:prstGeom prst="rect">
            <a:avLst/>
          </a:prstGeom>
        </p:spPr>
      </p:pic>
    </p:spTree>
    <p:extLst>
      <p:ext uri="{BB962C8B-B14F-4D97-AF65-F5344CB8AC3E}">
        <p14:creationId xmlns:p14="http://schemas.microsoft.com/office/powerpoint/2010/main" val="38829652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313" y="121406"/>
            <a:ext cx="9438716" cy="797605"/>
          </a:xfrm>
        </p:spPr>
        <p:txBody>
          <a:bodyPr/>
          <a:lstStyle/>
          <a:p>
            <a:r>
              <a:rPr lang="en-IN" dirty="0" smtClean="0"/>
              <a:t>Persistence Configuration</a:t>
            </a:r>
            <a:endParaRPr lang="en-IN" dirty="0"/>
          </a:p>
        </p:txBody>
      </p:sp>
      <p:sp>
        <p:nvSpPr>
          <p:cNvPr id="5" name="Content Placeholder 2"/>
          <p:cNvSpPr>
            <a:spLocks noGrp="1"/>
          </p:cNvSpPr>
          <p:nvPr>
            <p:ph idx="1"/>
          </p:nvPr>
        </p:nvSpPr>
        <p:spPr>
          <a:xfrm>
            <a:off x="457199" y="1253331"/>
            <a:ext cx="11338561" cy="5053380"/>
          </a:xfrm>
        </p:spPr>
        <p:txBody>
          <a:bodyPr>
            <a:normAutofit/>
          </a:bodyPr>
          <a:lstStyle/>
          <a:p>
            <a:pPr>
              <a:lnSpc>
                <a:spcPct val="150000"/>
              </a:lnSpc>
            </a:pPr>
            <a:r>
              <a:rPr lang="en-IN" dirty="0"/>
              <a:t>The persistence.xml file defines one or more persistence units, and you can configure things like:</a:t>
            </a:r>
          </a:p>
          <a:p>
            <a:pPr>
              <a:lnSpc>
                <a:spcPct val="150000"/>
              </a:lnSpc>
            </a:pPr>
            <a:r>
              <a:rPr lang="en-IN" dirty="0"/>
              <a:t>the name of each persistence unit,</a:t>
            </a:r>
          </a:p>
          <a:p>
            <a:pPr>
              <a:lnSpc>
                <a:spcPct val="150000"/>
              </a:lnSpc>
            </a:pPr>
            <a:r>
              <a:rPr lang="en-IN" dirty="0"/>
              <a:t>which managed persistence classes are part of a persistence unit,</a:t>
            </a:r>
          </a:p>
          <a:p>
            <a:pPr>
              <a:lnSpc>
                <a:spcPct val="150000"/>
              </a:lnSpc>
            </a:pPr>
            <a:r>
              <a:rPr lang="en-IN" dirty="0"/>
              <a:t>how these classes shall be mapped to database tables,</a:t>
            </a:r>
          </a:p>
          <a:p>
            <a:pPr>
              <a:lnSpc>
                <a:spcPct val="150000"/>
              </a:lnSpc>
            </a:pPr>
            <a:r>
              <a:rPr lang="en-IN" dirty="0"/>
              <a:t>the persistence provider that shall be used at runtime,</a:t>
            </a:r>
          </a:p>
          <a:p>
            <a:pPr>
              <a:lnSpc>
                <a:spcPct val="150000"/>
              </a:lnSpc>
            </a:pPr>
            <a:r>
              <a:rPr lang="en-IN" dirty="0"/>
              <a:t>the data source you want to use to connect to your </a:t>
            </a:r>
            <a:r>
              <a:rPr lang="en-IN" dirty="0" smtClean="0"/>
              <a:t>database</a:t>
            </a:r>
            <a:endParaRPr lang="en-IN" dirty="0"/>
          </a:p>
        </p:txBody>
      </p:sp>
    </p:spTree>
    <p:extLst>
      <p:ext uri="{BB962C8B-B14F-4D97-AF65-F5344CB8AC3E}">
        <p14:creationId xmlns:p14="http://schemas.microsoft.com/office/powerpoint/2010/main" val="9267985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313" y="121406"/>
            <a:ext cx="9438716" cy="797605"/>
          </a:xfrm>
        </p:spPr>
        <p:txBody>
          <a:bodyPr/>
          <a:lstStyle/>
          <a:p>
            <a:r>
              <a:rPr lang="en-IN" dirty="0" smtClean="0"/>
              <a:t>Entity Manager</a:t>
            </a:r>
            <a:endParaRPr lang="en-IN" dirty="0"/>
          </a:p>
        </p:txBody>
      </p:sp>
      <p:sp>
        <p:nvSpPr>
          <p:cNvPr id="5" name="Content Placeholder 2"/>
          <p:cNvSpPr>
            <a:spLocks noGrp="1"/>
          </p:cNvSpPr>
          <p:nvPr>
            <p:ph idx="1"/>
          </p:nvPr>
        </p:nvSpPr>
        <p:spPr>
          <a:xfrm>
            <a:off x="457199" y="1253331"/>
            <a:ext cx="11338561" cy="5053380"/>
          </a:xfrm>
        </p:spPr>
        <p:txBody>
          <a:bodyPr>
            <a:normAutofit lnSpcReduction="10000"/>
          </a:bodyPr>
          <a:lstStyle/>
          <a:p>
            <a:pPr algn="just">
              <a:lnSpc>
                <a:spcPct val="150000"/>
              </a:lnSpc>
            </a:pPr>
            <a:r>
              <a:rPr lang="en-IN" dirty="0"/>
              <a:t> Entity </a:t>
            </a:r>
            <a:r>
              <a:rPr lang="en-IN" dirty="0" smtClean="0"/>
              <a:t>Manager is </a:t>
            </a:r>
            <a:r>
              <a:rPr lang="en-IN" dirty="0"/>
              <a:t>an interface to perform main actual database interactions.</a:t>
            </a:r>
          </a:p>
          <a:p>
            <a:pPr algn="just">
              <a:lnSpc>
                <a:spcPct val="150000"/>
              </a:lnSpc>
            </a:pPr>
            <a:r>
              <a:rPr lang="en-IN" dirty="0"/>
              <a:t>Creates persistence instance.</a:t>
            </a:r>
          </a:p>
          <a:p>
            <a:pPr algn="just">
              <a:lnSpc>
                <a:spcPct val="150000"/>
              </a:lnSpc>
            </a:pPr>
            <a:r>
              <a:rPr lang="en-IN" dirty="0"/>
              <a:t>Removes persistence instance.</a:t>
            </a:r>
          </a:p>
          <a:p>
            <a:pPr algn="just">
              <a:lnSpc>
                <a:spcPct val="150000"/>
              </a:lnSpc>
            </a:pPr>
            <a:r>
              <a:rPr lang="en-IN" dirty="0"/>
              <a:t>Finds entities by entity’s primary key.</a:t>
            </a:r>
          </a:p>
          <a:p>
            <a:pPr algn="just">
              <a:lnSpc>
                <a:spcPct val="150000"/>
              </a:lnSpc>
            </a:pPr>
            <a:r>
              <a:rPr lang="en-IN" dirty="0"/>
              <a:t>Allows queries to be run on entities.</a:t>
            </a:r>
          </a:p>
          <a:p>
            <a:pPr algn="just">
              <a:lnSpc>
                <a:spcPct val="150000"/>
              </a:lnSpc>
            </a:pPr>
            <a:r>
              <a:rPr lang="en-IN" b="1" dirty="0"/>
              <a:t>Persistence Context</a:t>
            </a:r>
            <a:r>
              <a:rPr lang="en-IN" dirty="0"/>
              <a:t> : A persistence context handles a set of entities which hold data to be persisted in some persistence store (e.g. database).</a:t>
            </a:r>
          </a:p>
          <a:p>
            <a:pPr algn="just">
              <a:lnSpc>
                <a:spcPct val="150000"/>
              </a:lnSpc>
            </a:pPr>
            <a:r>
              <a:rPr lang="en-IN" dirty="0"/>
              <a:t>Each </a:t>
            </a:r>
            <a:r>
              <a:rPr lang="en-IN" b="1" dirty="0"/>
              <a:t>EntityManager</a:t>
            </a:r>
            <a:r>
              <a:rPr lang="en-IN" dirty="0"/>
              <a:t> instance is associated with a </a:t>
            </a:r>
            <a:r>
              <a:rPr lang="en-IN" b="1" dirty="0" err="1"/>
              <a:t>PersistenceContext</a:t>
            </a:r>
            <a:r>
              <a:rPr lang="en-IN" b="1" dirty="0"/>
              <a:t>.</a:t>
            </a:r>
            <a:endParaRPr lang="en-IN" dirty="0"/>
          </a:p>
        </p:txBody>
      </p:sp>
    </p:spTree>
    <p:extLst>
      <p:ext uri="{BB962C8B-B14F-4D97-AF65-F5344CB8AC3E}">
        <p14:creationId xmlns:p14="http://schemas.microsoft.com/office/powerpoint/2010/main" val="23217743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313" y="121406"/>
            <a:ext cx="9438716" cy="797605"/>
          </a:xfrm>
        </p:spPr>
        <p:txBody>
          <a:bodyPr/>
          <a:lstStyle/>
          <a:p>
            <a:r>
              <a:rPr lang="en-IN" dirty="0" smtClean="0"/>
              <a:t>Entity Manager Methods</a:t>
            </a:r>
            <a:endParaRPr lang="en-IN" dirty="0"/>
          </a:p>
        </p:txBody>
      </p:sp>
      <p:sp>
        <p:nvSpPr>
          <p:cNvPr id="5" name="Content Placeholder 2"/>
          <p:cNvSpPr>
            <a:spLocks noGrp="1"/>
          </p:cNvSpPr>
          <p:nvPr>
            <p:ph idx="1"/>
          </p:nvPr>
        </p:nvSpPr>
        <p:spPr>
          <a:xfrm>
            <a:off x="457199" y="1253331"/>
            <a:ext cx="11338561" cy="5053380"/>
          </a:xfrm>
        </p:spPr>
        <p:txBody>
          <a:bodyPr>
            <a:normAutofit lnSpcReduction="10000"/>
          </a:bodyPr>
          <a:lstStyle/>
          <a:p>
            <a:pPr algn="just">
              <a:lnSpc>
                <a:spcPct val="100000"/>
              </a:lnSpc>
            </a:pPr>
            <a:r>
              <a:rPr lang="en-IN" dirty="0" smtClean="0"/>
              <a:t>Persist() </a:t>
            </a:r>
            <a:r>
              <a:rPr lang="en-IN" dirty="0"/>
              <a:t>– Make an instance managed and persistent.</a:t>
            </a:r>
          </a:p>
          <a:p>
            <a:pPr algn="just">
              <a:lnSpc>
                <a:spcPct val="100000"/>
              </a:lnSpc>
            </a:pPr>
            <a:r>
              <a:rPr lang="en-IN" dirty="0" smtClean="0"/>
              <a:t>merge() </a:t>
            </a:r>
            <a:r>
              <a:rPr lang="en-IN" dirty="0"/>
              <a:t>– Merge the state of the given entity into the current persistence context.</a:t>
            </a:r>
          </a:p>
          <a:p>
            <a:pPr algn="just">
              <a:lnSpc>
                <a:spcPct val="100000"/>
              </a:lnSpc>
            </a:pPr>
            <a:r>
              <a:rPr lang="en-IN" dirty="0" smtClean="0"/>
              <a:t>remove() </a:t>
            </a:r>
            <a:r>
              <a:rPr lang="en-IN" dirty="0"/>
              <a:t>– Remove the entity instance.</a:t>
            </a:r>
          </a:p>
          <a:p>
            <a:pPr algn="just">
              <a:lnSpc>
                <a:spcPct val="100000"/>
              </a:lnSpc>
            </a:pPr>
            <a:r>
              <a:rPr lang="en-IN" dirty="0" smtClean="0"/>
              <a:t>find() </a:t>
            </a:r>
            <a:r>
              <a:rPr lang="en-IN" dirty="0"/>
              <a:t>– Find by primary key. Search for an entity of the specified class and primary key. If the entity instance is contained in the persistence context, it is returned from there.</a:t>
            </a:r>
          </a:p>
          <a:p>
            <a:pPr algn="just">
              <a:lnSpc>
                <a:spcPct val="100000"/>
              </a:lnSpc>
            </a:pPr>
            <a:r>
              <a:rPr lang="en-IN" dirty="0" smtClean="0"/>
              <a:t>getReference() </a:t>
            </a:r>
            <a:r>
              <a:rPr lang="en-IN" dirty="0"/>
              <a:t>– returns and instance which is lazily fetched and will throw EntityNotFoundException when the instance is accessed for the first time.</a:t>
            </a:r>
          </a:p>
          <a:p>
            <a:pPr algn="just">
              <a:lnSpc>
                <a:spcPct val="100000"/>
              </a:lnSpc>
            </a:pPr>
            <a:r>
              <a:rPr lang="en-IN" dirty="0" smtClean="0"/>
              <a:t>flush() </a:t>
            </a:r>
            <a:r>
              <a:rPr lang="en-IN" dirty="0"/>
              <a:t>– Synchronizes the persistence context with the database</a:t>
            </a:r>
            <a:r>
              <a:rPr lang="en-IN" dirty="0" smtClean="0"/>
              <a:t>.</a:t>
            </a:r>
          </a:p>
          <a:p>
            <a:r>
              <a:rPr lang="en-IN" dirty="0" smtClean="0"/>
              <a:t>close</a:t>
            </a:r>
            <a:r>
              <a:rPr lang="en-IN" dirty="0"/>
              <a:t>():</a:t>
            </a:r>
            <a:r>
              <a:rPr lang="en-IN" b="1" dirty="0"/>
              <a:t> </a:t>
            </a:r>
            <a:r>
              <a:rPr lang="en-IN" dirty="0"/>
              <a:t>Flush entity instances first, clears persistence context and nullify the entity manager </a:t>
            </a:r>
          </a:p>
          <a:p>
            <a:pPr algn="just">
              <a:lnSpc>
                <a:spcPct val="100000"/>
              </a:lnSpc>
            </a:pPr>
            <a:endParaRPr lang="en-IN" dirty="0"/>
          </a:p>
          <a:p>
            <a:pPr algn="just">
              <a:lnSpc>
                <a:spcPct val="100000"/>
              </a:lnSpc>
            </a:pPr>
            <a:endParaRPr lang="en-IN" dirty="0"/>
          </a:p>
        </p:txBody>
      </p:sp>
    </p:spTree>
    <p:extLst>
      <p:ext uri="{BB962C8B-B14F-4D97-AF65-F5344CB8AC3E}">
        <p14:creationId xmlns:p14="http://schemas.microsoft.com/office/powerpoint/2010/main" val="38365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313" y="121406"/>
            <a:ext cx="9438716" cy="797605"/>
          </a:xfrm>
        </p:spPr>
        <p:txBody>
          <a:bodyPr/>
          <a:lstStyle/>
          <a:p>
            <a:r>
              <a:rPr lang="en-IN" dirty="0" smtClean="0"/>
              <a:t>Entity Transaction</a:t>
            </a:r>
            <a:endParaRPr lang="en-IN" dirty="0"/>
          </a:p>
        </p:txBody>
      </p:sp>
      <p:sp>
        <p:nvSpPr>
          <p:cNvPr id="5" name="Content Placeholder 2"/>
          <p:cNvSpPr>
            <a:spLocks noGrp="1"/>
          </p:cNvSpPr>
          <p:nvPr>
            <p:ph idx="1"/>
          </p:nvPr>
        </p:nvSpPr>
        <p:spPr>
          <a:xfrm>
            <a:off x="457199" y="1253331"/>
            <a:ext cx="11338561" cy="5053380"/>
          </a:xfrm>
        </p:spPr>
        <p:txBody>
          <a:bodyPr>
            <a:normAutofit/>
          </a:bodyPr>
          <a:lstStyle/>
          <a:p>
            <a:pPr algn="just">
              <a:lnSpc>
                <a:spcPct val="150000"/>
              </a:lnSpc>
            </a:pPr>
            <a:r>
              <a:rPr lang="en-IN" dirty="0"/>
              <a:t>W</a:t>
            </a:r>
            <a:r>
              <a:rPr lang="en-IN" dirty="0" smtClean="0"/>
              <a:t>hile </a:t>
            </a:r>
            <a:r>
              <a:rPr lang="en-IN" dirty="0"/>
              <a:t>managing instances of entities using EntityManager like saving, updating or removing, it is very much required to work in transaction. Therefore you need work with</a:t>
            </a:r>
          </a:p>
          <a:p>
            <a:pPr algn="just">
              <a:lnSpc>
                <a:spcPct val="150000"/>
              </a:lnSpc>
            </a:pPr>
            <a:r>
              <a:rPr lang="en-IN" b="1" dirty="0"/>
              <a:t>EntityTransaction </a:t>
            </a:r>
            <a:r>
              <a:rPr lang="en-IN" b="1" dirty="0" err="1"/>
              <a:t>getTransaction</a:t>
            </a:r>
            <a:r>
              <a:rPr lang="en-IN" b="1" dirty="0" smtClean="0"/>
              <a:t>()</a:t>
            </a:r>
            <a:r>
              <a:rPr lang="en-IN" dirty="0"/>
              <a:t> </a:t>
            </a:r>
            <a:r>
              <a:rPr lang="en-IN" dirty="0" smtClean="0"/>
              <a:t>:  which returns </a:t>
            </a:r>
            <a:r>
              <a:rPr lang="en-IN" dirty="0"/>
              <a:t>resource-level EntityTransaction which can be used to </a:t>
            </a:r>
            <a:r>
              <a:rPr lang="en-IN" b="1" dirty="0"/>
              <a:t>begin</a:t>
            </a:r>
            <a:r>
              <a:rPr lang="en-IN" dirty="0"/>
              <a:t>, </a:t>
            </a:r>
            <a:r>
              <a:rPr lang="en-IN" b="1" dirty="0"/>
              <a:t>commit </a:t>
            </a:r>
            <a:r>
              <a:rPr lang="en-IN" dirty="0"/>
              <a:t>or </a:t>
            </a:r>
            <a:r>
              <a:rPr lang="en-IN" b="1" dirty="0" smtClean="0"/>
              <a:t>rollback </a:t>
            </a:r>
            <a:r>
              <a:rPr lang="en-IN" dirty="0" smtClean="0"/>
              <a:t>transactions</a:t>
            </a:r>
            <a:r>
              <a:rPr lang="en-IN" dirty="0"/>
              <a:t>.</a:t>
            </a:r>
          </a:p>
          <a:p>
            <a:pPr algn="just">
              <a:lnSpc>
                <a:spcPct val="150000"/>
              </a:lnSpc>
            </a:pPr>
            <a:r>
              <a:rPr lang="en-IN" dirty="0" smtClean="0"/>
              <a:t>An </a:t>
            </a:r>
            <a:r>
              <a:rPr lang="en-IN" dirty="0"/>
              <a:t>EntityTransaction </a:t>
            </a:r>
            <a:r>
              <a:rPr lang="en-IN" dirty="0" smtClean="0"/>
              <a:t>not made for read-only </a:t>
            </a:r>
            <a:r>
              <a:rPr lang="en-IN" dirty="0"/>
              <a:t>operations. For example, finding entity with </a:t>
            </a:r>
            <a:r>
              <a:rPr lang="en-IN" dirty="0" err="1"/>
              <a:t>EntityManager.find</a:t>
            </a:r>
            <a:r>
              <a:rPr lang="en-IN" dirty="0"/>
              <a:t>() method. </a:t>
            </a:r>
          </a:p>
        </p:txBody>
      </p:sp>
    </p:spTree>
    <p:extLst>
      <p:ext uri="{BB962C8B-B14F-4D97-AF65-F5344CB8AC3E}">
        <p14:creationId xmlns:p14="http://schemas.microsoft.com/office/powerpoint/2010/main" val="7361274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313" y="121406"/>
            <a:ext cx="9438716" cy="797605"/>
          </a:xfrm>
        </p:spPr>
        <p:txBody>
          <a:bodyPr/>
          <a:lstStyle/>
          <a:p>
            <a:r>
              <a:rPr lang="en-IN" dirty="0" smtClean="0"/>
              <a:t>JPA CRUD Operations</a:t>
            </a:r>
            <a:endParaRPr lang="en-IN" dirty="0"/>
          </a:p>
        </p:txBody>
      </p:sp>
      <p:pic>
        <p:nvPicPr>
          <p:cNvPr id="10242" name="Picture 2" descr="https://media.geeksforgeeks.org/wp-content/uploads/20200224181526/Untitled-Diagram66-3.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59016" y="1828799"/>
            <a:ext cx="3241470" cy="280834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800486" y="1162594"/>
            <a:ext cx="8190411" cy="5108514"/>
          </a:xfrm>
          <a:prstGeom prst="rect">
            <a:avLst/>
          </a:prstGeom>
        </p:spPr>
        <p:txBody>
          <a:bodyPr wrap="square">
            <a:spAutoFit/>
          </a:bodyPr>
          <a:lstStyle/>
          <a:p>
            <a:pPr algn="just">
              <a:lnSpc>
                <a:spcPct val="150000"/>
              </a:lnSpc>
            </a:pPr>
            <a:r>
              <a:rPr lang="en-IN" sz="2200" dirty="0" smtClean="0">
                <a:latin typeface="Trebuchet MS" panose="020B0603020202020204" pitchFamily="34" charset="0"/>
              </a:rPr>
              <a:t>Create</a:t>
            </a:r>
            <a:r>
              <a:rPr lang="en-IN" sz="2200" dirty="0">
                <a:latin typeface="Trebuchet MS" panose="020B0603020202020204" pitchFamily="34" charset="0"/>
              </a:rPr>
              <a:t>, Retrieve (Read), Update and Delete operations on an Entity. From the Java program, we can perform these operations on your Entity. The </a:t>
            </a:r>
            <a:r>
              <a:rPr lang="en-IN" sz="2200" b="1" dirty="0" smtClean="0">
                <a:latin typeface="Trebuchet MS" panose="020B0603020202020204" pitchFamily="34" charset="0"/>
              </a:rPr>
              <a:t>EntityManager </a:t>
            </a:r>
            <a:r>
              <a:rPr lang="en-IN" sz="2200" dirty="0" smtClean="0">
                <a:latin typeface="Trebuchet MS" panose="020B0603020202020204" pitchFamily="34" charset="0"/>
              </a:rPr>
              <a:t>represents </a:t>
            </a:r>
            <a:r>
              <a:rPr lang="en-IN" sz="2200" dirty="0">
                <a:latin typeface="Trebuchet MS" panose="020B0603020202020204" pitchFamily="34" charset="0"/>
              </a:rPr>
              <a:t>a JPA link to the relational database which can be used to perform CRUD operations on the Entity objects.</a:t>
            </a:r>
          </a:p>
          <a:p>
            <a:pPr algn="just">
              <a:lnSpc>
                <a:spcPct val="150000"/>
              </a:lnSpc>
            </a:pPr>
            <a:r>
              <a:rPr lang="en-IN" sz="2200" dirty="0">
                <a:latin typeface="Trebuchet MS" panose="020B0603020202020204" pitchFamily="34" charset="0"/>
              </a:rPr>
              <a:t>In JPA the </a:t>
            </a:r>
            <a:r>
              <a:rPr lang="en-IN" sz="2200" b="1" dirty="0">
                <a:latin typeface="Trebuchet MS" panose="020B0603020202020204" pitchFamily="34" charset="0"/>
              </a:rPr>
              <a:t>EntityManager is an interface</a:t>
            </a:r>
            <a:r>
              <a:rPr lang="en-IN" sz="2200" dirty="0">
                <a:latin typeface="Trebuchet MS" panose="020B0603020202020204" pitchFamily="34" charset="0"/>
              </a:rPr>
              <a:t> which is associated with a persistence context. It is used to interact with the persistence context. Here are a few important methods of </a:t>
            </a:r>
            <a:r>
              <a:rPr lang="en-IN" sz="2200" b="1" dirty="0" smtClean="0">
                <a:latin typeface="Trebuchet MS" panose="020B0603020202020204" pitchFamily="34" charset="0"/>
              </a:rPr>
              <a:t>EntityManager </a:t>
            </a:r>
            <a:r>
              <a:rPr lang="en-IN" sz="2200" dirty="0" smtClean="0">
                <a:latin typeface="Trebuchet MS" panose="020B0603020202020204" pitchFamily="34" charset="0"/>
              </a:rPr>
              <a:t>which </a:t>
            </a:r>
            <a:r>
              <a:rPr lang="en-IN" sz="2200" dirty="0">
                <a:latin typeface="Trebuchet MS" panose="020B0603020202020204" pitchFamily="34" charset="0"/>
              </a:rPr>
              <a:t>is used to perform the CRUD operations.</a:t>
            </a:r>
            <a:endParaRPr lang="en-IN" sz="2200" b="0" dirty="0">
              <a:effectLst/>
              <a:latin typeface="Trebuchet MS" panose="020B0603020202020204" pitchFamily="34" charset="0"/>
            </a:endParaRPr>
          </a:p>
        </p:txBody>
      </p:sp>
    </p:spTree>
    <p:extLst>
      <p:ext uri="{BB962C8B-B14F-4D97-AF65-F5344CB8AC3E}">
        <p14:creationId xmlns:p14="http://schemas.microsoft.com/office/powerpoint/2010/main" val="21559703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313" y="121406"/>
            <a:ext cx="9438716" cy="797605"/>
          </a:xfrm>
        </p:spPr>
        <p:txBody>
          <a:bodyPr/>
          <a:lstStyle/>
          <a:p>
            <a:r>
              <a:rPr lang="en-IN" dirty="0" smtClean="0"/>
              <a:t>JPA CRUD Operations</a:t>
            </a:r>
            <a:endParaRPr lang="en-IN" dirty="0"/>
          </a:p>
        </p:txBody>
      </p:sp>
      <p:pic>
        <p:nvPicPr>
          <p:cNvPr id="10242" name="Picture 2" descr="https://media.geeksforgeeks.org/wp-content/uploads/20200224181526/Untitled-Diagram66-3.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1313" y="1828799"/>
            <a:ext cx="3241470" cy="280834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42784" y="1162594"/>
            <a:ext cx="8448114" cy="5078313"/>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IN" sz="2400" dirty="0">
                <a:solidFill>
                  <a:schemeClr val="accent1">
                    <a:lumMod val="75000"/>
                  </a:schemeClr>
                </a:solidFill>
                <a:latin typeface="Trebuchet MS" panose="020B0603020202020204" pitchFamily="34" charset="0"/>
              </a:rPr>
              <a:t>persist(Object entity):</a:t>
            </a:r>
            <a:r>
              <a:rPr lang="en-IN" sz="2400" dirty="0">
                <a:latin typeface="Trebuchet MS" panose="020B0603020202020204" pitchFamily="34" charset="0"/>
              </a:rPr>
              <a:t> This method is used to persist a managed Entity.</a:t>
            </a:r>
          </a:p>
          <a:p>
            <a:pPr marL="342900" indent="-342900" algn="just">
              <a:lnSpc>
                <a:spcPct val="150000"/>
              </a:lnSpc>
              <a:buFont typeface="Arial" panose="020B0604020202020204" pitchFamily="34" charset="0"/>
              <a:buChar char="•"/>
            </a:pPr>
            <a:r>
              <a:rPr lang="en-IN" sz="2400" dirty="0">
                <a:solidFill>
                  <a:schemeClr val="accent1">
                    <a:lumMod val="75000"/>
                  </a:schemeClr>
                </a:solidFill>
                <a:latin typeface="Trebuchet MS" panose="020B0603020202020204" pitchFamily="34" charset="0"/>
              </a:rPr>
              <a:t>remove(Object entity):</a:t>
            </a:r>
            <a:r>
              <a:rPr lang="en-IN" sz="2400" dirty="0">
                <a:latin typeface="Trebuchet MS" panose="020B0603020202020204" pitchFamily="34" charset="0"/>
              </a:rPr>
              <a:t> This method is used to remove an Entity from the persistence context.</a:t>
            </a:r>
          </a:p>
          <a:p>
            <a:pPr marL="342900" indent="-342900" algn="just">
              <a:lnSpc>
                <a:spcPct val="150000"/>
              </a:lnSpc>
              <a:buFont typeface="Arial" panose="020B0604020202020204" pitchFamily="34" charset="0"/>
              <a:buChar char="•"/>
            </a:pPr>
            <a:r>
              <a:rPr lang="en-IN" sz="2400" dirty="0">
                <a:solidFill>
                  <a:schemeClr val="accent1">
                    <a:lumMod val="75000"/>
                  </a:schemeClr>
                </a:solidFill>
                <a:latin typeface="Trebuchet MS" panose="020B0603020202020204" pitchFamily="34" charset="0"/>
              </a:rPr>
              <a:t>merge(T entity): </a:t>
            </a:r>
            <a:r>
              <a:rPr lang="en-IN" sz="2400" dirty="0">
                <a:latin typeface="Trebuchet MS" panose="020B0603020202020204" pitchFamily="34" charset="0"/>
              </a:rPr>
              <a:t>This method is used to save the current state of Entity to the persistence context.</a:t>
            </a:r>
          </a:p>
          <a:p>
            <a:pPr marL="342900" indent="-342900" algn="just">
              <a:lnSpc>
                <a:spcPct val="150000"/>
              </a:lnSpc>
              <a:buFont typeface="Arial" panose="020B0604020202020204" pitchFamily="34" charset="0"/>
              <a:buChar char="•"/>
            </a:pPr>
            <a:r>
              <a:rPr lang="en-IN" sz="2400" dirty="0">
                <a:solidFill>
                  <a:schemeClr val="accent1">
                    <a:lumMod val="75000"/>
                  </a:schemeClr>
                </a:solidFill>
                <a:latin typeface="Trebuchet MS" panose="020B0603020202020204" pitchFamily="34" charset="0"/>
              </a:rPr>
              <a:t>find(Class entityClass, Object primaryKey): </a:t>
            </a:r>
            <a:r>
              <a:rPr lang="en-IN" sz="2400" dirty="0">
                <a:latin typeface="Trebuchet MS" panose="020B0603020202020204" pitchFamily="34" charset="0"/>
              </a:rPr>
              <a:t>This method is used to load an Entity based on its primary key.</a:t>
            </a:r>
          </a:p>
          <a:p>
            <a:pPr marL="342900" indent="-342900" algn="just">
              <a:lnSpc>
                <a:spcPct val="150000"/>
              </a:lnSpc>
              <a:buFont typeface="Arial" panose="020B0604020202020204" pitchFamily="34" charset="0"/>
              <a:buChar char="•"/>
            </a:pPr>
            <a:endParaRPr lang="en-IN" sz="2400" b="0" dirty="0">
              <a:effectLst/>
              <a:latin typeface="Trebuchet MS" panose="020B0603020202020204" pitchFamily="34" charset="0"/>
            </a:endParaRPr>
          </a:p>
        </p:txBody>
      </p:sp>
    </p:spTree>
    <p:extLst>
      <p:ext uri="{BB962C8B-B14F-4D97-AF65-F5344CB8AC3E}">
        <p14:creationId xmlns:p14="http://schemas.microsoft.com/office/powerpoint/2010/main" val="42231871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What is Object Persistence?</a:t>
            </a:r>
          </a:p>
        </p:txBody>
      </p:sp>
      <p:sp>
        <p:nvSpPr>
          <p:cNvPr id="3" name="Content Placeholder 2"/>
          <p:cNvSpPr>
            <a:spLocks noGrp="1"/>
          </p:cNvSpPr>
          <p:nvPr>
            <p:ph idx="1"/>
          </p:nvPr>
        </p:nvSpPr>
        <p:spPr/>
        <p:txBody>
          <a:bodyPr>
            <a:normAutofit lnSpcReduction="10000"/>
          </a:bodyPr>
          <a:lstStyle/>
          <a:p>
            <a:pPr algn="just">
              <a:lnSpc>
                <a:spcPct val="100000"/>
              </a:lnSpc>
            </a:pPr>
            <a:r>
              <a:rPr lang="en-IN" dirty="0" smtClean="0"/>
              <a:t>Object </a:t>
            </a:r>
            <a:r>
              <a:rPr lang="en-IN" dirty="0"/>
              <a:t>persistence is where an object "persists" over space and/or time. An object that retains its state when it is saved to disk, and loaded from another location, or at a future time, is an object that exhibits the property of persistence.</a:t>
            </a:r>
          </a:p>
          <a:p>
            <a:pPr algn="just">
              <a:lnSpc>
                <a:spcPct val="100000"/>
              </a:lnSpc>
            </a:pPr>
            <a:r>
              <a:rPr lang="en-IN" dirty="0"/>
              <a:t>For a computer gaming system, a gaming world can retain its state through a </a:t>
            </a:r>
            <a:r>
              <a:rPr lang="en-IN" dirty="0" smtClean="0"/>
              <a:t>'</a:t>
            </a:r>
            <a:r>
              <a:rPr lang="en-IN" dirty="0" err="1" smtClean="0"/>
              <a:t>save_game</a:t>
            </a:r>
            <a:r>
              <a:rPr lang="en-IN" dirty="0"/>
              <a:t>'. </a:t>
            </a:r>
            <a:endParaRPr lang="en-IN" dirty="0" smtClean="0"/>
          </a:p>
          <a:p>
            <a:pPr algn="just">
              <a:lnSpc>
                <a:spcPct val="100000"/>
              </a:lnSpc>
            </a:pPr>
            <a:r>
              <a:rPr lang="en-IN" dirty="0" smtClean="0"/>
              <a:t>We </a:t>
            </a:r>
            <a:r>
              <a:rPr lang="en-IN" dirty="0"/>
              <a:t>can save the game, and load it at a future point in time. The characters, locations, and physical objects remain. </a:t>
            </a:r>
            <a:endParaRPr lang="en-IN" dirty="0" smtClean="0"/>
          </a:p>
          <a:p>
            <a:pPr algn="just">
              <a:lnSpc>
                <a:spcPct val="100000"/>
              </a:lnSpc>
            </a:pPr>
            <a:r>
              <a:rPr lang="en-IN" dirty="0" smtClean="0"/>
              <a:t>Most </a:t>
            </a:r>
            <a:r>
              <a:rPr lang="en-IN" dirty="0"/>
              <a:t>older computer games used a special file structure, that required special code to store and retrieve a gaming world. </a:t>
            </a:r>
            <a:endParaRPr lang="en-IN" dirty="0" smtClean="0"/>
          </a:p>
          <a:p>
            <a:pPr algn="just">
              <a:lnSpc>
                <a:spcPct val="100000"/>
              </a:lnSpc>
            </a:pPr>
            <a:r>
              <a:rPr lang="en-IN" dirty="0" smtClean="0"/>
              <a:t>Using </a:t>
            </a:r>
            <a:r>
              <a:rPr lang="en-IN" dirty="0"/>
              <a:t>object persistence, we can write a game to a file, or read it from a file, with a few lines of code - no matter how large or complex our gaming world is!</a:t>
            </a:r>
          </a:p>
        </p:txBody>
      </p:sp>
    </p:spTree>
    <p:extLst>
      <p:ext uri="{BB962C8B-B14F-4D97-AF65-F5344CB8AC3E}">
        <p14:creationId xmlns:p14="http://schemas.microsoft.com/office/powerpoint/2010/main" val="30118729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Inheritance</a:t>
            </a:r>
            <a:endParaRPr lang="en-IN" dirty="0"/>
          </a:p>
        </p:txBody>
      </p:sp>
      <p:sp>
        <p:nvSpPr>
          <p:cNvPr id="3" name="Content Placeholder 2"/>
          <p:cNvSpPr>
            <a:spLocks noGrp="1"/>
          </p:cNvSpPr>
          <p:nvPr>
            <p:ph idx="1"/>
          </p:nvPr>
        </p:nvSpPr>
        <p:spPr/>
        <p:txBody>
          <a:bodyPr>
            <a:normAutofit/>
          </a:bodyPr>
          <a:lstStyle/>
          <a:p>
            <a:r>
              <a:rPr lang="en-IN" dirty="0" smtClean="0"/>
              <a:t>Inheritance </a:t>
            </a:r>
            <a:r>
              <a:rPr lang="en-IN" dirty="0"/>
              <a:t>is a key feature of object-oriented programming language in which a child class can acquire the properties of its parent class. This feature enhances reusability of the code.</a:t>
            </a:r>
          </a:p>
          <a:p>
            <a:r>
              <a:rPr lang="en-IN" dirty="0"/>
              <a:t>The relational database doesn't support the mechanism of inheritance. So, Java Persistence API (JPA) is used to map the key features of inheritance in relational database model.</a:t>
            </a:r>
          </a:p>
          <a:p>
            <a:pPr algn="just"/>
            <a:r>
              <a:rPr lang="en-IN" dirty="0"/>
              <a:t>JPA provides three strategies through which we can easily persist inheritance in database</a:t>
            </a:r>
            <a:r>
              <a:rPr lang="en-IN" dirty="0" smtClean="0"/>
              <a:t>.</a:t>
            </a:r>
          </a:p>
          <a:p>
            <a:pPr marL="457200" indent="-457200">
              <a:buFont typeface="+mj-lt"/>
              <a:buAutoNum type="arabicPeriod"/>
            </a:pPr>
            <a:r>
              <a:rPr lang="en-IN" dirty="0"/>
              <a:t>Single table strategy</a:t>
            </a:r>
          </a:p>
          <a:p>
            <a:pPr marL="457200" indent="-457200">
              <a:buFont typeface="+mj-lt"/>
              <a:buAutoNum type="arabicPeriod"/>
            </a:pPr>
            <a:r>
              <a:rPr lang="en-IN" dirty="0"/>
              <a:t>Joined strategy</a:t>
            </a:r>
          </a:p>
          <a:p>
            <a:pPr marL="457200" indent="-457200">
              <a:buFont typeface="+mj-lt"/>
              <a:buAutoNum type="arabicPeriod"/>
            </a:pPr>
            <a:r>
              <a:rPr lang="en-IN" dirty="0"/>
              <a:t>Table-per-class strategy</a:t>
            </a:r>
          </a:p>
          <a:p>
            <a:pPr marL="457200" indent="-457200" algn="just">
              <a:buFont typeface="+mj-lt"/>
              <a:buAutoNum type="arabicPeriod"/>
            </a:pPr>
            <a:endParaRPr lang="en-IN" dirty="0" smtClean="0"/>
          </a:p>
        </p:txBody>
      </p:sp>
    </p:spTree>
    <p:extLst>
      <p:ext uri="{BB962C8B-B14F-4D97-AF65-F5344CB8AC3E}">
        <p14:creationId xmlns:p14="http://schemas.microsoft.com/office/powerpoint/2010/main" val="29292145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SINGLE_TABLE</a:t>
            </a:r>
            <a:endParaRPr lang="en-IN" dirty="0"/>
          </a:p>
        </p:txBody>
      </p:sp>
      <p:sp>
        <p:nvSpPr>
          <p:cNvPr id="3" name="Content Placeholder 2"/>
          <p:cNvSpPr>
            <a:spLocks noGrp="1"/>
          </p:cNvSpPr>
          <p:nvPr>
            <p:ph idx="1"/>
          </p:nvPr>
        </p:nvSpPr>
        <p:spPr/>
        <p:txBody>
          <a:bodyPr>
            <a:normAutofit fontScale="85000" lnSpcReduction="20000"/>
          </a:bodyPr>
          <a:lstStyle/>
          <a:p>
            <a:pPr algn="just"/>
            <a:r>
              <a:rPr lang="en-IN" dirty="0"/>
              <a:t>In this strategy, all the classes in a hierarchy are mapped to a single table.</a:t>
            </a:r>
          </a:p>
          <a:p>
            <a:pPr algn="just"/>
            <a:r>
              <a:rPr lang="en-IN" dirty="0"/>
              <a:t>The annotation </a:t>
            </a:r>
            <a:r>
              <a:rPr lang="en-IN" dirty="0">
                <a:solidFill>
                  <a:schemeClr val="accent1"/>
                </a:solidFill>
              </a:rPr>
              <a:t>@Inheritance</a:t>
            </a:r>
            <a:r>
              <a:rPr lang="en-IN" dirty="0"/>
              <a:t> is used on the root entity class with strategy </a:t>
            </a:r>
            <a:r>
              <a:rPr lang="en-IN" dirty="0" smtClean="0"/>
              <a:t>=</a:t>
            </a:r>
          </a:p>
          <a:p>
            <a:pPr marL="0" indent="0" algn="just">
              <a:buNone/>
            </a:pPr>
            <a:r>
              <a:rPr lang="en-IN" dirty="0" smtClean="0"/>
              <a:t> InheritanceType.SINGLE_TABLE.</a:t>
            </a:r>
          </a:p>
          <a:p>
            <a:pPr algn="just"/>
            <a:r>
              <a:rPr lang="en-IN" dirty="0">
                <a:solidFill>
                  <a:schemeClr val="accent1"/>
                </a:solidFill>
              </a:rPr>
              <a:t>@DiscriminatorColumn</a:t>
            </a:r>
            <a:r>
              <a:rPr lang="en-IN" dirty="0"/>
              <a:t> is used on the root entity class to specify the discriminator column attributes. Discriminator is a way to differentiate rows belonging to different classes in the hierarchy.</a:t>
            </a:r>
          </a:p>
          <a:p>
            <a:pPr algn="just"/>
            <a:r>
              <a:rPr lang="en-IN" dirty="0">
                <a:solidFill>
                  <a:schemeClr val="accent1"/>
                </a:solidFill>
              </a:rPr>
              <a:t>@DiscriminatorValue</a:t>
            </a:r>
            <a:r>
              <a:rPr lang="en-IN" dirty="0"/>
              <a:t> is used on each persistable concrete class to specify a unique discriminator value.</a:t>
            </a:r>
          </a:p>
          <a:p>
            <a:pPr algn="just"/>
            <a:r>
              <a:rPr lang="en-IN" dirty="0"/>
              <a:t>@Entity and other meta-data annotations are used on the root and subclasses as usual.</a:t>
            </a:r>
          </a:p>
          <a:p>
            <a:pPr algn="just"/>
            <a:r>
              <a:rPr lang="en-IN" dirty="0"/>
              <a:t>@Id field should only be defined in the root class.</a:t>
            </a:r>
          </a:p>
          <a:p>
            <a:pPr algn="just"/>
            <a:r>
              <a:rPr lang="en-IN" dirty="0"/>
              <a:t>The root class can be abstract or a concrete class. An abstract entity differs from a concrete entity only in that it cannot be directly instantiated.</a:t>
            </a:r>
          </a:p>
          <a:p>
            <a:pPr algn="just"/>
            <a:r>
              <a:rPr lang="en-IN" dirty="0"/>
              <a:t>This is the default inheritance strategy. That means if we don't specify the strategy attribute of </a:t>
            </a:r>
            <a:r>
              <a:rPr lang="en-IN" dirty="0">
                <a:solidFill>
                  <a:schemeClr val="accent1"/>
                </a:solidFill>
              </a:rPr>
              <a:t>@Inheritance </a:t>
            </a:r>
            <a:r>
              <a:rPr lang="en-IN" dirty="0"/>
              <a:t>annotation on the </a:t>
            </a:r>
            <a:r>
              <a:rPr lang="en-IN" dirty="0" err="1"/>
              <a:t>the</a:t>
            </a:r>
            <a:r>
              <a:rPr lang="en-IN" dirty="0"/>
              <a:t> root class or don't use this annotation at all , then InheritanceType.SINGLE_TABLE strategy is assumed.</a:t>
            </a:r>
          </a:p>
          <a:p>
            <a:pPr algn="just"/>
            <a:r>
              <a:rPr lang="en-IN" dirty="0"/>
              <a:t>This strategy has the disadvantage of having rows with null column values for which the entity has no corresponding fields.</a:t>
            </a:r>
          </a:p>
          <a:p>
            <a:pPr algn="just"/>
            <a:endParaRPr lang="en-IN" dirty="0"/>
          </a:p>
        </p:txBody>
      </p:sp>
    </p:spTree>
    <p:extLst>
      <p:ext uri="{BB962C8B-B14F-4D97-AF65-F5344CB8AC3E}">
        <p14:creationId xmlns:p14="http://schemas.microsoft.com/office/powerpoint/2010/main" val="41010706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Inheritance</a:t>
            </a:r>
            <a:endParaRPr lang="en-IN" dirty="0"/>
          </a:p>
        </p:txBody>
      </p:sp>
      <p:pic>
        <p:nvPicPr>
          <p:cNvPr id="3074" name="Picture 2" descr="https://www.logicbig.com/tutorials/java-ee-tutorial/jpa/single-table-inheritance/images/overview.png"/>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16705"/>
          <a:stretch/>
        </p:blipFill>
        <p:spPr bwMode="auto">
          <a:xfrm>
            <a:off x="2151062" y="1403350"/>
            <a:ext cx="8168595" cy="4752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00430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7E5E61-13E2-4755-865D-C70C8D050323}"/>
              </a:ext>
            </a:extLst>
          </p:cNvPr>
          <p:cNvSpPr>
            <a:spLocks noGrp="1"/>
          </p:cNvSpPr>
          <p:nvPr>
            <p:ph type="title"/>
          </p:nvPr>
        </p:nvSpPr>
        <p:spPr/>
        <p:txBody>
          <a:bodyPr/>
          <a:lstStyle/>
          <a:p>
            <a:r>
              <a:rPr lang="en-US" dirty="0" smtClean="0"/>
              <a:t>Practical Demo</a:t>
            </a:r>
            <a:endParaRPr lang="en-US" dirty="0"/>
          </a:p>
        </p:txBody>
      </p:sp>
      <p:sp>
        <p:nvSpPr>
          <p:cNvPr id="5" name="Text Placeholder 4">
            <a:extLst>
              <a:ext uri="{FF2B5EF4-FFF2-40B4-BE49-F238E27FC236}">
                <a16:creationId xmlns:a16="http://schemas.microsoft.com/office/drawing/2014/main" id="{FEA8CE66-7498-4D1A-B413-025DF799C0EE}"/>
              </a:ext>
            </a:extLst>
          </p:cNvPr>
          <p:cNvSpPr>
            <a:spLocks noGrp="1"/>
          </p:cNvSpPr>
          <p:nvPr>
            <p:ph type="body" idx="1"/>
          </p:nvPr>
        </p:nvSpPr>
        <p:spPr/>
        <p:txBody>
          <a:bodyPr/>
          <a:lstStyle/>
          <a:p>
            <a:r>
              <a:rPr lang="en-US" dirty="0" smtClean="0"/>
              <a:t>Setting up JPA / Hibernate into Eclipse and Performing CRUD</a:t>
            </a:r>
            <a:endParaRPr lang="en-US" dirty="0"/>
          </a:p>
        </p:txBody>
      </p:sp>
    </p:spTree>
    <p:extLst>
      <p:ext uri="{BB962C8B-B14F-4D97-AF65-F5344CB8AC3E}">
        <p14:creationId xmlns:p14="http://schemas.microsoft.com/office/powerpoint/2010/main" val="37493634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7E5E61-13E2-4755-865D-C70C8D050323}"/>
              </a:ext>
            </a:extLst>
          </p:cNvPr>
          <p:cNvSpPr>
            <a:spLocks noGrp="1"/>
          </p:cNvSpPr>
          <p:nvPr>
            <p:ph type="title"/>
          </p:nvPr>
        </p:nvSpPr>
        <p:spPr/>
        <p:txBody>
          <a:bodyPr/>
          <a:lstStyle/>
          <a:p>
            <a:r>
              <a:rPr lang="en-US" dirty="0"/>
              <a:t>Thank You</a:t>
            </a:r>
          </a:p>
        </p:txBody>
      </p:sp>
      <p:sp>
        <p:nvSpPr>
          <p:cNvPr id="5" name="Text Placeholder 4">
            <a:extLst>
              <a:ext uri="{FF2B5EF4-FFF2-40B4-BE49-F238E27FC236}">
                <a16:creationId xmlns:a16="http://schemas.microsoft.com/office/drawing/2014/main" id="{FEA8CE66-7498-4D1A-B413-025DF799C0E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316503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r>
              <a:rPr lang="en-IN" b="1" dirty="0" smtClean="0"/>
              <a:t>Why use object persistence?</a:t>
            </a:r>
            <a:endParaRPr lang="en-IN" b="1" dirty="0"/>
          </a:p>
        </p:txBody>
      </p:sp>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p:txBody>
          <a:bodyPr/>
          <a:lstStyle/>
          <a:p>
            <a:pPr algn="just">
              <a:lnSpc>
                <a:spcPct val="100000"/>
              </a:lnSpc>
            </a:pPr>
            <a:r>
              <a:rPr lang="en-IN" dirty="0" smtClean="0"/>
              <a:t>The answer is simple - ease of use. </a:t>
            </a:r>
          </a:p>
          <a:p>
            <a:pPr algn="just">
              <a:lnSpc>
                <a:spcPct val="100000"/>
              </a:lnSpc>
            </a:pPr>
            <a:r>
              <a:rPr lang="en-IN" dirty="0" smtClean="0"/>
              <a:t>Why design a special save_game format, write large amounts of code to save and restore games, and then have to modify that code every time we build on the gaming system?</a:t>
            </a:r>
          </a:p>
          <a:p>
            <a:pPr algn="just">
              <a:lnSpc>
                <a:spcPct val="100000"/>
              </a:lnSpc>
            </a:pPr>
            <a:r>
              <a:rPr lang="en-IN" dirty="0" smtClean="0"/>
              <a:t>Object-orientated programming makes it easier for the programmer to write quality code that is easily maintainable. </a:t>
            </a:r>
          </a:p>
          <a:p>
            <a:pPr algn="just">
              <a:lnSpc>
                <a:spcPct val="100000"/>
              </a:lnSpc>
            </a:pPr>
            <a:r>
              <a:rPr lang="en-IN" dirty="0" smtClean="0"/>
              <a:t>We break our gaming system up into objects, because this makes code easier to understand. Taking this train of thought one step further, since objects in Java can be made persistent very easily, it only makes sense to take advantage of this property.</a:t>
            </a:r>
          </a:p>
          <a:p>
            <a:pPr algn="just">
              <a:lnSpc>
                <a:spcPct val="100000"/>
              </a:lnSpc>
            </a:pPr>
            <a:endParaRPr lang="en-IN" dirty="0"/>
          </a:p>
        </p:txBody>
      </p:sp>
    </p:spTree>
    <p:extLst>
      <p:ext uri="{BB962C8B-B14F-4D97-AF65-F5344CB8AC3E}">
        <p14:creationId xmlns:p14="http://schemas.microsoft.com/office/powerpoint/2010/main" val="2967395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r>
              <a:rPr lang="en-IN" b="1" dirty="0" smtClean="0"/>
              <a:t>Object persistence in Java</a:t>
            </a:r>
            <a:endParaRPr lang="en-IN" b="1" dirty="0"/>
          </a:p>
        </p:txBody>
      </p:sp>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p:txBody>
          <a:bodyPr/>
          <a:lstStyle/>
          <a:p>
            <a:pPr algn="just">
              <a:lnSpc>
                <a:spcPct val="100000"/>
              </a:lnSpc>
            </a:pPr>
            <a:r>
              <a:rPr lang="en-IN" dirty="0" smtClean="0"/>
              <a:t>Persistence means to make application’s data to outlive the applications process.</a:t>
            </a:r>
          </a:p>
          <a:p>
            <a:pPr algn="just">
              <a:lnSpc>
                <a:spcPct val="100000"/>
              </a:lnSpc>
            </a:pPr>
            <a:r>
              <a:rPr lang="en-IN" dirty="0" smtClean="0"/>
              <a:t>In Java, the objects to live beyond the scope of the JVM so that the same state is available later.</a:t>
            </a:r>
          </a:p>
          <a:p>
            <a:pPr algn="just">
              <a:lnSpc>
                <a:spcPct val="100000"/>
              </a:lnSpc>
            </a:pPr>
            <a:endParaRPr lang="en-IN" dirty="0">
              <a:solidFill>
                <a:schemeClr val="accent6"/>
              </a:solidFill>
            </a:endParaRPr>
          </a:p>
        </p:txBody>
      </p:sp>
      <p:sp>
        <p:nvSpPr>
          <p:cNvPr id="3" name="TextBox 2"/>
          <p:cNvSpPr txBox="1"/>
          <p:nvPr/>
        </p:nvSpPr>
        <p:spPr>
          <a:xfrm>
            <a:off x="2155372" y="3500846"/>
            <a:ext cx="2495006"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smtClean="0">
                <a:ln>
                  <a:solidFill>
                    <a:schemeClr val="accent6"/>
                  </a:solidFill>
                </a:ln>
                <a:solidFill>
                  <a:schemeClr val="accent6"/>
                </a:solidFill>
                <a:latin typeface="Courier New" panose="02070309020205020404" pitchFamily="49" charset="0"/>
                <a:cs typeface="Courier New" panose="02070309020205020404" pitchFamily="49" charset="0"/>
              </a:rPr>
              <a:t>Class Student{</a:t>
            </a:r>
          </a:p>
          <a:p>
            <a:endParaRPr lang="en-IN" dirty="0">
              <a:ln>
                <a:solidFill>
                  <a:schemeClr val="accent6"/>
                </a:solidFill>
              </a:ln>
              <a:solidFill>
                <a:schemeClr val="accent6"/>
              </a:solidFill>
              <a:latin typeface="Courier New" panose="02070309020205020404" pitchFamily="49" charset="0"/>
              <a:cs typeface="Courier New" panose="02070309020205020404" pitchFamily="49" charset="0"/>
            </a:endParaRPr>
          </a:p>
          <a:p>
            <a:r>
              <a:rPr lang="en-IN" dirty="0">
                <a:ln>
                  <a:solidFill>
                    <a:schemeClr val="accent6"/>
                  </a:solidFill>
                </a:ln>
                <a:solidFill>
                  <a:schemeClr val="accent6"/>
                </a:solidFill>
                <a:latin typeface="Courier New" panose="02070309020205020404" pitchFamily="49" charset="0"/>
                <a:cs typeface="Courier New" panose="02070309020205020404" pitchFamily="49" charset="0"/>
              </a:rPr>
              <a:t> </a:t>
            </a:r>
            <a:r>
              <a:rPr lang="en-IN" dirty="0" smtClean="0">
                <a:ln>
                  <a:solidFill>
                    <a:schemeClr val="accent6"/>
                  </a:solidFill>
                </a:ln>
                <a:solidFill>
                  <a:schemeClr val="accent6"/>
                </a:solidFill>
                <a:latin typeface="Courier New" panose="02070309020205020404" pitchFamily="49" charset="0"/>
                <a:cs typeface="Courier New" panose="02070309020205020404" pitchFamily="49" charset="0"/>
              </a:rPr>
              <a:t>  int rollno;</a:t>
            </a:r>
          </a:p>
          <a:p>
            <a:r>
              <a:rPr lang="en-IN" dirty="0">
                <a:ln>
                  <a:solidFill>
                    <a:schemeClr val="accent6"/>
                  </a:solidFill>
                </a:ln>
                <a:solidFill>
                  <a:schemeClr val="accent6"/>
                </a:solidFill>
                <a:latin typeface="Courier New" panose="02070309020205020404" pitchFamily="49" charset="0"/>
                <a:cs typeface="Courier New" panose="02070309020205020404" pitchFamily="49" charset="0"/>
              </a:rPr>
              <a:t> </a:t>
            </a:r>
            <a:r>
              <a:rPr lang="en-IN" dirty="0" smtClean="0">
                <a:ln>
                  <a:solidFill>
                    <a:schemeClr val="accent6"/>
                  </a:solidFill>
                </a:ln>
                <a:solidFill>
                  <a:schemeClr val="accent6"/>
                </a:solidFill>
                <a:latin typeface="Courier New" panose="02070309020205020404" pitchFamily="49" charset="0"/>
                <a:cs typeface="Courier New" panose="02070309020205020404" pitchFamily="49" charset="0"/>
              </a:rPr>
              <a:t>  String name;</a:t>
            </a:r>
          </a:p>
          <a:p>
            <a:r>
              <a:rPr lang="en-IN" dirty="0">
                <a:ln>
                  <a:solidFill>
                    <a:schemeClr val="accent6"/>
                  </a:solidFill>
                </a:ln>
                <a:solidFill>
                  <a:schemeClr val="accent6"/>
                </a:solidFill>
                <a:latin typeface="Courier New" panose="02070309020205020404" pitchFamily="49" charset="0"/>
                <a:cs typeface="Courier New" panose="02070309020205020404" pitchFamily="49" charset="0"/>
              </a:rPr>
              <a:t>}</a:t>
            </a:r>
          </a:p>
        </p:txBody>
      </p:sp>
      <p:graphicFrame>
        <p:nvGraphicFramePr>
          <p:cNvPr id="5" name="Table 4"/>
          <p:cNvGraphicFramePr>
            <a:graphicFrameLocks noGrp="1"/>
          </p:cNvGraphicFramePr>
          <p:nvPr>
            <p:extLst>
              <p:ext uri="{D42A27DB-BD31-4B8C-83A1-F6EECF244321}">
                <p14:modId xmlns:p14="http://schemas.microsoft.com/office/powerpoint/2010/main" val="1897350501"/>
              </p:ext>
            </p:extLst>
          </p:nvPr>
        </p:nvGraphicFramePr>
        <p:xfrm>
          <a:off x="6413862" y="3671872"/>
          <a:ext cx="3079932" cy="741680"/>
        </p:xfrm>
        <a:graphic>
          <a:graphicData uri="http://schemas.openxmlformats.org/drawingml/2006/table">
            <a:tbl>
              <a:tblPr firstRow="1" bandRow="1">
                <a:tableStyleId>{5C22544A-7EE6-4342-B048-85BDC9FD1C3A}</a:tableStyleId>
              </a:tblPr>
              <a:tblGrid>
                <a:gridCol w="1539966">
                  <a:extLst>
                    <a:ext uri="{9D8B030D-6E8A-4147-A177-3AD203B41FA5}">
                      <a16:colId xmlns:a16="http://schemas.microsoft.com/office/drawing/2014/main" val="2798770078"/>
                    </a:ext>
                  </a:extLst>
                </a:gridCol>
                <a:gridCol w="1539966">
                  <a:extLst>
                    <a:ext uri="{9D8B030D-6E8A-4147-A177-3AD203B41FA5}">
                      <a16:colId xmlns:a16="http://schemas.microsoft.com/office/drawing/2014/main" val="3837419033"/>
                    </a:ext>
                  </a:extLst>
                </a:gridCol>
              </a:tblGrid>
              <a:tr h="370840">
                <a:tc>
                  <a:txBody>
                    <a:bodyPr/>
                    <a:lstStyle/>
                    <a:p>
                      <a:pPr algn="ctr"/>
                      <a:r>
                        <a:rPr lang="en-IN" dirty="0" smtClean="0"/>
                        <a:t>rollno</a:t>
                      </a:r>
                      <a:endParaRPr lang="en-IN" dirty="0"/>
                    </a:p>
                  </a:txBody>
                  <a:tcPr/>
                </a:tc>
                <a:tc>
                  <a:txBody>
                    <a:bodyPr/>
                    <a:lstStyle/>
                    <a:p>
                      <a:pPr algn="ctr"/>
                      <a:r>
                        <a:rPr lang="en-IN" dirty="0" smtClean="0"/>
                        <a:t>name</a:t>
                      </a:r>
                      <a:endParaRPr lang="en-IN" dirty="0"/>
                    </a:p>
                  </a:txBody>
                  <a:tcPr/>
                </a:tc>
                <a:extLst>
                  <a:ext uri="{0D108BD9-81ED-4DB2-BD59-A6C34878D82A}">
                    <a16:rowId xmlns:a16="http://schemas.microsoft.com/office/drawing/2014/main" val="1828130010"/>
                  </a:ext>
                </a:extLst>
              </a:tr>
              <a:tr h="370840">
                <a:tc>
                  <a:txBody>
                    <a:bodyPr/>
                    <a:lstStyle/>
                    <a:p>
                      <a:pPr algn="ctr"/>
                      <a:r>
                        <a:rPr lang="en-IN" dirty="0" smtClean="0"/>
                        <a:t>101</a:t>
                      </a:r>
                      <a:endParaRPr lang="en-IN" dirty="0"/>
                    </a:p>
                  </a:txBody>
                  <a:tcPr/>
                </a:tc>
                <a:tc>
                  <a:txBody>
                    <a:bodyPr/>
                    <a:lstStyle/>
                    <a:p>
                      <a:pPr algn="ctr"/>
                      <a:r>
                        <a:rPr lang="en-IN" dirty="0" smtClean="0"/>
                        <a:t>Kajal</a:t>
                      </a:r>
                      <a:endParaRPr lang="en-IN" dirty="0"/>
                    </a:p>
                  </a:txBody>
                  <a:tcPr/>
                </a:tc>
                <a:extLst>
                  <a:ext uri="{0D108BD9-81ED-4DB2-BD59-A6C34878D82A}">
                    <a16:rowId xmlns:a16="http://schemas.microsoft.com/office/drawing/2014/main" val="1677587891"/>
                  </a:ext>
                </a:extLst>
              </a:tr>
            </a:tbl>
          </a:graphicData>
        </a:graphic>
      </p:graphicFrame>
      <p:cxnSp>
        <p:nvCxnSpPr>
          <p:cNvPr id="7" name="Elbow Connector 6"/>
          <p:cNvCxnSpPr/>
          <p:nvPr/>
        </p:nvCxnSpPr>
        <p:spPr>
          <a:xfrm flipV="1">
            <a:off x="4297680" y="3879670"/>
            <a:ext cx="2116182" cy="359840"/>
          </a:xfrm>
          <a:prstGeom prst="bentConnector3">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p:nvPr/>
        </p:nvCxnSpPr>
        <p:spPr>
          <a:xfrm flipV="1">
            <a:off x="4297680" y="3780021"/>
            <a:ext cx="5196114" cy="741007"/>
          </a:xfrm>
          <a:prstGeom prst="bentConnector3">
            <a:avLst>
              <a:gd name="adj1" fmla="val 106816"/>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442758" y="5409349"/>
            <a:ext cx="2299060" cy="461665"/>
          </a:xfrm>
          <a:prstGeom prst="rect">
            <a:avLst/>
          </a:prstGeom>
          <a:noFill/>
        </p:spPr>
        <p:txBody>
          <a:bodyPr wrap="square" rtlCol="0">
            <a:spAutoFit/>
          </a:bodyPr>
          <a:lstStyle/>
          <a:p>
            <a:r>
              <a:rPr lang="en-IN" sz="2400" dirty="0">
                <a:ln>
                  <a:solidFill>
                    <a:schemeClr val="accent6"/>
                  </a:solidFill>
                </a:ln>
                <a:solidFill>
                  <a:schemeClr val="accent6"/>
                </a:solidFill>
                <a:latin typeface="Trebuchet MS" panose="020B0603020202020204" pitchFamily="34" charset="0"/>
              </a:rPr>
              <a:t>Object-World</a:t>
            </a:r>
          </a:p>
        </p:txBody>
      </p:sp>
      <p:sp>
        <p:nvSpPr>
          <p:cNvPr id="29" name="TextBox 28"/>
          <p:cNvSpPr txBox="1"/>
          <p:nvPr/>
        </p:nvSpPr>
        <p:spPr>
          <a:xfrm>
            <a:off x="7261499" y="5409348"/>
            <a:ext cx="2653209" cy="461665"/>
          </a:xfrm>
          <a:prstGeom prst="rect">
            <a:avLst/>
          </a:prstGeom>
          <a:noFill/>
        </p:spPr>
        <p:txBody>
          <a:bodyPr wrap="square" rtlCol="0">
            <a:spAutoFit/>
          </a:bodyPr>
          <a:lstStyle/>
          <a:p>
            <a:r>
              <a:rPr lang="en-IN" sz="2400" dirty="0" smtClean="0">
                <a:solidFill>
                  <a:schemeClr val="accent1"/>
                </a:solidFill>
                <a:latin typeface="Trebuchet MS" panose="020B0603020202020204" pitchFamily="34" charset="0"/>
              </a:rPr>
              <a:t>Relational-World</a:t>
            </a:r>
            <a:endParaRPr lang="en-IN" sz="2400" dirty="0">
              <a:solidFill>
                <a:schemeClr val="accent1"/>
              </a:solidFill>
              <a:latin typeface="Trebuchet MS" panose="020B0603020202020204" pitchFamily="34" charset="0"/>
            </a:endParaRPr>
          </a:p>
        </p:txBody>
      </p:sp>
    </p:spTree>
    <p:extLst>
      <p:ext uri="{BB962C8B-B14F-4D97-AF65-F5344CB8AC3E}">
        <p14:creationId xmlns:p14="http://schemas.microsoft.com/office/powerpoint/2010/main" val="715442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EFDC-790E-4E47-A515-1EBCF1F2F2CD}"/>
              </a:ext>
            </a:extLst>
          </p:cNvPr>
          <p:cNvSpPr>
            <a:spLocks noGrp="1"/>
          </p:cNvSpPr>
          <p:nvPr>
            <p:ph type="title"/>
          </p:nvPr>
        </p:nvSpPr>
        <p:spPr>
          <a:xfrm>
            <a:off x="260947" y="76303"/>
            <a:ext cx="9438716" cy="797605"/>
          </a:xfrm>
        </p:spPr>
        <p:txBody>
          <a:bodyPr/>
          <a:lstStyle/>
          <a:p>
            <a:r>
              <a:rPr lang="en-US" dirty="0" smtClean="0"/>
              <a:t>Object Relation Impedance Mismatch</a:t>
            </a:r>
            <a:endParaRPr lang="en-US" dirty="0"/>
          </a:p>
        </p:txBody>
      </p:sp>
      <p:pic>
        <p:nvPicPr>
          <p:cNvPr id="1026" name="Picture 2" descr="http://impedancemismatch.com/page1/files/framework.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5303" y="1289504"/>
            <a:ext cx="5458727" cy="462797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60947" y="946151"/>
            <a:ext cx="6244356" cy="5811847"/>
          </a:xfrm>
          <a:prstGeom prst="rect">
            <a:avLst/>
          </a:prstGeom>
        </p:spPr>
        <p:txBody>
          <a:bodyPr wrap="square">
            <a:spAutoFit/>
          </a:bodyPr>
          <a:lstStyle/>
          <a:p>
            <a:pPr marL="228600" indent="-228600" algn="just">
              <a:spcBef>
                <a:spcPts val="1000"/>
              </a:spcBef>
              <a:buFont typeface="Arial" panose="020B0604020202020204" pitchFamily="34" charset="0"/>
              <a:buChar char="•"/>
            </a:pPr>
            <a:r>
              <a:rPr lang="en-IN" sz="2200" dirty="0">
                <a:solidFill>
                  <a:schemeClr val="bg1">
                    <a:lumMod val="50000"/>
                  </a:schemeClr>
                </a:solidFill>
                <a:latin typeface="Trebuchet MS" panose="020B0603020202020204" pitchFamily="34" charset="0"/>
              </a:rPr>
              <a:t>Object-Relational Impedance Mismatch' (sometimes called the 'paradigm mismatch') is just a fancy way of saying that object models and relational models do not work very well together.</a:t>
            </a:r>
          </a:p>
          <a:p>
            <a:pPr marL="228600" indent="-228600" algn="just">
              <a:spcBef>
                <a:spcPts val="1000"/>
              </a:spcBef>
              <a:buFont typeface="Arial" panose="020B0604020202020204" pitchFamily="34" charset="0"/>
              <a:buChar char="•"/>
            </a:pPr>
            <a:r>
              <a:rPr lang="en-IN" sz="2200" dirty="0">
                <a:solidFill>
                  <a:schemeClr val="bg1">
                    <a:lumMod val="50000"/>
                  </a:schemeClr>
                </a:solidFill>
                <a:latin typeface="Trebuchet MS" panose="020B0603020202020204" pitchFamily="34" charset="0"/>
              </a:rPr>
              <a:t>RDBMSs represent data in a tabular format </a:t>
            </a:r>
            <a:r>
              <a:rPr lang="en-IN" sz="2200" dirty="0" smtClean="0">
                <a:solidFill>
                  <a:schemeClr val="bg1">
                    <a:lumMod val="50000"/>
                  </a:schemeClr>
                </a:solidFill>
                <a:latin typeface="Trebuchet MS" panose="020B0603020202020204" pitchFamily="34" charset="0"/>
              </a:rPr>
              <a:t>whereas </a:t>
            </a:r>
            <a:r>
              <a:rPr lang="en-IN" sz="2200" dirty="0">
                <a:solidFill>
                  <a:schemeClr val="bg1">
                    <a:lumMod val="50000"/>
                  </a:schemeClr>
                </a:solidFill>
                <a:latin typeface="Trebuchet MS" panose="020B0603020202020204" pitchFamily="34" charset="0"/>
              </a:rPr>
              <a:t>object-oriented languages, such as Java, represent it as an interconnected graph of objects.</a:t>
            </a:r>
          </a:p>
          <a:p>
            <a:pPr marL="228600" indent="-228600" algn="just">
              <a:spcBef>
                <a:spcPts val="1000"/>
              </a:spcBef>
              <a:buFont typeface="Arial" panose="020B0604020202020204" pitchFamily="34" charset="0"/>
              <a:buChar char="•"/>
            </a:pPr>
            <a:r>
              <a:rPr lang="en-IN" sz="2200" dirty="0">
                <a:solidFill>
                  <a:schemeClr val="bg1">
                    <a:lumMod val="50000"/>
                  </a:schemeClr>
                </a:solidFill>
                <a:latin typeface="Trebuchet MS" panose="020B0603020202020204" pitchFamily="34" charset="0"/>
              </a:rPr>
              <a:t>Loading and storing graphs of objects using a tabular relational database exposes </a:t>
            </a:r>
            <a:r>
              <a:rPr lang="en-IN" sz="2200" dirty="0" smtClean="0">
                <a:solidFill>
                  <a:schemeClr val="bg1">
                    <a:lumMod val="50000"/>
                  </a:schemeClr>
                </a:solidFill>
                <a:latin typeface="Trebuchet MS" panose="020B0603020202020204" pitchFamily="34" charset="0"/>
              </a:rPr>
              <a:t>to mismatch problems.</a:t>
            </a:r>
          </a:p>
          <a:p>
            <a:pPr marL="914400" lvl="1" indent="-457200" algn="just">
              <a:spcBef>
                <a:spcPts val="1000"/>
              </a:spcBef>
              <a:buFont typeface="+mj-lt"/>
              <a:buAutoNum type="arabicPeriod"/>
            </a:pPr>
            <a:r>
              <a:rPr lang="en-IN" sz="2200" dirty="0" smtClean="0">
                <a:solidFill>
                  <a:schemeClr val="bg1">
                    <a:lumMod val="50000"/>
                  </a:schemeClr>
                </a:solidFill>
                <a:latin typeface="Trebuchet MS" panose="020B0603020202020204" pitchFamily="34" charset="0"/>
              </a:rPr>
              <a:t>Granularity</a:t>
            </a:r>
          </a:p>
          <a:p>
            <a:pPr marL="914400" lvl="1" indent="-457200" algn="just">
              <a:spcBef>
                <a:spcPts val="1000"/>
              </a:spcBef>
              <a:buFont typeface="+mj-lt"/>
              <a:buAutoNum type="arabicPeriod"/>
            </a:pPr>
            <a:r>
              <a:rPr lang="en-IN" sz="2200" dirty="0" smtClean="0">
                <a:solidFill>
                  <a:schemeClr val="bg1">
                    <a:lumMod val="50000"/>
                  </a:schemeClr>
                </a:solidFill>
                <a:latin typeface="Trebuchet MS" panose="020B0603020202020204" pitchFamily="34" charset="0"/>
              </a:rPr>
              <a:t>Inheritance</a:t>
            </a:r>
          </a:p>
          <a:p>
            <a:pPr marL="914400" lvl="1" indent="-457200" algn="just">
              <a:spcBef>
                <a:spcPts val="1000"/>
              </a:spcBef>
              <a:buFont typeface="+mj-lt"/>
              <a:buAutoNum type="arabicPeriod"/>
            </a:pPr>
            <a:r>
              <a:rPr lang="en-IN" sz="2200" dirty="0" smtClean="0">
                <a:solidFill>
                  <a:schemeClr val="bg1">
                    <a:lumMod val="50000"/>
                  </a:schemeClr>
                </a:solidFill>
                <a:latin typeface="Trebuchet MS" panose="020B0603020202020204" pitchFamily="34" charset="0"/>
              </a:rPr>
              <a:t>Identity</a:t>
            </a:r>
            <a:endParaRPr lang="en-IN" sz="2200" dirty="0">
              <a:solidFill>
                <a:schemeClr val="bg1">
                  <a:lumMod val="50000"/>
                </a:schemeClr>
              </a:solidFill>
              <a:latin typeface="Trebuchet MS" panose="020B0603020202020204" pitchFamily="34" charset="0"/>
            </a:endParaRPr>
          </a:p>
        </p:txBody>
      </p:sp>
    </p:spTree>
    <p:extLst>
      <p:ext uri="{BB962C8B-B14F-4D97-AF65-F5344CB8AC3E}">
        <p14:creationId xmlns:p14="http://schemas.microsoft.com/office/powerpoint/2010/main" val="2290764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EFDC-790E-4E47-A515-1EBCF1F2F2CD}"/>
              </a:ext>
            </a:extLst>
          </p:cNvPr>
          <p:cNvSpPr>
            <a:spLocks noGrp="1"/>
          </p:cNvSpPr>
          <p:nvPr>
            <p:ph type="title"/>
          </p:nvPr>
        </p:nvSpPr>
        <p:spPr>
          <a:xfrm>
            <a:off x="353565" y="252034"/>
            <a:ext cx="9438716" cy="797605"/>
          </a:xfrm>
        </p:spPr>
        <p:txBody>
          <a:bodyPr/>
          <a:lstStyle/>
          <a:p>
            <a:r>
              <a:rPr lang="en-US" dirty="0"/>
              <a:t>Object Relation Impedance Mismatch</a:t>
            </a:r>
          </a:p>
        </p:txBody>
      </p:sp>
      <p:sp>
        <p:nvSpPr>
          <p:cNvPr id="16" name="Content Placeholder 15">
            <a:extLst>
              <a:ext uri="{FF2B5EF4-FFF2-40B4-BE49-F238E27FC236}">
                <a16:creationId xmlns:a16="http://schemas.microsoft.com/office/drawing/2014/main" id="{C110FDCF-2EC3-46D4-A98B-824D58833898}"/>
              </a:ext>
            </a:extLst>
          </p:cNvPr>
          <p:cNvSpPr>
            <a:spLocks noGrp="1"/>
          </p:cNvSpPr>
          <p:nvPr>
            <p:ph idx="1"/>
          </p:nvPr>
        </p:nvSpPr>
        <p:spPr/>
        <p:txBody>
          <a:bodyPr/>
          <a:lstStyle/>
          <a:p>
            <a:pPr marL="457200" indent="-457200">
              <a:buFont typeface="+mj-lt"/>
              <a:buAutoNum type="arabicPeriod"/>
            </a:pPr>
            <a:r>
              <a:rPr lang="en-IN" b="1" dirty="0"/>
              <a:t>Granularity</a:t>
            </a:r>
          </a:p>
          <a:p>
            <a:r>
              <a:rPr lang="en-IN" dirty="0"/>
              <a:t>Sometimes you will have an object model which has more classes than the number of corresponding tables in the database </a:t>
            </a:r>
            <a:r>
              <a:rPr lang="en-IN" dirty="0" smtClean="0"/>
              <a:t>thus we </a:t>
            </a:r>
            <a:r>
              <a:rPr lang="en-IN" dirty="0"/>
              <a:t>says the object model is more granular than the relational </a:t>
            </a:r>
            <a:r>
              <a:rPr lang="en-IN" dirty="0" smtClean="0"/>
              <a:t>model.</a:t>
            </a:r>
          </a:p>
          <a:p>
            <a:endParaRPr lang="en-IN" dirty="0"/>
          </a:p>
        </p:txBody>
      </p:sp>
      <p:sp>
        <p:nvSpPr>
          <p:cNvPr id="5" name="Rectangle 4"/>
          <p:cNvSpPr/>
          <p:nvPr/>
        </p:nvSpPr>
        <p:spPr>
          <a:xfrm>
            <a:off x="1245325" y="3041357"/>
            <a:ext cx="2830286" cy="3416320"/>
          </a:xfrm>
          <a:prstGeom prst="rect">
            <a:avLst/>
          </a:prstGeom>
        </p:spPr>
        <p:txBody>
          <a:bodyPr wrap="square">
            <a:spAutoFit/>
          </a:bodyPr>
          <a:lstStyle/>
          <a:p>
            <a:r>
              <a:rPr lang="en-IN" dirty="0">
                <a:ln>
                  <a:solidFill>
                    <a:schemeClr val="accent6"/>
                  </a:solidFill>
                </a:ln>
                <a:solidFill>
                  <a:schemeClr val="accent6"/>
                </a:solidFill>
                <a:latin typeface="Courier New" panose="02070309020205020404" pitchFamily="49" charset="0"/>
                <a:cs typeface="Courier New" panose="02070309020205020404" pitchFamily="49" charset="0"/>
              </a:rPr>
              <a:t>Class Student{</a:t>
            </a:r>
          </a:p>
          <a:p>
            <a:endParaRPr lang="en-IN" dirty="0">
              <a:ln>
                <a:solidFill>
                  <a:schemeClr val="accent6"/>
                </a:solidFill>
              </a:ln>
              <a:solidFill>
                <a:schemeClr val="accent6"/>
              </a:solidFill>
              <a:latin typeface="Courier New" panose="02070309020205020404" pitchFamily="49" charset="0"/>
              <a:cs typeface="Courier New" panose="02070309020205020404" pitchFamily="49" charset="0"/>
            </a:endParaRPr>
          </a:p>
          <a:p>
            <a:r>
              <a:rPr lang="en-IN" dirty="0">
                <a:ln>
                  <a:solidFill>
                    <a:schemeClr val="accent6"/>
                  </a:solidFill>
                </a:ln>
                <a:solidFill>
                  <a:schemeClr val="accent6"/>
                </a:solidFill>
                <a:latin typeface="Courier New" panose="02070309020205020404" pitchFamily="49" charset="0"/>
                <a:cs typeface="Courier New" panose="02070309020205020404" pitchFamily="49" charset="0"/>
              </a:rPr>
              <a:t>   int rollno;</a:t>
            </a:r>
          </a:p>
          <a:p>
            <a:r>
              <a:rPr lang="en-IN" dirty="0">
                <a:ln>
                  <a:solidFill>
                    <a:schemeClr val="accent6"/>
                  </a:solidFill>
                </a:ln>
                <a:solidFill>
                  <a:schemeClr val="accent6"/>
                </a:solidFill>
                <a:latin typeface="Courier New" panose="02070309020205020404" pitchFamily="49" charset="0"/>
                <a:cs typeface="Courier New" panose="02070309020205020404" pitchFamily="49" charset="0"/>
              </a:rPr>
              <a:t>   String name</a:t>
            </a:r>
            <a:r>
              <a:rPr lang="en-IN" dirty="0" smtClean="0">
                <a:ln>
                  <a:solidFill>
                    <a:schemeClr val="accent6"/>
                  </a:solidFill>
                </a:ln>
                <a:solidFill>
                  <a:schemeClr val="accent6"/>
                </a:solidFill>
                <a:latin typeface="Courier New" panose="02070309020205020404" pitchFamily="49" charset="0"/>
                <a:cs typeface="Courier New" panose="02070309020205020404" pitchFamily="49" charset="0"/>
              </a:rPr>
              <a:t>;</a:t>
            </a:r>
          </a:p>
          <a:p>
            <a:r>
              <a:rPr lang="en-IN" dirty="0">
                <a:ln>
                  <a:solidFill>
                    <a:schemeClr val="accent6"/>
                  </a:solidFill>
                </a:ln>
                <a:solidFill>
                  <a:schemeClr val="accent6"/>
                </a:solidFill>
                <a:latin typeface="Courier New" panose="02070309020205020404" pitchFamily="49" charset="0"/>
                <a:cs typeface="Courier New" panose="02070309020205020404" pitchFamily="49" charset="0"/>
              </a:rPr>
              <a:t> </a:t>
            </a:r>
            <a:r>
              <a:rPr lang="en-IN" dirty="0" smtClean="0">
                <a:ln>
                  <a:solidFill>
                    <a:schemeClr val="accent6"/>
                  </a:solidFill>
                </a:ln>
                <a:solidFill>
                  <a:schemeClr val="accent6"/>
                </a:solidFill>
                <a:latin typeface="Courier New" panose="02070309020205020404" pitchFamily="49" charset="0"/>
                <a:cs typeface="Courier New" panose="02070309020205020404" pitchFamily="49" charset="0"/>
              </a:rPr>
              <a:t>  Address address;</a:t>
            </a:r>
            <a:endParaRPr lang="en-IN" dirty="0">
              <a:ln>
                <a:solidFill>
                  <a:schemeClr val="accent6"/>
                </a:solidFill>
              </a:ln>
              <a:solidFill>
                <a:schemeClr val="accent6"/>
              </a:solidFill>
              <a:latin typeface="Courier New" panose="02070309020205020404" pitchFamily="49" charset="0"/>
              <a:cs typeface="Courier New" panose="02070309020205020404" pitchFamily="49" charset="0"/>
            </a:endParaRPr>
          </a:p>
          <a:p>
            <a:r>
              <a:rPr lang="en-IN" dirty="0" smtClean="0">
                <a:ln>
                  <a:solidFill>
                    <a:schemeClr val="accent6"/>
                  </a:solidFill>
                </a:ln>
                <a:solidFill>
                  <a:schemeClr val="accent6"/>
                </a:solidFill>
                <a:latin typeface="Courier New" panose="02070309020205020404" pitchFamily="49" charset="0"/>
                <a:cs typeface="Courier New" panose="02070309020205020404" pitchFamily="49" charset="0"/>
              </a:rPr>
              <a:t>}</a:t>
            </a:r>
          </a:p>
          <a:p>
            <a:endParaRPr lang="en-IN" dirty="0">
              <a:ln>
                <a:solidFill>
                  <a:schemeClr val="accent6"/>
                </a:solidFill>
              </a:ln>
              <a:solidFill>
                <a:schemeClr val="accent6"/>
              </a:solidFill>
              <a:latin typeface="Courier New" panose="02070309020205020404" pitchFamily="49" charset="0"/>
              <a:cs typeface="Courier New" panose="02070309020205020404" pitchFamily="49" charset="0"/>
            </a:endParaRPr>
          </a:p>
          <a:p>
            <a:r>
              <a:rPr lang="en-IN" dirty="0" smtClean="0">
                <a:ln>
                  <a:solidFill>
                    <a:schemeClr val="accent6"/>
                  </a:solidFill>
                </a:ln>
                <a:solidFill>
                  <a:schemeClr val="accent6"/>
                </a:solidFill>
                <a:latin typeface="Courier New" panose="02070309020205020404" pitchFamily="49" charset="0"/>
                <a:cs typeface="Courier New" panose="02070309020205020404" pitchFamily="49" charset="0"/>
              </a:rPr>
              <a:t>Class Address{</a:t>
            </a:r>
          </a:p>
          <a:p>
            <a:endParaRPr lang="en-IN" dirty="0">
              <a:ln>
                <a:solidFill>
                  <a:schemeClr val="accent6"/>
                </a:solidFill>
              </a:ln>
              <a:solidFill>
                <a:schemeClr val="accent6"/>
              </a:solidFill>
              <a:latin typeface="Courier New" panose="02070309020205020404" pitchFamily="49" charset="0"/>
              <a:cs typeface="Courier New" panose="02070309020205020404" pitchFamily="49" charset="0"/>
            </a:endParaRPr>
          </a:p>
          <a:p>
            <a:r>
              <a:rPr lang="en-IN" dirty="0" smtClean="0">
                <a:ln>
                  <a:solidFill>
                    <a:schemeClr val="accent6"/>
                  </a:solidFill>
                </a:ln>
                <a:solidFill>
                  <a:schemeClr val="accent6"/>
                </a:solidFill>
                <a:latin typeface="Courier New" panose="02070309020205020404" pitchFamily="49" charset="0"/>
                <a:cs typeface="Courier New" panose="02070309020205020404" pitchFamily="49" charset="0"/>
              </a:rPr>
              <a:t>   String city;</a:t>
            </a:r>
          </a:p>
          <a:p>
            <a:r>
              <a:rPr lang="en-IN" dirty="0">
                <a:ln>
                  <a:solidFill>
                    <a:schemeClr val="accent6"/>
                  </a:solidFill>
                </a:ln>
                <a:solidFill>
                  <a:schemeClr val="accent6"/>
                </a:solidFill>
                <a:latin typeface="Courier New" panose="02070309020205020404" pitchFamily="49" charset="0"/>
                <a:cs typeface="Courier New" panose="02070309020205020404" pitchFamily="49" charset="0"/>
              </a:rPr>
              <a:t> </a:t>
            </a:r>
            <a:r>
              <a:rPr lang="en-IN" dirty="0" smtClean="0">
                <a:ln>
                  <a:solidFill>
                    <a:schemeClr val="accent6"/>
                  </a:solidFill>
                </a:ln>
                <a:solidFill>
                  <a:schemeClr val="accent6"/>
                </a:solidFill>
                <a:latin typeface="Courier New" panose="02070309020205020404" pitchFamily="49" charset="0"/>
                <a:cs typeface="Courier New" panose="02070309020205020404" pitchFamily="49" charset="0"/>
              </a:rPr>
              <a:t>  String area;</a:t>
            </a:r>
          </a:p>
          <a:p>
            <a:r>
              <a:rPr lang="en-IN" dirty="0">
                <a:ln>
                  <a:solidFill>
                    <a:schemeClr val="accent6"/>
                  </a:solidFill>
                </a:ln>
                <a:solidFill>
                  <a:schemeClr val="accent6"/>
                </a:solidFill>
                <a:latin typeface="Courier New" panose="02070309020205020404" pitchFamily="49" charset="0"/>
                <a:cs typeface="Courier New" panose="02070309020205020404" pitchFamily="49" charset="0"/>
              </a:rPr>
              <a:t>}</a:t>
            </a:r>
          </a:p>
        </p:txBody>
      </p:sp>
      <p:graphicFrame>
        <p:nvGraphicFramePr>
          <p:cNvPr id="7" name="Table 6"/>
          <p:cNvGraphicFramePr>
            <a:graphicFrameLocks noGrp="1"/>
          </p:cNvGraphicFramePr>
          <p:nvPr>
            <p:extLst>
              <p:ext uri="{D42A27DB-BD31-4B8C-83A1-F6EECF244321}">
                <p14:modId xmlns:p14="http://schemas.microsoft.com/office/powerpoint/2010/main" val="2830525973"/>
              </p:ext>
            </p:extLst>
          </p:nvPr>
        </p:nvGraphicFramePr>
        <p:xfrm>
          <a:off x="5695406" y="3671872"/>
          <a:ext cx="4924696" cy="741680"/>
        </p:xfrm>
        <a:graphic>
          <a:graphicData uri="http://schemas.openxmlformats.org/drawingml/2006/table">
            <a:tbl>
              <a:tblPr firstRow="1" bandRow="1">
                <a:tableStyleId>{5C22544A-7EE6-4342-B048-85BDC9FD1C3A}</a:tableStyleId>
              </a:tblPr>
              <a:tblGrid>
                <a:gridCol w="1231174">
                  <a:extLst>
                    <a:ext uri="{9D8B030D-6E8A-4147-A177-3AD203B41FA5}">
                      <a16:colId xmlns:a16="http://schemas.microsoft.com/office/drawing/2014/main" val="2798770078"/>
                    </a:ext>
                  </a:extLst>
                </a:gridCol>
                <a:gridCol w="1231174">
                  <a:extLst>
                    <a:ext uri="{9D8B030D-6E8A-4147-A177-3AD203B41FA5}">
                      <a16:colId xmlns:a16="http://schemas.microsoft.com/office/drawing/2014/main" val="3837419033"/>
                    </a:ext>
                  </a:extLst>
                </a:gridCol>
                <a:gridCol w="1025435">
                  <a:extLst>
                    <a:ext uri="{9D8B030D-6E8A-4147-A177-3AD203B41FA5}">
                      <a16:colId xmlns:a16="http://schemas.microsoft.com/office/drawing/2014/main" val="271513791"/>
                    </a:ext>
                  </a:extLst>
                </a:gridCol>
                <a:gridCol w="1436913">
                  <a:extLst>
                    <a:ext uri="{9D8B030D-6E8A-4147-A177-3AD203B41FA5}">
                      <a16:colId xmlns:a16="http://schemas.microsoft.com/office/drawing/2014/main" val="2734712345"/>
                    </a:ext>
                  </a:extLst>
                </a:gridCol>
              </a:tblGrid>
              <a:tr h="370840">
                <a:tc>
                  <a:txBody>
                    <a:bodyPr/>
                    <a:lstStyle/>
                    <a:p>
                      <a:pPr algn="ctr"/>
                      <a:r>
                        <a:rPr lang="en-IN" dirty="0" smtClean="0"/>
                        <a:t>rollno</a:t>
                      </a:r>
                      <a:endParaRPr lang="en-IN" dirty="0"/>
                    </a:p>
                  </a:txBody>
                  <a:tcPr/>
                </a:tc>
                <a:tc>
                  <a:txBody>
                    <a:bodyPr/>
                    <a:lstStyle/>
                    <a:p>
                      <a:pPr algn="ctr"/>
                      <a:r>
                        <a:rPr lang="en-IN" dirty="0" smtClean="0"/>
                        <a:t>name</a:t>
                      </a:r>
                      <a:endParaRPr lang="en-IN" dirty="0"/>
                    </a:p>
                  </a:txBody>
                  <a:tcPr/>
                </a:tc>
                <a:tc>
                  <a:txBody>
                    <a:bodyPr/>
                    <a:lstStyle/>
                    <a:p>
                      <a:pPr algn="ctr"/>
                      <a:r>
                        <a:rPr lang="en-IN" dirty="0" smtClean="0"/>
                        <a:t>city</a:t>
                      </a:r>
                      <a:endParaRPr lang="en-IN" dirty="0"/>
                    </a:p>
                  </a:txBody>
                  <a:tcPr/>
                </a:tc>
                <a:tc>
                  <a:txBody>
                    <a:bodyPr/>
                    <a:lstStyle/>
                    <a:p>
                      <a:pPr algn="ctr"/>
                      <a:r>
                        <a:rPr lang="en-IN" dirty="0" smtClean="0"/>
                        <a:t>area</a:t>
                      </a:r>
                      <a:endParaRPr lang="en-IN" dirty="0"/>
                    </a:p>
                  </a:txBody>
                  <a:tcPr/>
                </a:tc>
                <a:extLst>
                  <a:ext uri="{0D108BD9-81ED-4DB2-BD59-A6C34878D82A}">
                    <a16:rowId xmlns:a16="http://schemas.microsoft.com/office/drawing/2014/main" val="1828130010"/>
                  </a:ext>
                </a:extLst>
              </a:tr>
              <a:tr h="370840">
                <a:tc>
                  <a:txBody>
                    <a:bodyPr/>
                    <a:lstStyle/>
                    <a:p>
                      <a:pPr algn="ctr"/>
                      <a:r>
                        <a:rPr lang="en-IN" dirty="0" smtClean="0"/>
                        <a:t>101</a:t>
                      </a:r>
                      <a:endParaRPr lang="en-IN" dirty="0"/>
                    </a:p>
                  </a:txBody>
                  <a:tcPr/>
                </a:tc>
                <a:tc>
                  <a:txBody>
                    <a:bodyPr/>
                    <a:lstStyle/>
                    <a:p>
                      <a:pPr algn="ctr"/>
                      <a:r>
                        <a:rPr lang="en-IN" dirty="0" smtClean="0"/>
                        <a:t>Kajal</a:t>
                      </a:r>
                      <a:endParaRPr lang="en-IN" dirty="0"/>
                    </a:p>
                  </a:txBody>
                  <a:tcPr/>
                </a:tc>
                <a:tc>
                  <a:txBody>
                    <a:bodyPr/>
                    <a:lstStyle/>
                    <a:p>
                      <a:pPr algn="ctr"/>
                      <a:r>
                        <a:rPr lang="en-IN" dirty="0" smtClean="0"/>
                        <a:t>Nagpur</a:t>
                      </a:r>
                      <a:endParaRPr lang="en-IN" dirty="0"/>
                    </a:p>
                  </a:txBody>
                  <a:tcPr/>
                </a:tc>
                <a:tc>
                  <a:txBody>
                    <a:bodyPr/>
                    <a:lstStyle/>
                    <a:p>
                      <a:pPr algn="ctr"/>
                      <a:r>
                        <a:rPr lang="en-IN" dirty="0" smtClean="0"/>
                        <a:t>Pratap Nagar</a:t>
                      </a:r>
                      <a:endParaRPr lang="en-IN" dirty="0"/>
                    </a:p>
                  </a:txBody>
                  <a:tcPr/>
                </a:tc>
                <a:extLst>
                  <a:ext uri="{0D108BD9-81ED-4DB2-BD59-A6C34878D82A}">
                    <a16:rowId xmlns:a16="http://schemas.microsoft.com/office/drawing/2014/main" val="1677587891"/>
                  </a:ext>
                </a:extLst>
              </a:tr>
            </a:tbl>
          </a:graphicData>
        </a:graphic>
      </p:graphicFrame>
      <p:cxnSp>
        <p:nvCxnSpPr>
          <p:cNvPr id="8" name="Straight Arrow Connector 7"/>
          <p:cNvCxnSpPr/>
          <p:nvPr/>
        </p:nvCxnSpPr>
        <p:spPr>
          <a:xfrm>
            <a:off x="2379064" y="4389120"/>
            <a:ext cx="9814" cy="653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673531" y="6187655"/>
            <a:ext cx="2299060" cy="461665"/>
          </a:xfrm>
          <a:prstGeom prst="rect">
            <a:avLst/>
          </a:prstGeom>
          <a:noFill/>
        </p:spPr>
        <p:txBody>
          <a:bodyPr wrap="square" rtlCol="0">
            <a:spAutoFit/>
          </a:bodyPr>
          <a:lstStyle/>
          <a:p>
            <a:r>
              <a:rPr lang="en-IN" sz="2400" dirty="0">
                <a:ln>
                  <a:solidFill>
                    <a:schemeClr val="accent6"/>
                  </a:solidFill>
                </a:ln>
                <a:solidFill>
                  <a:schemeClr val="accent6"/>
                </a:solidFill>
                <a:latin typeface="Trebuchet MS" panose="020B0603020202020204" pitchFamily="34" charset="0"/>
              </a:rPr>
              <a:t>Object-World</a:t>
            </a:r>
          </a:p>
        </p:txBody>
      </p:sp>
      <p:sp>
        <p:nvSpPr>
          <p:cNvPr id="11" name="TextBox 10"/>
          <p:cNvSpPr txBox="1"/>
          <p:nvPr/>
        </p:nvSpPr>
        <p:spPr>
          <a:xfrm>
            <a:off x="7261499" y="5409348"/>
            <a:ext cx="2653209" cy="461665"/>
          </a:xfrm>
          <a:prstGeom prst="rect">
            <a:avLst/>
          </a:prstGeom>
          <a:noFill/>
        </p:spPr>
        <p:txBody>
          <a:bodyPr wrap="square" rtlCol="0">
            <a:spAutoFit/>
          </a:bodyPr>
          <a:lstStyle/>
          <a:p>
            <a:r>
              <a:rPr lang="en-IN" sz="2400" dirty="0" smtClean="0">
                <a:solidFill>
                  <a:schemeClr val="accent1"/>
                </a:solidFill>
                <a:latin typeface="Trebuchet MS" panose="020B0603020202020204" pitchFamily="34" charset="0"/>
              </a:rPr>
              <a:t>Relational-World</a:t>
            </a:r>
            <a:endParaRPr lang="en-IN" sz="2400" dirty="0">
              <a:solidFill>
                <a:schemeClr val="accent1"/>
              </a:solidFill>
              <a:latin typeface="Trebuchet MS" panose="020B0603020202020204" pitchFamily="34" charset="0"/>
            </a:endParaRPr>
          </a:p>
        </p:txBody>
      </p:sp>
    </p:spTree>
    <p:extLst>
      <p:ext uri="{BB962C8B-B14F-4D97-AF65-F5344CB8AC3E}">
        <p14:creationId xmlns:p14="http://schemas.microsoft.com/office/powerpoint/2010/main" val="853311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EFDC-790E-4E47-A515-1EBCF1F2F2CD}"/>
              </a:ext>
            </a:extLst>
          </p:cNvPr>
          <p:cNvSpPr>
            <a:spLocks noGrp="1"/>
          </p:cNvSpPr>
          <p:nvPr>
            <p:ph type="title"/>
          </p:nvPr>
        </p:nvSpPr>
        <p:spPr>
          <a:xfrm>
            <a:off x="353565" y="252034"/>
            <a:ext cx="9438716" cy="797605"/>
          </a:xfrm>
        </p:spPr>
        <p:txBody>
          <a:bodyPr/>
          <a:lstStyle/>
          <a:p>
            <a:r>
              <a:rPr lang="en-US" dirty="0"/>
              <a:t>Object Relation Impedance Mismatch</a:t>
            </a:r>
          </a:p>
        </p:txBody>
      </p:sp>
      <p:sp>
        <p:nvSpPr>
          <p:cNvPr id="16" name="Content Placeholder 15">
            <a:extLst>
              <a:ext uri="{FF2B5EF4-FFF2-40B4-BE49-F238E27FC236}">
                <a16:creationId xmlns:a16="http://schemas.microsoft.com/office/drawing/2014/main" id="{C110FDCF-2EC3-46D4-A98B-824D58833898}"/>
              </a:ext>
            </a:extLst>
          </p:cNvPr>
          <p:cNvSpPr>
            <a:spLocks noGrp="1"/>
          </p:cNvSpPr>
          <p:nvPr>
            <p:ph idx="1"/>
          </p:nvPr>
        </p:nvSpPr>
        <p:spPr/>
        <p:txBody>
          <a:bodyPr/>
          <a:lstStyle/>
          <a:p>
            <a:pPr marL="457200" indent="-457200">
              <a:buFont typeface="+mj-lt"/>
              <a:buAutoNum type="arabicPeriod" startAt="2"/>
            </a:pPr>
            <a:r>
              <a:rPr lang="en-IN" b="1" dirty="0" smtClean="0"/>
              <a:t>Inheritance (subtypes)</a:t>
            </a:r>
            <a:endParaRPr lang="en-IN" b="1" dirty="0"/>
          </a:p>
          <a:p>
            <a:r>
              <a:rPr lang="en-IN" dirty="0"/>
              <a:t>Inheritance is a natural paradigm in object-oriented programming languages. However, RDBMSs do not define anything similar on the whole </a:t>
            </a:r>
          </a:p>
        </p:txBody>
      </p:sp>
      <p:sp>
        <p:nvSpPr>
          <p:cNvPr id="10" name="TextBox 9"/>
          <p:cNvSpPr txBox="1"/>
          <p:nvPr/>
        </p:nvSpPr>
        <p:spPr>
          <a:xfrm>
            <a:off x="2386148" y="5409348"/>
            <a:ext cx="2299060" cy="461665"/>
          </a:xfrm>
          <a:prstGeom prst="rect">
            <a:avLst/>
          </a:prstGeom>
          <a:noFill/>
        </p:spPr>
        <p:txBody>
          <a:bodyPr wrap="square" rtlCol="0">
            <a:spAutoFit/>
          </a:bodyPr>
          <a:lstStyle/>
          <a:p>
            <a:r>
              <a:rPr lang="en-IN" sz="2400" dirty="0">
                <a:ln>
                  <a:solidFill>
                    <a:schemeClr val="accent6"/>
                  </a:solidFill>
                </a:ln>
                <a:solidFill>
                  <a:schemeClr val="accent6"/>
                </a:solidFill>
                <a:latin typeface="Trebuchet MS" panose="020B0603020202020204" pitchFamily="34" charset="0"/>
              </a:rPr>
              <a:t>Object-World</a:t>
            </a:r>
          </a:p>
        </p:txBody>
      </p:sp>
      <p:sp>
        <p:nvSpPr>
          <p:cNvPr id="11" name="TextBox 10"/>
          <p:cNvSpPr txBox="1"/>
          <p:nvPr/>
        </p:nvSpPr>
        <p:spPr>
          <a:xfrm>
            <a:off x="7418253" y="5294518"/>
            <a:ext cx="2653209" cy="461665"/>
          </a:xfrm>
          <a:prstGeom prst="rect">
            <a:avLst/>
          </a:prstGeom>
          <a:noFill/>
        </p:spPr>
        <p:txBody>
          <a:bodyPr wrap="square" rtlCol="0">
            <a:spAutoFit/>
          </a:bodyPr>
          <a:lstStyle/>
          <a:p>
            <a:r>
              <a:rPr lang="en-IN" sz="2400" dirty="0" smtClean="0">
                <a:solidFill>
                  <a:schemeClr val="accent1"/>
                </a:solidFill>
                <a:latin typeface="Trebuchet MS" panose="020B0603020202020204" pitchFamily="34" charset="0"/>
              </a:rPr>
              <a:t>Relational-World</a:t>
            </a:r>
            <a:endParaRPr lang="en-IN" sz="2400" dirty="0">
              <a:solidFill>
                <a:schemeClr val="accent1"/>
              </a:solidFill>
              <a:latin typeface="Trebuchet MS" panose="020B0603020202020204" pitchFamily="34" charset="0"/>
            </a:endParaRPr>
          </a:p>
        </p:txBody>
      </p:sp>
      <p:graphicFrame>
        <p:nvGraphicFramePr>
          <p:cNvPr id="3" name="Diagram 2"/>
          <p:cNvGraphicFramePr/>
          <p:nvPr>
            <p:extLst>
              <p:ext uri="{D42A27DB-BD31-4B8C-83A1-F6EECF244321}">
                <p14:modId xmlns:p14="http://schemas.microsoft.com/office/powerpoint/2010/main" val="4086910822"/>
              </p:ext>
            </p:extLst>
          </p:nvPr>
        </p:nvGraphicFramePr>
        <p:xfrm>
          <a:off x="1875246" y="3233916"/>
          <a:ext cx="2940591" cy="20888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p:cNvGraphicFramePr/>
          <p:nvPr>
            <p:extLst>
              <p:ext uri="{D42A27DB-BD31-4B8C-83A1-F6EECF244321}">
                <p14:modId xmlns:p14="http://schemas.microsoft.com/office/powerpoint/2010/main" val="3542214086"/>
              </p:ext>
            </p:extLst>
          </p:nvPr>
        </p:nvGraphicFramePr>
        <p:xfrm>
          <a:off x="7117807" y="3116809"/>
          <a:ext cx="2940591" cy="208884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quot;No&quot; Symbol 5"/>
          <p:cNvSpPr/>
          <p:nvPr/>
        </p:nvSpPr>
        <p:spPr>
          <a:xfrm>
            <a:off x="8007531" y="3605349"/>
            <a:ext cx="1188720" cy="1254034"/>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1304935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EFDC-790E-4E47-A515-1EBCF1F2F2CD}"/>
              </a:ext>
            </a:extLst>
          </p:cNvPr>
          <p:cNvSpPr>
            <a:spLocks noGrp="1"/>
          </p:cNvSpPr>
          <p:nvPr>
            <p:ph type="title"/>
          </p:nvPr>
        </p:nvSpPr>
        <p:spPr>
          <a:xfrm>
            <a:off x="353565" y="252034"/>
            <a:ext cx="9438716" cy="797605"/>
          </a:xfrm>
        </p:spPr>
        <p:txBody>
          <a:bodyPr/>
          <a:lstStyle/>
          <a:p>
            <a:r>
              <a:rPr lang="en-US" dirty="0"/>
              <a:t>Object Relation Impedance Mismatch</a:t>
            </a:r>
          </a:p>
        </p:txBody>
      </p:sp>
      <p:sp>
        <p:nvSpPr>
          <p:cNvPr id="16" name="Content Placeholder 15">
            <a:extLst>
              <a:ext uri="{FF2B5EF4-FFF2-40B4-BE49-F238E27FC236}">
                <a16:creationId xmlns:a16="http://schemas.microsoft.com/office/drawing/2014/main" id="{C110FDCF-2EC3-46D4-A98B-824D58833898}"/>
              </a:ext>
            </a:extLst>
          </p:cNvPr>
          <p:cNvSpPr>
            <a:spLocks noGrp="1"/>
          </p:cNvSpPr>
          <p:nvPr>
            <p:ph idx="1"/>
          </p:nvPr>
        </p:nvSpPr>
        <p:spPr/>
        <p:txBody>
          <a:bodyPr/>
          <a:lstStyle/>
          <a:p>
            <a:pPr marL="457200" indent="-457200">
              <a:buFont typeface="+mj-lt"/>
              <a:buAutoNum type="arabicPeriod" startAt="3"/>
            </a:pPr>
            <a:r>
              <a:rPr lang="en-IN" b="1" dirty="0" smtClean="0"/>
              <a:t>Identity</a:t>
            </a:r>
          </a:p>
          <a:p>
            <a:r>
              <a:rPr lang="en-IN" dirty="0"/>
              <a:t>A RDBMS defines exactly one notion of 'sameness': the primary key. Java, however, defines both object </a:t>
            </a:r>
            <a:r>
              <a:rPr lang="en-IN" dirty="0" smtClean="0"/>
              <a:t>identity a==b and object equality </a:t>
            </a:r>
            <a:r>
              <a:rPr lang="en-IN" dirty="0" err="1" smtClean="0"/>
              <a:t>a.equals</a:t>
            </a:r>
            <a:r>
              <a:rPr lang="en-IN" dirty="0" smtClean="0"/>
              <a:t>(b).</a:t>
            </a:r>
            <a:endParaRPr lang="en-IN" b="1" dirty="0"/>
          </a:p>
        </p:txBody>
      </p:sp>
      <p:sp>
        <p:nvSpPr>
          <p:cNvPr id="10" name="TextBox 9"/>
          <p:cNvSpPr txBox="1"/>
          <p:nvPr/>
        </p:nvSpPr>
        <p:spPr>
          <a:xfrm>
            <a:off x="2386148" y="5409348"/>
            <a:ext cx="2299060" cy="461665"/>
          </a:xfrm>
          <a:prstGeom prst="rect">
            <a:avLst/>
          </a:prstGeom>
          <a:noFill/>
        </p:spPr>
        <p:txBody>
          <a:bodyPr wrap="square" rtlCol="0">
            <a:spAutoFit/>
          </a:bodyPr>
          <a:lstStyle/>
          <a:p>
            <a:r>
              <a:rPr lang="en-IN" sz="2400" dirty="0">
                <a:ln>
                  <a:solidFill>
                    <a:schemeClr val="accent6"/>
                  </a:solidFill>
                </a:ln>
                <a:solidFill>
                  <a:schemeClr val="accent6"/>
                </a:solidFill>
                <a:latin typeface="Trebuchet MS" panose="020B0603020202020204" pitchFamily="34" charset="0"/>
              </a:rPr>
              <a:t>Object-World</a:t>
            </a:r>
          </a:p>
        </p:txBody>
      </p:sp>
      <p:sp>
        <p:nvSpPr>
          <p:cNvPr id="11" name="TextBox 10"/>
          <p:cNvSpPr txBox="1"/>
          <p:nvPr/>
        </p:nvSpPr>
        <p:spPr>
          <a:xfrm>
            <a:off x="7418253" y="5294518"/>
            <a:ext cx="2653209" cy="461665"/>
          </a:xfrm>
          <a:prstGeom prst="rect">
            <a:avLst/>
          </a:prstGeom>
          <a:noFill/>
        </p:spPr>
        <p:txBody>
          <a:bodyPr wrap="square" rtlCol="0">
            <a:spAutoFit/>
          </a:bodyPr>
          <a:lstStyle/>
          <a:p>
            <a:r>
              <a:rPr lang="en-IN" sz="2400" dirty="0" smtClean="0">
                <a:solidFill>
                  <a:schemeClr val="accent1"/>
                </a:solidFill>
                <a:latin typeface="Trebuchet MS" panose="020B0603020202020204" pitchFamily="34" charset="0"/>
              </a:rPr>
              <a:t>Relational-World</a:t>
            </a:r>
            <a:endParaRPr lang="en-IN" sz="2400" dirty="0">
              <a:solidFill>
                <a:schemeClr val="accent1"/>
              </a:solidFill>
              <a:latin typeface="Trebuchet MS" panose="020B0603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632607532"/>
              </p:ext>
            </p:extLst>
          </p:nvPr>
        </p:nvGraphicFramePr>
        <p:xfrm>
          <a:off x="7723051" y="4017526"/>
          <a:ext cx="2043612" cy="1112520"/>
        </p:xfrm>
        <a:graphic>
          <a:graphicData uri="http://schemas.openxmlformats.org/drawingml/2006/table">
            <a:tbl>
              <a:tblPr firstRow="1" bandRow="1">
                <a:tableStyleId>{5C22544A-7EE6-4342-B048-85BDC9FD1C3A}</a:tableStyleId>
              </a:tblPr>
              <a:tblGrid>
                <a:gridCol w="1021806">
                  <a:extLst>
                    <a:ext uri="{9D8B030D-6E8A-4147-A177-3AD203B41FA5}">
                      <a16:colId xmlns:a16="http://schemas.microsoft.com/office/drawing/2014/main" val="136844254"/>
                    </a:ext>
                  </a:extLst>
                </a:gridCol>
                <a:gridCol w="1021806">
                  <a:extLst>
                    <a:ext uri="{9D8B030D-6E8A-4147-A177-3AD203B41FA5}">
                      <a16:colId xmlns:a16="http://schemas.microsoft.com/office/drawing/2014/main" val="3688680867"/>
                    </a:ext>
                  </a:extLst>
                </a:gridCol>
              </a:tblGrid>
              <a:tr h="370840">
                <a:tc gridSpan="2">
                  <a:txBody>
                    <a:bodyPr/>
                    <a:lstStyle/>
                    <a:p>
                      <a:pPr algn="ctr"/>
                      <a:r>
                        <a:rPr lang="en-IN" dirty="0" smtClean="0"/>
                        <a:t>Student</a:t>
                      </a:r>
                      <a:endParaRPr lang="en-IN" dirty="0"/>
                    </a:p>
                  </a:txBody>
                  <a:tcPr/>
                </a:tc>
                <a:tc hMerge="1">
                  <a:txBody>
                    <a:bodyPr/>
                    <a:lstStyle/>
                    <a:p>
                      <a:endParaRPr lang="en-IN"/>
                    </a:p>
                  </a:txBody>
                  <a:tcPr/>
                </a:tc>
                <a:extLst>
                  <a:ext uri="{0D108BD9-81ED-4DB2-BD59-A6C34878D82A}">
                    <a16:rowId xmlns:a16="http://schemas.microsoft.com/office/drawing/2014/main" val="1620714595"/>
                  </a:ext>
                </a:extLst>
              </a:tr>
              <a:tr h="370840">
                <a:tc>
                  <a:txBody>
                    <a:bodyPr/>
                    <a:lstStyle/>
                    <a:p>
                      <a:pPr algn="ctr"/>
                      <a:r>
                        <a:rPr lang="en-IN" baseline="0" dirty="0" smtClean="0"/>
                        <a:t>PK </a:t>
                      </a:r>
                      <a:endParaRPr lang="en-IN" dirty="0"/>
                    </a:p>
                  </a:txBody>
                  <a:tcPr/>
                </a:tc>
                <a:tc>
                  <a:txBody>
                    <a:bodyPr/>
                    <a:lstStyle/>
                    <a:p>
                      <a:pPr algn="ctr"/>
                      <a:r>
                        <a:rPr lang="en-IN" dirty="0" smtClean="0"/>
                        <a:t>Rollno</a:t>
                      </a:r>
                      <a:endParaRPr lang="en-IN" dirty="0"/>
                    </a:p>
                  </a:txBody>
                  <a:tcPr/>
                </a:tc>
                <a:extLst>
                  <a:ext uri="{0D108BD9-81ED-4DB2-BD59-A6C34878D82A}">
                    <a16:rowId xmlns:a16="http://schemas.microsoft.com/office/drawing/2014/main" val="3785592609"/>
                  </a:ext>
                </a:extLst>
              </a:tr>
              <a:tr h="370840">
                <a:tc>
                  <a:txBody>
                    <a:bodyPr/>
                    <a:lstStyle/>
                    <a:p>
                      <a:pPr algn="ctr"/>
                      <a:r>
                        <a:rPr lang="en-IN" dirty="0" smtClean="0"/>
                        <a:t>-</a:t>
                      </a:r>
                      <a:endParaRPr lang="en-IN" dirty="0"/>
                    </a:p>
                  </a:txBody>
                  <a:tcPr/>
                </a:tc>
                <a:tc>
                  <a:txBody>
                    <a:bodyPr/>
                    <a:lstStyle/>
                    <a:p>
                      <a:pPr algn="ctr"/>
                      <a:r>
                        <a:rPr lang="en-IN" dirty="0" smtClean="0"/>
                        <a:t>Name</a:t>
                      </a:r>
                      <a:endParaRPr lang="en-IN" dirty="0"/>
                    </a:p>
                  </a:txBody>
                  <a:tcPr/>
                </a:tc>
                <a:extLst>
                  <a:ext uri="{0D108BD9-81ED-4DB2-BD59-A6C34878D82A}">
                    <a16:rowId xmlns:a16="http://schemas.microsoft.com/office/drawing/2014/main" val="3921377787"/>
                  </a:ext>
                </a:extLst>
              </a:tr>
            </a:tbl>
          </a:graphicData>
        </a:graphic>
      </p:graphicFrame>
      <p:sp>
        <p:nvSpPr>
          <p:cNvPr id="9" name="TextBox 8"/>
          <p:cNvSpPr txBox="1"/>
          <p:nvPr/>
        </p:nvSpPr>
        <p:spPr>
          <a:xfrm>
            <a:off x="678607" y="4389120"/>
            <a:ext cx="862148" cy="369332"/>
          </a:xfrm>
          <a:prstGeom prst="rect">
            <a:avLst/>
          </a:prstGeom>
          <a:noFill/>
        </p:spPr>
        <p:txBody>
          <a:bodyPr wrap="square" rtlCol="0">
            <a:spAutoFit/>
          </a:bodyPr>
          <a:lstStyle/>
          <a:p>
            <a:endParaRPr lang="en-IN" dirty="0"/>
          </a:p>
        </p:txBody>
      </p:sp>
      <p:sp>
        <p:nvSpPr>
          <p:cNvPr id="13" name="TextBox 12"/>
          <p:cNvSpPr txBox="1"/>
          <p:nvPr/>
        </p:nvSpPr>
        <p:spPr>
          <a:xfrm>
            <a:off x="2386148" y="4127863"/>
            <a:ext cx="2299060" cy="769441"/>
          </a:xfrm>
          <a:prstGeom prst="rect">
            <a:avLst/>
          </a:prstGeom>
          <a:noFill/>
        </p:spPr>
        <p:txBody>
          <a:bodyPr wrap="square" rtlCol="0">
            <a:spAutoFit/>
          </a:bodyPr>
          <a:lstStyle/>
          <a:p>
            <a:pPr algn="ctr"/>
            <a:r>
              <a:rPr lang="en-IN" sz="2200" dirty="0" smtClean="0">
                <a:solidFill>
                  <a:schemeClr val="accent6"/>
                </a:solidFill>
                <a:latin typeface="Courier New" panose="02070309020205020404" pitchFamily="49" charset="0"/>
                <a:cs typeface="Courier New" panose="02070309020205020404" pitchFamily="49" charset="0"/>
              </a:rPr>
              <a:t>a==b</a:t>
            </a:r>
          </a:p>
          <a:p>
            <a:pPr algn="ctr"/>
            <a:r>
              <a:rPr lang="en-IN" sz="2200" dirty="0" smtClean="0">
                <a:solidFill>
                  <a:schemeClr val="accent6"/>
                </a:solidFill>
                <a:latin typeface="Courier New" panose="02070309020205020404" pitchFamily="49" charset="0"/>
                <a:cs typeface="Courier New" panose="02070309020205020404" pitchFamily="49" charset="0"/>
              </a:rPr>
              <a:t>a.equals(b)</a:t>
            </a:r>
            <a:endParaRPr lang="en-IN" sz="2200" dirty="0">
              <a:solidFill>
                <a:schemeClr val="accent6"/>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45905247"/>
      </p:ext>
    </p:extLst>
  </p:cSld>
  <p:clrMapOvr>
    <a:masterClrMapping/>
  </p:clrMapOvr>
</p:sld>
</file>

<file path=ppt/theme/theme1.xml><?xml version="1.0" encoding="utf-8"?>
<a:theme xmlns:a="http://schemas.openxmlformats.org/drawingml/2006/main" name="2018">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18" id="{B0E980CD-A54D-4681-878C-2746A87DC6E5}" vid="{62E40539-E070-47D4-8381-3EBCC8F4FC45}"/>
    </a:ext>
  </a:extLst>
</a:theme>
</file>

<file path=docProps/app.xml><?xml version="1.0" encoding="utf-8"?>
<Properties xmlns="http://schemas.openxmlformats.org/officeDocument/2006/extended-properties" xmlns:vt="http://schemas.openxmlformats.org/officeDocument/2006/docPropsVTypes">
  <Template>2018</Template>
  <TotalTime>656</TotalTime>
  <Words>2438</Words>
  <Application>Microsoft Office PowerPoint</Application>
  <PresentationFormat>Widescreen</PresentationFormat>
  <Paragraphs>224</Paragraphs>
  <Slides>34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Calibri Light</vt:lpstr>
      <vt:lpstr>Courier New</vt:lpstr>
      <vt:lpstr>Segoe UI</vt:lpstr>
      <vt:lpstr>Trebuchet MS</vt:lpstr>
      <vt:lpstr>2018</vt:lpstr>
      <vt:lpstr>Setting up JPA into Eclipse from scratch &amp; performing CRUD operation</vt:lpstr>
      <vt:lpstr>Index</vt:lpstr>
      <vt:lpstr>What is Object Persistence?</vt:lpstr>
      <vt:lpstr>Why use object persistence?</vt:lpstr>
      <vt:lpstr>Object persistence in Java</vt:lpstr>
      <vt:lpstr>Object Relation Impedance Mismatch</vt:lpstr>
      <vt:lpstr>Object Relation Impedance Mismatch</vt:lpstr>
      <vt:lpstr>Object Relation Impedance Mismatch</vt:lpstr>
      <vt:lpstr>Object Relation Impedance Mismatch</vt:lpstr>
      <vt:lpstr>What is ORM?</vt:lpstr>
      <vt:lpstr>Boilerplate code using JDBC</vt:lpstr>
      <vt:lpstr>Object Relation Mapping</vt:lpstr>
      <vt:lpstr>Java ORM Frameworks</vt:lpstr>
      <vt:lpstr>What is JPA?</vt:lpstr>
      <vt:lpstr>Why we need JPA?</vt:lpstr>
      <vt:lpstr>Advantages of JPA</vt:lpstr>
      <vt:lpstr>Where to use JPA?</vt:lpstr>
      <vt:lpstr>Class level Architecture</vt:lpstr>
      <vt:lpstr>Class level Architecture</vt:lpstr>
      <vt:lpstr>What is JPA Entity?</vt:lpstr>
      <vt:lpstr>What is JPA Entity?</vt:lpstr>
      <vt:lpstr>JPA Overview</vt:lpstr>
      <vt:lpstr>Persistence Configuration</vt:lpstr>
      <vt:lpstr>Persistence Configuration</vt:lpstr>
      <vt:lpstr>Entity Manager</vt:lpstr>
      <vt:lpstr>Entity Manager Methods</vt:lpstr>
      <vt:lpstr>Entity Transaction</vt:lpstr>
      <vt:lpstr>JPA CRUD Operations</vt:lpstr>
      <vt:lpstr>JPA CRUD Operations</vt:lpstr>
      <vt:lpstr>Inheritance</vt:lpstr>
      <vt:lpstr>SINGLE_TABLE</vt:lpstr>
      <vt:lpstr>Inheritance</vt:lpstr>
      <vt:lpstr>Practical Demo</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Campaign</dc:title>
  <dc:creator>Manish Corriea</dc:creator>
  <cp:lastModifiedBy>Priyanka Sarode</cp:lastModifiedBy>
  <cp:revision>124</cp:revision>
  <dcterms:created xsi:type="dcterms:W3CDTF">2019-03-07T07:10:25Z</dcterms:created>
  <dcterms:modified xsi:type="dcterms:W3CDTF">2022-09-17T12:34:45Z</dcterms:modified>
</cp:coreProperties>
</file>