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87" r:id="rId4"/>
    <p:sldId id="261" r:id="rId5"/>
    <p:sldId id="288" r:id="rId6"/>
    <p:sldId id="262" r:id="rId7"/>
    <p:sldId id="265" r:id="rId8"/>
    <p:sldId id="266" r:id="rId9"/>
    <p:sldId id="289" r:id="rId10"/>
    <p:sldId id="264" r:id="rId11"/>
    <p:sldId id="269" r:id="rId12"/>
    <p:sldId id="270" r:id="rId13"/>
    <p:sldId id="290" r:id="rId14"/>
    <p:sldId id="271" r:id="rId15"/>
    <p:sldId id="268" r:id="rId16"/>
    <p:sldId id="275" r:id="rId17"/>
    <p:sldId id="274" r:id="rId18"/>
    <p:sldId id="272" r:id="rId19"/>
    <p:sldId id="307" r:id="rId20"/>
    <p:sldId id="291" r:id="rId21"/>
    <p:sldId id="308" r:id="rId22"/>
    <p:sldId id="302" r:id="rId23"/>
    <p:sldId id="303" r:id="rId24"/>
    <p:sldId id="304" r:id="rId25"/>
    <p:sldId id="305" r:id="rId26"/>
    <p:sldId id="306" r:id="rId27"/>
    <p:sldId id="300" r:id="rId28"/>
    <p:sldId id="276" r:id="rId29"/>
    <p:sldId id="273" r:id="rId30"/>
    <p:sldId id="280" r:id="rId31"/>
    <p:sldId id="283" r:id="rId32"/>
    <p:sldId id="284" r:id="rId33"/>
    <p:sldId id="301" r:id="rId34"/>
    <p:sldId id="286" r:id="rId35"/>
    <p:sldId id="259" r:id="rId36"/>
    <p:sldId id="309" r:id="rId37"/>
    <p:sldId id="310" r:id="rId38"/>
    <p:sldId id="311" r:id="rId39"/>
    <p:sldId id="312" r:id="rId40"/>
    <p:sldId id="313" r:id="rId41"/>
    <p:sldId id="314" r:id="rId42"/>
    <p:sldId id="316" r:id="rId43"/>
    <p:sldId id="315" r:id="rId44"/>
    <p:sldId id="317" r:id="rId45"/>
    <p:sldId id="318" r:id="rId46"/>
    <p:sldId id="319" r:id="rId47"/>
    <p:sldId id="320" r:id="rId48"/>
    <p:sldId id="322" r:id="rId49"/>
    <p:sldId id="321" r:id="rId50"/>
    <p:sldId id="324" r:id="rId51"/>
    <p:sldId id="323" r:id="rId52"/>
    <p:sldId id="325" r:id="rId53"/>
    <p:sldId id="326" r:id="rId54"/>
    <p:sldId id="327" r:id="rId55"/>
    <p:sldId id="328" r:id="rId56"/>
    <p:sldId id="26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660"/>
  </p:normalViewPr>
  <p:slideViewPr>
    <p:cSldViewPr snapToGrid="0">
      <p:cViewPr varScale="1">
        <p:scale>
          <a:sx n="73" d="100"/>
          <a:sy n="73" d="100"/>
        </p:scale>
        <p:origin x="486" y="72"/>
      </p:cViewPr>
      <p:guideLst/>
    </p:cSldViewPr>
  </p:slideViewPr>
  <p:notesTextViewPr>
    <p:cViewPr>
      <p:scale>
        <a:sx n="1" d="1"/>
        <a:sy n="1" d="1"/>
      </p:scale>
      <p:origin x="0" y="0"/>
    </p:cViewPr>
  </p:notesTextViewPr>
  <p:sorterViewPr>
    <p:cViewPr>
      <p:scale>
        <a:sx n="100" d="100"/>
        <a:sy n="100" d="100"/>
      </p:scale>
      <p:origin x="0" y="-80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FF70A-8BA6-49F2-8819-584129D64FBD}" type="doc">
      <dgm:prSet loTypeId="urn:microsoft.com/office/officeart/2005/8/layout/orgChart1" loCatId="hierarchy" qsTypeId="urn:microsoft.com/office/officeart/2005/8/quickstyle/simple1" qsCatId="simple" csTypeId="urn:microsoft.com/office/officeart/2005/8/colors/accent6_5" csCatId="accent6" phldr="1"/>
      <dgm:spPr/>
      <dgm:t>
        <a:bodyPr/>
        <a:lstStyle/>
        <a:p>
          <a:endParaRPr lang="en-US"/>
        </a:p>
      </dgm:t>
    </dgm:pt>
    <dgm:pt modelId="{19F840D0-16A5-4F0D-97CB-406AEEBC8EB2}">
      <dgm:prSet phldrT="[Text]"/>
      <dgm:spPr/>
      <dgm:t>
        <a:bodyPr/>
        <a:lstStyle/>
        <a:p>
          <a:r>
            <a:rPr lang="en-US" dirty="0" smtClean="0"/>
            <a:t>Student</a:t>
          </a:r>
          <a:endParaRPr lang="en-US" dirty="0"/>
        </a:p>
      </dgm:t>
    </dgm:pt>
    <dgm:pt modelId="{77FF9D8F-2AD9-48FB-BD65-030D337EF35B}" type="parTrans" cxnId="{3F140021-F413-48FD-9C1E-F58352972B7F}">
      <dgm:prSet/>
      <dgm:spPr/>
      <dgm:t>
        <a:bodyPr/>
        <a:lstStyle/>
        <a:p>
          <a:endParaRPr lang="en-US"/>
        </a:p>
      </dgm:t>
    </dgm:pt>
    <dgm:pt modelId="{EE5301E4-F916-4AC0-992F-2D7DC5F38599}" type="sibTrans" cxnId="{3F140021-F413-48FD-9C1E-F58352972B7F}">
      <dgm:prSet/>
      <dgm:spPr/>
      <dgm:t>
        <a:bodyPr/>
        <a:lstStyle/>
        <a:p>
          <a:endParaRPr lang="en-US"/>
        </a:p>
      </dgm:t>
    </dgm:pt>
    <dgm:pt modelId="{8085DA15-EFBC-49FD-968C-D82614DE957A}">
      <dgm:prSet phldrT="[Text]"/>
      <dgm:spPr/>
      <dgm:t>
        <a:bodyPr/>
        <a:lstStyle/>
        <a:p>
          <a:r>
            <a:rPr lang="en-US" dirty="0" smtClean="0"/>
            <a:t>Online Learning</a:t>
          </a:r>
          <a:endParaRPr lang="en-US" dirty="0"/>
        </a:p>
      </dgm:t>
    </dgm:pt>
    <dgm:pt modelId="{A46D184D-9CED-4AB1-B094-56AEBBD8F96E}" type="parTrans" cxnId="{2ACE5592-DBE3-485E-BDA2-0F70FAF11D15}">
      <dgm:prSet/>
      <dgm:spPr/>
      <dgm:t>
        <a:bodyPr/>
        <a:lstStyle/>
        <a:p>
          <a:endParaRPr lang="en-US"/>
        </a:p>
      </dgm:t>
    </dgm:pt>
    <dgm:pt modelId="{B349CF36-D81D-486D-8662-871FE1E7DB8F}" type="sibTrans" cxnId="{2ACE5592-DBE3-485E-BDA2-0F70FAF11D15}">
      <dgm:prSet/>
      <dgm:spPr/>
      <dgm:t>
        <a:bodyPr/>
        <a:lstStyle/>
        <a:p>
          <a:endParaRPr lang="en-US"/>
        </a:p>
      </dgm:t>
    </dgm:pt>
    <dgm:pt modelId="{410122CE-E5C6-4066-9284-AB9450A4EF71}">
      <dgm:prSet phldrT="[Text]"/>
      <dgm:spPr/>
      <dgm:t>
        <a:bodyPr/>
        <a:lstStyle/>
        <a:p>
          <a:r>
            <a:rPr lang="en-US" dirty="0" smtClean="0"/>
            <a:t>College</a:t>
          </a:r>
          <a:endParaRPr lang="en-US" dirty="0"/>
        </a:p>
      </dgm:t>
    </dgm:pt>
    <dgm:pt modelId="{87740322-4AF5-4749-BC31-02496D4274E8}" type="parTrans" cxnId="{D8B72244-514B-4B53-861E-DDC93F52F378}">
      <dgm:prSet/>
      <dgm:spPr/>
      <dgm:t>
        <a:bodyPr/>
        <a:lstStyle/>
        <a:p>
          <a:endParaRPr lang="en-US"/>
        </a:p>
      </dgm:t>
    </dgm:pt>
    <dgm:pt modelId="{0D26DB01-2C98-4324-B2C9-C9A40AD8BF28}" type="sibTrans" cxnId="{D8B72244-514B-4B53-861E-DDC93F52F378}">
      <dgm:prSet/>
      <dgm:spPr/>
      <dgm:t>
        <a:bodyPr/>
        <a:lstStyle/>
        <a:p>
          <a:endParaRPr lang="en-US"/>
        </a:p>
      </dgm:t>
    </dgm:pt>
    <dgm:pt modelId="{B584DA7F-698F-447A-876F-6FC1D6CD014D}" type="pres">
      <dgm:prSet presAssocID="{BEEFF70A-8BA6-49F2-8819-584129D64FBD}" presName="hierChild1" presStyleCnt="0">
        <dgm:presLayoutVars>
          <dgm:orgChart val="1"/>
          <dgm:chPref val="1"/>
          <dgm:dir/>
          <dgm:animOne val="branch"/>
          <dgm:animLvl val="lvl"/>
          <dgm:resizeHandles/>
        </dgm:presLayoutVars>
      </dgm:prSet>
      <dgm:spPr/>
      <dgm:t>
        <a:bodyPr/>
        <a:lstStyle/>
        <a:p>
          <a:endParaRPr lang="en-US"/>
        </a:p>
      </dgm:t>
    </dgm:pt>
    <dgm:pt modelId="{A9F086A4-EA96-41AD-AB52-AF8E89A4A066}" type="pres">
      <dgm:prSet presAssocID="{19F840D0-16A5-4F0D-97CB-406AEEBC8EB2}" presName="hierRoot1" presStyleCnt="0">
        <dgm:presLayoutVars>
          <dgm:hierBranch val="init"/>
        </dgm:presLayoutVars>
      </dgm:prSet>
      <dgm:spPr/>
    </dgm:pt>
    <dgm:pt modelId="{4C819CC7-7EA9-4C6D-A83C-974B6123E71F}" type="pres">
      <dgm:prSet presAssocID="{19F840D0-16A5-4F0D-97CB-406AEEBC8EB2}" presName="rootComposite1" presStyleCnt="0"/>
      <dgm:spPr/>
    </dgm:pt>
    <dgm:pt modelId="{E1D5D4C0-19BF-4240-9806-BBB87712371C}" type="pres">
      <dgm:prSet presAssocID="{19F840D0-16A5-4F0D-97CB-406AEEBC8EB2}" presName="rootText1" presStyleLbl="node0" presStyleIdx="0" presStyleCnt="1">
        <dgm:presLayoutVars>
          <dgm:chPref val="3"/>
        </dgm:presLayoutVars>
      </dgm:prSet>
      <dgm:spPr/>
      <dgm:t>
        <a:bodyPr/>
        <a:lstStyle/>
        <a:p>
          <a:endParaRPr lang="en-US"/>
        </a:p>
      </dgm:t>
    </dgm:pt>
    <dgm:pt modelId="{85BC1E33-2F44-47A3-B32C-C4B1B95B1D9F}" type="pres">
      <dgm:prSet presAssocID="{19F840D0-16A5-4F0D-97CB-406AEEBC8EB2}" presName="rootConnector1" presStyleLbl="node1" presStyleIdx="0" presStyleCnt="0"/>
      <dgm:spPr/>
      <dgm:t>
        <a:bodyPr/>
        <a:lstStyle/>
        <a:p>
          <a:endParaRPr lang="en-US"/>
        </a:p>
      </dgm:t>
    </dgm:pt>
    <dgm:pt modelId="{E1FA6740-559B-4172-84B3-39F872F4206D}" type="pres">
      <dgm:prSet presAssocID="{19F840D0-16A5-4F0D-97CB-406AEEBC8EB2}" presName="hierChild2" presStyleCnt="0"/>
      <dgm:spPr/>
    </dgm:pt>
    <dgm:pt modelId="{FAB858BC-0FC9-4557-9CD1-230B9636B66B}" type="pres">
      <dgm:prSet presAssocID="{A46D184D-9CED-4AB1-B094-56AEBBD8F96E}" presName="Name37" presStyleLbl="parChTrans1D2" presStyleIdx="0" presStyleCnt="2"/>
      <dgm:spPr/>
      <dgm:t>
        <a:bodyPr/>
        <a:lstStyle/>
        <a:p>
          <a:endParaRPr lang="en-US"/>
        </a:p>
      </dgm:t>
    </dgm:pt>
    <dgm:pt modelId="{FF177675-555D-4001-9584-2C70E458B9EC}" type="pres">
      <dgm:prSet presAssocID="{8085DA15-EFBC-49FD-968C-D82614DE957A}" presName="hierRoot2" presStyleCnt="0">
        <dgm:presLayoutVars>
          <dgm:hierBranch val="init"/>
        </dgm:presLayoutVars>
      </dgm:prSet>
      <dgm:spPr/>
    </dgm:pt>
    <dgm:pt modelId="{55D9FD99-8BE2-4A3A-9F9E-E738371503B5}" type="pres">
      <dgm:prSet presAssocID="{8085DA15-EFBC-49FD-968C-D82614DE957A}" presName="rootComposite" presStyleCnt="0"/>
      <dgm:spPr/>
    </dgm:pt>
    <dgm:pt modelId="{27557C7A-891D-47B8-A9C7-367103AB30C3}" type="pres">
      <dgm:prSet presAssocID="{8085DA15-EFBC-49FD-968C-D82614DE957A}" presName="rootText" presStyleLbl="node2" presStyleIdx="0" presStyleCnt="2">
        <dgm:presLayoutVars>
          <dgm:chPref val="3"/>
        </dgm:presLayoutVars>
      </dgm:prSet>
      <dgm:spPr/>
      <dgm:t>
        <a:bodyPr/>
        <a:lstStyle/>
        <a:p>
          <a:endParaRPr lang="en-US"/>
        </a:p>
      </dgm:t>
    </dgm:pt>
    <dgm:pt modelId="{E4698D2F-2D2F-47C6-86CD-9FB636D31771}" type="pres">
      <dgm:prSet presAssocID="{8085DA15-EFBC-49FD-968C-D82614DE957A}" presName="rootConnector" presStyleLbl="node2" presStyleIdx="0" presStyleCnt="2"/>
      <dgm:spPr/>
      <dgm:t>
        <a:bodyPr/>
        <a:lstStyle/>
        <a:p>
          <a:endParaRPr lang="en-US"/>
        </a:p>
      </dgm:t>
    </dgm:pt>
    <dgm:pt modelId="{57836AD0-B4B5-4FC5-9F74-EB1F1E51CFD4}" type="pres">
      <dgm:prSet presAssocID="{8085DA15-EFBC-49FD-968C-D82614DE957A}" presName="hierChild4" presStyleCnt="0"/>
      <dgm:spPr/>
    </dgm:pt>
    <dgm:pt modelId="{9050B421-FDA9-4432-B674-05F92E4F6A3C}" type="pres">
      <dgm:prSet presAssocID="{8085DA15-EFBC-49FD-968C-D82614DE957A}" presName="hierChild5" presStyleCnt="0"/>
      <dgm:spPr/>
    </dgm:pt>
    <dgm:pt modelId="{39676B5A-4D7A-4346-8448-C8BAD9F9BBB7}" type="pres">
      <dgm:prSet presAssocID="{87740322-4AF5-4749-BC31-02496D4274E8}" presName="Name37" presStyleLbl="parChTrans1D2" presStyleIdx="1" presStyleCnt="2"/>
      <dgm:spPr/>
      <dgm:t>
        <a:bodyPr/>
        <a:lstStyle/>
        <a:p>
          <a:endParaRPr lang="en-US"/>
        </a:p>
      </dgm:t>
    </dgm:pt>
    <dgm:pt modelId="{D5F6CD1D-EEF0-4B48-B156-E515E4A4ED3F}" type="pres">
      <dgm:prSet presAssocID="{410122CE-E5C6-4066-9284-AB9450A4EF71}" presName="hierRoot2" presStyleCnt="0">
        <dgm:presLayoutVars>
          <dgm:hierBranch val="init"/>
        </dgm:presLayoutVars>
      </dgm:prSet>
      <dgm:spPr/>
    </dgm:pt>
    <dgm:pt modelId="{3952640F-A5ED-47A3-90E0-339572ED0264}" type="pres">
      <dgm:prSet presAssocID="{410122CE-E5C6-4066-9284-AB9450A4EF71}" presName="rootComposite" presStyleCnt="0"/>
      <dgm:spPr/>
    </dgm:pt>
    <dgm:pt modelId="{3AA20535-3E47-4910-BC8C-D4CC5F637E31}" type="pres">
      <dgm:prSet presAssocID="{410122CE-E5C6-4066-9284-AB9450A4EF71}" presName="rootText" presStyleLbl="node2" presStyleIdx="1" presStyleCnt="2">
        <dgm:presLayoutVars>
          <dgm:chPref val="3"/>
        </dgm:presLayoutVars>
      </dgm:prSet>
      <dgm:spPr/>
      <dgm:t>
        <a:bodyPr/>
        <a:lstStyle/>
        <a:p>
          <a:endParaRPr lang="en-US"/>
        </a:p>
      </dgm:t>
    </dgm:pt>
    <dgm:pt modelId="{7F94C5A7-98FD-49B2-A3A4-C9D324EAAD54}" type="pres">
      <dgm:prSet presAssocID="{410122CE-E5C6-4066-9284-AB9450A4EF71}" presName="rootConnector" presStyleLbl="node2" presStyleIdx="1" presStyleCnt="2"/>
      <dgm:spPr/>
      <dgm:t>
        <a:bodyPr/>
        <a:lstStyle/>
        <a:p>
          <a:endParaRPr lang="en-US"/>
        </a:p>
      </dgm:t>
    </dgm:pt>
    <dgm:pt modelId="{E25D6D74-E8F3-44C1-BD1A-A1F72A4EC5AE}" type="pres">
      <dgm:prSet presAssocID="{410122CE-E5C6-4066-9284-AB9450A4EF71}" presName="hierChild4" presStyleCnt="0"/>
      <dgm:spPr/>
    </dgm:pt>
    <dgm:pt modelId="{B83A4884-0763-407C-BF86-68117025C4DD}" type="pres">
      <dgm:prSet presAssocID="{410122CE-E5C6-4066-9284-AB9450A4EF71}" presName="hierChild5" presStyleCnt="0"/>
      <dgm:spPr/>
    </dgm:pt>
    <dgm:pt modelId="{B1CEBD3B-5E73-4FE5-820E-7660AD01EA00}" type="pres">
      <dgm:prSet presAssocID="{19F840D0-16A5-4F0D-97CB-406AEEBC8EB2}" presName="hierChild3" presStyleCnt="0"/>
      <dgm:spPr/>
    </dgm:pt>
  </dgm:ptLst>
  <dgm:cxnLst>
    <dgm:cxn modelId="{5E9EFE4F-A7E3-4512-9BED-1EA3AD81B804}" type="presOf" srcId="{410122CE-E5C6-4066-9284-AB9450A4EF71}" destId="{7F94C5A7-98FD-49B2-A3A4-C9D324EAAD54}" srcOrd="1" destOrd="0" presId="urn:microsoft.com/office/officeart/2005/8/layout/orgChart1"/>
    <dgm:cxn modelId="{E9BA4A7A-F070-4CB3-95E0-6921AF5044D0}" type="presOf" srcId="{A46D184D-9CED-4AB1-B094-56AEBBD8F96E}" destId="{FAB858BC-0FC9-4557-9CD1-230B9636B66B}" srcOrd="0" destOrd="0" presId="urn:microsoft.com/office/officeart/2005/8/layout/orgChart1"/>
    <dgm:cxn modelId="{839BFEDF-9BAE-4DB6-9C80-BC0D9A36A75F}" type="presOf" srcId="{19F840D0-16A5-4F0D-97CB-406AEEBC8EB2}" destId="{85BC1E33-2F44-47A3-B32C-C4B1B95B1D9F}" srcOrd="1" destOrd="0" presId="urn:microsoft.com/office/officeart/2005/8/layout/orgChart1"/>
    <dgm:cxn modelId="{8DAB8831-6203-41E6-A764-96606316818D}" type="presOf" srcId="{19F840D0-16A5-4F0D-97CB-406AEEBC8EB2}" destId="{E1D5D4C0-19BF-4240-9806-BBB87712371C}" srcOrd="0" destOrd="0" presId="urn:microsoft.com/office/officeart/2005/8/layout/orgChart1"/>
    <dgm:cxn modelId="{50303744-AB11-4D35-8437-482BA1F08E3B}" type="presOf" srcId="{8085DA15-EFBC-49FD-968C-D82614DE957A}" destId="{E4698D2F-2D2F-47C6-86CD-9FB636D31771}" srcOrd="1" destOrd="0" presId="urn:microsoft.com/office/officeart/2005/8/layout/orgChart1"/>
    <dgm:cxn modelId="{E93D6809-1B4A-4605-80C1-284632C4D373}" type="presOf" srcId="{87740322-4AF5-4749-BC31-02496D4274E8}" destId="{39676B5A-4D7A-4346-8448-C8BAD9F9BBB7}" srcOrd="0" destOrd="0" presId="urn:microsoft.com/office/officeart/2005/8/layout/orgChart1"/>
    <dgm:cxn modelId="{835A9242-DC89-4CD8-A66E-BA918490EAA9}" type="presOf" srcId="{BEEFF70A-8BA6-49F2-8819-584129D64FBD}" destId="{B584DA7F-698F-447A-876F-6FC1D6CD014D}" srcOrd="0" destOrd="0" presId="urn:microsoft.com/office/officeart/2005/8/layout/orgChart1"/>
    <dgm:cxn modelId="{2ACE5592-DBE3-485E-BDA2-0F70FAF11D15}" srcId="{19F840D0-16A5-4F0D-97CB-406AEEBC8EB2}" destId="{8085DA15-EFBC-49FD-968C-D82614DE957A}" srcOrd="0" destOrd="0" parTransId="{A46D184D-9CED-4AB1-B094-56AEBBD8F96E}" sibTransId="{B349CF36-D81D-486D-8662-871FE1E7DB8F}"/>
    <dgm:cxn modelId="{D8B72244-514B-4B53-861E-DDC93F52F378}" srcId="{19F840D0-16A5-4F0D-97CB-406AEEBC8EB2}" destId="{410122CE-E5C6-4066-9284-AB9450A4EF71}" srcOrd="1" destOrd="0" parTransId="{87740322-4AF5-4749-BC31-02496D4274E8}" sibTransId="{0D26DB01-2C98-4324-B2C9-C9A40AD8BF28}"/>
    <dgm:cxn modelId="{276A721A-53CB-4DD4-A4E5-F9B358F340AB}" type="presOf" srcId="{8085DA15-EFBC-49FD-968C-D82614DE957A}" destId="{27557C7A-891D-47B8-A9C7-367103AB30C3}" srcOrd="0" destOrd="0" presId="urn:microsoft.com/office/officeart/2005/8/layout/orgChart1"/>
    <dgm:cxn modelId="{3F140021-F413-48FD-9C1E-F58352972B7F}" srcId="{BEEFF70A-8BA6-49F2-8819-584129D64FBD}" destId="{19F840D0-16A5-4F0D-97CB-406AEEBC8EB2}" srcOrd="0" destOrd="0" parTransId="{77FF9D8F-2AD9-48FB-BD65-030D337EF35B}" sibTransId="{EE5301E4-F916-4AC0-992F-2D7DC5F38599}"/>
    <dgm:cxn modelId="{362E63E3-0CC8-4454-9B70-3D9C90650B9D}" type="presOf" srcId="{410122CE-E5C6-4066-9284-AB9450A4EF71}" destId="{3AA20535-3E47-4910-BC8C-D4CC5F637E31}" srcOrd="0" destOrd="0" presId="urn:microsoft.com/office/officeart/2005/8/layout/orgChart1"/>
    <dgm:cxn modelId="{CDEB7D23-1DE9-4BBC-A397-503D68BCEEB6}" type="presParOf" srcId="{B584DA7F-698F-447A-876F-6FC1D6CD014D}" destId="{A9F086A4-EA96-41AD-AB52-AF8E89A4A066}" srcOrd="0" destOrd="0" presId="urn:microsoft.com/office/officeart/2005/8/layout/orgChart1"/>
    <dgm:cxn modelId="{AE250489-84EB-4FCF-B889-9A5567F87E15}" type="presParOf" srcId="{A9F086A4-EA96-41AD-AB52-AF8E89A4A066}" destId="{4C819CC7-7EA9-4C6D-A83C-974B6123E71F}" srcOrd="0" destOrd="0" presId="urn:microsoft.com/office/officeart/2005/8/layout/orgChart1"/>
    <dgm:cxn modelId="{AF77CF6D-DBFF-4AD3-B407-49949A0F6063}" type="presParOf" srcId="{4C819CC7-7EA9-4C6D-A83C-974B6123E71F}" destId="{E1D5D4C0-19BF-4240-9806-BBB87712371C}" srcOrd="0" destOrd="0" presId="urn:microsoft.com/office/officeart/2005/8/layout/orgChart1"/>
    <dgm:cxn modelId="{6B569A03-A91B-4F65-8092-FFF8F484DA2B}" type="presParOf" srcId="{4C819CC7-7EA9-4C6D-A83C-974B6123E71F}" destId="{85BC1E33-2F44-47A3-B32C-C4B1B95B1D9F}" srcOrd="1" destOrd="0" presId="urn:microsoft.com/office/officeart/2005/8/layout/orgChart1"/>
    <dgm:cxn modelId="{4D46D6D2-E795-46E1-9649-6439CD2ABFF7}" type="presParOf" srcId="{A9F086A4-EA96-41AD-AB52-AF8E89A4A066}" destId="{E1FA6740-559B-4172-84B3-39F872F4206D}" srcOrd="1" destOrd="0" presId="urn:microsoft.com/office/officeart/2005/8/layout/orgChart1"/>
    <dgm:cxn modelId="{C6348BC5-A476-4D8F-BCB6-D1228E832F40}" type="presParOf" srcId="{E1FA6740-559B-4172-84B3-39F872F4206D}" destId="{FAB858BC-0FC9-4557-9CD1-230B9636B66B}" srcOrd="0" destOrd="0" presId="urn:microsoft.com/office/officeart/2005/8/layout/orgChart1"/>
    <dgm:cxn modelId="{7CCACFF1-B90C-4444-B277-39B17AD686AE}" type="presParOf" srcId="{E1FA6740-559B-4172-84B3-39F872F4206D}" destId="{FF177675-555D-4001-9584-2C70E458B9EC}" srcOrd="1" destOrd="0" presId="urn:microsoft.com/office/officeart/2005/8/layout/orgChart1"/>
    <dgm:cxn modelId="{39AE552A-4458-4747-ABCA-C8FFECB62008}" type="presParOf" srcId="{FF177675-555D-4001-9584-2C70E458B9EC}" destId="{55D9FD99-8BE2-4A3A-9F9E-E738371503B5}" srcOrd="0" destOrd="0" presId="urn:microsoft.com/office/officeart/2005/8/layout/orgChart1"/>
    <dgm:cxn modelId="{A7FBEEB1-198D-49F4-88EB-9AD420FC0406}" type="presParOf" srcId="{55D9FD99-8BE2-4A3A-9F9E-E738371503B5}" destId="{27557C7A-891D-47B8-A9C7-367103AB30C3}" srcOrd="0" destOrd="0" presId="urn:microsoft.com/office/officeart/2005/8/layout/orgChart1"/>
    <dgm:cxn modelId="{E65F04AD-0E4B-4738-A4DB-FE1B13C44ECD}" type="presParOf" srcId="{55D9FD99-8BE2-4A3A-9F9E-E738371503B5}" destId="{E4698D2F-2D2F-47C6-86CD-9FB636D31771}" srcOrd="1" destOrd="0" presId="urn:microsoft.com/office/officeart/2005/8/layout/orgChart1"/>
    <dgm:cxn modelId="{6B644B1E-2A43-40C5-A8C1-8EF08D6FC253}" type="presParOf" srcId="{FF177675-555D-4001-9584-2C70E458B9EC}" destId="{57836AD0-B4B5-4FC5-9F74-EB1F1E51CFD4}" srcOrd="1" destOrd="0" presId="urn:microsoft.com/office/officeart/2005/8/layout/orgChart1"/>
    <dgm:cxn modelId="{E347F2F4-3713-4EB9-8041-3D8A9B8621A9}" type="presParOf" srcId="{FF177675-555D-4001-9584-2C70E458B9EC}" destId="{9050B421-FDA9-4432-B674-05F92E4F6A3C}" srcOrd="2" destOrd="0" presId="urn:microsoft.com/office/officeart/2005/8/layout/orgChart1"/>
    <dgm:cxn modelId="{767873B5-105D-4AF6-ADB2-771C3B2C8028}" type="presParOf" srcId="{E1FA6740-559B-4172-84B3-39F872F4206D}" destId="{39676B5A-4D7A-4346-8448-C8BAD9F9BBB7}" srcOrd="2" destOrd="0" presId="urn:microsoft.com/office/officeart/2005/8/layout/orgChart1"/>
    <dgm:cxn modelId="{D9D1951D-D49E-45E3-99D7-5FD1DE0320AF}" type="presParOf" srcId="{E1FA6740-559B-4172-84B3-39F872F4206D}" destId="{D5F6CD1D-EEF0-4B48-B156-E515E4A4ED3F}" srcOrd="3" destOrd="0" presId="urn:microsoft.com/office/officeart/2005/8/layout/orgChart1"/>
    <dgm:cxn modelId="{A755BA56-B149-476E-A14A-C76CF1EA0877}" type="presParOf" srcId="{D5F6CD1D-EEF0-4B48-B156-E515E4A4ED3F}" destId="{3952640F-A5ED-47A3-90E0-339572ED0264}" srcOrd="0" destOrd="0" presId="urn:microsoft.com/office/officeart/2005/8/layout/orgChart1"/>
    <dgm:cxn modelId="{19EE91C2-AC31-42C0-9711-C4AD35F47D26}" type="presParOf" srcId="{3952640F-A5ED-47A3-90E0-339572ED0264}" destId="{3AA20535-3E47-4910-BC8C-D4CC5F637E31}" srcOrd="0" destOrd="0" presId="urn:microsoft.com/office/officeart/2005/8/layout/orgChart1"/>
    <dgm:cxn modelId="{1FA6A4D2-7040-473B-9591-B60043E04C41}" type="presParOf" srcId="{3952640F-A5ED-47A3-90E0-339572ED0264}" destId="{7F94C5A7-98FD-49B2-A3A4-C9D324EAAD54}" srcOrd="1" destOrd="0" presId="urn:microsoft.com/office/officeart/2005/8/layout/orgChart1"/>
    <dgm:cxn modelId="{FDD2B890-F7A2-4D2B-BAAE-137694EF5057}" type="presParOf" srcId="{D5F6CD1D-EEF0-4B48-B156-E515E4A4ED3F}" destId="{E25D6D74-E8F3-44C1-BD1A-A1F72A4EC5AE}" srcOrd="1" destOrd="0" presId="urn:microsoft.com/office/officeart/2005/8/layout/orgChart1"/>
    <dgm:cxn modelId="{63352623-FF63-4A63-B940-F4D84DCEDD1C}" type="presParOf" srcId="{D5F6CD1D-EEF0-4B48-B156-E515E4A4ED3F}" destId="{B83A4884-0763-407C-BF86-68117025C4DD}" srcOrd="2" destOrd="0" presId="urn:microsoft.com/office/officeart/2005/8/layout/orgChart1"/>
    <dgm:cxn modelId="{FD5E477B-4071-478F-8119-BA72140BDA85}" type="presParOf" srcId="{A9F086A4-EA96-41AD-AB52-AF8E89A4A066}" destId="{B1CEBD3B-5E73-4FE5-820E-7660AD01EA0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EFF70A-8BA6-49F2-8819-584129D64FB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9F840D0-16A5-4F0D-97CB-406AEEBC8EB2}">
      <dgm:prSet phldrT="[Text]"/>
      <dgm:spPr/>
      <dgm:t>
        <a:bodyPr/>
        <a:lstStyle/>
        <a:p>
          <a:r>
            <a:rPr lang="en-US" dirty="0" smtClean="0"/>
            <a:t>Student</a:t>
          </a:r>
          <a:endParaRPr lang="en-US" dirty="0"/>
        </a:p>
      </dgm:t>
    </dgm:pt>
    <dgm:pt modelId="{77FF9D8F-2AD9-48FB-BD65-030D337EF35B}" type="parTrans" cxnId="{3F140021-F413-48FD-9C1E-F58352972B7F}">
      <dgm:prSet/>
      <dgm:spPr/>
      <dgm:t>
        <a:bodyPr/>
        <a:lstStyle/>
        <a:p>
          <a:endParaRPr lang="en-US"/>
        </a:p>
      </dgm:t>
    </dgm:pt>
    <dgm:pt modelId="{EE5301E4-F916-4AC0-992F-2D7DC5F38599}" type="sibTrans" cxnId="{3F140021-F413-48FD-9C1E-F58352972B7F}">
      <dgm:prSet/>
      <dgm:spPr/>
      <dgm:t>
        <a:bodyPr/>
        <a:lstStyle/>
        <a:p>
          <a:endParaRPr lang="en-US"/>
        </a:p>
      </dgm:t>
    </dgm:pt>
    <dgm:pt modelId="{8085DA15-EFBC-49FD-968C-D82614DE957A}">
      <dgm:prSet phldrT="[Text]"/>
      <dgm:spPr/>
      <dgm:t>
        <a:bodyPr/>
        <a:lstStyle/>
        <a:p>
          <a:r>
            <a:rPr lang="en-US" dirty="0" smtClean="0"/>
            <a:t>Online Learning</a:t>
          </a:r>
          <a:endParaRPr lang="en-US" dirty="0"/>
        </a:p>
      </dgm:t>
    </dgm:pt>
    <dgm:pt modelId="{A46D184D-9CED-4AB1-B094-56AEBBD8F96E}" type="parTrans" cxnId="{2ACE5592-DBE3-485E-BDA2-0F70FAF11D15}">
      <dgm:prSet/>
      <dgm:spPr/>
      <dgm:t>
        <a:bodyPr/>
        <a:lstStyle/>
        <a:p>
          <a:endParaRPr lang="en-US"/>
        </a:p>
      </dgm:t>
    </dgm:pt>
    <dgm:pt modelId="{B349CF36-D81D-486D-8662-871FE1E7DB8F}" type="sibTrans" cxnId="{2ACE5592-DBE3-485E-BDA2-0F70FAF11D15}">
      <dgm:prSet/>
      <dgm:spPr/>
      <dgm:t>
        <a:bodyPr/>
        <a:lstStyle/>
        <a:p>
          <a:endParaRPr lang="en-US"/>
        </a:p>
      </dgm:t>
    </dgm:pt>
    <dgm:pt modelId="{410122CE-E5C6-4066-9284-AB9450A4EF71}">
      <dgm:prSet phldrT="[Text]"/>
      <dgm:spPr/>
      <dgm:t>
        <a:bodyPr/>
        <a:lstStyle/>
        <a:p>
          <a:r>
            <a:rPr lang="en-US" dirty="0" smtClean="0"/>
            <a:t>College</a:t>
          </a:r>
          <a:endParaRPr lang="en-US" dirty="0"/>
        </a:p>
      </dgm:t>
    </dgm:pt>
    <dgm:pt modelId="{87740322-4AF5-4749-BC31-02496D4274E8}" type="parTrans" cxnId="{D8B72244-514B-4B53-861E-DDC93F52F378}">
      <dgm:prSet/>
      <dgm:spPr/>
      <dgm:t>
        <a:bodyPr/>
        <a:lstStyle/>
        <a:p>
          <a:endParaRPr lang="en-US"/>
        </a:p>
      </dgm:t>
    </dgm:pt>
    <dgm:pt modelId="{0D26DB01-2C98-4324-B2C9-C9A40AD8BF28}" type="sibTrans" cxnId="{D8B72244-514B-4B53-861E-DDC93F52F378}">
      <dgm:prSet/>
      <dgm:spPr/>
      <dgm:t>
        <a:bodyPr/>
        <a:lstStyle/>
        <a:p>
          <a:endParaRPr lang="en-US"/>
        </a:p>
      </dgm:t>
    </dgm:pt>
    <dgm:pt modelId="{B584DA7F-698F-447A-876F-6FC1D6CD014D}" type="pres">
      <dgm:prSet presAssocID="{BEEFF70A-8BA6-49F2-8819-584129D64FBD}" presName="hierChild1" presStyleCnt="0">
        <dgm:presLayoutVars>
          <dgm:orgChart val="1"/>
          <dgm:chPref val="1"/>
          <dgm:dir/>
          <dgm:animOne val="branch"/>
          <dgm:animLvl val="lvl"/>
          <dgm:resizeHandles/>
        </dgm:presLayoutVars>
      </dgm:prSet>
      <dgm:spPr/>
      <dgm:t>
        <a:bodyPr/>
        <a:lstStyle/>
        <a:p>
          <a:endParaRPr lang="en-US"/>
        </a:p>
      </dgm:t>
    </dgm:pt>
    <dgm:pt modelId="{A9F086A4-EA96-41AD-AB52-AF8E89A4A066}" type="pres">
      <dgm:prSet presAssocID="{19F840D0-16A5-4F0D-97CB-406AEEBC8EB2}" presName="hierRoot1" presStyleCnt="0">
        <dgm:presLayoutVars>
          <dgm:hierBranch val="init"/>
        </dgm:presLayoutVars>
      </dgm:prSet>
      <dgm:spPr/>
    </dgm:pt>
    <dgm:pt modelId="{4C819CC7-7EA9-4C6D-A83C-974B6123E71F}" type="pres">
      <dgm:prSet presAssocID="{19F840D0-16A5-4F0D-97CB-406AEEBC8EB2}" presName="rootComposite1" presStyleCnt="0"/>
      <dgm:spPr/>
    </dgm:pt>
    <dgm:pt modelId="{E1D5D4C0-19BF-4240-9806-BBB87712371C}" type="pres">
      <dgm:prSet presAssocID="{19F840D0-16A5-4F0D-97CB-406AEEBC8EB2}" presName="rootText1" presStyleLbl="node0" presStyleIdx="0" presStyleCnt="1">
        <dgm:presLayoutVars>
          <dgm:chPref val="3"/>
        </dgm:presLayoutVars>
      </dgm:prSet>
      <dgm:spPr/>
      <dgm:t>
        <a:bodyPr/>
        <a:lstStyle/>
        <a:p>
          <a:endParaRPr lang="en-US"/>
        </a:p>
      </dgm:t>
    </dgm:pt>
    <dgm:pt modelId="{85BC1E33-2F44-47A3-B32C-C4B1B95B1D9F}" type="pres">
      <dgm:prSet presAssocID="{19F840D0-16A5-4F0D-97CB-406AEEBC8EB2}" presName="rootConnector1" presStyleLbl="node1" presStyleIdx="0" presStyleCnt="0"/>
      <dgm:spPr/>
      <dgm:t>
        <a:bodyPr/>
        <a:lstStyle/>
        <a:p>
          <a:endParaRPr lang="en-US"/>
        </a:p>
      </dgm:t>
    </dgm:pt>
    <dgm:pt modelId="{E1FA6740-559B-4172-84B3-39F872F4206D}" type="pres">
      <dgm:prSet presAssocID="{19F840D0-16A5-4F0D-97CB-406AEEBC8EB2}" presName="hierChild2" presStyleCnt="0"/>
      <dgm:spPr/>
    </dgm:pt>
    <dgm:pt modelId="{FAB858BC-0FC9-4557-9CD1-230B9636B66B}" type="pres">
      <dgm:prSet presAssocID="{A46D184D-9CED-4AB1-B094-56AEBBD8F96E}" presName="Name37" presStyleLbl="parChTrans1D2" presStyleIdx="0" presStyleCnt="2"/>
      <dgm:spPr/>
      <dgm:t>
        <a:bodyPr/>
        <a:lstStyle/>
        <a:p>
          <a:endParaRPr lang="en-US"/>
        </a:p>
      </dgm:t>
    </dgm:pt>
    <dgm:pt modelId="{FF177675-555D-4001-9584-2C70E458B9EC}" type="pres">
      <dgm:prSet presAssocID="{8085DA15-EFBC-49FD-968C-D82614DE957A}" presName="hierRoot2" presStyleCnt="0">
        <dgm:presLayoutVars>
          <dgm:hierBranch val="init"/>
        </dgm:presLayoutVars>
      </dgm:prSet>
      <dgm:spPr/>
    </dgm:pt>
    <dgm:pt modelId="{55D9FD99-8BE2-4A3A-9F9E-E738371503B5}" type="pres">
      <dgm:prSet presAssocID="{8085DA15-EFBC-49FD-968C-D82614DE957A}" presName="rootComposite" presStyleCnt="0"/>
      <dgm:spPr/>
    </dgm:pt>
    <dgm:pt modelId="{27557C7A-891D-47B8-A9C7-367103AB30C3}" type="pres">
      <dgm:prSet presAssocID="{8085DA15-EFBC-49FD-968C-D82614DE957A}" presName="rootText" presStyleLbl="node2" presStyleIdx="0" presStyleCnt="2">
        <dgm:presLayoutVars>
          <dgm:chPref val="3"/>
        </dgm:presLayoutVars>
      </dgm:prSet>
      <dgm:spPr/>
      <dgm:t>
        <a:bodyPr/>
        <a:lstStyle/>
        <a:p>
          <a:endParaRPr lang="en-US"/>
        </a:p>
      </dgm:t>
    </dgm:pt>
    <dgm:pt modelId="{E4698D2F-2D2F-47C6-86CD-9FB636D31771}" type="pres">
      <dgm:prSet presAssocID="{8085DA15-EFBC-49FD-968C-D82614DE957A}" presName="rootConnector" presStyleLbl="node2" presStyleIdx="0" presStyleCnt="2"/>
      <dgm:spPr/>
      <dgm:t>
        <a:bodyPr/>
        <a:lstStyle/>
        <a:p>
          <a:endParaRPr lang="en-US"/>
        </a:p>
      </dgm:t>
    </dgm:pt>
    <dgm:pt modelId="{57836AD0-B4B5-4FC5-9F74-EB1F1E51CFD4}" type="pres">
      <dgm:prSet presAssocID="{8085DA15-EFBC-49FD-968C-D82614DE957A}" presName="hierChild4" presStyleCnt="0"/>
      <dgm:spPr/>
    </dgm:pt>
    <dgm:pt modelId="{9050B421-FDA9-4432-B674-05F92E4F6A3C}" type="pres">
      <dgm:prSet presAssocID="{8085DA15-EFBC-49FD-968C-D82614DE957A}" presName="hierChild5" presStyleCnt="0"/>
      <dgm:spPr/>
    </dgm:pt>
    <dgm:pt modelId="{39676B5A-4D7A-4346-8448-C8BAD9F9BBB7}" type="pres">
      <dgm:prSet presAssocID="{87740322-4AF5-4749-BC31-02496D4274E8}" presName="Name37" presStyleLbl="parChTrans1D2" presStyleIdx="1" presStyleCnt="2"/>
      <dgm:spPr/>
      <dgm:t>
        <a:bodyPr/>
        <a:lstStyle/>
        <a:p>
          <a:endParaRPr lang="en-US"/>
        </a:p>
      </dgm:t>
    </dgm:pt>
    <dgm:pt modelId="{D5F6CD1D-EEF0-4B48-B156-E515E4A4ED3F}" type="pres">
      <dgm:prSet presAssocID="{410122CE-E5C6-4066-9284-AB9450A4EF71}" presName="hierRoot2" presStyleCnt="0">
        <dgm:presLayoutVars>
          <dgm:hierBranch val="init"/>
        </dgm:presLayoutVars>
      </dgm:prSet>
      <dgm:spPr/>
    </dgm:pt>
    <dgm:pt modelId="{3952640F-A5ED-47A3-90E0-339572ED0264}" type="pres">
      <dgm:prSet presAssocID="{410122CE-E5C6-4066-9284-AB9450A4EF71}" presName="rootComposite" presStyleCnt="0"/>
      <dgm:spPr/>
    </dgm:pt>
    <dgm:pt modelId="{3AA20535-3E47-4910-BC8C-D4CC5F637E31}" type="pres">
      <dgm:prSet presAssocID="{410122CE-E5C6-4066-9284-AB9450A4EF71}" presName="rootText" presStyleLbl="node2" presStyleIdx="1" presStyleCnt="2">
        <dgm:presLayoutVars>
          <dgm:chPref val="3"/>
        </dgm:presLayoutVars>
      </dgm:prSet>
      <dgm:spPr/>
      <dgm:t>
        <a:bodyPr/>
        <a:lstStyle/>
        <a:p>
          <a:endParaRPr lang="en-US"/>
        </a:p>
      </dgm:t>
    </dgm:pt>
    <dgm:pt modelId="{7F94C5A7-98FD-49B2-A3A4-C9D324EAAD54}" type="pres">
      <dgm:prSet presAssocID="{410122CE-E5C6-4066-9284-AB9450A4EF71}" presName="rootConnector" presStyleLbl="node2" presStyleIdx="1" presStyleCnt="2"/>
      <dgm:spPr/>
      <dgm:t>
        <a:bodyPr/>
        <a:lstStyle/>
        <a:p>
          <a:endParaRPr lang="en-US"/>
        </a:p>
      </dgm:t>
    </dgm:pt>
    <dgm:pt modelId="{E25D6D74-E8F3-44C1-BD1A-A1F72A4EC5AE}" type="pres">
      <dgm:prSet presAssocID="{410122CE-E5C6-4066-9284-AB9450A4EF71}" presName="hierChild4" presStyleCnt="0"/>
      <dgm:spPr/>
    </dgm:pt>
    <dgm:pt modelId="{B83A4884-0763-407C-BF86-68117025C4DD}" type="pres">
      <dgm:prSet presAssocID="{410122CE-E5C6-4066-9284-AB9450A4EF71}" presName="hierChild5" presStyleCnt="0"/>
      <dgm:spPr/>
    </dgm:pt>
    <dgm:pt modelId="{B1CEBD3B-5E73-4FE5-820E-7660AD01EA00}" type="pres">
      <dgm:prSet presAssocID="{19F840D0-16A5-4F0D-97CB-406AEEBC8EB2}" presName="hierChild3" presStyleCnt="0"/>
      <dgm:spPr/>
    </dgm:pt>
  </dgm:ptLst>
  <dgm:cxnLst>
    <dgm:cxn modelId="{5E9EFE4F-A7E3-4512-9BED-1EA3AD81B804}" type="presOf" srcId="{410122CE-E5C6-4066-9284-AB9450A4EF71}" destId="{7F94C5A7-98FD-49B2-A3A4-C9D324EAAD54}" srcOrd="1" destOrd="0" presId="urn:microsoft.com/office/officeart/2005/8/layout/orgChart1"/>
    <dgm:cxn modelId="{E9BA4A7A-F070-4CB3-95E0-6921AF5044D0}" type="presOf" srcId="{A46D184D-9CED-4AB1-B094-56AEBBD8F96E}" destId="{FAB858BC-0FC9-4557-9CD1-230B9636B66B}" srcOrd="0" destOrd="0" presId="urn:microsoft.com/office/officeart/2005/8/layout/orgChart1"/>
    <dgm:cxn modelId="{839BFEDF-9BAE-4DB6-9C80-BC0D9A36A75F}" type="presOf" srcId="{19F840D0-16A5-4F0D-97CB-406AEEBC8EB2}" destId="{85BC1E33-2F44-47A3-B32C-C4B1B95B1D9F}" srcOrd="1" destOrd="0" presId="urn:microsoft.com/office/officeart/2005/8/layout/orgChart1"/>
    <dgm:cxn modelId="{8DAB8831-6203-41E6-A764-96606316818D}" type="presOf" srcId="{19F840D0-16A5-4F0D-97CB-406AEEBC8EB2}" destId="{E1D5D4C0-19BF-4240-9806-BBB87712371C}" srcOrd="0" destOrd="0" presId="urn:microsoft.com/office/officeart/2005/8/layout/orgChart1"/>
    <dgm:cxn modelId="{50303744-AB11-4D35-8437-482BA1F08E3B}" type="presOf" srcId="{8085DA15-EFBC-49FD-968C-D82614DE957A}" destId="{E4698D2F-2D2F-47C6-86CD-9FB636D31771}" srcOrd="1" destOrd="0" presId="urn:microsoft.com/office/officeart/2005/8/layout/orgChart1"/>
    <dgm:cxn modelId="{E93D6809-1B4A-4605-80C1-284632C4D373}" type="presOf" srcId="{87740322-4AF5-4749-BC31-02496D4274E8}" destId="{39676B5A-4D7A-4346-8448-C8BAD9F9BBB7}" srcOrd="0" destOrd="0" presId="urn:microsoft.com/office/officeart/2005/8/layout/orgChart1"/>
    <dgm:cxn modelId="{835A9242-DC89-4CD8-A66E-BA918490EAA9}" type="presOf" srcId="{BEEFF70A-8BA6-49F2-8819-584129D64FBD}" destId="{B584DA7F-698F-447A-876F-6FC1D6CD014D}" srcOrd="0" destOrd="0" presId="urn:microsoft.com/office/officeart/2005/8/layout/orgChart1"/>
    <dgm:cxn modelId="{2ACE5592-DBE3-485E-BDA2-0F70FAF11D15}" srcId="{19F840D0-16A5-4F0D-97CB-406AEEBC8EB2}" destId="{8085DA15-EFBC-49FD-968C-D82614DE957A}" srcOrd="0" destOrd="0" parTransId="{A46D184D-9CED-4AB1-B094-56AEBBD8F96E}" sibTransId="{B349CF36-D81D-486D-8662-871FE1E7DB8F}"/>
    <dgm:cxn modelId="{D8B72244-514B-4B53-861E-DDC93F52F378}" srcId="{19F840D0-16A5-4F0D-97CB-406AEEBC8EB2}" destId="{410122CE-E5C6-4066-9284-AB9450A4EF71}" srcOrd="1" destOrd="0" parTransId="{87740322-4AF5-4749-BC31-02496D4274E8}" sibTransId="{0D26DB01-2C98-4324-B2C9-C9A40AD8BF28}"/>
    <dgm:cxn modelId="{276A721A-53CB-4DD4-A4E5-F9B358F340AB}" type="presOf" srcId="{8085DA15-EFBC-49FD-968C-D82614DE957A}" destId="{27557C7A-891D-47B8-A9C7-367103AB30C3}" srcOrd="0" destOrd="0" presId="urn:microsoft.com/office/officeart/2005/8/layout/orgChart1"/>
    <dgm:cxn modelId="{3F140021-F413-48FD-9C1E-F58352972B7F}" srcId="{BEEFF70A-8BA6-49F2-8819-584129D64FBD}" destId="{19F840D0-16A5-4F0D-97CB-406AEEBC8EB2}" srcOrd="0" destOrd="0" parTransId="{77FF9D8F-2AD9-48FB-BD65-030D337EF35B}" sibTransId="{EE5301E4-F916-4AC0-992F-2D7DC5F38599}"/>
    <dgm:cxn modelId="{362E63E3-0CC8-4454-9B70-3D9C90650B9D}" type="presOf" srcId="{410122CE-E5C6-4066-9284-AB9450A4EF71}" destId="{3AA20535-3E47-4910-BC8C-D4CC5F637E31}" srcOrd="0" destOrd="0" presId="urn:microsoft.com/office/officeart/2005/8/layout/orgChart1"/>
    <dgm:cxn modelId="{CDEB7D23-1DE9-4BBC-A397-503D68BCEEB6}" type="presParOf" srcId="{B584DA7F-698F-447A-876F-6FC1D6CD014D}" destId="{A9F086A4-EA96-41AD-AB52-AF8E89A4A066}" srcOrd="0" destOrd="0" presId="urn:microsoft.com/office/officeart/2005/8/layout/orgChart1"/>
    <dgm:cxn modelId="{AE250489-84EB-4FCF-B889-9A5567F87E15}" type="presParOf" srcId="{A9F086A4-EA96-41AD-AB52-AF8E89A4A066}" destId="{4C819CC7-7EA9-4C6D-A83C-974B6123E71F}" srcOrd="0" destOrd="0" presId="urn:microsoft.com/office/officeart/2005/8/layout/orgChart1"/>
    <dgm:cxn modelId="{AF77CF6D-DBFF-4AD3-B407-49949A0F6063}" type="presParOf" srcId="{4C819CC7-7EA9-4C6D-A83C-974B6123E71F}" destId="{E1D5D4C0-19BF-4240-9806-BBB87712371C}" srcOrd="0" destOrd="0" presId="urn:microsoft.com/office/officeart/2005/8/layout/orgChart1"/>
    <dgm:cxn modelId="{6B569A03-A91B-4F65-8092-FFF8F484DA2B}" type="presParOf" srcId="{4C819CC7-7EA9-4C6D-A83C-974B6123E71F}" destId="{85BC1E33-2F44-47A3-B32C-C4B1B95B1D9F}" srcOrd="1" destOrd="0" presId="urn:microsoft.com/office/officeart/2005/8/layout/orgChart1"/>
    <dgm:cxn modelId="{4D46D6D2-E795-46E1-9649-6439CD2ABFF7}" type="presParOf" srcId="{A9F086A4-EA96-41AD-AB52-AF8E89A4A066}" destId="{E1FA6740-559B-4172-84B3-39F872F4206D}" srcOrd="1" destOrd="0" presId="urn:microsoft.com/office/officeart/2005/8/layout/orgChart1"/>
    <dgm:cxn modelId="{C6348BC5-A476-4D8F-BCB6-D1228E832F40}" type="presParOf" srcId="{E1FA6740-559B-4172-84B3-39F872F4206D}" destId="{FAB858BC-0FC9-4557-9CD1-230B9636B66B}" srcOrd="0" destOrd="0" presId="urn:microsoft.com/office/officeart/2005/8/layout/orgChart1"/>
    <dgm:cxn modelId="{7CCACFF1-B90C-4444-B277-39B17AD686AE}" type="presParOf" srcId="{E1FA6740-559B-4172-84B3-39F872F4206D}" destId="{FF177675-555D-4001-9584-2C70E458B9EC}" srcOrd="1" destOrd="0" presId="urn:microsoft.com/office/officeart/2005/8/layout/orgChart1"/>
    <dgm:cxn modelId="{39AE552A-4458-4747-ABCA-C8FFECB62008}" type="presParOf" srcId="{FF177675-555D-4001-9584-2C70E458B9EC}" destId="{55D9FD99-8BE2-4A3A-9F9E-E738371503B5}" srcOrd="0" destOrd="0" presId="urn:microsoft.com/office/officeart/2005/8/layout/orgChart1"/>
    <dgm:cxn modelId="{A7FBEEB1-198D-49F4-88EB-9AD420FC0406}" type="presParOf" srcId="{55D9FD99-8BE2-4A3A-9F9E-E738371503B5}" destId="{27557C7A-891D-47B8-A9C7-367103AB30C3}" srcOrd="0" destOrd="0" presId="urn:microsoft.com/office/officeart/2005/8/layout/orgChart1"/>
    <dgm:cxn modelId="{E65F04AD-0E4B-4738-A4DB-FE1B13C44ECD}" type="presParOf" srcId="{55D9FD99-8BE2-4A3A-9F9E-E738371503B5}" destId="{E4698D2F-2D2F-47C6-86CD-9FB636D31771}" srcOrd="1" destOrd="0" presId="urn:microsoft.com/office/officeart/2005/8/layout/orgChart1"/>
    <dgm:cxn modelId="{6B644B1E-2A43-40C5-A8C1-8EF08D6FC253}" type="presParOf" srcId="{FF177675-555D-4001-9584-2C70E458B9EC}" destId="{57836AD0-B4B5-4FC5-9F74-EB1F1E51CFD4}" srcOrd="1" destOrd="0" presId="urn:microsoft.com/office/officeart/2005/8/layout/orgChart1"/>
    <dgm:cxn modelId="{E347F2F4-3713-4EB9-8041-3D8A9B8621A9}" type="presParOf" srcId="{FF177675-555D-4001-9584-2C70E458B9EC}" destId="{9050B421-FDA9-4432-B674-05F92E4F6A3C}" srcOrd="2" destOrd="0" presId="urn:microsoft.com/office/officeart/2005/8/layout/orgChart1"/>
    <dgm:cxn modelId="{767873B5-105D-4AF6-ADB2-771C3B2C8028}" type="presParOf" srcId="{E1FA6740-559B-4172-84B3-39F872F4206D}" destId="{39676B5A-4D7A-4346-8448-C8BAD9F9BBB7}" srcOrd="2" destOrd="0" presId="urn:microsoft.com/office/officeart/2005/8/layout/orgChart1"/>
    <dgm:cxn modelId="{D9D1951D-D49E-45E3-99D7-5FD1DE0320AF}" type="presParOf" srcId="{E1FA6740-559B-4172-84B3-39F872F4206D}" destId="{D5F6CD1D-EEF0-4B48-B156-E515E4A4ED3F}" srcOrd="3" destOrd="0" presId="urn:microsoft.com/office/officeart/2005/8/layout/orgChart1"/>
    <dgm:cxn modelId="{A755BA56-B149-476E-A14A-C76CF1EA0877}" type="presParOf" srcId="{D5F6CD1D-EEF0-4B48-B156-E515E4A4ED3F}" destId="{3952640F-A5ED-47A3-90E0-339572ED0264}" srcOrd="0" destOrd="0" presId="urn:microsoft.com/office/officeart/2005/8/layout/orgChart1"/>
    <dgm:cxn modelId="{19EE91C2-AC31-42C0-9711-C4AD35F47D26}" type="presParOf" srcId="{3952640F-A5ED-47A3-90E0-339572ED0264}" destId="{3AA20535-3E47-4910-BC8C-D4CC5F637E31}" srcOrd="0" destOrd="0" presId="urn:microsoft.com/office/officeart/2005/8/layout/orgChart1"/>
    <dgm:cxn modelId="{1FA6A4D2-7040-473B-9591-B60043E04C41}" type="presParOf" srcId="{3952640F-A5ED-47A3-90E0-339572ED0264}" destId="{7F94C5A7-98FD-49B2-A3A4-C9D324EAAD54}" srcOrd="1" destOrd="0" presId="urn:microsoft.com/office/officeart/2005/8/layout/orgChart1"/>
    <dgm:cxn modelId="{FDD2B890-F7A2-4D2B-BAAE-137694EF5057}" type="presParOf" srcId="{D5F6CD1D-EEF0-4B48-B156-E515E4A4ED3F}" destId="{E25D6D74-E8F3-44C1-BD1A-A1F72A4EC5AE}" srcOrd="1" destOrd="0" presId="urn:microsoft.com/office/officeart/2005/8/layout/orgChart1"/>
    <dgm:cxn modelId="{63352623-FF63-4A63-B940-F4D84DCEDD1C}" type="presParOf" srcId="{D5F6CD1D-EEF0-4B48-B156-E515E4A4ED3F}" destId="{B83A4884-0763-407C-BF86-68117025C4DD}" srcOrd="2" destOrd="0" presId="urn:microsoft.com/office/officeart/2005/8/layout/orgChart1"/>
    <dgm:cxn modelId="{FD5E477B-4071-478F-8119-BA72140BDA85}" type="presParOf" srcId="{A9F086A4-EA96-41AD-AB52-AF8E89A4A066}" destId="{B1CEBD3B-5E73-4FE5-820E-7660AD01EA00}"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76B5A-4D7A-4346-8448-C8BAD9F9BBB7}">
      <dsp:nvSpPr>
        <dsp:cNvPr id="0" name=""/>
        <dsp:cNvSpPr/>
      </dsp:nvSpPr>
      <dsp:spPr>
        <a:xfrm>
          <a:off x="1470295" y="904779"/>
          <a:ext cx="804615" cy="279287"/>
        </a:xfrm>
        <a:custGeom>
          <a:avLst/>
          <a:gdLst/>
          <a:ahLst/>
          <a:cxnLst/>
          <a:rect l="0" t="0" r="0" b="0"/>
          <a:pathLst>
            <a:path>
              <a:moveTo>
                <a:pt x="0" y="0"/>
              </a:moveTo>
              <a:lnTo>
                <a:pt x="0" y="139643"/>
              </a:lnTo>
              <a:lnTo>
                <a:pt x="804615" y="139643"/>
              </a:lnTo>
              <a:lnTo>
                <a:pt x="804615" y="279287"/>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B858BC-0FC9-4557-9CD1-230B9636B66B}">
      <dsp:nvSpPr>
        <dsp:cNvPr id="0" name=""/>
        <dsp:cNvSpPr/>
      </dsp:nvSpPr>
      <dsp:spPr>
        <a:xfrm>
          <a:off x="665680" y="904779"/>
          <a:ext cx="804615" cy="279287"/>
        </a:xfrm>
        <a:custGeom>
          <a:avLst/>
          <a:gdLst/>
          <a:ahLst/>
          <a:cxnLst/>
          <a:rect l="0" t="0" r="0" b="0"/>
          <a:pathLst>
            <a:path>
              <a:moveTo>
                <a:pt x="804615" y="0"/>
              </a:moveTo>
              <a:lnTo>
                <a:pt x="804615" y="139643"/>
              </a:lnTo>
              <a:lnTo>
                <a:pt x="0" y="139643"/>
              </a:lnTo>
              <a:lnTo>
                <a:pt x="0" y="279287"/>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5D4C0-19BF-4240-9806-BBB87712371C}">
      <dsp:nvSpPr>
        <dsp:cNvPr id="0" name=""/>
        <dsp:cNvSpPr/>
      </dsp:nvSpPr>
      <dsp:spPr>
        <a:xfrm>
          <a:off x="805324" y="239808"/>
          <a:ext cx="1329942" cy="664971"/>
        </a:xfrm>
        <a:prstGeom prst="rect">
          <a:avLst/>
        </a:prstGeom>
        <a:solidFill>
          <a:schemeClr val="accent6">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Student</a:t>
          </a:r>
          <a:endParaRPr lang="en-US" sz="2200" kern="1200" dirty="0"/>
        </a:p>
      </dsp:txBody>
      <dsp:txXfrm>
        <a:off x="805324" y="239808"/>
        <a:ext cx="1329942" cy="664971"/>
      </dsp:txXfrm>
    </dsp:sp>
    <dsp:sp modelId="{27557C7A-891D-47B8-A9C7-367103AB30C3}">
      <dsp:nvSpPr>
        <dsp:cNvPr id="0" name=""/>
        <dsp:cNvSpPr/>
      </dsp:nvSpPr>
      <dsp:spPr>
        <a:xfrm>
          <a:off x="708" y="1184067"/>
          <a:ext cx="1329942" cy="664971"/>
        </a:xfrm>
        <a:prstGeom prst="rect">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Online Learning</a:t>
          </a:r>
          <a:endParaRPr lang="en-US" sz="2200" kern="1200" dirty="0"/>
        </a:p>
      </dsp:txBody>
      <dsp:txXfrm>
        <a:off x="708" y="1184067"/>
        <a:ext cx="1329942" cy="664971"/>
      </dsp:txXfrm>
    </dsp:sp>
    <dsp:sp modelId="{3AA20535-3E47-4910-BC8C-D4CC5F637E31}">
      <dsp:nvSpPr>
        <dsp:cNvPr id="0" name=""/>
        <dsp:cNvSpPr/>
      </dsp:nvSpPr>
      <dsp:spPr>
        <a:xfrm>
          <a:off x="1609939" y="1184067"/>
          <a:ext cx="1329942" cy="664971"/>
        </a:xfrm>
        <a:prstGeom prst="rect">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College</a:t>
          </a:r>
          <a:endParaRPr lang="en-US" sz="2200" kern="1200" dirty="0"/>
        </a:p>
      </dsp:txBody>
      <dsp:txXfrm>
        <a:off x="1609939" y="1184067"/>
        <a:ext cx="1329942" cy="664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76B5A-4D7A-4346-8448-C8BAD9F9BBB7}">
      <dsp:nvSpPr>
        <dsp:cNvPr id="0" name=""/>
        <dsp:cNvSpPr/>
      </dsp:nvSpPr>
      <dsp:spPr>
        <a:xfrm>
          <a:off x="1470295" y="904779"/>
          <a:ext cx="804615" cy="279287"/>
        </a:xfrm>
        <a:custGeom>
          <a:avLst/>
          <a:gdLst/>
          <a:ahLst/>
          <a:cxnLst/>
          <a:rect l="0" t="0" r="0" b="0"/>
          <a:pathLst>
            <a:path>
              <a:moveTo>
                <a:pt x="0" y="0"/>
              </a:moveTo>
              <a:lnTo>
                <a:pt x="0" y="139643"/>
              </a:lnTo>
              <a:lnTo>
                <a:pt x="804615" y="139643"/>
              </a:lnTo>
              <a:lnTo>
                <a:pt x="804615" y="2792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B858BC-0FC9-4557-9CD1-230B9636B66B}">
      <dsp:nvSpPr>
        <dsp:cNvPr id="0" name=""/>
        <dsp:cNvSpPr/>
      </dsp:nvSpPr>
      <dsp:spPr>
        <a:xfrm>
          <a:off x="665680" y="904779"/>
          <a:ext cx="804615" cy="279287"/>
        </a:xfrm>
        <a:custGeom>
          <a:avLst/>
          <a:gdLst/>
          <a:ahLst/>
          <a:cxnLst/>
          <a:rect l="0" t="0" r="0" b="0"/>
          <a:pathLst>
            <a:path>
              <a:moveTo>
                <a:pt x="804615" y="0"/>
              </a:moveTo>
              <a:lnTo>
                <a:pt x="804615" y="139643"/>
              </a:lnTo>
              <a:lnTo>
                <a:pt x="0" y="139643"/>
              </a:lnTo>
              <a:lnTo>
                <a:pt x="0" y="2792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5D4C0-19BF-4240-9806-BBB87712371C}">
      <dsp:nvSpPr>
        <dsp:cNvPr id="0" name=""/>
        <dsp:cNvSpPr/>
      </dsp:nvSpPr>
      <dsp:spPr>
        <a:xfrm>
          <a:off x="805324" y="239808"/>
          <a:ext cx="1329942" cy="664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Student</a:t>
          </a:r>
          <a:endParaRPr lang="en-US" sz="2200" kern="1200" dirty="0"/>
        </a:p>
      </dsp:txBody>
      <dsp:txXfrm>
        <a:off x="805324" y="239808"/>
        <a:ext cx="1329942" cy="664971"/>
      </dsp:txXfrm>
    </dsp:sp>
    <dsp:sp modelId="{27557C7A-891D-47B8-A9C7-367103AB30C3}">
      <dsp:nvSpPr>
        <dsp:cNvPr id="0" name=""/>
        <dsp:cNvSpPr/>
      </dsp:nvSpPr>
      <dsp:spPr>
        <a:xfrm>
          <a:off x="708" y="1184067"/>
          <a:ext cx="1329942" cy="664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Online Learning</a:t>
          </a:r>
          <a:endParaRPr lang="en-US" sz="2200" kern="1200" dirty="0"/>
        </a:p>
      </dsp:txBody>
      <dsp:txXfrm>
        <a:off x="708" y="1184067"/>
        <a:ext cx="1329942" cy="664971"/>
      </dsp:txXfrm>
    </dsp:sp>
    <dsp:sp modelId="{3AA20535-3E47-4910-BC8C-D4CC5F637E31}">
      <dsp:nvSpPr>
        <dsp:cNvPr id="0" name=""/>
        <dsp:cNvSpPr/>
      </dsp:nvSpPr>
      <dsp:spPr>
        <a:xfrm>
          <a:off x="1609939" y="1184067"/>
          <a:ext cx="1329942" cy="6649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College</a:t>
          </a:r>
          <a:endParaRPr lang="en-US" sz="2200" kern="1200" dirty="0"/>
        </a:p>
      </dsp:txBody>
      <dsp:txXfrm>
        <a:off x="1609939" y="1184067"/>
        <a:ext cx="1329942" cy="6649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8/16/2022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8/16/2022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normAutofit/>
          </a:bodyPr>
          <a:lstStyle/>
          <a:p>
            <a:r>
              <a:rPr lang="en-IN" dirty="0" smtClean="0"/>
              <a:t>JPA : Java Persistence API</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smtClean="0"/>
              <a:t>Priyanka </a:t>
            </a:r>
            <a:r>
              <a:rPr lang="en-US" dirty="0" smtClean="0"/>
              <a:t>Sarode</a:t>
            </a:r>
            <a:endParaRPr lang="en-US" dirty="0" smtClean="0"/>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What is ORM?</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fontScale="92500" lnSpcReduction="10000"/>
          </a:bodyPr>
          <a:lstStyle/>
          <a:p>
            <a:pPr algn="just">
              <a:lnSpc>
                <a:spcPct val="150000"/>
              </a:lnSpc>
            </a:pPr>
            <a:r>
              <a:rPr lang="en-US" dirty="0" smtClean="0"/>
              <a:t>To remove the impedance mismatch problem, map the data representation in an object model (Java Types) to relational model(SQL Types) this process is called ORM : Object Relation Mapping.</a:t>
            </a:r>
          </a:p>
          <a:p>
            <a:pPr algn="just">
              <a:lnSpc>
                <a:spcPct val="150000"/>
              </a:lnSpc>
            </a:pPr>
            <a:r>
              <a:rPr lang="en-IN" dirty="0"/>
              <a:t>Storing object-oriented entities in a relational database is often not a simple task and requires a great deal of repetitive code along with conversion between data types. </a:t>
            </a:r>
            <a:endParaRPr lang="en-US" dirty="0" smtClean="0"/>
          </a:p>
          <a:p>
            <a:pPr algn="just">
              <a:lnSpc>
                <a:spcPct val="150000"/>
              </a:lnSpc>
            </a:pPr>
            <a:r>
              <a:rPr lang="en-IN" dirty="0"/>
              <a:t>Object-relational mapper, or O/RM, were created to solve this problem. An O/RM persists entities in and retrieves entities from relational databases without the programmer having to write SQL statements and translate entity properties to statement parameters and result set columns to entity properties</a:t>
            </a:r>
            <a:r>
              <a:rPr lang="en-IN" dirty="0" smtClean="0"/>
              <a:t>.</a:t>
            </a:r>
          </a:p>
          <a:p>
            <a:pPr algn="just">
              <a:lnSpc>
                <a:spcPct val="150000"/>
              </a:lnSpc>
            </a:pPr>
            <a:endParaRPr lang="en-US" dirty="0"/>
          </a:p>
        </p:txBody>
      </p:sp>
    </p:spTree>
    <p:extLst>
      <p:ext uri="{BB962C8B-B14F-4D97-AF65-F5344CB8AC3E}">
        <p14:creationId xmlns:p14="http://schemas.microsoft.com/office/powerpoint/2010/main" val="349830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Boilerplate code using JDBC</a:t>
            </a:r>
            <a:endParaRPr lang="en-US" dirty="0"/>
          </a:p>
        </p:txBody>
      </p:sp>
      <p:pic>
        <p:nvPicPr>
          <p:cNvPr id="3074" name="Picture 2" descr="See the source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2342" y="1329835"/>
            <a:ext cx="6954220" cy="442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92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Object Relation Mapping</a:t>
            </a:r>
            <a:endParaRPr lang="en-US" dirty="0"/>
          </a:p>
        </p:txBody>
      </p:sp>
      <p:sp>
        <p:nvSpPr>
          <p:cNvPr id="3" name="Content Placeholder 2"/>
          <p:cNvSpPr>
            <a:spLocks noGrp="1"/>
          </p:cNvSpPr>
          <p:nvPr>
            <p:ph idx="1"/>
          </p:nvPr>
        </p:nvSpPr>
        <p:spPr/>
        <p:txBody>
          <a:bodyPr/>
          <a:lstStyle/>
          <a:p>
            <a:r>
              <a:rPr lang="en-IN" dirty="0"/>
              <a:t>An ORM solution consists of the following four entities </a:t>
            </a:r>
            <a:r>
              <a:rPr lang="en-IN" dirty="0" smtClean="0"/>
              <a:t>−</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423859856"/>
              </p:ext>
            </p:extLst>
          </p:nvPr>
        </p:nvGraphicFramePr>
        <p:xfrm>
          <a:off x="1358537" y="2111534"/>
          <a:ext cx="7892472" cy="3374867"/>
        </p:xfrm>
        <a:graphic>
          <a:graphicData uri="http://schemas.openxmlformats.org/drawingml/2006/table">
            <a:tbl>
              <a:tblPr>
                <a:tableStyleId>{7DF18680-E054-41AD-8BC1-D1AEF772440D}</a:tableStyleId>
              </a:tblPr>
              <a:tblGrid>
                <a:gridCol w="796834">
                  <a:extLst>
                    <a:ext uri="{9D8B030D-6E8A-4147-A177-3AD203B41FA5}">
                      <a16:colId xmlns:a16="http://schemas.microsoft.com/office/drawing/2014/main" val="3727203165"/>
                    </a:ext>
                  </a:extLst>
                </a:gridCol>
                <a:gridCol w="7095638">
                  <a:extLst>
                    <a:ext uri="{9D8B030D-6E8A-4147-A177-3AD203B41FA5}">
                      <a16:colId xmlns:a16="http://schemas.microsoft.com/office/drawing/2014/main" val="1787210730"/>
                    </a:ext>
                  </a:extLst>
                </a:gridCol>
              </a:tblGrid>
              <a:tr h="536911">
                <a:tc>
                  <a:txBody>
                    <a:bodyPr/>
                    <a:lstStyle/>
                    <a:p>
                      <a:pPr fontAlgn="t"/>
                      <a:r>
                        <a:rPr lang="en-IN" dirty="0">
                          <a:effectLst/>
                        </a:rPr>
                        <a:t>Sr.No.</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a:effectLst/>
                        </a:rPr>
                        <a:t>Solutions</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8065454"/>
                  </a:ext>
                </a:extLst>
              </a:tr>
              <a:tr h="536911">
                <a:tc>
                  <a:txBody>
                    <a:bodyPr/>
                    <a:lstStyle/>
                    <a:p>
                      <a:pPr fontAlgn="t"/>
                      <a:r>
                        <a:rPr lang="en-IN" dirty="0">
                          <a:effectLst/>
                        </a:rPr>
                        <a:t>1</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An API to perform basic CRUD operations on objects of persistent classes.</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986361"/>
                  </a:ext>
                </a:extLst>
              </a:tr>
              <a:tr h="882067">
                <a:tc>
                  <a:txBody>
                    <a:bodyPr/>
                    <a:lstStyle/>
                    <a:p>
                      <a:pPr fontAlgn="t"/>
                      <a:r>
                        <a:rPr lang="en-IN">
                          <a:effectLst/>
                        </a:rPr>
                        <a:t>2</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 language or API to specify queries that refer to classes and properties of classes.</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524683"/>
                  </a:ext>
                </a:extLst>
              </a:tr>
              <a:tr h="536911">
                <a:tc>
                  <a:txBody>
                    <a:bodyPr/>
                    <a:lstStyle/>
                    <a:p>
                      <a:pPr fontAlgn="t"/>
                      <a:r>
                        <a:rPr lang="en-IN">
                          <a:effectLst/>
                        </a:rPr>
                        <a:t>3</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 configurable facility for specifying mapping metadata.</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918671"/>
                  </a:ext>
                </a:extLst>
              </a:tr>
              <a:tr h="882067">
                <a:tc>
                  <a:txBody>
                    <a:bodyPr/>
                    <a:lstStyle/>
                    <a:p>
                      <a:pPr fontAlgn="t"/>
                      <a:r>
                        <a:rPr lang="en-IN">
                          <a:effectLst/>
                        </a:rPr>
                        <a:t>4</a:t>
                      </a:r>
                      <a:endParaRPr lang="en-IN">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dirty="0">
                          <a:effectLst/>
                        </a:rPr>
                        <a:t>A technique to interact with transactional objects to perform dirty checking, lazy association fetching, and other optimization functions.</a:t>
                      </a:r>
                      <a:endParaRPr lang="en-IN" dirty="0">
                        <a:effectLst/>
                        <a:latin typeface="Trebuchet MS" panose="020B0603020202020204" pitchFamily="34"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677872"/>
                  </a:ext>
                </a:extLst>
              </a:tr>
            </a:tbl>
          </a:graphicData>
        </a:graphic>
      </p:graphicFrame>
    </p:spTree>
    <p:extLst>
      <p:ext uri="{BB962C8B-B14F-4D97-AF65-F5344CB8AC3E}">
        <p14:creationId xmlns:p14="http://schemas.microsoft.com/office/powerpoint/2010/main" val="107862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Why ORM?</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IN" dirty="0"/>
              <a:t> </a:t>
            </a:r>
            <a:r>
              <a:rPr lang="en-IN" dirty="0" smtClean="0"/>
              <a:t>First of all you get to </a:t>
            </a:r>
            <a:r>
              <a:rPr lang="en-IN" dirty="0"/>
              <a:t>write in the language you are already using. It is sometime tough to write SQL queries directly as they are complicated in some cases. So, to maintain the fluency we use ORM, so that we can write in the language we know.</a:t>
            </a:r>
          </a:p>
          <a:p>
            <a:pPr>
              <a:lnSpc>
                <a:spcPct val="150000"/>
              </a:lnSpc>
            </a:pPr>
            <a:r>
              <a:rPr lang="en-IN" dirty="0"/>
              <a:t>Second, it hides the SQL or any other database query away from your application logic.</a:t>
            </a:r>
          </a:p>
          <a:p>
            <a:pPr>
              <a:lnSpc>
                <a:spcPct val="150000"/>
              </a:lnSpc>
            </a:pPr>
            <a:r>
              <a:rPr lang="en-IN" dirty="0"/>
              <a:t>Third, for heavy database usage like creating 10+ tables and using many queries in them, then it is good to use ORM as it reduce the code and give better understanding of the code to you and as well as to your team mates and it makes your application faster and easier to maintain.</a:t>
            </a:r>
          </a:p>
          <a:p>
            <a:pPr>
              <a:lnSpc>
                <a:spcPct val="150000"/>
              </a:lnSpc>
            </a:pPr>
            <a:endParaRPr lang="en-IN" dirty="0"/>
          </a:p>
        </p:txBody>
      </p:sp>
    </p:spTree>
    <p:extLst>
      <p:ext uri="{BB962C8B-B14F-4D97-AF65-F5344CB8AC3E}">
        <p14:creationId xmlns:p14="http://schemas.microsoft.com/office/powerpoint/2010/main" val="111366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IN" dirty="0"/>
              <a:t>Java ORM Frameworks</a:t>
            </a:r>
          </a:p>
        </p:txBody>
      </p:sp>
      <p:sp>
        <p:nvSpPr>
          <p:cNvPr id="3" name="Content Placeholder 2"/>
          <p:cNvSpPr>
            <a:spLocks noGrp="1"/>
          </p:cNvSpPr>
          <p:nvPr>
            <p:ph idx="1"/>
          </p:nvPr>
        </p:nvSpPr>
        <p:spPr/>
        <p:txBody>
          <a:bodyPr/>
          <a:lstStyle/>
          <a:p>
            <a:pPr algn="just"/>
            <a:r>
              <a:rPr lang="en-IN" dirty="0" smtClean="0"/>
              <a:t>There </a:t>
            </a:r>
            <a:r>
              <a:rPr lang="en-IN" dirty="0"/>
              <a:t>are several persistent frameworks and ORM options in Java. A persistent framework is an ORM service that stores and retrieves objects into a relational database.</a:t>
            </a:r>
          </a:p>
          <a:p>
            <a:pPr algn="just"/>
            <a:r>
              <a:rPr lang="en-IN" dirty="0"/>
              <a:t>Enterprise JavaBeans Entity Beans</a:t>
            </a:r>
          </a:p>
          <a:p>
            <a:pPr algn="just"/>
            <a:r>
              <a:rPr lang="en-IN" dirty="0"/>
              <a:t>Java Data Objects</a:t>
            </a:r>
          </a:p>
          <a:p>
            <a:pPr algn="just"/>
            <a:r>
              <a:rPr lang="en-IN" dirty="0"/>
              <a:t>Castor</a:t>
            </a:r>
          </a:p>
          <a:p>
            <a:pPr algn="just"/>
            <a:r>
              <a:rPr lang="en-IN" dirty="0"/>
              <a:t>TopLink</a:t>
            </a:r>
          </a:p>
          <a:p>
            <a:pPr algn="just"/>
            <a:r>
              <a:rPr lang="en-IN" dirty="0"/>
              <a:t>Spring DAO</a:t>
            </a:r>
          </a:p>
          <a:p>
            <a:pPr algn="just"/>
            <a:r>
              <a:rPr lang="en-IN" dirty="0"/>
              <a:t>Hibernate</a:t>
            </a:r>
          </a:p>
          <a:p>
            <a:pPr algn="just"/>
            <a:r>
              <a:rPr lang="en-IN" dirty="0"/>
              <a:t>And many more</a:t>
            </a:r>
          </a:p>
        </p:txBody>
      </p:sp>
    </p:spTree>
    <p:extLst>
      <p:ext uri="{BB962C8B-B14F-4D97-AF65-F5344CB8AC3E}">
        <p14:creationId xmlns:p14="http://schemas.microsoft.com/office/powerpoint/2010/main" val="2863306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What is JPA?</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fontScale="92500"/>
          </a:bodyPr>
          <a:lstStyle/>
          <a:p>
            <a:pPr algn="just">
              <a:lnSpc>
                <a:spcPct val="150000"/>
              </a:lnSpc>
            </a:pPr>
            <a:r>
              <a:rPr lang="en-IN" dirty="0" smtClean="0"/>
              <a:t>JPA : Java Persistence API is a collection of classes and methods to persistently store the vast amount of data into a database.</a:t>
            </a:r>
          </a:p>
          <a:p>
            <a:pPr algn="just">
              <a:lnSpc>
                <a:spcPct val="150000"/>
              </a:lnSpc>
            </a:pPr>
            <a:r>
              <a:rPr lang="en-IN" dirty="0" smtClean="0"/>
              <a:t>JPA is just an specification from Sun, which is released under JEE5 specification. JPA standardized the ORM persistence technology for Java developers. JPA is not a product and can't be used as it is for persistence. It needs an ORM implementation to work and persist the Java Objects.</a:t>
            </a:r>
          </a:p>
          <a:p>
            <a:pPr algn="just">
              <a:lnSpc>
                <a:spcPct val="150000"/>
              </a:lnSpc>
            </a:pPr>
            <a:r>
              <a:rPr lang="en-IN" dirty="0" smtClean="0"/>
              <a:t>It forms a bridge between object models(Java Program) and relational models (Database).</a:t>
            </a:r>
          </a:p>
          <a:p>
            <a:pPr algn="just">
              <a:lnSpc>
                <a:spcPct val="150000"/>
              </a:lnSpc>
            </a:pPr>
            <a:r>
              <a:rPr lang="en-IN" dirty="0" smtClean="0"/>
              <a:t>JPA is the Java standard for mapping Java objects to the relational database.</a:t>
            </a:r>
          </a:p>
        </p:txBody>
      </p:sp>
    </p:spTree>
    <p:extLst>
      <p:ext uri="{BB962C8B-B14F-4D97-AF65-F5344CB8AC3E}">
        <p14:creationId xmlns:p14="http://schemas.microsoft.com/office/powerpoint/2010/main" val="257191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Why we need JPA?</a:t>
            </a:r>
            <a:endParaRPr lang="en-US" dirty="0"/>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normAutofit/>
          </a:bodyPr>
          <a:lstStyle/>
          <a:p>
            <a:pPr algn="just">
              <a:lnSpc>
                <a:spcPct val="200000"/>
              </a:lnSpc>
            </a:pPr>
            <a:r>
              <a:rPr lang="en-IN" dirty="0"/>
              <a:t>The main purpose to have JPA is to have persistent objects in the form of JAVA objects which can be used later while interacting with the database. </a:t>
            </a:r>
            <a:endParaRPr lang="en-IN" dirty="0" smtClean="0"/>
          </a:p>
          <a:p>
            <a:pPr algn="just">
              <a:lnSpc>
                <a:spcPct val="200000"/>
              </a:lnSpc>
            </a:pPr>
            <a:r>
              <a:rPr lang="en-IN" dirty="0" smtClean="0"/>
              <a:t>To </a:t>
            </a:r>
            <a:r>
              <a:rPr lang="en-IN" dirty="0"/>
              <a:t>reduce the impedance and make the front-end application independent of the backend we use ORMs as a middleware. </a:t>
            </a:r>
            <a:endParaRPr lang="en-IN" dirty="0" smtClean="0"/>
          </a:p>
          <a:p>
            <a:pPr algn="just">
              <a:lnSpc>
                <a:spcPct val="200000"/>
              </a:lnSpc>
            </a:pPr>
            <a:r>
              <a:rPr lang="en-IN" dirty="0" smtClean="0"/>
              <a:t>JPA </a:t>
            </a:r>
            <a:r>
              <a:rPr lang="en-IN" dirty="0"/>
              <a:t>facilitates the use of ORMSs thus making the whole process flexible and modular.</a:t>
            </a:r>
            <a:endParaRPr lang="en-IN" dirty="0" smtClean="0"/>
          </a:p>
        </p:txBody>
      </p:sp>
    </p:spTree>
    <p:extLst>
      <p:ext uri="{BB962C8B-B14F-4D97-AF65-F5344CB8AC3E}">
        <p14:creationId xmlns:p14="http://schemas.microsoft.com/office/powerpoint/2010/main" val="325715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JPA</a:t>
            </a:r>
            <a:endParaRPr lang="en-IN" dirty="0"/>
          </a:p>
        </p:txBody>
      </p:sp>
      <p:sp>
        <p:nvSpPr>
          <p:cNvPr id="3" name="Content Placeholder 2"/>
          <p:cNvSpPr>
            <a:spLocks noGrp="1"/>
          </p:cNvSpPr>
          <p:nvPr>
            <p:ph idx="1"/>
          </p:nvPr>
        </p:nvSpPr>
        <p:spPr/>
        <p:txBody>
          <a:bodyPr/>
          <a:lstStyle/>
          <a:p>
            <a:pPr>
              <a:lnSpc>
                <a:spcPct val="150000"/>
              </a:lnSpc>
            </a:pPr>
            <a:r>
              <a:rPr lang="en-IN" dirty="0"/>
              <a:t>It eliminates the use of SQL queries and JDBC connectors thus reducing the complexities of database programming.</a:t>
            </a:r>
          </a:p>
          <a:p>
            <a:pPr>
              <a:lnSpc>
                <a:spcPct val="150000"/>
              </a:lnSpc>
            </a:pPr>
            <a:r>
              <a:rPr lang="en-IN" dirty="0"/>
              <a:t>Significantly reduces the dependency on the database system one is using at the backend. This is very useful at the time of DBMS migrations saving a lot of energy and effort.</a:t>
            </a:r>
          </a:p>
          <a:p>
            <a:pPr>
              <a:lnSpc>
                <a:spcPct val="150000"/>
              </a:lnSpc>
            </a:pPr>
            <a:r>
              <a:rPr lang="en-IN" dirty="0"/>
              <a:t>The code looks clean and the developer only needs to know JAVA rather than learning SQL or PL/SQL.</a:t>
            </a:r>
          </a:p>
        </p:txBody>
      </p:sp>
    </p:spTree>
    <p:extLst>
      <p:ext uri="{BB962C8B-B14F-4D97-AF65-F5344CB8AC3E}">
        <p14:creationId xmlns:p14="http://schemas.microsoft.com/office/powerpoint/2010/main" val="1381111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Where to use JPA?</a:t>
            </a:r>
            <a:endParaRPr lang="en-US" dirty="0"/>
          </a:p>
        </p:txBody>
      </p:sp>
      <p:sp>
        <p:nvSpPr>
          <p:cNvPr id="3" name="Content Placeholder 2"/>
          <p:cNvSpPr>
            <a:spLocks noGrp="1"/>
          </p:cNvSpPr>
          <p:nvPr>
            <p:ph idx="1"/>
          </p:nvPr>
        </p:nvSpPr>
        <p:spPr>
          <a:xfrm>
            <a:off x="353565" y="1075765"/>
            <a:ext cx="6295429" cy="5053380"/>
          </a:xfrm>
        </p:spPr>
        <p:txBody>
          <a:bodyPr>
            <a:normAutofit/>
          </a:bodyPr>
          <a:lstStyle/>
          <a:p>
            <a:pPr algn="just"/>
            <a:r>
              <a:rPr lang="en-IN" dirty="0"/>
              <a:t>To reduce the burden of writing codes for relational object management, a programmer follows the ‘JPA Provider’ framework, which allows easy interaction with database instance. Here the required framework is taken over by JPA</a:t>
            </a:r>
            <a:r>
              <a:rPr lang="en-IN" dirty="0" smtClean="0"/>
              <a:t>.</a:t>
            </a:r>
          </a:p>
          <a:p>
            <a:pPr algn="just"/>
            <a:r>
              <a:rPr lang="en-IN" dirty="0"/>
              <a:t>JPA is an open source API, therefore various enterprise vendors such as Oracle, </a:t>
            </a:r>
            <a:r>
              <a:rPr lang="en-IN" dirty="0" err="1"/>
              <a:t>Redhat</a:t>
            </a:r>
            <a:r>
              <a:rPr lang="en-IN" dirty="0"/>
              <a:t>, Eclipse, etc. provide new products by adding the JPA persistence </a:t>
            </a:r>
            <a:r>
              <a:rPr lang="en-IN" dirty="0" err="1"/>
              <a:t>flavor</a:t>
            </a:r>
            <a:r>
              <a:rPr lang="en-IN" dirty="0"/>
              <a:t> in them. Some of these products include:</a:t>
            </a:r>
          </a:p>
          <a:p>
            <a:pPr algn="just"/>
            <a:r>
              <a:rPr lang="en-IN" b="1" dirty="0"/>
              <a:t>Hibernate, </a:t>
            </a:r>
            <a:r>
              <a:rPr lang="en-IN" b="1" dirty="0" err="1"/>
              <a:t>Eclipselink</a:t>
            </a:r>
            <a:r>
              <a:rPr lang="en-IN" b="1" dirty="0"/>
              <a:t>, </a:t>
            </a:r>
            <a:r>
              <a:rPr lang="en-IN" b="1" dirty="0" err="1"/>
              <a:t>Toplink</a:t>
            </a:r>
            <a:r>
              <a:rPr lang="en-IN" b="1" dirty="0"/>
              <a:t>, Spring Data JPA, etc.</a:t>
            </a:r>
            <a:endParaRPr lang="en-IN" dirty="0"/>
          </a:p>
          <a:p>
            <a:pPr algn="just"/>
            <a:endParaRPr lang="en-IN" dirty="0"/>
          </a:p>
        </p:txBody>
      </p:sp>
      <p:pic>
        <p:nvPicPr>
          <p:cNvPr id="6" name="Picture 2" descr="J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1064" y="1593669"/>
            <a:ext cx="4990012" cy="336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21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JPA Overview</a:t>
            </a:r>
            <a:endParaRPr lang="en-IN" dirty="0"/>
          </a:p>
        </p:txBody>
      </p:sp>
      <p:sp>
        <p:nvSpPr>
          <p:cNvPr id="6" name="Rectangle 2"/>
          <p:cNvSpPr>
            <a:spLocks noGrp="1" noChangeArrowheads="1"/>
          </p:cNvSpPr>
          <p:nvPr>
            <p:ph idx="1"/>
          </p:nvPr>
        </p:nvSpPr>
        <p:spPr bwMode="auto">
          <a:xfrm>
            <a:off x="471488" y="821932"/>
            <a:ext cx="11258958" cy="5675885"/>
          </a:xfrm>
          <a:prstGeom prst="rect">
            <a:avLst/>
          </a:prstGeom>
          <a:solidFill>
            <a:schemeClr val="bg1"/>
          </a:solidFill>
          <a:ln>
            <a:noFill/>
          </a:ln>
          <a:effectLst/>
        </p:spPr>
        <p:txBody>
          <a:bodyPr vert="horz" wrap="square" lIns="91440" tIns="0" rIns="91440" bIns="88872" numCol="1" anchor="ctr" anchorCtr="0" compatLnSpc="1">
            <a:prstTxWarp prst="textNoShape">
              <a:avLst/>
            </a:prstTxWarp>
            <a:spAutoFit/>
          </a:bodyPr>
          <a:lstStyle/>
          <a:p>
            <a:pPr marL="0" marR="0" lvl="0" indent="0" algn="just" fontAlgn="base">
              <a:lnSpc>
                <a:spcPct val="150000"/>
              </a:lnSpc>
              <a:spcBef>
                <a:spcPct val="0"/>
              </a:spcBef>
              <a:spcAft>
                <a:spcPct val="0"/>
              </a:spcAft>
              <a:buClrTx/>
              <a:buSzTx/>
              <a:buNone/>
              <a:tabLst/>
            </a:pPr>
            <a:r>
              <a:rPr lang="en-US" altLang="en-US" sz="2200" dirty="0" smtClean="0">
                <a:solidFill>
                  <a:schemeClr val="accent1">
                    <a:lumMod val="75000"/>
                  </a:schemeClr>
                </a:solidFill>
                <a:ea typeface="+mj-ea"/>
                <a:cs typeface="+mj-cs"/>
              </a:rPr>
              <a:t>EntityManagerFactory</a:t>
            </a:r>
            <a:r>
              <a:rPr lang="en-US" altLang="en-US" sz="2200" dirty="0">
                <a:ea typeface="+mj-ea"/>
                <a:cs typeface="+mj-cs"/>
              </a:rPr>
              <a:t> — This is a factory class of EntityManager. </a:t>
            </a:r>
            <a:r>
              <a:rPr lang="en-US" altLang="en-US" sz="2200" dirty="0" smtClean="0">
                <a:ea typeface="+mj-ea"/>
                <a:cs typeface="+mj-cs"/>
              </a:rPr>
              <a:t>It </a:t>
            </a:r>
            <a:r>
              <a:rPr lang="en-US" altLang="en-US" sz="2200" dirty="0">
                <a:ea typeface="+mj-ea"/>
                <a:cs typeface="+mj-cs"/>
              </a:rPr>
              <a:t>creates and manages multiple EntityManager instances.</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EntityManager</a:t>
            </a:r>
            <a:r>
              <a:rPr lang="en-US" altLang="en-US" sz="2200" dirty="0">
                <a:ea typeface="+mj-ea"/>
                <a:cs typeface="+mj-cs"/>
              </a:rPr>
              <a:t> — It is an interface; it manages the persistence operations on objects. It works like a factory for Query instance.</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Entity</a:t>
            </a:r>
            <a:r>
              <a:rPr lang="en-US" altLang="en-US" sz="2200" dirty="0">
                <a:ea typeface="+mj-ea"/>
                <a:cs typeface="+mj-cs"/>
              </a:rPr>
              <a:t> — Entities are the persistence objects, stored as records in the database.</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EntityTransaction</a:t>
            </a:r>
            <a:r>
              <a:rPr lang="en-US" altLang="en-US" sz="2200" dirty="0">
                <a:ea typeface="+mj-ea"/>
                <a:cs typeface="+mj-cs"/>
              </a:rPr>
              <a:t> — It has one-to-one relationship with EntityManager. For each EntityManager, operations are maintained by the EntityTransaction class.</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Persistence</a:t>
            </a:r>
            <a:r>
              <a:rPr lang="en-US" altLang="en-US" sz="2200" dirty="0">
                <a:ea typeface="+mj-ea"/>
                <a:cs typeface="+mj-cs"/>
              </a:rPr>
              <a:t> — This class contains static methods to obtain the EntityManagerFactory instance.</a:t>
            </a:r>
          </a:p>
          <a:p>
            <a:pPr marL="0" marR="0" lvl="0" indent="0" algn="just" fontAlgn="base">
              <a:lnSpc>
                <a:spcPct val="150000"/>
              </a:lnSpc>
              <a:spcBef>
                <a:spcPct val="0"/>
              </a:spcBef>
              <a:spcAft>
                <a:spcPct val="0"/>
              </a:spcAft>
              <a:buClrTx/>
              <a:buSzTx/>
              <a:buNone/>
              <a:tabLst/>
            </a:pPr>
            <a:r>
              <a:rPr lang="en-US" altLang="en-US" sz="2200" dirty="0">
                <a:solidFill>
                  <a:schemeClr val="accent1">
                    <a:lumMod val="75000"/>
                  </a:schemeClr>
                </a:solidFill>
                <a:ea typeface="+mj-ea"/>
                <a:cs typeface="+mj-cs"/>
              </a:rPr>
              <a:t>Query</a:t>
            </a:r>
            <a:r>
              <a:rPr lang="en-US" altLang="en-US" sz="2200" dirty="0">
                <a:ea typeface="+mj-ea"/>
                <a:cs typeface="+mj-cs"/>
              </a:rPr>
              <a:t> - This interface is implemented by each JPA vendor to obtain relational objects that meet the criteria</a:t>
            </a:r>
            <a:r>
              <a:rPr lang="en-US" altLang="en-US" sz="2200" dirty="0" smtClean="0">
                <a:ea typeface="+mj-ea"/>
                <a:cs typeface="+mj-cs"/>
              </a:rPr>
              <a:t>.</a:t>
            </a:r>
            <a:endParaRPr lang="en-US" altLang="en-US" sz="2200" dirty="0">
              <a:ea typeface="+mj-ea"/>
              <a:cs typeface="+mj-cs"/>
            </a:endParaRPr>
          </a:p>
        </p:txBody>
      </p:sp>
    </p:spTree>
    <p:extLst>
      <p:ext uri="{BB962C8B-B14F-4D97-AF65-F5344CB8AC3E}">
        <p14:creationId xmlns:p14="http://schemas.microsoft.com/office/powerpoint/2010/main" val="2233769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Index</a:t>
            </a:r>
            <a:endParaRPr lang="en-IN" b="1" dirty="0"/>
          </a:p>
        </p:txBody>
      </p:sp>
      <p:sp>
        <p:nvSpPr>
          <p:cNvPr id="3" name="Content Placeholder 2"/>
          <p:cNvSpPr>
            <a:spLocks noGrp="1"/>
          </p:cNvSpPr>
          <p:nvPr>
            <p:ph idx="1"/>
          </p:nvPr>
        </p:nvSpPr>
        <p:spPr/>
        <p:txBody>
          <a:bodyPr>
            <a:normAutofit/>
          </a:bodyPr>
          <a:lstStyle/>
          <a:p>
            <a:pPr algn="just">
              <a:lnSpc>
                <a:spcPct val="100000"/>
              </a:lnSpc>
            </a:pPr>
            <a:r>
              <a:rPr lang="en-IN" dirty="0" smtClean="0"/>
              <a:t>Object Persistence</a:t>
            </a:r>
          </a:p>
          <a:p>
            <a:pPr algn="just">
              <a:lnSpc>
                <a:spcPct val="100000"/>
              </a:lnSpc>
            </a:pPr>
            <a:r>
              <a:rPr lang="en-IN" dirty="0" smtClean="0"/>
              <a:t>ORM and its need</a:t>
            </a:r>
          </a:p>
          <a:p>
            <a:pPr algn="just">
              <a:lnSpc>
                <a:spcPct val="100000"/>
              </a:lnSpc>
            </a:pPr>
            <a:r>
              <a:rPr lang="en-IN" dirty="0" smtClean="0"/>
              <a:t>JPA and its need</a:t>
            </a:r>
          </a:p>
          <a:p>
            <a:pPr algn="just">
              <a:lnSpc>
                <a:spcPct val="100000"/>
              </a:lnSpc>
            </a:pPr>
            <a:r>
              <a:rPr lang="en-IN" dirty="0" smtClean="0"/>
              <a:t>Java Persistence API</a:t>
            </a:r>
          </a:p>
          <a:p>
            <a:pPr algn="just">
              <a:lnSpc>
                <a:spcPct val="100000"/>
              </a:lnSpc>
            </a:pPr>
            <a:r>
              <a:rPr lang="en-IN" dirty="0" smtClean="0"/>
              <a:t>Working with JPA</a:t>
            </a:r>
          </a:p>
          <a:p>
            <a:pPr algn="just">
              <a:lnSpc>
                <a:spcPct val="100000"/>
              </a:lnSpc>
            </a:pPr>
            <a:r>
              <a:rPr lang="en-IN" dirty="0" smtClean="0"/>
              <a:t>Entity Life Cycle</a:t>
            </a:r>
          </a:p>
          <a:p>
            <a:pPr algn="just">
              <a:lnSpc>
                <a:spcPct val="100000"/>
              </a:lnSpc>
            </a:pPr>
            <a:r>
              <a:rPr lang="en-IN" dirty="0" smtClean="0"/>
              <a:t>Association</a:t>
            </a:r>
          </a:p>
          <a:p>
            <a:pPr algn="just">
              <a:lnSpc>
                <a:spcPct val="100000"/>
              </a:lnSpc>
            </a:pPr>
            <a:endParaRPr lang="en-IN" dirty="0" smtClean="0"/>
          </a:p>
          <a:p>
            <a:pPr algn="just">
              <a:lnSpc>
                <a:spcPct val="100000"/>
              </a:lnSpc>
            </a:pPr>
            <a:endParaRPr lang="en-IN" dirty="0" smtClean="0"/>
          </a:p>
          <a:p>
            <a:pPr algn="just">
              <a:lnSpc>
                <a:spcPct val="100000"/>
              </a:lnSpc>
            </a:pPr>
            <a:endParaRPr lang="en-IN" dirty="0" smtClean="0"/>
          </a:p>
          <a:p>
            <a:pPr algn="just">
              <a:lnSpc>
                <a:spcPct val="100000"/>
              </a:lnSpc>
            </a:pPr>
            <a:endParaRPr lang="en-IN" dirty="0"/>
          </a:p>
        </p:txBody>
      </p:sp>
    </p:spTree>
    <p:extLst>
      <p:ext uri="{BB962C8B-B14F-4D97-AF65-F5344CB8AC3E}">
        <p14:creationId xmlns:p14="http://schemas.microsoft.com/office/powerpoint/2010/main" val="1235288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JPA Runtime Overview</a:t>
            </a:r>
            <a:endParaRPr lang="en-US" dirty="0"/>
          </a:p>
        </p:txBody>
      </p:sp>
      <p:grpSp>
        <p:nvGrpSpPr>
          <p:cNvPr id="3" name="Group 2"/>
          <p:cNvGrpSpPr/>
          <p:nvPr/>
        </p:nvGrpSpPr>
        <p:grpSpPr>
          <a:xfrm>
            <a:off x="1696309" y="1596458"/>
            <a:ext cx="8701725" cy="4486589"/>
            <a:chOff x="1696309" y="1596458"/>
            <a:chExt cx="8701725" cy="4486589"/>
          </a:xfrm>
        </p:grpSpPr>
        <p:sp>
          <p:nvSpPr>
            <p:cNvPr id="4" name="Rounded Rectangle 3"/>
            <p:cNvSpPr/>
            <p:nvPr/>
          </p:nvSpPr>
          <p:spPr>
            <a:xfrm>
              <a:off x="1696309" y="2023925"/>
              <a:ext cx="2568848" cy="3278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251346" y="2244173"/>
              <a:ext cx="1645920" cy="49638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 Manager</a:t>
              </a:r>
              <a:endParaRPr lang="en-IN" dirty="0"/>
            </a:p>
          </p:txBody>
        </p:sp>
        <p:sp>
          <p:nvSpPr>
            <p:cNvPr id="6" name="Rectangle 5"/>
            <p:cNvSpPr/>
            <p:nvPr/>
          </p:nvSpPr>
          <p:spPr>
            <a:xfrm>
              <a:off x="2268673" y="4078395"/>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Object1</a:t>
              </a:r>
              <a:endParaRPr lang="en-IN" dirty="0"/>
            </a:p>
          </p:txBody>
        </p:sp>
        <p:sp>
          <p:nvSpPr>
            <p:cNvPr id="8" name="Rectangle 7"/>
            <p:cNvSpPr/>
            <p:nvPr/>
          </p:nvSpPr>
          <p:spPr>
            <a:xfrm>
              <a:off x="2268673" y="4598124"/>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Object2</a:t>
              </a:r>
              <a:endParaRPr lang="en-IN" dirty="0"/>
            </a:p>
          </p:txBody>
        </p:sp>
        <p:sp>
          <p:nvSpPr>
            <p:cNvPr id="9" name="Oval 8"/>
            <p:cNvSpPr/>
            <p:nvPr/>
          </p:nvSpPr>
          <p:spPr>
            <a:xfrm>
              <a:off x="5586639" y="2432442"/>
              <a:ext cx="3422468" cy="2049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413861" y="2964800"/>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Object1</a:t>
              </a:r>
              <a:endParaRPr lang="en-IN" dirty="0"/>
            </a:p>
          </p:txBody>
        </p:sp>
        <p:sp>
          <p:nvSpPr>
            <p:cNvPr id="11" name="Rectangle 10"/>
            <p:cNvSpPr/>
            <p:nvPr/>
          </p:nvSpPr>
          <p:spPr>
            <a:xfrm>
              <a:off x="6498607" y="3499785"/>
              <a:ext cx="1645920" cy="327059"/>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Object2</a:t>
              </a:r>
              <a:endParaRPr lang="en-IN" dirty="0"/>
            </a:p>
          </p:txBody>
        </p:sp>
        <p:sp>
          <p:nvSpPr>
            <p:cNvPr id="12" name="Can 11"/>
            <p:cNvSpPr/>
            <p:nvPr/>
          </p:nvSpPr>
          <p:spPr>
            <a:xfrm>
              <a:off x="8934994" y="4254733"/>
              <a:ext cx="1463040" cy="18283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sp>
          <p:nvSpPr>
            <p:cNvPr id="13" name="Left-Up Arrow 12"/>
            <p:cNvSpPr/>
            <p:nvPr/>
          </p:nvSpPr>
          <p:spPr>
            <a:xfrm rot="5400000">
              <a:off x="7579722" y="4086993"/>
              <a:ext cx="960119" cy="1750425"/>
            </a:xfrm>
            <a:prstGeom prst="leftUpArrow">
              <a:avLst>
                <a:gd name="adj1" fmla="val 11395"/>
                <a:gd name="adj2" fmla="val 15476"/>
                <a:gd name="adj3" fmla="val 2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6191794" y="5442265"/>
              <a:ext cx="2390501" cy="400110"/>
            </a:xfrm>
            <a:prstGeom prst="rect">
              <a:avLst/>
            </a:prstGeom>
            <a:noFill/>
          </p:spPr>
          <p:txBody>
            <a:bodyPr wrap="square" rtlCol="0">
              <a:spAutoFit/>
            </a:bodyPr>
            <a:lstStyle/>
            <a:p>
              <a:r>
                <a:rPr lang="en-IN" sz="2000" b="1" dirty="0" smtClean="0">
                  <a:latin typeface="Trebuchet MS" panose="020B0603020202020204" pitchFamily="34" charset="0"/>
                </a:rPr>
                <a:t>Managed Entities</a:t>
              </a:r>
              <a:endParaRPr lang="en-IN" sz="2000" b="1" dirty="0">
                <a:latin typeface="Trebuchet MS" panose="020B0603020202020204" pitchFamily="34" charset="0"/>
              </a:endParaRPr>
            </a:p>
          </p:txBody>
        </p:sp>
        <p:sp>
          <p:nvSpPr>
            <p:cNvPr id="15" name="TextBox 14"/>
            <p:cNvSpPr txBox="1"/>
            <p:nvPr/>
          </p:nvSpPr>
          <p:spPr>
            <a:xfrm>
              <a:off x="6119784" y="2001179"/>
              <a:ext cx="2828112" cy="400110"/>
            </a:xfrm>
            <a:prstGeom prst="rect">
              <a:avLst/>
            </a:prstGeom>
            <a:noFill/>
          </p:spPr>
          <p:txBody>
            <a:bodyPr wrap="square" rtlCol="0">
              <a:spAutoFit/>
            </a:bodyPr>
            <a:lstStyle/>
            <a:p>
              <a:r>
                <a:rPr lang="en-IN" sz="2000" b="1" dirty="0" smtClean="0">
                  <a:latin typeface="Trebuchet MS" panose="020B0603020202020204" pitchFamily="34" charset="0"/>
                </a:rPr>
                <a:t>Persistence Context</a:t>
              </a:r>
              <a:endParaRPr lang="en-IN" sz="2000" b="1" dirty="0">
                <a:latin typeface="Trebuchet MS" panose="020B0603020202020204" pitchFamily="34" charset="0"/>
              </a:endParaRPr>
            </a:p>
          </p:txBody>
        </p:sp>
        <p:sp>
          <p:nvSpPr>
            <p:cNvPr id="16" name="TextBox 15"/>
            <p:cNvSpPr txBox="1"/>
            <p:nvPr/>
          </p:nvSpPr>
          <p:spPr>
            <a:xfrm>
              <a:off x="2251346" y="1596458"/>
              <a:ext cx="2390501" cy="400110"/>
            </a:xfrm>
            <a:prstGeom prst="rect">
              <a:avLst/>
            </a:prstGeom>
            <a:noFill/>
          </p:spPr>
          <p:txBody>
            <a:bodyPr wrap="square" rtlCol="0">
              <a:spAutoFit/>
            </a:bodyPr>
            <a:lstStyle/>
            <a:p>
              <a:r>
                <a:rPr lang="en-IN" sz="2000" b="1" dirty="0" smtClean="0">
                  <a:latin typeface="Trebuchet MS" panose="020B0603020202020204" pitchFamily="34" charset="0"/>
                </a:rPr>
                <a:t>Application</a:t>
              </a:r>
              <a:endParaRPr lang="en-IN" sz="2000" b="1" dirty="0">
                <a:latin typeface="Trebuchet MS" panose="020B0603020202020204" pitchFamily="34" charset="0"/>
              </a:endParaRPr>
            </a:p>
          </p:txBody>
        </p:sp>
        <p:cxnSp>
          <p:nvCxnSpPr>
            <p:cNvPr id="18" name="Straight Arrow Connector 17"/>
            <p:cNvCxnSpPr>
              <a:endCxn id="9" idx="1"/>
            </p:cNvCxnSpPr>
            <p:nvPr/>
          </p:nvCxnSpPr>
          <p:spPr>
            <a:xfrm>
              <a:off x="3897266" y="2425788"/>
              <a:ext cx="2190582" cy="30682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endCxn id="10" idx="1"/>
            </p:cNvCxnSpPr>
            <p:nvPr/>
          </p:nvCxnSpPr>
          <p:spPr>
            <a:xfrm flipV="1">
              <a:off x="3914593" y="3128330"/>
              <a:ext cx="2499268" cy="11264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flipV="1">
              <a:off x="3951650" y="3620824"/>
              <a:ext cx="2499268" cy="112640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53244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US" dirty="0" smtClean="0"/>
              <a:t>Persistence Context</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lnSpcReduction="10000"/>
          </a:bodyPr>
          <a:lstStyle/>
          <a:p>
            <a:pPr algn="just"/>
            <a:r>
              <a:rPr lang="en-IN" b="1" dirty="0"/>
              <a:t>Entity Manager:</a:t>
            </a:r>
            <a:endParaRPr lang="en-IN" dirty="0"/>
          </a:p>
          <a:p>
            <a:pPr algn="just"/>
            <a:r>
              <a:rPr lang="en-IN" dirty="0"/>
              <a:t>The EntityManager is the primary interface used by application developers to interact with the JPA runtime. </a:t>
            </a:r>
          </a:p>
          <a:p>
            <a:pPr algn="just"/>
            <a:r>
              <a:rPr lang="en-IN" b="1" dirty="0"/>
              <a:t>Persistence Context:</a:t>
            </a:r>
            <a:endParaRPr lang="en-IN" dirty="0"/>
          </a:p>
          <a:p>
            <a:pPr algn="just"/>
            <a:r>
              <a:rPr lang="en-IN" dirty="0"/>
              <a:t>Persistence context defines a scope under which particular entity instances are created, persisted, and removed.</a:t>
            </a:r>
            <a:endParaRPr lang="en-IN" dirty="0" smtClean="0"/>
          </a:p>
          <a:p>
            <a:pPr algn="just"/>
            <a:r>
              <a:rPr lang="en-IN" dirty="0" smtClean="0"/>
              <a:t>Persistence </a:t>
            </a:r>
            <a:r>
              <a:rPr lang="en-IN" dirty="0"/>
              <a:t>context </a:t>
            </a:r>
            <a:r>
              <a:rPr lang="en-IN" dirty="0" smtClean="0"/>
              <a:t>is to </a:t>
            </a:r>
            <a:r>
              <a:rPr lang="en-IN" dirty="0"/>
              <a:t>manage the entity lifecycle in an application</a:t>
            </a:r>
            <a:r>
              <a:rPr lang="en-IN" dirty="0" smtClean="0"/>
              <a:t>.</a:t>
            </a:r>
          </a:p>
          <a:p>
            <a:pPr algn="just"/>
            <a:r>
              <a:rPr lang="en-IN" dirty="0"/>
              <a:t>Every EntityManager manages </a:t>
            </a:r>
            <a:r>
              <a:rPr lang="en-IN" b="1" dirty="0"/>
              <a:t>its own </a:t>
            </a:r>
            <a:r>
              <a:rPr lang="en-IN" dirty="0"/>
              <a:t>persistence context. In short, persistence context is a memory area for EntityManager to work on entity instance. </a:t>
            </a:r>
            <a:endParaRPr lang="en-IN" dirty="0" smtClean="0"/>
          </a:p>
          <a:p>
            <a:pPr algn="just"/>
            <a:r>
              <a:rPr lang="en-IN" b="1" dirty="0"/>
              <a:t>The persistence context is the first-level cache where all the entities are fetched from the database or saved to the database</a:t>
            </a:r>
            <a:r>
              <a:rPr lang="en-IN" dirty="0"/>
              <a:t>. It sits between our application and persistent storage.</a:t>
            </a:r>
          </a:p>
        </p:txBody>
      </p:sp>
    </p:spTree>
    <p:extLst>
      <p:ext uri="{BB962C8B-B14F-4D97-AF65-F5344CB8AC3E}">
        <p14:creationId xmlns:p14="http://schemas.microsoft.com/office/powerpoint/2010/main" val="2206973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353565" y="252034"/>
            <a:ext cx="9438716" cy="797605"/>
          </a:xfrm>
        </p:spPr>
        <p:txBody>
          <a:bodyPr/>
          <a:lstStyle/>
          <a:p>
            <a:r>
              <a:rPr lang="en-US" dirty="0" smtClean="0"/>
              <a:t>Entity Life Cycle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normAutofit/>
          </a:bodyPr>
          <a:lstStyle/>
          <a:p>
            <a:pPr algn="just"/>
            <a:r>
              <a:rPr lang="en-IN" dirty="0" smtClean="0"/>
              <a:t>Object/Entity managed by ORM by using EntityManager passes through different stages during its persistence.</a:t>
            </a:r>
          </a:p>
          <a:p>
            <a:pPr algn="just"/>
            <a:endParaRPr lang="en-IN" dirty="0" smtClean="0"/>
          </a:p>
          <a:p>
            <a:pPr algn="just"/>
            <a:endParaRPr lang="en-IN" dirty="0" smtClean="0"/>
          </a:p>
        </p:txBody>
      </p:sp>
      <p:grpSp>
        <p:nvGrpSpPr>
          <p:cNvPr id="30" name="Group 29"/>
          <p:cNvGrpSpPr/>
          <p:nvPr/>
        </p:nvGrpSpPr>
        <p:grpSpPr>
          <a:xfrm>
            <a:off x="1619794" y="2677886"/>
            <a:ext cx="8956173" cy="3287784"/>
            <a:chOff x="813440" y="2338884"/>
            <a:chExt cx="9762527" cy="3613723"/>
          </a:xfrm>
        </p:grpSpPr>
        <p:sp>
          <p:nvSpPr>
            <p:cNvPr id="17" name="Rectangle 16"/>
            <p:cNvSpPr/>
            <p:nvPr/>
          </p:nvSpPr>
          <p:spPr>
            <a:xfrm>
              <a:off x="5770036" y="3474720"/>
              <a:ext cx="2935835" cy="1332411"/>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177092" y="3806111"/>
              <a:ext cx="2091697"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3787182" y="3806111"/>
              <a:ext cx="1545772"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813440" y="3806111"/>
              <a:ext cx="2099577"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246450" y="5273338"/>
              <a:ext cx="2022339"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246450" y="2338884"/>
              <a:ext cx="2022339" cy="6792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9112927" y="3227701"/>
              <a:ext cx="1463040" cy="18283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2913017" y="4145746"/>
              <a:ext cx="87416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332954" y="4116198"/>
              <a:ext cx="87416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268789" y="4141858"/>
              <a:ext cx="87416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759337" y="3018153"/>
              <a:ext cx="0" cy="7879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246661" y="4485380"/>
              <a:ext cx="0" cy="7879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686543" y="3016853"/>
              <a:ext cx="0" cy="7892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7" idx="1"/>
            </p:cNvCxnSpPr>
            <p:nvPr/>
          </p:nvCxnSpPr>
          <p:spPr>
            <a:xfrm flipH="1" flipV="1">
              <a:off x="1763485" y="4485380"/>
              <a:ext cx="4482965" cy="112759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796251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New/Transient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70906" y="1317648"/>
            <a:ext cx="11039452" cy="5053380"/>
          </a:xfrm>
        </p:spPr>
        <p:txBody>
          <a:bodyPr>
            <a:normAutofit/>
          </a:bodyPr>
          <a:lstStyle/>
          <a:p>
            <a:pPr algn="just"/>
            <a:r>
              <a:rPr lang="en-IN" dirty="0"/>
              <a:t>When an entity object is initially created its state is </a:t>
            </a:r>
            <a:r>
              <a:rPr lang="en-IN" b="1" dirty="0"/>
              <a:t>New</a:t>
            </a:r>
            <a:r>
              <a:rPr lang="en-IN" dirty="0" smtClean="0"/>
              <a:t>. In </a:t>
            </a:r>
            <a:r>
              <a:rPr lang="en-IN" dirty="0"/>
              <a:t>this state the object is not yet associated with an Entity Manager and has no representation in the database. </a:t>
            </a:r>
            <a:endParaRPr lang="en-IN" dirty="0" smtClean="0"/>
          </a:p>
          <a:p>
            <a:pPr algn="just"/>
            <a:r>
              <a:rPr lang="en-IN" dirty="0"/>
              <a:t> a newly instantiated entity object is called </a:t>
            </a:r>
            <a:r>
              <a:rPr lang="en-IN" i="1" dirty="0"/>
              <a:t>transient</a:t>
            </a:r>
            <a:r>
              <a:rPr lang="en-IN" dirty="0"/>
              <a:t>. The entity hasn’t been persisted yet, so it doesn’t represent any database record.</a:t>
            </a:r>
            <a:endParaRPr lang="en-IN" dirty="0" smtClean="0"/>
          </a:p>
          <a:p>
            <a:pPr algn="just"/>
            <a:endParaRPr lang="en-IN" dirty="0" smtClean="0"/>
          </a:p>
        </p:txBody>
      </p:sp>
      <p:grpSp>
        <p:nvGrpSpPr>
          <p:cNvPr id="35" name="Group 34"/>
          <p:cNvGrpSpPr/>
          <p:nvPr/>
        </p:nvGrpSpPr>
        <p:grpSpPr>
          <a:xfrm>
            <a:off x="1530256" y="3513547"/>
            <a:ext cx="8554270" cy="2765270"/>
            <a:chOff x="1228069" y="2664823"/>
            <a:chExt cx="9557894" cy="3287784"/>
          </a:xfrm>
        </p:grpSpPr>
        <p:sp>
          <p:nvSpPr>
            <p:cNvPr id="17" name="Rectangle 16"/>
            <p:cNvSpPr/>
            <p:nvPr/>
          </p:nvSpPr>
          <p:spPr>
            <a:xfrm>
              <a:off x="6166991" y="3698213"/>
              <a:ext cx="2693344" cy="1212234"/>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540425" y="3999714"/>
              <a:ext cx="1918929" cy="6180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47914" y="3999714"/>
              <a:ext cx="1418096" cy="618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228069" y="3999714"/>
              <a:ext cx="2317885" cy="6180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604054" y="5334605"/>
              <a:ext cx="1855300" cy="6180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604054" y="2664823"/>
              <a:ext cx="1855300" cy="6180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9233769" y="3473474"/>
              <a:ext cx="1552194" cy="1663410"/>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545954" y="4308715"/>
              <a:ext cx="80196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766010" y="4281833"/>
              <a:ext cx="80196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459355" y="4305178"/>
              <a:ext cx="80196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991982" y="3282825"/>
              <a:ext cx="0" cy="7168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521651" y="4617716"/>
              <a:ext cx="0" cy="71688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007797" y="3281643"/>
              <a:ext cx="0" cy="71807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491368" y="4643842"/>
              <a:ext cx="4112686" cy="102589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
        <p:nvSpPr>
          <p:cNvPr id="32" name="TextBox 31"/>
          <p:cNvSpPr txBox="1"/>
          <p:nvPr/>
        </p:nvSpPr>
        <p:spPr>
          <a:xfrm>
            <a:off x="2196581" y="4178641"/>
            <a:ext cx="3794051"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Student s1 = new Student()</a:t>
            </a:r>
            <a:endParaRPr lang="en-I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37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Managed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0842" y="1084501"/>
            <a:ext cx="11039452" cy="5053380"/>
          </a:xfrm>
        </p:spPr>
        <p:txBody>
          <a:bodyPr>
            <a:normAutofit/>
          </a:bodyPr>
          <a:lstStyle/>
          <a:p>
            <a:pPr algn="just"/>
            <a:r>
              <a:rPr lang="en-IN" b="1" dirty="0"/>
              <a:t>Managed State : </a:t>
            </a:r>
            <a:r>
              <a:rPr lang="en-IN" dirty="0"/>
              <a:t>An entity object becomes </a:t>
            </a:r>
            <a:r>
              <a:rPr lang="en-IN" b="1" dirty="0" smtClean="0"/>
              <a:t>Managed </a:t>
            </a:r>
            <a:r>
              <a:rPr lang="en-IN" dirty="0" smtClean="0"/>
              <a:t>when </a:t>
            </a:r>
            <a:r>
              <a:rPr lang="en-IN" dirty="0"/>
              <a:t>it is persisted to the database via an EntityManager’s persist method which must be invoked within an active transaction</a:t>
            </a:r>
            <a:r>
              <a:rPr lang="en-IN" dirty="0" smtClean="0"/>
              <a:t>. On </a:t>
            </a:r>
            <a:r>
              <a:rPr lang="en-IN" dirty="0"/>
              <a:t>transaction commit, the owning Entity Manager stores the new entity object to the database.</a:t>
            </a:r>
          </a:p>
          <a:p>
            <a:pPr algn="just"/>
            <a:r>
              <a:rPr lang="en-IN" dirty="0" smtClean="0"/>
              <a:t>The </a:t>
            </a:r>
            <a:r>
              <a:rPr lang="en-IN" dirty="0"/>
              <a:t>managed state is maintained by below three methods:</a:t>
            </a:r>
          </a:p>
          <a:p>
            <a:pPr marL="457200" lvl="1" indent="0" algn="just">
              <a:buNone/>
            </a:pPr>
            <a:r>
              <a:rPr lang="en-IN" dirty="0"/>
              <a:t>1. </a:t>
            </a:r>
            <a:r>
              <a:rPr lang="en-IN" dirty="0" smtClean="0"/>
              <a:t>EntityManager.persist(s1);</a:t>
            </a:r>
            <a:endParaRPr lang="en-IN" dirty="0"/>
          </a:p>
          <a:p>
            <a:pPr marL="457200" lvl="1" indent="0" algn="just">
              <a:buNone/>
            </a:pPr>
            <a:r>
              <a:rPr lang="en-IN" dirty="0"/>
              <a:t>2. </a:t>
            </a:r>
            <a:r>
              <a:rPr lang="en-IN" dirty="0" smtClean="0"/>
              <a:t>EntityManager.find() </a:t>
            </a:r>
          </a:p>
          <a:p>
            <a:pPr marL="457200" lvl="1" indent="0" algn="just">
              <a:buNone/>
            </a:pPr>
            <a:r>
              <a:rPr lang="en-IN" dirty="0" smtClean="0"/>
              <a:t>3. EntityManager.flush()</a:t>
            </a:r>
          </a:p>
        </p:txBody>
      </p:sp>
      <p:cxnSp>
        <p:nvCxnSpPr>
          <p:cNvPr id="14" name="Straight Arrow Connector 13"/>
          <p:cNvCxnSpPr/>
          <p:nvPr/>
        </p:nvCxnSpPr>
        <p:spPr>
          <a:xfrm>
            <a:off x="5591692" y="4873572"/>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162982" y="5156075"/>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nvGrpSpPr>
          <p:cNvPr id="11" name="Group 10"/>
          <p:cNvGrpSpPr/>
          <p:nvPr/>
        </p:nvGrpSpPr>
        <p:grpSpPr>
          <a:xfrm>
            <a:off x="1530256" y="3513547"/>
            <a:ext cx="8554270" cy="2765270"/>
            <a:chOff x="1530256" y="3513547"/>
            <a:chExt cx="8554270" cy="2765270"/>
          </a:xfrm>
        </p:grpSpPr>
        <p:sp>
          <p:nvSpPr>
            <p:cNvPr id="17" name="Rectangle 16"/>
            <p:cNvSpPr/>
            <p:nvPr/>
          </p:nvSpPr>
          <p:spPr>
            <a:xfrm>
              <a:off x="5950568" y="4382705"/>
              <a:ext cx="2410530" cy="1019579"/>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284790" y="4636289"/>
              <a:ext cx="1717432"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22503" y="4636289"/>
              <a:ext cx="1269189"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530256" y="4636289"/>
              <a:ext cx="2074496"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341737" y="5759032"/>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341737" y="3513547"/>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8695320" y="4193682"/>
              <a:ext cx="1389206" cy="13990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604752" y="4896182"/>
              <a:ext cx="71775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002223" y="4893207"/>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583926" y="4033332"/>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703085" y="4032338"/>
              <a:ext cx="0" cy="6039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660903" y="5178049"/>
              <a:ext cx="3680835" cy="862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a:off x="4854562" y="4193682"/>
              <a:ext cx="1707627"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persist(s1)</a:t>
              </a:r>
              <a:endParaRPr lang="en-IN" b="1" dirty="0">
                <a:latin typeface="Courier New" panose="02070309020205020404" pitchFamily="49" charset="0"/>
                <a:cs typeface="Courier New" panose="02070309020205020404" pitchFamily="49" charset="0"/>
              </a:endParaRPr>
            </a:p>
          </p:txBody>
        </p:sp>
        <p:sp>
          <p:nvSpPr>
            <p:cNvPr id="22" name="TextBox 21"/>
            <p:cNvSpPr txBox="1"/>
            <p:nvPr/>
          </p:nvSpPr>
          <p:spPr>
            <a:xfrm>
              <a:off x="7764864" y="5209904"/>
              <a:ext cx="1707627"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find()</a:t>
              </a:r>
              <a:endParaRPr lang="en-IN" b="1" dirty="0">
                <a:latin typeface="Courier New" panose="02070309020205020404" pitchFamily="49" charset="0"/>
                <a:cs typeface="Courier New" panose="02070309020205020404" pitchFamily="49" charset="0"/>
              </a:endParaRPr>
            </a:p>
          </p:txBody>
        </p:sp>
        <p:sp>
          <p:nvSpPr>
            <p:cNvPr id="23" name="TextBox 22"/>
            <p:cNvSpPr txBox="1"/>
            <p:nvPr/>
          </p:nvSpPr>
          <p:spPr>
            <a:xfrm>
              <a:off x="7610953" y="4242964"/>
              <a:ext cx="1707627" cy="369332"/>
            </a:xfrm>
            <a:prstGeom prst="rect">
              <a:avLst/>
            </a:prstGeom>
            <a:noFill/>
          </p:spPr>
          <p:txBody>
            <a:bodyPr wrap="square" rtlCol="0">
              <a:spAutoFit/>
            </a:bodyPr>
            <a:lstStyle/>
            <a:p>
              <a:r>
                <a:rPr lang="en-IN" b="1" dirty="0" smtClean="0">
                  <a:latin typeface="Courier New" panose="02070309020205020404" pitchFamily="49" charset="0"/>
                  <a:cs typeface="Courier New" panose="02070309020205020404" pitchFamily="49" charset="0"/>
                </a:rPr>
                <a:t>flush()</a:t>
              </a:r>
              <a:endParaRPr lang="en-IN"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85146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Detached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0842" y="1071438"/>
            <a:ext cx="11039452" cy="5053380"/>
          </a:xfrm>
        </p:spPr>
        <p:txBody>
          <a:bodyPr>
            <a:normAutofit/>
          </a:bodyPr>
          <a:lstStyle/>
          <a:p>
            <a:pPr algn="just"/>
            <a:r>
              <a:rPr lang="en-IN" dirty="0" smtClean="0"/>
              <a:t>The entity instance is an instance with a persistent identity that is no longer associated with a persistence context, usually because the persistence context was closed or the instance was evicted from the context.</a:t>
            </a:r>
          </a:p>
          <a:p>
            <a:pPr algn="just"/>
            <a:r>
              <a:rPr lang="en-IN" dirty="0" smtClean="0"/>
              <a:t>This state represents </a:t>
            </a:r>
            <a:r>
              <a:rPr lang="en-IN" dirty="0"/>
              <a:t>entity objects that have been disconnected from the EntityManager. For instance, all the managed objects of an EntityManager become detached when the EntityManager is closed.</a:t>
            </a:r>
            <a:endParaRPr lang="en-IN" dirty="0" smtClean="0"/>
          </a:p>
        </p:txBody>
      </p:sp>
      <p:sp>
        <p:nvSpPr>
          <p:cNvPr id="3" name="Rounded Rectangle 2"/>
          <p:cNvSpPr/>
          <p:nvPr/>
        </p:nvSpPr>
        <p:spPr>
          <a:xfrm>
            <a:off x="6284790" y="4636289"/>
            <a:ext cx="1717432"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cxnSp>
        <p:nvCxnSpPr>
          <p:cNvPr id="14" name="Straight Arrow Connector 13"/>
          <p:cNvCxnSpPr/>
          <p:nvPr/>
        </p:nvCxnSpPr>
        <p:spPr>
          <a:xfrm>
            <a:off x="5591692" y="4873572"/>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703085" y="4032338"/>
            <a:ext cx="0" cy="6039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nvGrpSpPr>
          <p:cNvPr id="12" name="Group 11"/>
          <p:cNvGrpSpPr/>
          <p:nvPr/>
        </p:nvGrpSpPr>
        <p:grpSpPr>
          <a:xfrm>
            <a:off x="1530256" y="3513547"/>
            <a:ext cx="8554270" cy="2765270"/>
            <a:chOff x="1530256" y="3513547"/>
            <a:chExt cx="8554270" cy="2765270"/>
          </a:xfrm>
        </p:grpSpPr>
        <p:sp>
          <p:nvSpPr>
            <p:cNvPr id="17" name="Rectangle 16"/>
            <p:cNvSpPr/>
            <p:nvPr/>
          </p:nvSpPr>
          <p:spPr>
            <a:xfrm>
              <a:off x="5950568" y="4382705"/>
              <a:ext cx="2410530" cy="1019579"/>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5" name="Rounded Rectangle 4"/>
            <p:cNvSpPr/>
            <p:nvPr/>
          </p:nvSpPr>
          <p:spPr>
            <a:xfrm>
              <a:off x="4322503" y="4636289"/>
              <a:ext cx="1269189"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530256" y="4636289"/>
              <a:ext cx="2074496"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341737" y="5759032"/>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341737" y="3513547"/>
              <a:ext cx="1660485"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8695320" y="4193682"/>
              <a:ext cx="1389206" cy="1399051"/>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604752" y="4896182"/>
              <a:ext cx="71775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002223" y="4893207"/>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583926" y="4033332"/>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162982" y="5156075"/>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660903" y="5178049"/>
              <a:ext cx="3680835" cy="862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657061" y="4045327"/>
              <a:ext cx="2764111" cy="646331"/>
            </a:xfrm>
            <a:prstGeom prst="rect">
              <a:avLst/>
            </a:prstGeom>
            <a:noFill/>
          </p:spPr>
          <p:txBody>
            <a:bodyPr wrap="square" rtlCol="0">
              <a:spAutoFit/>
            </a:bodyPr>
            <a:lstStyle/>
            <a:p>
              <a:pPr algn="ctr"/>
              <a:r>
                <a:rPr lang="en-IN" b="1" dirty="0" smtClean="0">
                  <a:latin typeface="Courier New" panose="02070309020205020404" pitchFamily="49" charset="0"/>
                  <a:cs typeface="Courier New" panose="02070309020205020404" pitchFamily="49" charset="0"/>
                </a:rPr>
                <a:t>Persistence Closed</a:t>
              </a:r>
            </a:p>
            <a:p>
              <a:pPr algn="ctr"/>
              <a:r>
                <a:rPr lang="en-IN" b="1" dirty="0" smtClean="0">
                  <a:latin typeface="Courier New" panose="02070309020205020404" pitchFamily="49" charset="0"/>
                  <a:cs typeface="Courier New" panose="02070309020205020404" pitchFamily="49" charset="0"/>
                </a:rPr>
                <a:t>detach(s1)</a:t>
              </a:r>
              <a:endParaRPr lang="en-IN"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68617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a:xfrm>
            <a:off x="237739" y="273833"/>
            <a:ext cx="9438716" cy="797605"/>
          </a:xfrm>
        </p:spPr>
        <p:txBody>
          <a:bodyPr/>
          <a:lstStyle/>
          <a:p>
            <a:r>
              <a:rPr lang="en-US" dirty="0" smtClean="0"/>
              <a:t>Removed State</a:t>
            </a:r>
            <a:endParaRPr lang="en-US"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a:xfrm>
            <a:off x="430842" y="1071438"/>
            <a:ext cx="11039452" cy="5053380"/>
          </a:xfrm>
        </p:spPr>
        <p:txBody>
          <a:bodyPr>
            <a:normAutofit/>
          </a:bodyPr>
          <a:lstStyle/>
          <a:p>
            <a:pPr algn="just">
              <a:lnSpc>
                <a:spcPct val="150000"/>
              </a:lnSpc>
            </a:pPr>
            <a:r>
              <a:rPr lang="en-IN" dirty="0"/>
              <a:t>A managed entity object can also be retrieved from the database and marked for deletion, by using the EntityManager’s remove method within an active transaction. The entity object changes its state from Managed to </a:t>
            </a:r>
            <a:r>
              <a:rPr lang="en-IN" b="1" dirty="0"/>
              <a:t>Removed</a:t>
            </a:r>
            <a:r>
              <a:rPr lang="en-IN" dirty="0"/>
              <a:t>, and is physically deleted from the database during commit.</a:t>
            </a:r>
            <a:endParaRPr lang="en-IN" dirty="0" smtClean="0"/>
          </a:p>
        </p:txBody>
      </p:sp>
      <p:sp>
        <p:nvSpPr>
          <p:cNvPr id="17" name="Rectangle 16"/>
          <p:cNvSpPr/>
          <p:nvPr/>
        </p:nvSpPr>
        <p:spPr>
          <a:xfrm>
            <a:off x="5950568" y="4382705"/>
            <a:ext cx="2410530" cy="1019579"/>
          </a:xfrm>
          <a:prstGeom prst="rect">
            <a:avLst/>
          </a:prstGeom>
          <a:ln>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Rounded Rectangle 2"/>
          <p:cNvSpPr/>
          <p:nvPr/>
        </p:nvSpPr>
        <p:spPr>
          <a:xfrm>
            <a:off x="6284790" y="4636289"/>
            <a:ext cx="1717432"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Managed</a:t>
            </a:r>
            <a:endParaRPr lang="en-IN" sz="2400" b="1" dirty="0"/>
          </a:p>
        </p:txBody>
      </p:sp>
      <p:sp>
        <p:nvSpPr>
          <p:cNvPr id="5" name="Rounded Rectangle 4"/>
          <p:cNvSpPr/>
          <p:nvPr/>
        </p:nvSpPr>
        <p:spPr>
          <a:xfrm>
            <a:off x="4322503" y="4636289"/>
            <a:ext cx="1269189"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New</a:t>
            </a:r>
            <a:endParaRPr lang="en-IN" sz="2400" b="1" dirty="0"/>
          </a:p>
        </p:txBody>
      </p:sp>
      <p:sp>
        <p:nvSpPr>
          <p:cNvPr id="6" name="Rounded Rectangle 5"/>
          <p:cNvSpPr/>
          <p:nvPr/>
        </p:nvSpPr>
        <p:spPr>
          <a:xfrm>
            <a:off x="1530256" y="4636289"/>
            <a:ext cx="2074496"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Doesn't Exists</a:t>
            </a:r>
            <a:endParaRPr lang="en-IN" sz="2400" b="1" dirty="0"/>
          </a:p>
        </p:txBody>
      </p:sp>
      <p:sp>
        <p:nvSpPr>
          <p:cNvPr id="7" name="Rounded Rectangle 6"/>
          <p:cNvSpPr/>
          <p:nvPr/>
        </p:nvSpPr>
        <p:spPr>
          <a:xfrm>
            <a:off x="6341737" y="5759032"/>
            <a:ext cx="1660485" cy="519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Removed</a:t>
            </a:r>
            <a:endParaRPr lang="en-IN" sz="2400" b="1" dirty="0"/>
          </a:p>
        </p:txBody>
      </p:sp>
      <p:sp>
        <p:nvSpPr>
          <p:cNvPr id="8" name="Rounded Rectangle 7"/>
          <p:cNvSpPr/>
          <p:nvPr/>
        </p:nvSpPr>
        <p:spPr>
          <a:xfrm>
            <a:off x="6341737" y="3513547"/>
            <a:ext cx="1660485" cy="51978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2400" b="1" dirty="0" smtClean="0"/>
              <a:t>Detached</a:t>
            </a:r>
            <a:endParaRPr lang="en-IN" sz="2400" b="1" dirty="0"/>
          </a:p>
        </p:txBody>
      </p:sp>
      <p:sp>
        <p:nvSpPr>
          <p:cNvPr id="10" name="Can 9"/>
          <p:cNvSpPr/>
          <p:nvPr/>
        </p:nvSpPr>
        <p:spPr>
          <a:xfrm>
            <a:off x="8695320" y="4193682"/>
            <a:ext cx="1389206" cy="139905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Database</a:t>
            </a:r>
            <a:endParaRPr lang="en-IN" sz="2400" b="1" dirty="0"/>
          </a:p>
        </p:txBody>
      </p:sp>
      <p:cxnSp>
        <p:nvCxnSpPr>
          <p:cNvPr id="13" name="Straight Arrow Connector 12"/>
          <p:cNvCxnSpPr>
            <a:stCxn id="6" idx="3"/>
            <a:endCxn id="5" idx="1"/>
          </p:cNvCxnSpPr>
          <p:nvPr/>
        </p:nvCxnSpPr>
        <p:spPr>
          <a:xfrm>
            <a:off x="3604752" y="4896182"/>
            <a:ext cx="71775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5591692" y="4873572"/>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p:nvPr/>
        </p:nvCxnSpPr>
        <p:spPr>
          <a:xfrm>
            <a:off x="8002223" y="4893207"/>
            <a:ext cx="71775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a:off x="7583926" y="4033332"/>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7162982" y="5156075"/>
            <a:ext cx="0" cy="60295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703085" y="4032338"/>
            <a:ext cx="0" cy="6039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flipH="1" flipV="1">
            <a:off x="2660903" y="5178049"/>
            <a:ext cx="3680835" cy="8628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7540062" y="4295157"/>
            <a:ext cx="1470604" cy="369332"/>
          </a:xfrm>
          <a:prstGeom prst="rect">
            <a:avLst/>
          </a:prstGeom>
          <a:noFill/>
        </p:spPr>
        <p:txBody>
          <a:bodyPr wrap="square" rtlCol="0">
            <a:spAutoFit/>
          </a:bodyPr>
          <a:lstStyle/>
          <a:p>
            <a:pPr algn="ctr"/>
            <a:r>
              <a:rPr lang="en-IN" b="1" dirty="0" smtClean="0">
                <a:latin typeface="Courier New" panose="02070309020205020404" pitchFamily="49" charset="0"/>
                <a:cs typeface="Courier New" panose="02070309020205020404" pitchFamily="49" charset="0"/>
              </a:rPr>
              <a:t>flush()</a:t>
            </a:r>
            <a:endParaRPr lang="en-IN" b="1" dirty="0">
              <a:latin typeface="Courier New" panose="02070309020205020404" pitchFamily="49" charset="0"/>
              <a:cs typeface="Courier New" panose="02070309020205020404" pitchFamily="49" charset="0"/>
            </a:endParaRPr>
          </a:p>
        </p:txBody>
      </p:sp>
      <p:sp>
        <p:nvSpPr>
          <p:cNvPr id="22" name="TextBox 21"/>
          <p:cNvSpPr txBox="1"/>
          <p:nvPr/>
        </p:nvSpPr>
        <p:spPr>
          <a:xfrm>
            <a:off x="7174772" y="5384792"/>
            <a:ext cx="1654996" cy="369332"/>
          </a:xfrm>
          <a:prstGeom prst="rect">
            <a:avLst/>
          </a:prstGeom>
          <a:noFill/>
        </p:spPr>
        <p:txBody>
          <a:bodyPr wrap="square" rtlCol="0">
            <a:spAutoFit/>
          </a:bodyPr>
          <a:lstStyle/>
          <a:p>
            <a:pPr algn="ctr"/>
            <a:r>
              <a:rPr lang="en-IN" b="1" dirty="0" smtClean="0">
                <a:latin typeface="Courier New" panose="02070309020205020404" pitchFamily="49" charset="0"/>
                <a:cs typeface="Courier New" panose="02070309020205020404" pitchFamily="49" charset="0"/>
              </a:rPr>
              <a:t>remove(s1)</a:t>
            </a:r>
            <a:endParaRPr lang="en-IN"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43942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JPA Working</a:t>
            </a:r>
            <a:endParaRPr lang="en-IN" dirty="0"/>
          </a:p>
        </p:txBody>
      </p:sp>
      <p:sp>
        <p:nvSpPr>
          <p:cNvPr id="48" name="TextBox 47"/>
          <p:cNvSpPr txBox="1"/>
          <p:nvPr/>
        </p:nvSpPr>
        <p:spPr>
          <a:xfrm>
            <a:off x="8884226" y="1136039"/>
            <a:ext cx="1895751" cy="369332"/>
          </a:xfrm>
          <a:prstGeom prst="rect">
            <a:avLst/>
          </a:prstGeom>
          <a:noFill/>
        </p:spPr>
        <p:txBody>
          <a:bodyPr wrap="square" rtlCol="0">
            <a:spAutoFit/>
          </a:bodyPr>
          <a:lstStyle/>
          <a:p>
            <a:r>
              <a:rPr lang="en-IN" dirty="0" smtClean="0"/>
              <a:t>2. Persistence unit</a:t>
            </a:r>
            <a:endParaRPr lang="en-IN" dirty="0"/>
          </a:p>
        </p:txBody>
      </p:sp>
      <p:grpSp>
        <p:nvGrpSpPr>
          <p:cNvPr id="90" name="Group 89"/>
          <p:cNvGrpSpPr/>
          <p:nvPr/>
        </p:nvGrpSpPr>
        <p:grpSpPr>
          <a:xfrm>
            <a:off x="2155371" y="1227909"/>
            <a:ext cx="9444446" cy="5054544"/>
            <a:chOff x="2364377" y="757646"/>
            <a:chExt cx="9235440" cy="5524807"/>
          </a:xfrm>
        </p:grpSpPr>
        <p:sp>
          <p:nvSpPr>
            <p:cNvPr id="31" name="Rounded Rectangle 30"/>
            <p:cNvSpPr/>
            <p:nvPr/>
          </p:nvSpPr>
          <p:spPr>
            <a:xfrm>
              <a:off x="2364377" y="757646"/>
              <a:ext cx="5686151" cy="429048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t"/>
            <a:lstStyle/>
            <a:p>
              <a:r>
                <a:rPr lang="en-IN" dirty="0"/>
                <a:t>j</a:t>
              </a:r>
              <a:r>
                <a:rPr lang="en-IN" dirty="0" smtClean="0"/>
                <a:t>avax.persistence</a:t>
              </a:r>
              <a:endParaRPr lang="en-IN" dirty="0"/>
            </a:p>
          </p:txBody>
        </p:sp>
        <p:sp>
          <p:nvSpPr>
            <p:cNvPr id="4" name="Rounded Rectangle 3"/>
            <p:cNvSpPr/>
            <p:nvPr/>
          </p:nvSpPr>
          <p:spPr>
            <a:xfrm>
              <a:off x="4397467" y="1101604"/>
              <a:ext cx="2026006" cy="535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Persistence</a:t>
              </a:r>
              <a:endParaRPr lang="en-IN" dirty="0"/>
            </a:p>
          </p:txBody>
        </p:sp>
        <p:sp>
          <p:nvSpPr>
            <p:cNvPr id="5" name="Rounded Rectangle 4"/>
            <p:cNvSpPr/>
            <p:nvPr/>
          </p:nvSpPr>
          <p:spPr>
            <a:xfrm>
              <a:off x="4245429" y="2403647"/>
              <a:ext cx="2330082" cy="561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EntityManagerFactory</a:t>
              </a:r>
              <a:endParaRPr lang="en-IN" dirty="0"/>
            </a:p>
          </p:txBody>
        </p:sp>
        <p:sp>
          <p:nvSpPr>
            <p:cNvPr id="6" name="Rounded Rectangle 5"/>
            <p:cNvSpPr/>
            <p:nvPr/>
          </p:nvSpPr>
          <p:spPr>
            <a:xfrm>
              <a:off x="4397467" y="3742279"/>
              <a:ext cx="2150832" cy="561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EntityManager</a:t>
              </a:r>
              <a:endParaRPr lang="en-IN" dirty="0"/>
            </a:p>
          </p:txBody>
        </p:sp>
        <p:sp>
          <p:nvSpPr>
            <p:cNvPr id="7" name="Rounded Rectangle 6"/>
            <p:cNvSpPr/>
            <p:nvPr/>
          </p:nvSpPr>
          <p:spPr>
            <a:xfrm>
              <a:off x="2801497" y="5351418"/>
              <a:ext cx="150222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Entity-A</a:t>
              </a:r>
              <a:endParaRPr lang="en-IN" dirty="0"/>
            </a:p>
          </p:txBody>
        </p:sp>
        <p:sp>
          <p:nvSpPr>
            <p:cNvPr id="8" name="Rounded Rectangle 7"/>
            <p:cNvSpPr/>
            <p:nvPr/>
          </p:nvSpPr>
          <p:spPr>
            <a:xfrm>
              <a:off x="4721768" y="5351418"/>
              <a:ext cx="150222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Entity-B</a:t>
              </a:r>
              <a:endParaRPr lang="en-IN" dirty="0"/>
            </a:p>
          </p:txBody>
        </p:sp>
        <p:sp>
          <p:nvSpPr>
            <p:cNvPr id="9" name="Rounded Rectangle 8"/>
            <p:cNvSpPr/>
            <p:nvPr/>
          </p:nvSpPr>
          <p:spPr>
            <a:xfrm>
              <a:off x="6548299" y="5351418"/>
              <a:ext cx="150222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Entity-C</a:t>
              </a:r>
              <a:endParaRPr lang="en-IN" dirty="0"/>
            </a:p>
          </p:txBody>
        </p:sp>
        <p:sp>
          <p:nvSpPr>
            <p:cNvPr id="10" name="Can 9"/>
            <p:cNvSpPr/>
            <p:nvPr/>
          </p:nvSpPr>
          <p:spPr>
            <a:xfrm>
              <a:off x="10202091" y="4217978"/>
              <a:ext cx="1397726" cy="16603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cxnSp>
          <p:nvCxnSpPr>
            <p:cNvPr id="12" name="Straight Arrow Connector 11"/>
            <p:cNvCxnSpPr>
              <a:stCxn id="4" idx="2"/>
              <a:endCxn id="5" idx="0"/>
            </p:cNvCxnSpPr>
            <p:nvPr/>
          </p:nvCxnSpPr>
          <p:spPr>
            <a:xfrm>
              <a:off x="5410470" y="1637062"/>
              <a:ext cx="0" cy="7665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72883" y="4312119"/>
              <a:ext cx="0" cy="10392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403212" y="2975694"/>
              <a:ext cx="4534" cy="7665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 idx="0"/>
            </p:cNvCxnSpPr>
            <p:nvPr/>
          </p:nvCxnSpPr>
          <p:spPr>
            <a:xfrm flipH="1">
              <a:off x="3552612" y="4278142"/>
              <a:ext cx="1957326" cy="1073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p:cNvCxnSpPr>
            <p:nvPr/>
          </p:nvCxnSpPr>
          <p:spPr>
            <a:xfrm>
              <a:off x="5472883" y="4303982"/>
              <a:ext cx="1567447" cy="10474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176895" y="4303982"/>
              <a:ext cx="1615386" cy="49787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Entity Transaction</a:t>
              </a:r>
              <a:endParaRPr lang="en-IN" dirty="0"/>
            </a:p>
          </p:txBody>
        </p:sp>
        <p:cxnSp>
          <p:nvCxnSpPr>
            <p:cNvPr id="27" name="Elbow Connector 26"/>
            <p:cNvCxnSpPr>
              <a:stCxn id="6" idx="3"/>
              <a:endCxn id="25" idx="0"/>
            </p:cNvCxnSpPr>
            <p:nvPr/>
          </p:nvCxnSpPr>
          <p:spPr>
            <a:xfrm>
              <a:off x="6548299" y="4023131"/>
              <a:ext cx="2436289" cy="280851"/>
            </a:xfrm>
            <a:prstGeom prst="bentConnector2">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5" idx="2"/>
            </p:cNvCxnSpPr>
            <p:nvPr/>
          </p:nvCxnSpPr>
          <p:spPr>
            <a:xfrm rot="16200000" flipH="1">
              <a:off x="9699164" y="4087285"/>
              <a:ext cx="384380" cy="1813532"/>
            </a:xfrm>
            <a:prstGeom prst="bentConnector2">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07522" y="4519208"/>
              <a:ext cx="1379769" cy="369332"/>
            </a:xfrm>
            <a:prstGeom prst="rect">
              <a:avLst/>
            </a:prstGeom>
            <a:noFill/>
          </p:spPr>
          <p:txBody>
            <a:bodyPr wrap="square" rtlCol="0">
              <a:spAutoFit/>
            </a:bodyPr>
            <a:lstStyle/>
            <a:p>
              <a:r>
                <a:rPr lang="en-IN" dirty="0" smtClean="0"/>
                <a:t> 5. manages</a:t>
              </a:r>
              <a:endParaRPr lang="en-IN" dirty="0"/>
            </a:p>
          </p:txBody>
        </p:sp>
        <p:sp>
          <p:nvSpPr>
            <p:cNvPr id="44" name="TextBox 43"/>
            <p:cNvSpPr txBox="1"/>
            <p:nvPr/>
          </p:nvSpPr>
          <p:spPr>
            <a:xfrm>
              <a:off x="5410470" y="1995450"/>
              <a:ext cx="1204398" cy="369332"/>
            </a:xfrm>
            <a:prstGeom prst="rect">
              <a:avLst/>
            </a:prstGeom>
            <a:noFill/>
          </p:spPr>
          <p:txBody>
            <a:bodyPr wrap="square" rtlCol="0">
              <a:spAutoFit/>
            </a:bodyPr>
            <a:lstStyle/>
            <a:p>
              <a:r>
                <a:rPr lang="en-IN" dirty="0" smtClean="0"/>
                <a:t>3. creates</a:t>
              </a:r>
              <a:endParaRPr lang="en-IN" dirty="0"/>
            </a:p>
          </p:txBody>
        </p:sp>
        <p:sp>
          <p:nvSpPr>
            <p:cNvPr id="45" name="TextBox 44"/>
            <p:cNvSpPr txBox="1"/>
            <p:nvPr/>
          </p:nvSpPr>
          <p:spPr>
            <a:xfrm>
              <a:off x="5403212" y="3347107"/>
              <a:ext cx="1204398" cy="369332"/>
            </a:xfrm>
            <a:prstGeom prst="rect">
              <a:avLst/>
            </a:prstGeom>
            <a:noFill/>
          </p:spPr>
          <p:txBody>
            <a:bodyPr wrap="square" rtlCol="0">
              <a:spAutoFit/>
            </a:bodyPr>
            <a:lstStyle/>
            <a:p>
              <a:r>
                <a:rPr lang="en-IN" dirty="0"/>
                <a:t>4</a:t>
              </a:r>
              <a:r>
                <a:rPr lang="en-IN" dirty="0" smtClean="0"/>
                <a:t>. creates</a:t>
              </a:r>
              <a:endParaRPr lang="en-IN" dirty="0"/>
            </a:p>
          </p:txBody>
        </p:sp>
        <p:sp>
          <p:nvSpPr>
            <p:cNvPr id="46" name="TextBox 45"/>
            <p:cNvSpPr txBox="1"/>
            <p:nvPr/>
          </p:nvSpPr>
          <p:spPr>
            <a:xfrm>
              <a:off x="4590284" y="5913121"/>
              <a:ext cx="1694854" cy="369332"/>
            </a:xfrm>
            <a:prstGeom prst="rect">
              <a:avLst/>
            </a:prstGeom>
            <a:noFill/>
          </p:spPr>
          <p:txBody>
            <a:bodyPr wrap="square" rtlCol="0">
              <a:spAutoFit/>
            </a:bodyPr>
            <a:lstStyle/>
            <a:p>
              <a:r>
                <a:rPr lang="en-IN" dirty="0" smtClean="0"/>
                <a:t>1. Entity Classes</a:t>
              </a:r>
              <a:endParaRPr lang="en-IN" dirty="0"/>
            </a:p>
          </p:txBody>
        </p:sp>
        <p:sp>
          <p:nvSpPr>
            <p:cNvPr id="47" name="Rounded Rectangle 46"/>
            <p:cNvSpPr/>
            <p:nvPr/>
          </p:nvSpPr>
          <p:spPr>
            <a:xfrm>
              <a:off x="8714320" y="1075765"/>
              <a:ext cx="2364378" cy="535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persistence.xml</a:t>
              </a:r>
              <a:endParaRPr lang="en-IN" dirty="0"/>
            </a:p>
          </p:txBody>
        </p:sp>
        <p:cxnSp>
          <p:nvCxnSpPr>
            <p:cNvPr id="50" name="Elbow Connector 49"/>
            <p:cNvCxnSpPr>
              <a:stCxn id="47" idx="2"/>
              <a:endCxn id="5" idx="3"/>
            </p:cNvCxnSpPr>
            <p:nvPr/>
          </p:nvCxnSpPr>
          <p:spPr>
            <a:xfrm rot="5400000">
              <a:off x="7699372" y="487362"/>
              <a:ext cx="1073276" cy="3320998"/>
            </a:xfrm>
            <a:prstGeom prst="bentConnector2">
              <a:avLst/>
            </a:prstGeom>
            <a:ln w="28575">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647610" y="2684498"/>
              <a:ext cx="1180551" cy="369332"/>
            </a:xfrm>
            <a:prstGeom prst="rect">
              <a:avLst/>
            </a:prstGeom>
            <a:noFill/>
          </p:spPr>
          <p:txBody>
            <a:bodyPr wrap="square" rtlCol="0">
              <a:spAutoFit/>
            </a:bodyPr>
            <a:lstStyle/>
            <a:p>
              <a:r>
                <a:rPr lang="en-IN" dirty="0" smtClean="0"/>
                <a:t>configures</a:t>
              </a:r>
              <a:endParaRPr lang="en-IN" dirty="0"/>
            </a:p>
          </p:txBody>
        </p:sp>
        <p:cxnSp>
          <p:nvCxnSpPr>
            <p:cNvPr id="55" name="Straight Arrow Connector 54"/>
            <p:cNvCxnSpPr>
              <a:stCxn id="47" idx="1"/>
            </p:cNvCxnSpPr>
            <p:nvPr/>
          </p:nvCxnSpPr>
          <p:spPr>
            <a:xfrm flipH="1" flipV="1">
              <a:off x="6423473" y="1332411"/>
              <a:ext cx="2290847" cy="110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87741" y="986294"/>
              <a:ext cx="1192528" cy="369332"/>
            </a:xfrm>
            <a:prstGeom prst="rect">
              <a:avLst/>
            </a:prstGeom>
            <a:noFill/>
          </p:spPr>
          <p:txBody>
            <a:bodyPr wrap="square" rtlCol="0">
              <a:spAutoFit/>
            </a:bodyPr>
            <a:lstStyle/>
            <a:p>
              <a:r>
                <a:rPr lang="en-IN" dirty="0" smtClean="0"/>
                <a:t>loads</a:t>
              </a:r>
              <a:endParaRPr lang="en-IN" dirty="0"/>
            </a:p>
          </p:txBody>
        </p:sp>
      </p:grpSp>
    </p:spTree>
    <p:extLst>
      <p:ext uri="{BB962C8B-B14F-4D97-AF65-F5344CB8AC3E}">
        <p14:creationId xmlns:p14="http://schemas.microsoft.com/office/powerpoint/2010/main" val="2526521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JPA Entity?</a:t>
            </a:r>
            <a:endParaRPr lang="en-IN" dirty="0"/>
          </a:p>
        </p:txBody>
      </p:sp>
      <p:sp>
        <p:nvSpPr>
          <p:cNvPr id="3" name="Content Placeholder 2"/>
          <p:cNvSpPr>
            <a:spLocks noGrp="1"/>
          </p:cNvSpPr>
          <p:nvPr>
            <p:ph idx="1"/>
          </p:nvPr>
        </p:nvSpPr>
        <p:spPr>
          <a:xfrm>
            <a:off x="687535" y="952251"/>
            <a:ext cx="11039452" cy="5053380"/>
          </a:xfrm>
        </p:spPr>
        <p:txBody>
          <a:bodyPr/>
          <a:lstStyle/>
          <a:p>
            <a:pPr>
              <a:lnSpc>
                <a:spcPct val="150000"/>
              </a:lnSpc>
            </a:pPr>
            <a:r>
              <a:rPr lang="en-IN" dirty="0"/>
              <a:t>Entities in JPA are nothing but POJOs representing data that can be persisted to the database. An entity represents a table stored in a database. Every instance of an entity represents a row in the table</a:t>
            </a:r>
            <a:r>
              <a:rPr lang="en-IN" dirty="0" smtClean="0"/>
              <a:t>.</a:t>
            </a:r>
          </a:p>
          <a:p>
            <a:pPr>
              <a:lnSpc>
                <a:spcPct val="150000"/>
              </a:lnSpc>
            </a:pPr>
            <a:r>
              <a:rPr lang="en-IN" dirty="0" smtClean="0"/>
              <a:t>To map Entity classes using xml file specifications or annotations.</a:t>
            </a:r>
          </a:p>
          <a:p>
            <a:r>
              <a:rPr lang="en-IN" b="1" dirty="0"/>
              <a:t>@Entity - JPA </a:t>
            </a:r>
            <a:r>
              <a:rPr lang="en-IN" b="1" dirty="0" smtClean="0"/>
              <a:t>Annotation : Creating </a:t>
            </a:r>
            <a:r>
              <a:rPr lang="en-IN" b="1" dirty="0"/>
              <a:t>the JPA Entity Class(Persistent class)</a:t>
            </a:r>
          </a:p>
          <a:p>
            <a:pPr>
              <a:lnSpc>
                <a:spcPct val="150000"/>
              </a:lnSpc>
            </a:pPr>
            <a:endParaRPr lang="en-IN" dirty="0"/>
          </a:p>
        </p:txBody>
      </p:sp>
      <p:pic>
        <p:nvPicPr>
          <p:cNvPr id="4" name="Picture 3"/>
          <p:cNvPicPr>
            <a:picLocks noChangeAspect="1"/>
          </p:cNvPicPr>
          <p:nvPr/>
        </p:nvPicPr>
        <p:blipFill>
          <a:blip r:embed="rId2"/>
          <a:stretch>
            <a:fillRect/>
          </a:stretch>
        </p:blipFill>
        <p:spPr>
          <a:xfrm>
            <a:off x="1051696" y="3883889"/>
            <a:ext cx="7058025" cy="2695575"/>
          </a:xfrm>
          <a:prstGeom prst="rect">
            <a:avLst/>
          </a:prstGeom>
        </p:spPr>
      </p:pic>
    </p:spTree>
    <p:extLst>
      <p:ext uri="{BB962C8B-B14F-4D97-AF65-F5344CB8AC3E}">
        <p14:creationId xmlns:p14="http://schemas.microsoft.com/office/powerpoint/2010/main" val="383011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p:txBody>
          <a:bodyPr/>
          <a:lstStyle/>
          <a:p>
            <a:r>
              <a:rPr lang="en-US" dirty="0" smtClean="0"/>
              <a:t>Entity Annotations</a:t>
            </a:r>
            <a:endParaRPr lang="en-US" dirty="0"/>
          </a:p>
        </p:txBody>
      </p:sp>
      <p:sp>
        <p:nvSpPr>
          <p:cNvPr id="3" name="Content Placeholder 2"/>
          <p:cNvSpPr>
            <a:spLocks noGrp="1"/>
          </p:cNvSpPr>
          <p:nvPr>
            <p:ph idx="1"/>
          </p:nvPr>
        </p:nvSpPr>
        <p:spPr>
          <a:xfrm>
            <a:off x="457199" y="1279457"/>
            <a:ext cx="11338561" cy="5053380"/>
          </a:xfrm>
        </p:spPr>
        <p:txBody>
          <a:bodyPr>
            <a:normAutofit/>
          </a:bodyPr>
          <a:lstStyle/>
          <a:p>
            <a:pPr algn="just">
              <a:lnSpc>
                <a:spcPct val="150000"/>
              </a:lnSpc>
            </a:pPr>
            <a:r>
              <a:rPr lang="en-IN" dirty="0" smtClean="0"/>
              <a:t>Mandatory Annotations</a:t>
            </a:r>
          </a:p>
          <a:p>
            <a:pPr lvl="1" algn="just">
              <a:lnSpc>
                <a:spcPct val="150000"/>
              </a:lnSpc>
            </a:pPr>
            <a:r>
              <a:rPr lang="en-IN" dirty="0" smtClean="0"/>
              <a:t>@Entity</a:t>
            </a:r>
          </a:p>
          <a:p>
            <a:pPr lvl="1" algn="just">
              <a:lnSpc>
                <a:spcPct val="150000"/>
              </a:lnSpc>
            </a:pPr>
            <a:r>
              <a:rPr lang="en-IN" dirty="0" smtClean="0"/>
              <a:t>@Id</a:t>
            </a:r>
          </a:p>
          <a:p>
            <a:pPr algn="just">
              <a:lnSpc>
                <a:spcPct val="150000"/>
              </a:lnSpc>
            </a:pPr>
            <a:r>
              <a:rPr lang="en-IN" dirty="0" smtClean="0"/>
              <a:t>More Annotations</a:t>
            </a:r>
          </a:p>
          <a:p>
            <a:pPr lvl="1" algn="just">
              <a:lnSpc>
                <a:spcPct val="150000"/>
              </a:lnSpc>
            </a:pPr>
            <a:r>
              <a:rPr lang="en-IN" dirty="0" smtClean="0"/>
              <a:t>@Table</a:t>
            </a:r>
          </a:p>
          <a:p>
            <a:pPr lvl="1" algn="just">
              <a:lnSpc>
                <a:spcPct val="150000"/>
              </a:lnSpc>
            </a:pPr>
            <a:r>
              <a:rPr lang="en-IN" dirty="0" smtClean="0"/>
              <a:t>@GeneratedValue</a:t>
            </a:r>
          </a:p>
          <a:p>
            <a:pPr lvl="1" algn="just">
              <a:lnSpc>
                <a:spcPct val="150000"/>
              </a:lnSpc>
            </a:pPr>
            <a:r>
              <a:rPr lang="en-IN" dirty="0" smtClean="0"/>
              <a:t>@Column</a:t>
            </a:r>
          </a:p>
          <a:p>
            <a:pPr marL="457200" lvl="1" indent="0" algn="just">
              <a:lnSpc>
                <a:spcPct val="150000"/>
              </a:lnSpc>
              <a:buNone/>
            </a:pPr>
            <a:endParaRPr lang="en-IN" dirty="0"/>
          </a:p>
        </p:txBody>
      </p:sp>
      <p:pic>
        <p:nvPicPr>
          <p:cNvPr id="4" name="Picture 3"/>
          <p:cNvPicPr>
            <a:picLocks noChangeAspect="1"/>
          </p:cNvPicPr>
          <p:nvPr/>
        </p:nvPicPr>
        <p:blipFill>
          <a:blip r:embed="rId2"/>
          <a:stretch>
            <a:fillRect/>
          </a:stretch>
        </p:blipFill>
        <p:spPr>
          <a:xfrm>
            <a:off x="4698954" y="1424984"/>
            <a:ext cx="6665732" cy="4266068"/>
          </a:xfrm>
          <a:prstGeom prst="rect">
            <a:avLst/>
          </a:prstGeom>
        </p:spPr>
      </p:pic>
    </p:spTree>
    <p:extLst>
      <p:ext uri="{BB962C8B-B14F-4D97-AF65-F5344CB8AC3E}">
        <p14:creationId xmlns:p14="http://schemas.microsoft.com/office/powerpoint/2010/main" val="222978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Object Persistence?</a:t>
            </a:r>
          </a:p>
        </p:txBody>
      </p:sp>
      <p:sp>
        <p:nvSpPr>
          <p:cNvPr id="3" name="Content Placeholder 2"/>
          <p:cNvSpPr>
            <a:spLocks noGrp="1"/>
          </p:cNvSpPr>
          <p:nvPr>
            <p:ph idx="1"/>
          </p:nvPr>
        </p:nvSpPr>
        <p:spPr/>
        <p:txBody>
          <a:bodyPr>
            <a:normAutofit lnSpcReduction="10000"/>
          </a:bodyPr>
          <a:lstStyle/>
          <a:p>
            <a:pPr algn="just">
              <a:lnSpc>
                <a:spcPct val="100000"/>
              </a:lnSpc>
            </a:pPr>
            <a:r>
              <a:rPr lang="en-IN" dirty="0" smtClean="0"/>
              <a:t>Object </a:t>
            </a:r>
            <a:r>
              <a:rPr lang="en-IN" dirty="0"/>
              <a:t>persistence is where an object "persists" over space and/or time. An object that retains its state when it is saved to disk, and loaded from another location, or at a future time, is an object that exhibits the property of persistence.</a:t>
            </a:r>
          </a:p>
          <a:p>
            <a:pPr algn="just">
              <a:lnSpc>
                <a:spcPct val="100000"/>
              </a:lnSpc>
            </a:pPr>
            <a:r>
              <a:rPr lang="en-IN" dirty="0"/>
              <a:t>For a computer gaming system, a gaming world can retain its state through a </a:t>
            </a:r>
            <a:r>
              <a:rPr lang="en-IN" dirty="0" smtClean="0"/>
              <a:t>'</a:t>
            </a:r>
            <a:r>
              <a:rPr lang="en-IN" dirty="0" err="1" smtClean="0"/>
              <a:t>save_game</a:t>
            </a:r>
            <a:r>
              <a:rPr lang="en-IN" dirty="0"/>
              <a:t>'. </a:t>
            </a:r>
            <a:endParaRPr lang="en-IN" dirty="0" smtClean="0"/>
          </a:p>
          <a:p>
            <a:pPr algn="just">
              <a:lnSpc>
                <a:spcPct val="100000"/>
              </a:lnSpc>
            </a:pPr>
            <a:r>
              <a:rPr lang="en-IN" dirty="0" smtClean="0"/>
              <a:t>We </a:t>
            </a:r>
            <a:r>
              <a:rPr lang="en-IN" dirty="0"/>
              <a:t>can save the game, and load it at a future point in time. The characters, locations, and physical objects remain. </a:t>
            </a:r>
            <a:endParaRPr lang="en-IN" dirty="0" smtClean="0"/>
          </a:p>
          <a:p>
            <a:pPr algn="just">
              <a:lnSpc>
                <a:spcPct val="100000"/>
              </a:lnSpc>
            </a:pPr>
            <a:r>
              <a:rPr lang="en-IN" dirty="0" smtClean="0"/>
              <a:t>Most </a:t>
            </a:r>
            <a:r>
              <a:rPr lang="en-IN" dirty="0"/>
              <a:t>older computer games used a special file structure, that required special code to store and retrieve a gaming world. </a:t>
            </a:r>
            <a:endParaRPr lang="en-IN" dirty="0" smtClean="0"/>
          </a:p>
          <a:p>
            <a:pPr algn="just">
              <a:lnSpc>
                <a:spcPct val="100000"/>
              </a:lnSpc>
            </a:pPr>
            <a:r>
              <a:rPr lang="en-IN" dirty="0" smtClean="0"/>
              <a:t>Using </a:t>
            </a:r>
            <a:r>
              <a:rPr lang="en-IN" dirty="0"/>
              <a:t>object persistence, we can write a game to a file, or read it from a file, with a few lines of code - no matter how large or complex our gaming world is!</a:t>
            </a:r>
          </a:p>
        </p:txBody>
      </p:sp>
    </p:spTree>
    <p:extLst>
      <p:ext uri="{BB962C8B-B14F-4D97-AF65-F5344CB8AC3E}">
        <p14:creationId xmlns:p14="http://schemas.microsoft.com/office/powerpoint/2010/main" val="3011872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Persistence Configuration</a:t>
            </a:r>
            <a:endParaRPr lang="en-IN" dirty="0"/>
          </a:p>
        </p:txBody>
      </p:sp>
      <p:sp>
        <p:nvSpPr>
          <p:cNvPr id="5" name="Content Placeholder 2"/>
          <p:cNvSpPr>
            <a:spLocks noGrp="1"/>
          </p:cNvSpPr>
          <p:nvPr>
            <p:ph idx="1"/>
          </p:nvPr>
        </p:nvSpPr>
        <p:spPr>
          <a:xfrm>
            <a:off x="457199" y="1253331"/>
            <a:ext cx="11338561" cy="5053380"/>
          </a:xfrm>
        </p:spPr>
        <p:txBody>
          <a:bodyPr>
            <a:normAutofit/>
          </a:bodyPr>
          <a:lstStyle/>
          <a:p>
            <a:pPr algn="just">
              <a:lnSpc>
                <a:spcPct val="150000"/>
              </a:lnSpc>
            </a:pPr>
            <a:r>
              <a:rPr lang="en-IN" dirty="0" smtClean="0"/>
              <a:t>The persistence.xml file </a:t>
            </a:r>
            <a:r>
              <a:rPr lang="en-IN" dirty="0"/>
              <a:t>is the deployment descriptor file for persistence using JPA. It specifies the persistence units and declares the managed persistence classes, the object/relation mapping, and the database connection details</a:t>
            </a:r>
            <a:r>
              <a:rPr lang="en-IN" dirty="0" smtClean="0"/>
              <a:t>.</a:t>
            </a:r>
          </a:p>
          <a:p>
            <a:pPr algn="just">
              <a:lnSpc>
                <a:spcPct val="150000"/>
              </a:lnSpc>
            </a:pPr>
            <a:endParaRPr lang="en-IN" dirty="0" smtClean="0"/>
          </a:p>
          <a:p>
            <a:pPr algn="just">
              <a:lnSpc>
                <a:spcPct val="150000"/>
              </a:lnSpc>
            </a:pPr>
            <a:endParaRPr lang="en-IN" dirty="0"/>
          </a:p>
        </p:txBody>
      </p:sp>
      <p:pic>
        <p:nvPicPr>
          <p:cNvPr id="4" name="Picture 3"/>
          <p:cNvPicPr>
            <a:picLocks noChangeAspect="1"/>
          </p:cNvPicPr>
          <p:nvPr/>
        </p:nvPicPr>
        <p:blipFill rotWithShape="1">
          <a:blip r:embed="rId2"/>
          <a:srcRect l="15898" t="38482" r="16635" b="27232"/>
          <a:stretch/>
        </p:blipFill>
        <p:spPr>
          <a:xfrm>
            <a:off x="822959" y="3069771"/>
            <a:ext cx="10293531" cy="3236940"/>
          </a:xfrm>
          <a:prstGeom prst="rect">
            <a:avLst/>
          </a:prstGeom>
        </p:spPr>
      </p:pic>
    </p:spTree>
    <p:extLst>
      <p:ext uri="{BB962C8B-B14F-4D97-AF65-F5344CB8AC3E}">
        <p14:creationId xmlns:p14="http://schemas.microsoft.com/office/powerpoint/2010/main" val="38829652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Entity Manager</a:t>
            </a:r>
            <a:endParaRPr lang="en-IN" dirty="0"/>
          </a:p>
        </p:txBody>
      </p:sp>
      <p:sp>
        <p:nvSpPr>
          <p:cNvPr id="5" name="Content Placeholder 2"/>
          <p:cNvSpPr>
            <a:spLocks noGrp="1"/>
          </p:cNvSpPr>
          <p:nvPr>
            <p:ph idx="1"/>
          </p:nvPr>
        </p:nvSpPr>
        <p:spPr>
          <a:xfrm>
            <a:off x="301313" y="919011"/>
            <a:ext cx="11338561" cy="5053380"/>
          </a:xfrm>
        </p:spPr>
        <p:txBody>
          <a:bodyPr>
            <a:noAutofit/>
          </a:bodyPr>
          <a:lstStyle/>
          <a:p>
            <a:pPr algn="just">
              <a:lnSpc>
                <a:spcPct val="150000"/>
              </a:lnSpc>
            </a:pPr>
            <a:r>
              <a:rPr lang="en-IN" sz="2000" dirty="0" smtClean="0"/>
              <a:t>EntityManager responsible for managing entities. Create an Entity manager by following code :</a:t>
            </a:r>
          </a:p>
          <a:p>
            <a:pPr algn="just">
              <a:lnSpc>
                <a:spcPct val="150000"/>
              </a:lnSpc>
            </a:pPr>
            <a:endParaRPr lang="en-IN" sz="2000" dirty="0"/>
          </a:p>
          <a:p>
            <a:pPr algn="just">
              <a:lnSpc>
                <a:spcPct val="150000"/>
              </a:lnSpc>
            </a:pPr>
            <a:r>
              <a:rPr lang="en-IN" sz="2000" dirty="0" smtClean="0"/>
              <a:t>Entity Manager is </a:t>
            </a:r>
            <a:r>
              <a:rPr lang="en-IN" sz="2000" dirty="0"/>
              <a:t>an interface to perform main actual database interactions.</a:t>
            </a:r>
          </a:p>
          <a:p>
            <a:pPr lvl="1" algn="just">
              <a:lnSpc>
                <a:spcPct val="150000"/>
              </a:lnSpc>
            </a:pPr>
            <a:r>
              <a:rPr lang="en-IN" sz="1600" dirty="0"/>
              <a:t>Creates persistence instance.</a:t>
            </a:r>
          </a:p>
          <a:p>
            <a:pPr lvl="1" algn="just">
              <a:lnSpc>
                <a:spcPct val="150000"/>
              </a:lnSpc>
            </a:pPr>
            <a:r>
              <a:rPr lang="en-IN" sz="1600" dirty="0"/>
              <a:t>Removes persistence instance.</a:t>
            </a:r>
          </a:p>
          <a:p>
            <a:pPr lvl="1" algn="just">
              <a:lnSpc>
                <a:spcPct val="150000"/>
              </a:lnSpc>
            </a:pPr>
            <a:r>
              <a:rPr lang="en-IN" sz="1600" dirty="0"/>
              <a:t>Finds entities by entity’s primary key.</a:t>
            </a:r>
          </a:p>
          <a:p>
            <a:pPr lvl="1" algn="just">
              <a:lnSpc>
                <a:spcPct val="150000"/>
              </a:lnSpc>
            </a:pPr>
            <a:r>
              <a:rPr lang="en-IN" sz="1600" dirty="0"/>
              <a:t>Allows queries to be run on entities.</a:t>
            </a:r>
          </a:p>
          <a:p>
            <a:pPr algn="just">
              <a:lnSpc>
                <a:spcPct val="150000"/>
              </a:lnSpc>
            </a:pPr>
            <a:r>
              <a:rPr lang="en-IN" sz="2000" b="1" dirty="0"/>
              <a:t>Persistence Context</a:t>
            </a:r>
            <a:r>
              <a:rPr lang="en-IN" sz="2000" dirty="0"/>
              <a:t> : A persistence context handles a set of entities which hold data to be persisted in some persistence store (e.g. database).</a:t>
            </a:r>
          </a:p>
          <a:p>
            <a:pPr algn="just">
              <a:lnSpc>
                <a:spcPct val="150000"/>
              </a:lnSpc>
            </a:pPr>
            <a:r>
              <a:rPr lang="en-IN" sz="2000" dirty="0"/>
              <a:t>Each </a:t>
            </a:r>
            <a:r>
              <a:rPr lang="en-IN" sz="2000" b="1" dirty="0"/>
              <a:t>EntityManager</a:t>
            </a:r>
            <a:r>
              <a:rPr lang="en-IN" sz="2000" dirty="0"/>
              <a:t> instance is associated with a </a:t>
            </a:r>
            <a:r>
              <a:rPr lang="en-IN" sz="2000" b="1" dirty="0"/>
              <a:t>PersistenceContext.</a:t>
            </a:r>
            <a:endParaRPr lang="en-IN" sz="2000" dirty="0"/>
          </a:p>
        </p:txBody>
      </p:sp>
      <p:pic>
        <p:nvPicPr>
          <p:cNvPr id="3" name="Picture 2"/>
          <p:cNvPicPr>
            <a:picLocks noChangeAspect="1"/>
          </p:cNvPicPr>
          <p:nvPr/>
        </p:nvPicPr>
        <p:blipFill>
          <a:blip r:embed="rId2"/>
          <a:stretch>
            <a:fillRect/>
          </a:stretch>
        </p:blipFill>
        <p:spPr>
          <a:xfrm>
            <a:off x="1066798" y="1514822"/>
            <a:ext cx="9383488" cy="586468"/>
          </a:xfrm>
          <a:prstGeom prst="rect">
            <a:avLst/>
          </a:prstGeom>
          <a:ln>
            <a:solidFill>
              <a:schemeClr val="accent1"/>
            </a:solidFill>
          </a:ln>
        </p:spPr>
      </p:pic>
    </p:spTree>
    <p:extLst>
      <p:ext uri="{BB962C8B-B14F-4D97-AF65-F5344CB8AC3E}">
        <p14:creationId xmlns:p14="http://schemas.microsoft.com/office/powerpoint/2010/main" val="23217743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Entity Manager Methods</a:t>
            </a:r>
            <a:endParaRPr lang="en-IN" dirty="0"/>
          </a:p>
        </p:txBody>
      </p:sp>
      <p:sp>
        <p:nvSpPr>
          <p:cNvPr id="5" name="Content Placeholder 2"/>
          <p:cNvSpPr>
            <a:spLocks noGrp="1"/>
          </p:cNvSpPr>
          <p:nvPr>
            <p:ph idx="1"/>
          </p:nvPr>
        </p:nvSpPr>
        <p:spPr>
          <a:xfrm>
            <a:off x="457199" y="1253331"/>
            <a:ext cx="11338561" cy="5053380"/>
          </a:xfrm>
        </p:spPr>
        <p:txBody>
          <a:bodyPr>
            <a:normAutofit lnSpcReduction="10000"/>
          </a:bodyPr>
          <a:lstStyle/>
          <a:p>
            <a:pPr algn="just">
              <a:lnSpc>
                <a:spcPct val="100000"/>
              </a:lnSpc>
            </a:pPr>
            <a:r>
              <a:rPr lang="en-IN" dirty="0" smtClean="0"/>
              <a:t>Persist() </a:t>
            </a:r>
            <a:r>
              <a:rPr lang="en-IN" dirty="0"/>
              <a:t>– Make an instance managed and persistent.</a:t>
            </a:r>
          </a:p>
          <a:p>
            <a:pPr algn="just">
              <a:lnSpc>
                <a:spcPct val="100000"/>
              </a:lnSpc>
            </a:pPr>
            <a:r>
              <a:rPr lang="en-IN" dirty="0" smtClean="0"/>
              <a:t>merge() </a:t>
            </a:r>
            <a:r>
              <a:rPr lang="en-IN" dirty="0"/>
              <a:t>– Merge the state of the given entity into the current persistence context.</a:t>
            </a:r>
          </a:p>
          <a:p>
            <a:pPr algn="just">
              <a:lnSpc>
                <a:spcPct val="100000"/>
              </a:lnSpc>
            </a:pPr>
            <a:r>
              <a:rPr lang="en-IN" dirty="0" smtClean="0"/>
              <a:t>remove() </a:t>
            </a:r>
            <a:r>
              <a:rPr lang="en-IN" dirty="0"/>
              <a:t>– Remove the entity instance.</a:t>
            </a:r>
          </a:p>
          <a:p>
            <a:pPr algn="just">
              <a:lnSpc>
                <a:spcPct val="100000"/>
              </a:lnSpc>
            </a:pPr>
            <a:r>
              <a:rPr lang="en-IN" dirty="0" smtClean="0"/>
              <a:t>find() </a:t>
            </a:r>
            <a:r>
              <a:rPr lang="en-IN" dirty="0"/>
              <a:t>– Find by primary key. Search for an entity of the specified class and primary key. If the entity instance is contained in the persistence context, it is returned from there.</a:t>
            </a:r>
          </a:p>
          <a:p>
            <a:pPr algn="just">
              <a:lnSpc>
                <a:spcPct val="100000"/>
              </a:lnSpc>
            </a:pPr>
            <a:r>
              <a:rPr lang="en-IN" dirty="0" smtClean="0"/>
              <a:t>getReference() </a:t>
            </a:r>
            <a:r>
              <a:rPr lang="en-IN" dirty="0"/>
              <a:t>– returns and instance which is lazily fetched and will throw EntityNotFoundException when the instance is accessed for the first time.</a:t>
            </a:r>
          </a:p>
          <a:p>
            <a:pPr algn="just">
              <a:lnSpc>
                <a:spcPct val="100000"/>
              </a:lnSpc>
            </a:pPr>
            <a:r>
              <a:rPr lang="en-IN" dirty="0" smtClean="0"/>
              <a:t>flush() </a:t>
            </a:r>
            <a:r>
              <a:rPr lang="en-IN" dirty="0"/>
              <a:t>– Synchronizes the persistence context with the database</a:t>
            </a:r>
            <a:r>
              <a:rPr lang="en-IN" dirty="0" smtClean="0"/>
              <a:t>.</a:t>
            </a:r>
          </a:p>
          <a:p>
            <a:r>
              <a:rPr lang="en-IN" dirty="0" smtClean="0"/>
              <a:t>close</a:t>
            </a:r>
            <a:r>
              <a:rPr lang="en-IN" dirty="0"/>
              <a:t>():</a:t>
            </a:r>
            <a:r>
              <a:rPr lang="en-IN" b="1" dirty="0"/>
              <a:t> </a:t>
            </a:r>
            <a:r>
              <a:rPr lang="en-IN" dirty="0"/>
              <a:t>Flush entity instances first, clears persistence context and nullify the entity manager </a:t>
            </a:r>
          </a:p>
          <a:p>
            <a:pPr algn="just">
              <a:lnSpc>
                <a:spcPct val="100000"/>
              </a:lnSpc>
            </a:pPr>
            <a:endParaRPr lang="en-IN" dirty="0"/>
          </a:p>
          <a:p>
            <a:pPr algn="just">
              <a:lnSpc>
                <a:spcPct val="100000"/>
              </a:lnSpc>
            </a:pPr>
            <a:endParaRPr lang="en-IN" dirty="0"/>
          </a:p>
        </p:txBody>
      </p:sp>
    </p:spTree>
    <p:extLst>
      <p:ext uri="{BB962C8B-B14F-4D97-AF65-F5344CB8AC3E}">
        <p14:creationId xmlns:p14="http://schemas.microsoft.com/office/powerpoint/2010/main" val="3836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Persisting Entity with Entity Manager</a:t>
            </a:r>
            <a:endParaRPr lang="en-IN" dirty="0"/>
          </a:p>
        </p:txBody>
      </p:sp>
      <p:pic>
        <p:nvPicPr>
          <p:cNvPr id="6" name="Picture 5"/>
          <p:cNvPicPr>
            <a:picLocks noChangeAspect="1"/>
          </p:cNvPicPr>
          <p:nvPr/>
        </p:nvPicPr>
        <p:blipFill>
          <a:blip r:embed="rId2"/>
          <a:stretch>
            <a:fillRect/>
          </a:stretch>
        </p:blipFill>
        <p:spPr>
          <a:xfrm>
            <a:off x="731519" y="1182006"/>
            <a:ext cx="7785464" cy="5035914"/>
          </a:xfrm>
          <a:prstGeom prst="rect">
            <a:avLst/>
          </a:prstGeom>
          <a:ln>
            <a:solidFill>
              <a:schemeClr val="tx1"/>
            </a:solidFill>
          </a:ln>
        </p:spPr>
      </p:pic>
      <p:pic>
        <p:nvPicPr>
          <p:cNvPr id="7" name="Picture 6"/>
          <p:cNvPicPr>
            <a:picLocks noChangeAspect="1"/>
          </p:cNvPicPr>
          <p:nvPr/>
        </p:nvPicPr>
        <p:blipFill rotWithShape="1">
          <a:blip r:embed="rId3"/>
          <a:srcRect l="1160"/>
          <a:stretch/>
        </p:blipFill>
        <p:spPr>
          <a:xfrm>
            <a:off x="5732990" y="3677905"/>
            <a:ext cx="5567986" cy="2540015"/>
          </a:xfrm>
          <a:prstGeom prst="rect">
            <a:avLst/>
          </a:prstGeom>
          <a:ln>
            <a:solidFill>
              <a:schemeClr val="tx2"/>
            </a:solidFill>
          </a:ln>
        </p:spPr>
      </p:pic>
    </p:spTree>
    <p:extLst>
      <p:ext uri="{BB962C8B-B14F-4D97-AF65-F5344CB8AC3E}">
        <p14:creationId xmlns:p14="http://schemas.microsoft.com/office/powerpoint/2010/main" val="2090605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13" y="121406"/>
            <a:ext cx="9438716" cy="797605"/>
          </a:xfrm>
        </p:spPr>
        <p:txBody>
          <a:bodyPr/>
          <a:lstStyle/>
          <a:p>
            <a:r>
              <a:rPr lang="en-IN" dirty="0" smtClean="0"/>
              <a:t>JPA CRUD Operations</a:t>
            </a:r>
            <a:endParaRPr lang="en-IN" dirty="0"/>
          </a:p>
        </p:txBody>
      </p:sp>
      <p:pic>
        <p:nvPicPr>
          <p:cNvPr id="10242" name="Picture 2" descr="https://media.geeksforgeeks.org/wp-content/uploads/20200224181526/Untitled-Diagram66-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313" y="1828799"/>
            <a:ext cx="3241470" cy="28083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42784" y="1162594"/>
            <a:ext cx="8448114"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persist(Object entity):</a:t>
            </a:r>
            <a:r>
              <a:rPr lang="en-IN" sz="2400" dirty="0">
                <a:latin typeface="Trebuchet MS" panose="020B0603020202020204" pitchFamily="34" charset="0"/>
              </a:rPr>
              <a:t> This method is used to persist a managed Entity.</a:t>
            </a:r>
          </a:p>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remove(Object entity):</a:t>
            </a:r>
            <a:r>
              <a:rPr lang="en-IN" sz="2400" dirty="0">
                <a:latin typeface="Trebuchet MS" panose="020B0603020202020204" pitchFamily="34" charset="0"/>
              </a:rPr>
              <a:t> This method is used to remove an Entity from the persistence context.</a:t>
            </a:r>
          </a:p>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merge(T entity): </a:t>
            </a:r>
            <a:r>
              <a:rPr lang="en-IN" sz="2400" dirty="0">
                <a:latin typeface="Trebuchet MS" panose="020B0603020202020204" pitchFamily="34" charset="0"/>
              </a:rPr>
              <a:t>This method is used to save the current state of Entity to the persistence context.</a:t>
            </a:r>
          </a:p>
          <a:p>
            <a:pPr marL="342900" indent="-342900" algn="just">
              <a:lnSpc>
                <a:spcPct val="150000"/>
              </a:lnSpc>
              <a:buFont typeface="Arial" panose="020B0604020202020204" pitchFamily="34" charset="0"/>
              <a:buChar char="•"/>
            </a:pPr>
            <a:r>
              <a:rPr lang="en-IN" sz="2400" dirty="0">
                <a:solidFill>
                  <a:schemeClr val="accent1">
                    <a:lumMod val="75000"/>
                  </a:schemeClr>
                </a:solidFill>
                <a:latin typeface="Trebuchet MS" panose="020B0603020202020204" pitchFamily="34" charset="0"/>
              </a:rPr>
              <a:t>find(Class entityClass, Object primaryKey): </a:t>
            </a:r>
            <a:r>
              <a:rPr lang="en-IN" sz="2400" dirty="0">
                <a:latin typeface="Trebuchet MS" panose="020B0603020202020204" pitchFamily="34" charset="0"/>
              </a:rPr>
              <a:t>This method is used to load an Entity based on its primary key.</a:t>
            </a:r>
          </a:p>
          <a:p>
            <a:pPr marL="342900" indent="-342900" algn="just">
              <a:lnSpc>
                <a:spcPct val="150000"/>
              </a:lnSpc>
              <a:buFont typeface="Arial" panose="020B0604020202020204" pitchFamily="34" charset="0"/>
              <a:buChar char="•"/>
            </a:pPr>
            <a:endParaRPr lang="en-IN" sz="2400" b="0" dirty="0">
              <a:effectLst/>
              <a:latin typeface="Trebuchet MS" panose="020B0603020202020204" pitchFamily="34" charset="0"/>
            </a:endParaRPr>
          </a:p>
        </p:txBody>
      </p:sp>
    </p:spTree>
    <p:extLst>
      <p:ext uri="{BB962C8B-B14F-4D97-AF65-F5344CB8AC3E}">
        <p14:creationId xmlns:p14="http://schemas.microsoft.com/office/powerpoint/2010/main" val="4223187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Practical Demo</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Creating Entity class and Perform CRUD Operations</a:t>
            </a:r>
            <a:endParaRPr lang="en-US" dirty="0"/>
          </a:p>
        </p:txBody>
      </p:sp>
    </p:spTree>
    <p:extLst>
      <p:ext uri="{BB962C8B-B14F-4D97-AF65-F5344CB8AC3E}">
        <p14:creationId xmlns:p14="http://schemas.microsoft.com/office/powerpoint/2010/main" val="3749363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JPA Association </a:t>
            </a:r>
            <a:endParaRPr lang="en-IN" dirty="0"/>
          </a:p>
        </p:txBody>
      </p:sp>
      <p:sp>
        <p:nvSpPr>
          <p:cNvPr id="3" name="Text Placeholder 2"/>
          <p:cNvSpPr>
            <a:spLocks noGrp="1"/>
          </p:cNvSpPr>
          <p:nvPr>
            <p:ph type="body" idx="1"/>
          </p:nvPr>
        </p:nvSpPr>
        <p:spPr/>
        <p:txBody>
          <a:bodyPr/>
          <a:lstStyle/>
          <a:p>
            <a:r>
              <a:rPr lang="en-IN" smtClean="0"/>
              <a:t>Priyanka </a:t>
            </a:r>
            <a:r>
              <a:rPr lang="en-IN" smtClean="0"/>
              <a:t>Sarode</a:t>
            </a:r>
            <a:endParaRPr lang="en-IN" dirty="0" smtClean="0"/>
          </a:p>
        </p:txBody>
      </p:sp>
    </p:spTree>
    <p:extLst>
      <p:ext uri="{BB962C8B-B14F-4D97-AF65-F5344CB8AC3E}">
        <p14:creationId xmlns:p14="http://schemas.microsoft.com/office/powerpoint/2010/main" val="4261796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Entity Association?</a:t>
            </a:r>
            <a:endParaRPr lang="en-IN" dirty="0"/>
          </a:p>
        </p:txBody>
      </p:sp>
      <p:sp>
        <p:nvSpPr>
          <p:cNvPr id="3" name="Content Placeholder 2"/>
          <p:cNvSpPr>
            <a:spLocks noGrp="1"/>
          </p:cNvSpPr>
          <p:nvPr>
            <p:ph idx="1"/>
          </p:nvPr>
        </p:nvSpPr>
        <p:spPr/>
        <p:txBody>
          <a:bodyPr>
            <a:noAutofit/>
          </a:bodyPr>
          <a:lstStyle/>
          <a:p>
            <a:pPr algn="just">
              <a:lnSpc>
                <a:spcPct val="150000"/>
              </a:lnSpc>
            </a:pPr>
            <a:r>
              <a:rPr lang="en-IN" sz="2100" dirty="0" smtClean="0"/>
              <a:t>Association represents relationship between entities.</a:t>
            </a:r>
          </a:p>
          <a:p>
            <a:pPr algn="just">
              <a:lnSpc>
                <a:spcPct val="150000"/>
              </a:lnSpc>
            </a:pPr>
            <a:r>
              <a:rPr lang="en-IN" sz="2100" dirty="0"/>
              <a:t>When two DB tables are in relationship their JPA persistence classes must be designed and configured supporting that relationship, this work is called “</a:t>
            </a:r>
            <a:r>
              <a:rPr lang="en-IN" sz="2100" b="1" dirty="0"/>
              <a:t>Association Mapping</a:t>
            </a:r>
            <a:r>
              <a:rPr lang="en-IN" sz="2100" dirty="0"/>
              <a:t>”. </a:t>
            </a:r>
            <a:endParaRPr lang="en-IN" sz="2100" dirty="0" smtClean="0"/>
          </a:p>
          <a:p>
            <a:pPr algn="just">
              <a:lnSpc>
                <a:spcPct val="150000"/>
              </a:lnSpc>
            </a:pPr>
            <a:r>
              <a:rPr lang="en-IN" sz="2100" dirty="0" smtClean="0"/>
              <a:t>A Java class can contain an object of another class or a set of objects of another class.</a:t>
            </a:r>
          </a:p>
          <a:p>
            <a:pPr algn="just">
              <a:lnSpc>
                <a:spcPct val="150000"/>
              </a:lnSpc>
            </a:pPr>
            <a:r>
              <a:rPr lang="en-IN" sz="2100" dirty="0" smtClean="0"/>
              <a:t>There is no directionality involved in relational world, its just a matter of writing a query. But there is notion of directionality which is possible in java.</a:t>
            </a:r>
          </a:p>
          <a:p>
            <a:pPr algn="just">
              <a:lnSpc>
                <a:spcPct val="150000"/>
              </a:lnSpc>
            </a:pPr>
            <a:r>
              <a:rPr lang="en-IN" sz="2100" dirty="0" smtClean="0"/>
              <a:t>Hence association is classified as </a:t>
            </a:r>
          </a:p>
          <a:p>
            <a:pPr lvl="1" algn="just">
              <a:lnSpc>
                <a:spcPct val="150000"/>
              </a:lnSpc>
            </a:pPr>
            <a:r>
              <a:rPr lang="en-IN" sz="2100" dirty="0" smtClean="0"/>
              <a:t>Unidirectional</a:t>
            </a:r>
          </a:p>
          <a:p>
            <a:pPr lvl="1" algn="just">
              <a:lnSpc>
                <a:spcPct val="150000"/>
              </a:lnSpc>
            </a:pPr>
            <a:r>
              <a:rPr lang="en-IN" sz="2100" dirty="0" smtClean="0"/>
              <a:t>Bidirectional</a:t>
            </a:r>
            <a:endParaRPr lang="en-IN" sz="2100" dirty="0"/>
          </a:p>
        </p:txBody>
      </p:sp>
    </p:spTree>
    <p:extLst>
      <p:ext uri="{BB962C8B-B14F-4D97-AF65-F5344CB8AC3E}">
        <p14:creationId xmlns:p14="http://schemas.microsoft.com/office/powerpoint/2010/main" val="2146995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Unidirectional and Bidirectional</a:t>
            </a:r>
            <a:endParaRPr lang="en-IN" dirty="0"/>
          </a:p>
        </p:txBody>
      </p:sp>
      <p:sp>
        <p:nvSpPr>
          <p:cNvPr id="3" name="Content Placeholder 2"/>
          <p:cNvSpPr>
            <a:spLocks noGrp="1"/>
          </p:cNvSpPr>
          <p:nvPr>
            <p:ph idx="1"/>
          </p:nvPr>
        </p:nvSpPr>
        <p:spPr>
          <a:xfrm>
            <a:off x="648347" y="1075765"/>
            <a:ext cx="11199664" cy="5053380"/>
          </a:xfrm>
        </p:spPr>
        <p:txBody>
          <a:bodyPr>
            <a:noAutofit/>
          </a:bodyPr>
          <a:lstStyle/>
          <a:p>
            <a:pPr algn="just">
              <a:lnSpc>
                <a:spcPct val="150000"/>
              </a:lnSpc>
            </a:pPr>
            <a:r>
              <a:rPr lang="en-IN" sz="2000" dirty="0"/>
              <a:t>By using </a:t>
            </a:r>
            <a:r>
              <a:rPr lang="en-IN" sz="2000" dirty="0" smtClean="0"/>
              <a:t>owner </a:t>
            </a:r>
            <a:r>
              <a:rPr lang="en-IN" sz="2000" dirty="0"/>
              <a:t>persistence class object of </a:t>
            </a:r>
            <a:r>
              <a:rPr lang="en-IN" sz="2000" dirty="0" smtClean="0"/>
              <a:t>Owner </a:t>
            </a:r>
            <a:r>
              <a:rPr lang="en-IN" sz="2000" dirty="0"/>
              <a:t>table we are able to access the associated </a:t>
            </a:r>
            <a:r>
              <a:rPr lang="en-IN" sz="2000" dirty="0" smtClean="0"/>
              <a:t>Reference </a:t>
            </a:r>
            <a:r>
              <a:rPr lang="en-IN" sz="2000" dirty="0"/>
              <a:t>class object/objects data of </a:t>
            </a:r>
            <a:r>
              <a:rPr lang="en-IN" sz="2000" dirty="0" smtClean="0"/>
              <a:t>reference </a:t>
            </a:r>
            <a:r>
              <a:rPr lang="en-IN" sz="2000" dirty="0"/>
              <a:t>table, and if reverse is not possible then it is called Unidirectional association</a:t>
            </a:r>
            <a:r>
              <a:rPr lang="en-IN" sz="2000" dirty="0" smtClean="0"/>
              <a:t>.</a:t>
            </a:r>
          </a:p>
          <a:p>
            <a:pPr algn="just">
              <a:lnSpc>
                <a:spcPct val="150000"/>
              </a:lnSpc>
            </a:pPr>
            <a:r>
              <a:rPr lang="en-IN" sz="2000" dirty="0" smtClean="0"/>
              <a:t>If </a:t>
            </a:r>
            <a:r>
              <a:rPr lang="en-IN" sz="2000" dirty="0"/>
              <a:t>reverse is also possible then it is called Bidirectional association</a:t>
            </a:r>
            <a:r>
              <a:rPr lang="en-IN" sz="2000" dirty="0" smtClean="0"/>
              <a:t>.</a:t>
            </a:r>
          </a:p>
          <a:p>
            <a:r>
              <a:rPr lang="en-IN" sz="2000" dirty="0"/>
              <a:t>For a bidirectional relationship, we usually define:</a:t>
            </a:r>
          </a:p>
          <a:p>
            <a:r>
              <a:rPr lang="en-IN" sz="2000" dirty="0"/>
              <a:t>the owning side</a:t>
            </a:r>
          </a:p>
          <a:p>
            <a:r>
              <a:rPr lang="en-IN" sz="2000" dirty="0"/>
              <a:t>inverse or the referencing side</a:t>
            </a:r>
          </a:p>
          <a:p>
            <a:pPr algn="just">
              <a:lnSpc>
                <a:spcPct val="150000"/>
              </a:lnSpc>
            </a:pPr>
            <a:r>
              <a:rPr lang="en-IN" sz="2000" dirty="0" smtClean="0">
                <a:solidFill>
                  <a:schemeClr val="accent1"/>
                </a:solidFill>
              </a:rPr>
              <a:t>Owner </a:t>
            </a:r>
            <a:r>
              <a:rPr lang="en-IN" sz="2000" dirty="0">
                <a:solidFill>
                  <a:schemeClr val="accent1"/>
                </a:solidFill>
              </a:rPr>
              <a:t>persistence </a:t>
            </a:r>
            <a:r>
              <a:rPr lang="en-IN" sz="2000" dirty="0" smtClean="0">
                <a:solidFill>
                  <a:schemeClr val="accent1"/>
                </a:solidFill>
              </a:rPr>
              <a:t>class: Persistence </a:t>
            </a:r>
            <a:r>
              <a:rPr lang="en-IN" sz="2000" dirty="0">
                <a:solidFill>
                  <a:schemeClr val="accent1"/>
                </a:solidFill>
              </a:rPr>
              <a:t>class for </a:t>
            </a:r>
            <a:r>
              <a:rPr lang="en-IN" sz="2000" dirty="0" smtClean="0">
                <a:solidFill>
                  <a:schemeClr val="accent1"/>
                </a:solidFill>
              </a:rPr>
              <a:t>owner </a:t>
            </a:r>
            <a:r>
              <a:rPr lang="en-IN" sz="2000" dirty="0">
                <a:solidFill>
                  <a:schemeClr val="accent1"/>
                </a:solidFill>
              </a:rPr>
              <a:t>table (table having PRIMARY KEY)</a:t>
            </a:r>
          </a:p>
          <a:p>
            <a:pPr algn="just">
              <a:lnSpc>
                <a:spcPct val="150000"/>
              </a:lnSpc>
            </a:pPr>
            <a:r>
              <a:rPr lang="en-IN" sz="2000" dirty="0" smtClean="0">
                <a:solidFill>
                  <a:schemeClr val="accent1"/>
                </a:solidFill>
              </a:rPr>
              <a:t>Reference </a:t>
            </a:r>
            <a:r>
              <a:rPr lang="en-IN" sz="2000" dirty="0">
                <a:solidFill>
                  <a:schemeClr val="accent1"/>
                </a:solidFill>
              </a:rPr>
              <a:t>persistence </a:t>
            </a:r>
            <a:r>
              <a:rPr lang="en-IN" sz="2000" dirty="0" smtClean="0">
                <a:solidFill>
                  <a:schemeClr val="accent1"/>
                </a:solidFill>
              </a:rPr>
              <a:t>class: Persistence </a:t>
            </a:r>
            <a:r>
              <a:rPr lang="en-IN" sz="2000" dirty="0">
                <a:solidFill>
                  <a:schemeClr val="accent1"/>
                </a:solidFill>
              </a:rPr>
              <a:t>class for </a:t>
            </a:r>
            <a:r>
              <a:rPr lang="en-IN" sz="2000" dirty="0" smtClean="0">
                <a:solidFill>
                  <a:schemeClr val="accent1"/>
                </a:solidFill>
              </a:rPr>
              <a:t>reference </a:t>
            </a:r>
            <a:r>
              <a:rPr lang="en-IN" sz="2000" dirty="0">
                <a:solidFill>
                  <a:schemeClr val="accent1"/>
                </a:solidFill>
              </a:rPr>
              <a:t>table (table having FOREIGN KEY)</a:t>
            </a:r>
          </a:p>
          <a:p>
            <a:pPr algn="just">
              <a:lnSpc>
                <a:spcPct val="150000"/>
              </a:lnSpc>
            </a:pPr>
            <a:r>
              <a:rPr lang="en-IN" sz="2000" dirty="0"/>
              <a:t>The JPA programmer should always design persistence classes based on the E-R diagrams (Entity-Relationship Diagram</a:t>
            </a:r>
            <a:r>
              <a:rPr lang="en-IN" sz="2000" dirty="0" smtClean="0"/>
              <a:t>).</a:t>
            </a:r>
            <a:endParaRPr lang="en-IN" sz="2000" dirty="0"/>
          </a:p>
        </p:txBody>
      </p:sp>
    </p:spTree>
    <p:extLst>
      <p:ext uri="{BB962C8B-B14F-4D97-AF65-F5344CB8AC3E}">
        <p14:creationId xmlns:p14="http://schemas.microsoft.com/office/powerpoint/2010/main" val="2249658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Different types of Association</a:t>
            </a:r>
            <a:endParaRPr lang="en-IN" dirty="0"/>
          </a:p>
        </p:txBody>
      </p:sp>
      <p:sp>
        <p:nvSpPr>
          <p:cNvPr id="3" name="Content Placeholder 2"/>
          <p:cNvSpPr>
            <a:spLocks noGrp="1"/>
          </p:cNvSpPr>
          <p:nvPr>
            <p:ph idx="1"/>
          </p:nvPr>
        </p:nvSpPr>
        <p:spPr/>
        <p:txBody>
          <a:bodyPr>
            <a:normAutofit/>
          </a:bodyPr>
          <a:lstStyle/>
          <a:p>
            <a:pPr>
              <a:lnSpc>
                <a:spcPct val="150000"/>
              </a:lnSpc>
            </a:pPr>
            <a:r>
              <a:rPr lang="en-IN" dirty="0" smtClean="0"/>
              <a:t>Unidirectional</a:t>
            </a:r>
          </a:p>
          <a:p>
            <a:pPr lvl="1">
              <a:lnSpc>
                <a:spcPct val="150000"/>
              </a:lnSpc>
            </a:pPr>
            <a:r>
              <a:rPr lang="en-IN" dirty="0" smtClean="0"/>
              <a:t>One To One</a:t>
            </a:r>
          </a:p>
          <a:p>
            <a:pPr lvl="1">
              <a:lnSpc>
                <a:spcPct val="150000"/>
              </a:lnSpc>
            </a:pPr>
            <a:r>
              <a:rPr lang="en-IN" dirty="0" smtClean="0"/>
              <a:t>One To Many</a:t>
            </a:r>
          </a:p>
          <a:p>
            <a:pPr>
              <a:lnSpc>
                <a:spcPct val="150000"/>
              </a:lnSpc>
            </a:pPr>
            <a:r>
              <a:rPr lang="en-IN" dirty="0" smtClean="0"/>
              <a:t>Bidirectional</a:t>
            </a:r>
          </a:p>
          <a:p>
            <a:pPr lvl="1">
              <a:lnSpc>
                <a:spcPct val="150000"/>
              </a:lnSpc>
            </a:pPr>
            <a:r>
              <a:rPr lang="en-IN" dirty="0" smtClean="0"/>
              <a:t>One To One</a:t>
            </a:r>
          </a:p>
          <a:p>
            <a:pPr lvl="1">
              <a:lnSpc>
                <a:spcPct val="150000"/>
              </a:lnSpc>
            </a:pPr>
            <a:r>
              <a:rPr lang="en-IN" dirty="0" smtClean="0"/>
              <a:t>One To Many/Many To One</a:t>
            </a:r>
          </a:p>
          <a:p>
            <a:pPr lvl="2">
              <a:lnSpc>
                <a:spcPct val="150000"/>
              </a:lnSpc>
            </a:pPr>
            <a:r>
              <a:rPr lang="en-IN" dirty="0" smtClean="0"/>
              <a:t>Without join table</a:t>
            </a:r>
          </a:p>
          <a:p>
            <a:pPr lvl="2">
              <a:lnSpc>
                <a:spcPct val="150000"/>
              </a:lnSpc>
            </a:pPr>
            <a:r>
              <a:rPr lang="en-IN" dirty="0" smtClean="0"/>
              <a:t>With join table</a:t>
            </a:r>
          </a:p>
          <a:p>
            <a:pPr lvl="1">
              <a:lnSpc>
                <a:spcPct val="150000"/>
              </a:lnSpc>
            </a:pPr>
            <a:r>
              <a:rPr lang="en-IN" dirty="0" smtClean="0"/>
              <a:t>Many To Many</a:t>
            </a:r>
            <a:endParaRPr lang="en-IN" dirty="0"/>
          </a:p>
        </p:txBody>
      </p:sp>
      <p:pic>
        <p:nvPicPr>
          <p:cNvPr id="1026" name="Picture 2" descr="Entity relationships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626" y="1551171"/>
            <a:ext cx="70675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69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3AFC-C220-4038-ACF0-E5D4B3B57FD0}"/>
              </a:ext>
            </a:extLst>
          </p:cNvPr>
          <p:cNvSpPr>
            <a:spLocks noGrp="1"/>
          </p:cNvSpPr>
          <p:nvPr>
            <p:ph type="title"/>
          </p:nvPr>
        </p:nvSpPr>
        <p:spPr/>
        <p:txBody>
          <a:bodyPr/>
          <a:lstStyle/>
          <a:p>
            <a:r>
              <a:rPr lang="en-IN" b="1" dirty="0" smtClean="0"/>
              <a:t>Object persistence in Java</a:t>
            </a:r>
            <a:endParaRPr lang="en-IN" b="1" dirty="0"/>
          </a:p>
        </p:txBody>
      </p:sp>
      <p:sp>
        <p:nvSpPr>
          <p:cNvPr id="4" name="Content Placeholder 3">
            <a:extLst>
              <a:ext uri="{FF2B5EF4-FFF2-40B4-BE49-F238E27FC236}">
                <a16:creationId xmlns:a16="http://schemas.microsoft.com/office/drawing/2014/main" id="{0146DD26-E59E-4BAA-A74F-05E44312CC29}"/>
              </a:ext>
            </a:extLst>
          </p:cNvPr>
          <p:cNvSpPr>
            <a:spLocks noGrp="1"/>
          </p:cNvSpPr>
          <p:nvPr>
            <p:ph idx="1"/>
          </p:nvPr>
        </p:nvSpPr>
        <p:spPr/>
        <p:txBody>
          <a:bodyPr/>
          <a:lstStyle/>
          <a:p>
            <a:pPr algn="just">
              <a:lnSpc>
                <a:spcPct val="100000"/>
              </a:lnSpc>
            </a:pPr>
            <a:r>
              <a:rPr lang="en-IN" dirty="0" smtClean="0"/>
              <a:t>Persistence means to make application’s data to outlive the applications process.</a:t>
            </a:r>
          </a:p>
          <a:p>
            <a:pPr algn="just">
              <a:lnSpc>
                <a:spcPct val="100000"/>
              </a:lnSpc>
            </a:pPr>
            <a:r>
              <a:rPr lang="en-IN" dirty="0" smtClean="0"/>
              <a:t>In Java, the objects to live beyond the scope of the JVM so that the same state is available later.</a:t>
            </a:r>
          </a:p>
          <a:p>
            <a:pPr algn="just">
              <a:lnSpc>
                <a:spcPct val="100000"/>
              </a:lnSpc>
            </a:pPr>
            <a:endParaRPr lang="en-IN" dirty="0">
              <a:solidFill>
                <a:schemeClr val="accent6"/>
              </a:solidFill>
            </a:endParaRPr>
          </a:p>
        </p:txBody>
      </p:sp>
      <p:sp>
        <p:nvSpPr>
          <p:cNvPr id="3" name="TextBox 2"/>
          <p:cNvSpPr txBox="1"/>
          <p:nvPr/>
        </p:nvSpPr>
        <p:spPr>
          <a:xfrm>
            <a:off x="2155372" y="3500846"/>
            <a:ext cx="249500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Class Student{</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int rollno;</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String name;</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a:t>
            </a:r>
          </a:p>
        </p:txBody>
      </p:sp>
      <p:graphicFrame>
        <p:nvGraphicFramePr>
          <p:cNvPr id="5" name="Table 4"/>
          <p:cNvGraphicFramePr>
            <a:graphicFrameLocks noGrp="1"/>
          </p:cNvGraphicFramePr>
          <p:nvPr>
            <p:extLst>
              <p:ext uri="{D42A27DB-BD31-4B8C-83A1-F6EECF244321}">
                <p14:modId xmlns:p14="http://schemas.microsoft.com/office/powerpoint/2010/main" val="1897350501"/>
              </p:ext>
            </p:extLst>
          </p:nvPr>
        </p:nvGraphicFramePr>
        <p:xfrm>
          <a:off x="6413862" y="3671872"/>
          <a:ext cx="3079932" cy="741680"/>
        </p:xfrm>
        <a:graphic>
          <a:graphicData uri="http://schemas.openxmlformats.org/drawingml/2006/table">
            <a:tbl>
              <a:tblPr firstRow="1" bandRow="1">
                <a:tableStyleId>{5C22544A-7EE6-4342-B048-85BDC9FD1C3A}</a:tableStyleId>
              </a:tblPr>
              <a:tblGrid>
                <a:gridCol w="1539966">
                  <a:extLst>
                    <a:ext uri="{9D8B030D-6E8A-4147-A177-3AD203B41FA5}">
                      <a16:colId xmlns:a16="http://schemas.microsoft.com/office/drawing/2014/main" val="2798770078"/>
                    </a:ext>
                  </a:extLst>
                </a:gridCol>
                <a:gridCol w="1539966">
                  <a:extLst>
                    <a:ext uri="{9D8B030D-6E8A-4147-A177-3AD203B41FA5}">
                      <a16:colId xmlns:a16="http://schemas.microsoft.com/office/drawing/2014/main" val="3837419033"/>
                    </a:ext>
                  </a:extLst>
                </a:gridCol>
              </a:tblGrid>
              <a:tr h="370840">
                <a:tc>
                  <a:txBody>
                    <a:bodyPr/>
                    <a:lstStyle/>
                    <a:p>
                      <a:pPr algn="ctr"/>
                      <a:r>
                        <a:rPr lang="en-IN" dirty="0" smtClean="0"/>
                        <a:t>rollno</a:t>
                      </a:r>
                      <a:endParaRPr lang="en-IN" dirty="0"/>
                    </a:p>
                  </a:txBody>
                  <a:tcPr/>
                </a:tc>
                <a:tc>
                  <a:txBody>
                    <a:bodyPr/>
                    <a:lstStyle/>
                    <a:p>
                      <a:pPr algn="ctr"/>
                      <a:r>
                        <a:rPr lang="en-IN" dirty="0" smtClean="0"/>
                        <a:t>name</a:t>
                      </a:r>
                      <a:endParaRPr lang="en-IN" dirty="0"/>
                    </a:p>
                  </a:txBody>
                  <a:tcPr/>
                </a:tc>
                <a:extLst>
                  <a:ext uri="{0D108BD9-81ED-4DB2-BD59-A6C34878D82A}">
                    <a16:rowId xmlns:a16="http://schemas.microsoft.com/office/drawing/2014/main" val="1828130010"/>
                  </a:ext>
                </a:extLst>
              </a:tr>
              <a:tr h="370840">
                <a:tc>
                  <a:txBody>
                    <a:bodyPr/>
                    <a:lstStyle/>
                    <a:p>
                      <a:pPr algn="ctr"/>
                      <a:r>
                        <a:rPr lang="en-IN" dirty="0" smtClean="0"/>
                        <a:t>101</a:t>
                      </a:r>
                      <a:endParaRPr lang="en-IN" dirty="0"/>
                    </a:p>
                  </a:txBody>
                  <a:tcPr/>
                </a:tc>
                <a:tc>
                  <a:txBody>
                    <a:bodyPr/>
                    <a:lstStyle/>
                    <a:p>
                      <a:pPr algn="ctr"/>
                      <a:r>
                        <a:rPr lang="en-IN" dirty="0" smtClean="0"/>
                        <a:t>Kajal</a:t>
                      </a:r>
                      <a:endParaRPr lang="en-IN" dirty="0"/>
                    </a:p>
                  </a:txBody>
                  <a:tcPr/>
                </a:tc>
                <a:extLst>
                  <a:ext uri="{0D108BD9-81ED-4DB2-BD59-A6C34878D82A}">
                    <a16:rowId xmlns:a16="http://schemas.microsoft.com/office/drawing/2014/main" val="1677587891"/>
                  </a:ext>
                </a:extLst>
              </a:tr>
            </a:tbl>
          </a:graphicData>
        </a:graphic>
      </p:graphicFrame>
      <p:cxnSp>
        <p:nvCxnSpPr>
          <p:cNvPr id="7" name="Elbow Connector 6"/>
          <p:cNvCxnSpPr/>
          <p:nvPr/>
        </p:nvCxnSpPr>
        <p:spPr>
          <a:xfrm flipV="1">
            <a:off x="4297680" y="3879670"/>
            <a:ext cx="2116182" cy="359840"/>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V="1">
            <a:off x="4297680" y="3780021"/>
            <a:ext cx="5196114" cy="741007"/>
          </a:xfrm>
          <a:prstGeom prst="bentConnector3">
            <a:avLst>
              <a:gd name="adj1" fmla="val 106816"/>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442758" y="5409349"/>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29" name="TextBox 28"/>
          <p:cNvSpPr txBox="1"/>
          <p:nvPr/>
        </p:nvSpPr>
        <p:spPr>
          <a:xfrm>
            <a:off x="7261499" y="540934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715442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Unidirectional One To One</a:t>
            </a:r>
            <a:endParaRPr lang="en-IN" dirty="0"/>
          </a:p>
        </p:txBody>
      </p:sp>
      <p:sp>
        <p:nvSpPr>
          <p:cNvPr id="3" name="Content Placeholder 2"/>
          <p:cNvSpPr>
            <a:spLocks noGrp="1"/>
          </p:cNvSpPr>
          <p:nvPr>
            <p:ph idx="1"/>
          </p:nvPr>
        </p:nvSpPr>
        <p:spPr/>
        <p:txBody>
          <a:bodyPr>
            <a:normAutofit/>
          </a:bodyPr>
          <a:lstStyle/>
          <a:p>
            <a:r>
              <a:rPr lang="en-IN" sz="2200" dirty="0" smtClean="0"/>
              <a:t>Consider the relationship between Employee and his/her Account.</a:t>
            </a:r>
          </a:p>
          <a:p>
            <a:r>
              <a:rPr lang="en-IN" sz="2200" dirty="0" smtClean="0"/>
              <a:t>According to relationship each employee should have unique account.</a:t>
            </a:r>
          </a:p>
          <a:p>
            <a:r>
              <a:rPr lang="en-IN" sz="2200" dirty="0" smtClean="0"/>
              <a:t>Relationship model is given below for EMPLOYEE and ACCOUNT.</a:t>
            </a:r>
          </a:p>
          <a:p>
            <a:endParaRPr lang="en-IN" sz="2200" dirty="0"/>
          </a:p>
        </p:txBody>
      </p:sp>
      <p:sp>
        <p:nvSpPr>
          <p:cNvPr id="4" name="Rectangle 3"/>
          <p:cNvSpPr/>
          <p:nvPr/>
        </p:nvSpPr>
        <p:spPr>
          <a:xfrm>
            <a:off x="1782732" y="3239588"/>
            <a:ext cx="2142309" cy="6792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Employee</a:t>
            </a:r>
            <a:endParaRPr lang="en-IN" dirty="0"/>
          </a:p>
        </p:txBody>
      </p:sp>
      <p:sp>
        <p:nvSpPr>
          <p:cNvPr id="6" name="Rectangle 5"/>
          <p:cNvSpPr/>
          <p:nvPr/>
        </p:nvSpPr>
        <p:spPr>
          <a:xfrm>
            <a:off x="7643788" y="3239588"/>
            <a:ext cx="2142309" cy="67926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Account</a:t>
            </a:r>
            <a:endParaRPr lang="en-IN" dirty="0"/>
          </a:p>
        </p:txBody>
      </p:sp>
      <p:sp>
        <p:nvSpPr>
          <p:cNvPr id="7" name="Diamond 6"/>
          <p:cNvSpPr/>
          <p:nvPr/>
        </p:nvSpPr>
        <p:spPr>
          <a:xfrm>
            <a:off x="4981049" y="3174274"/>
            <a:ext cx="1606731" cy="809896"/>
          </a:xfrm>
          <a:prstGeom prst="diamond">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Has A</a:t>
            </a:r>
            <a:endParaRPr lang="en-IN" dirty="0"/>
          </a:p>
        </p:txBody>
      </p:sp>
      <p:cxnSp>
        <p:nvCxnSpPr>
          <p:cNvPr id="9" name="Straight Connector 8"/>
          <p:cNvCxnSpPr>
            <a:endCxn id="7" idx="1"/>
          </p:cNvCxnSpPr>
          <p:nvPr/>
        </p:nvCxnSpPr>
        <p:spPr>
          <a:xfrm flipV="1">
            <a:off x="3925041" y="3579222"/>
            <a:ext cx="1056008"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595354" y="3579221"/>
            <a:ext cx="1056008"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3989" y="3174274"/>
            <a:ext cx="666205" cy="369332"/>
          </a:xfrm>
          <a:prstGeom prst="rect">
            <a:avLst/>
          </a:prstGeom>
          <a:noFill/>
        </p:spPr>
        <p:txBody>
          <a:bodyPr wrap="square" rtlCol="0">
            <a:spAutoFit/>
          </a:bodyPr>
          <a:lstStyle/>
          <a:p>
            <a:r>
              <a:rPr lang="en-IN" dirty="0" smtClean="0"/>
              <a:t>1 : 1</a:t>
            </a:r>
            <a:endParaRPr lang="en-IN" dirty="0"/>
          </a:p>
        </p:txBody>
      </p:sp>
      <p:sp>
        <p:nvSpPr>
          <p:cNvPr id="15" name="TextBox 14"/>
          <p:cNvSpPr txBox="1"/>
          <p:nvPr/>
        </p:nvSpPr>
        <p:spPr>
          <a:xfrm>
            <a:off x="6790255" y="3195041"/>
            <a:ext cx="666205" cy="369332"/>
          </a:xfrm>
          <a:prstGeom prst="rect">
            <a:avLst/>
          </a:prstGeom>
          <a:noFill/>
        </p:spPr>
        <p:txBody>
          <a:bodyPr wrap="square" rtlCol="0">
            <a:spAutoFit/>
          </a:bodyPr>
          <a:lstStyle/>
          <a:p>
            <a:r>
              <a:rPr lang="en-IN" dirty="0" smtClean="0"/>
              <a:t>1 : 1</a:t>
            </a:r>
            <a:endParaRPr lang="en-IN" dirty="0"/>
          </a:p>
        </p:txBody>
      </p:sp>
      <p:graphicFrame>
        <p:nvGraphicFramePr>
          <p:cNvPr id="16" name="Table 15"/>
          <p:cNvGraphicFramePr>
            <a:graphicFrameLocks noGrp="1"/>
          </p:cNvGraphicFramePr>
          <p:nvPr>
            <p:extLst>
              <p:ext uri="{D42A27DB-BD31-4B8C-83A1-F6EECF244321}">
                <p14:modId xmlns:p14="http://schemas.microsoft.com/office/powerpoint/2010/main" val="799863869"/>
              </p:ext>
            </p:extLst>
          </p:nvPr>
        </p:nvGraphicFramePr>
        <p:xfrm>
          <a:off x="2008428" y="4741943"/>
          <a:ext cx="2380691" cy="1285240"/>
        </p:xfrm>
        <a:graphic>
          <a:graphicData uri="http://schemas.openxmlformats.org/drawingml/2006/table">
            <a:tbl>
              <a:tblPr firstRow="1" bandRow="1">
                <a:tableStyleId>{5C22544A-7EE6-4342-B048-85BDC9FD1C3A}</a:tableStyleId>
              </a:tblPr>
              <a:tblGrid>
                <a:gridCol w="2380691">
                  <a:extLst>
                    <a:ext uri="{9D8B030D-6E8A-4147-A177-3AD203B41FA5}">
                      <a16:colId xmlns:a16="http://schemas.microsoft.com/office/drawing/2014/main" val="2852493534"/>
                    </a:ext>
                  </a:extLst>
                </a:gridCol>
              </a:tblGrid>
              <a:tr h="370840">
                <a:tc>
                  <a:txBody>
                    <a:bodyPr/>
                    <a:lstStyle/>
                    <a:p>
                      <a:r>
                        <a:rPr lang="en-IN" dirty="0" smtClean="0"/>
                        <a:t>Employee</a:t>
                      </a:r>
                      <a:endParaRPr lang="en-IN" dirty="0"/>
                    </a:p>
                  </a:txBody>
                  <a:tcPr/>
                </a:tc>
                <a:extLst>
                  <a:ext uri="{0D108BD9-81ED-4DB2-BD59-A6C34878D82A}">
                    <a16:rowId xmlns:a16="http://schemas.microsoft.com/office/drawing/2014/main" val="307640976"/>
                  </a:ext>
                </a:extLst>
              </a:tr>
              <a:tr h="370840">
                <a:tc>
                  <a:txBody>
                    <a:bodyPr/>
                    <a:lstStyle/>
                    <a:p>
                      <a:r>
                        <a:rPr lang="en-IN" dirty="0" smtClean="0"/>
                        <a:t>Employee_Id</a:t>
                      </a:r>
                    </a:p>
                    <a:p>
                      <a:r>
                        <a:rPr lang="en-IN" dirty="0" smtClean="0"/>
                        <a:t>Employee_Name</a:t>
                      </a:r>
                    </a:p>
                    <a:p>
                      <a:r>
                        <a:rPr lang="en-IN" dirty="0" smtClean="0"/>
                        <a:t>Employee_Account_Id</a:t>
                      </a:r>
                      <a:endParaRPr lang="en-IN" dirty="0"/>
                    </a:p>
                  </a:txBody>
                  <a:tcPr/>
                </a:tc>
                <a:extLst>
                  <a:ext uri="{0D108BD9-81ED-4DB2-BD59-A6C34878D82A}">
                    <a16:rowId xmlns:a16="http://schemas.microsoft.com/office/drawing/2014/main" val="2393997406"/>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852853966"/>
              </p:ext>
            </p:extLst>
          </p:nvPr>
        </p:nvGraphicFramePr>
        <p:xfrm>
          <a:off x="6217920" y="4741942"/>
          <a:ext cx="2263249" cy="1183937"/>
        </p:xfrm>
        <a:graphic>
          <a:graphicData uri="http://schemas.openxmlformats.org/drawingml/2006/table">
            <a:tbl>
              <a:tblPr firstRow="1" bandRow="1">
                <a:tableStyleId>{5C22544A-7EE6-4342-B048-85BDC9FD1C3A}</a:tableStyleId>
              </a:tblPr>
              <a:tblGrid>
                <a:gridCol w="2263249">
                  <a:extLst>
                    <a:ext uri="{9D8B030D-6E8A-4147-A177-3AD203B41FA5}">
                      <a16:colId xmlns:a16="http://schemas.microsoft.com/office/drawing/2014/main" val="2852493534"/>
                    </a:ext>
                  </a:extLst>
                </a:gridCol>
              </a:tblGrid>
              <a:tr h="434309">
                <a:tc>
                  <a:txBody>
                    <a:bodyPr/>
                    <a:lstStyle/>
                    <a:p>
                      <a:r>
                        <a:rPr lang="en-IN" dirty="0" smtClean="0"/>
                        <a:t>Account</a:t>
                      </a:r>
                      <a:endParaRPr lang="en-IN" dirty="0"/>
                    </a:p>
                  </a:txBody>
                  <a:tcPr/>
                </a:tc>
                <a:extLst>
                  <a:ext uri="{0D108BD9-81ED-4DB2-BD59-A6C34878D82A}">
                    <a16:rowId xmlns:a16="http://schemas.microsoft.com/office/drawing/2014/main" val="307640976"/>
                  </a:ext>
                </a:extLst>
              </a:tr>
              <a:tr h="749628">
                <a:tc>
                  <a:txBody>
                    <a:bodyPr/>
                    <a:lstStyle/>
                    <a:p>
                      <a:r>
                        <a:rPr lang="en-IN" dirty="0" smtClean="0"/>
                        <a:t>Account_Id</a:t>
                      </a:r>
                    </a:p>
                    <a:p>
                      <a:r>
                        <a:rPr lang="en-IN" dirty="0" smtClean="0"/>
                        <a:t>Account_no</a:t>
                      </a:r>
                      <a:endParaRPr lang="en-IN" dirty="0"/>
                    </a:p>
                  </a:txBody>
                  <a:tcPr/>
                </a:tc>
                <a:extLst>
                  <a:ext uri="{0D108BD9-81ED-4DB2-BD59-A6C34878D82A}">
                    <a16:rowId xmlns:a16="http://schemas.microsoft.com/office/drawing/2014/main" val="2393997406"/>
                  </a:ext>
                </a:extLst>
              </a:tr>
            </a:tbl>
          </a:graphicData>
        </a:graphic>
      </p:graphicFrame>
      <p:cxnSp>
        <p:nvCxnSpPr>
          <p:cNvPr id="19" name="Elbow Connector 18"/>
          <p:cNvCxnSpPr>
            <a:endCxn id="17" idx="1"/>
          </p:cNvCxnSpPr>
          <p:nvPr/>
        </p:nvCxnSpPr>
        <p:spPr>
          <a:xfrm flipV="1">
            <a:off x="4389119" y="5333910"/>
            <a:ext cx="1828801" cy="53558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04211" y="5500165"/>
            <a:ext cx="209005" cy="369332"/>
          </a:xfrm>
          <a:prstGeom prst="rect">
            <a:avLst/>
          </a:prstGeom>
          <a:noFill/>
        </p:spPr>
        <p:txBody>
          <a:bodyPr wrap="square" rtlCol="0">
            <a:spAutoFit/>
          </a:bodyPr>
          <a:lstStyle/>
          <a:p>
            <a:r>
              <a:rPr lang="en-IN" dirty="0" smtClean="0"/>
              <a:t>1</a:t>
            </a:r>
            <a:endParaRPr lang="en-IN" dirty="0"/>
          </a:p>
        </p:txBody>
      </p:sp>
      <p:sp>
        <p:nvSpPr>
          <p:cNvPr id="22" name="TextBox 21"/>
          <p:cNvSpPr txBox="1"/>
          <p:nvPr/>
        </p:nvSpPr>
        <p:spPr>
          <a:xfrm>
            <a:off x="5927120" y="4994966"/>
            <a:ext cx="209005" cy="369332"/>
          </a:xfrm>
          <a:prstGeom prst="rect">
            <a:avLst/>
          </a:prstGeom>
          <a:noFill/>
        </p:spPr>
        <p:txBody>
          <a:bodyPr wrap="square" rtlCol="0">
            <a:spAutoFit/>
          </a:bodyPr>
          <a:lstStyle/>
          <a:p>
            <a:r>
              <a:rPr lang="en-IN" dirty="0" smtClean="0"/>
              <a:t>1</a:t>
            </a:r>
            <a:endParaRPr lang="en-IN" dirty="0"/>
          </a:p>
        </p:txBody>
      </p:sp>
    </p:spTree>
    <p:extLst>
      <p:ext uri="{BB962C8B-B14F-4D97-AF65-F5344CB8AC3E}">
        <p14:creationId xmlns:p14="http://schemas.microsoft.com/office/powerpoint/2010/main" val="744414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Unidirectional One To One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22374020"/>
              </p:ext>
            </p:extLst>
          </p:nvPr>
        </p:nvGraphicFramePr>
        <p:xfrm>
          <a:off x="2008428" y="4741943"/>
          <a:ext cx="2380691" cy="1285240"/>
        </p:xfrm>
        <a:graphic>
          <a:graphicData uri="http://schemas.openxmlformats.org/drawingml/2006/table">
            <a:tbl>
              <a:tblPr firstRow="1" bandRow="1">
                <a:tableStyleId>{5C22544A-7EE6-4342-B048-85BDC9FD1C3A}</a:tableStyleId>
              </a:tblPr>
              <a:tblGrid>
                <a:gridCol w="2380691">
                  <a:extLst>
                    <a:ext uri="{9D8B030D-6E8A-4147-A177-3AD203B41FA5}">
                      <a16:colId xmlns:a16="http://schemas.microsoft.com/office/drawing/2014/main" val="2852493534"/>
                    </a:ext>
                  </a:extLst>
                </a:gridCol>
              </a:tblGrid>
              <a:tr h="370840">
                <a:tc>
                  <a:txBody>
                    <a:bodyPr/>
                    <a:lstStyle/>
                    <a:p>
                      <a:r>
                        <a:rPr lang="en-IN" dirty="0" smtClean="0"/>
                        <a:t>Employee</a:t>
                      </a:r>
                      <a:endParaRPr lang="en-IN" dirty="0"/>
                    </a:p>
                  </a:txBody>
                  <a:tcPr/>
                </a:tc>
                <a:extLst>
                  <a:ext uri="{0D108BD9-81ED-4DB2-BD59-A6C34878D82A}">
                    <a16:rowId xmlns:a16="http://schemas.microsoft.com/office/drawing/2014/main" val="307640976"/>
                  </a:ext>
                </a:extLst>
              </a:tr>
              <a:tr h="370840">
                <a:tc>
                  <a:txBody>
                    <a:bodyPr/>
                    <a:lstStyle/>
                    <a:p>
                      <a:r>
                        <a:rPr lang="en-IN" dirty="0" smtClean="0"/>
                        <a:t>Employee_Id</a:t>
                      </a:r>
                    </a:p>
                    <a:p>
                      <a:r>
                        <a:rPr lang="en-IN" dirty="0" smtClean="0"/>
                        <a:t>Employee_Name</a:t>
                      </a:r>
                    </a:p>
                    <a:p>
                      <a:r>
                        <a:rPr lang="en-IN" dirty="0" smtClean="0"/>
                        <a:t>Employee_Account_Id</a:t>
                      </a:r>
                      <a:endParaRPr lang="en-IN" dirty="0"/>
                    </a:p>
                  </a:txBody>
                  <a:tcPr/>
                </a:tc>
                <a:extLst>
                  <a:ext uri="{0D108BD9-81ED-4DB2-BD59-A6C34878D82A}">
                    <a16:rowId xmlns:a16="http://schemas.microsoft.com/office/drawing/2014/main" val="23939974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87091249"/>
              </p:ext>
            </p:extLst>
          </p:nvPr>
        </p:nvGraphicFramePr>
        <p:xfrm>
          <a:off x="6217920" y="4741942"/>
          <a:ext cx="2263249" cy="1183937"/>
        </p:xfrm>
        <a:graphic>
          <a:graphicData uri="http://schemas.openxmlformats.org/drawingml/2006/table">
            <a:tbl>
              <a:tblPr firstRow="1" bandRow="1">
                <a:tableStyleId>{5C22544A-7EE6-4342-B048-85BDC9FD1C3A}</a:tableStyleId>
              </a:tblPr>
              <a:tblGrid>
                <a:gridCol w="2263249">
                  <a:extLst>
                    <a:ext uri="{9D8B030D-6E8A-4147-A177-3AD203B41FA5}">
                      <a16:colId xmlns:a16="http://schemas.microsoft.com/office/drawing/2014/main" val="2852493534"/>
                    </a:ext>
                  </a:extLst>
                </a:gridCol>
              </a:tblGrid>
              <a:tr h="434309">
                <a:tc>
                  <a:txBody>
                    <a:bodyPr/>
                    <a:lstStyle/>
                    <a:p>
                      <a:r>
                        <a:rPr lang="en-IN" dirty="0" smtClean="0"/>
                        <a:t>Account</a:t>
                      </a:r>
                      <a:endParaRPr lang="en-IN" dirty="0"/>
                    </a:p>
                  </a:txBody>
                  <a:tcPr/>
                </a:tc>
                <a:extLst>
                  <a:ext uri="{0D108BD9-81ED-4DB2-BD59-A6C34878D82A}">
                    <a16:rowId xmlns:a16="http://schemas.microsoft.com/office/drawing/2014/main" val="307640976"/>
                  </a:ext>
                </a:extLst>
              </a:tr>
              <a:tr h="749628">
                <a:tc>
                  <a:txBody>
                    <a:bodyPr/>
                    <a:lstStyle/>
                    <a:p>
                      <a:r>
                        <a:rPr lang="en-IN" dirty="0" smtClean="0"/>
                        <a:t>Account_Id</a:t>
                      </a:r>
                    </a:p>
                    <a:p>
                      <a:r>
                        <a:rPr lang="en-IN" dirty="0" smtClean="0"/>
                        <a:t>Account_no</a:t>
                      </a:r>
                      <a:endParaRPr lang="en-IN" dirty="0"/>
                    </a:p>
                  </a:txBody>
                  <a:tcPr/>
                </a:tc>
                <a:extLst>
                  <a:ext uri="{0D108BD9-81ED-4DB2-BD59-A6C34878D82A}">
                    <a16:rowId xmlns:a16="http://schemas.microsoft.com/office/drawing/2014/main" val="2393997406"/>
                  </a:ext>
                </a:extLst>
              </a:tr>
            </a:tbl>
          </a:graphicData>
        </a:graphic>
      </p:graphicFrame>
      <p:cxnSp>
        <p:nvCxnSpPr>
          <p:cNvPr id="6" name="Elbow Connector 5"/>
          <p:cNvCxnSpPr>
            <a:endCxn id="5" idx="1"/>
          </p:cNvCxnSpPr>
          <p:nvPr/>
        </p:nvCxnSpPr>
        <p:spPr>
          <a:xfrm flipV="1">
            <a:off x="4389119" y="5333910"/>
            <a:ext cx="1828801" cy="53558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04211" y="5500165"/>
            <a:ext cx="209005" cy="369332"/>
          </a:xfrm>
          <a:prstGeom prst="rect">
            <a:avLst/>
          </a:prstGeom>
          <a:noFill/>
        </p:spPr>
        <p:txBody>
          <a:bodyPr wrap="square" rtlCol="0">
            <a:spAutoFit/>
          </a:bodyPr>
          <a:lstStyle/>
          <a:p>
            <a:r>
              <a:rPr lang="en-IN" dirty="0" smtClean="0"/>
              <a:t>1</a:t>
            </a:r>
            <a:endParaRPr lang="en-IN" dirty="0"/>
          </a:p>
        </p:txBody>
      </p:sp>
      <p:sp>
        <p:nvSpPr>
          <p:cNvPr id="8" name="TextBox 7"/>
          <p:cNvSpPr txBox="1"/>
          <p:nvPr/>
        </p:nvSpPr>
        <p:spPr>
          <a:xfrm>
            <a:off x="5927120" y="4994966"/>
            <a:ext cx="209005" cy="369332"/>
          </a:xfrm>
          <a:prstGeom prst="rect">
            <a:avLst/>
          </a:prstGeom>
          <a:noFill/>
        </p:spPr>
        <p:txBody>
          <a:bodyPr wrap="square" rtlCol="0">
            <a:spAutoFit/>
          </a:bodyPr>
          <a:lstStyle/>
          <a:p>
            <a:r>
              <a:rPr lang="en-IN" dirty="0" smtClean="0"/>
              <a:t>1</a:t>
            </a:r>
            <a:endParaRPr lang="en-IN" dirty="0"/>
          </a:p>
        </p:txBody>
      </p:sp>
      <p:pic>
        <p:nvPicPr>
          <p:cNvPr id="9" name="Picture 8"/>
          <p:cNvPicPr>
            <a:picLocks noChangeAspect="1"/>
          </p:cNvPicPr>
          <p:nvPr/>
        </p:nvPicPr>
        <p:blipFill rotWithShape="1">
          <a:blip r:embed="rId2"/>
          <a:srcRect l="713"/>
          <a:stretch/>
        </p:blipFill>
        <p:spPr>
          <a:xfrm>
            <a:off x="561702" y="1242020"/>
            <a:ext cx="5574423" cy="2810146"/>
          </a:xfrm>
          <a:prstGeom prst="rect">
            <a:avLst/>
          </a:prstGeom>
        </p:spPr>
      </p:pic>
      <p:pic>
        <p:nvPicPr>
          <p:cNvPr id="11" name="Picture 10"/>
          <p:cNvPicPr>
            <a:picLocks noChangeAspect="1"/>
          </p:cNvPicPr>
          <p:nvPr/>
        </p:nvPicPr>
        <p:blipFill rotWithShape="1">
          <a:blip r:embed="rId3"/>
          <a:srcRect l="1151"/>
          <a:stretch/>
        </p:blipFill>
        <p:spPr>
          <a:xfrm>
            <a:off x="6779622" y="1524164"/>
            <a:ext cx="4429397" cy="1915260"/>
          </a:xfrm>
          <a:prstGeom prst="rect">
            <a:avLst/>
          </a:prstGeom>
        </p:spPr>
      </p:pic>
    </p:spTree>
    <p:extLst>
      <p:ext uri="{BB962C8B-B14F-4D97-AF65-F5344CB8AC3E}">
        <p14:creationId xmlns:p14="http://schemas.microsoft.com/office/powerpoint/2010/main" val="3343466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Cascading associated entities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Cascade attribute is mandatory, whenever we apply relationship between objects, cascade attribute transfers operations done on one object onto its related child objects.</a:t>
            </a:r>
          </a:p>
          <a:p>
            <a:r>
              <a:rPr lang="en-IN" b="1" dirty="0">
                <a:solidFill>
                  <a:schemeClr val="accent1"/>
                </a:solidFill>
              </a:rPr>
              <a:t>ALL :</a:t>
            </a:r>
            <a:r>
              <a:rPr lang="en-IN" dirty="0"/>
              <a:t> All cascade operations will be applied to the parent entity’s related entity. All is equivalent to specifying cascade={DETACH, MERGE, PERSIST, REFRESH, REMOVE</a:t>
            </a:r>
            <a:r>
              <a:rPr lang="en-IN" dirty="0">
                <a:solidFill>
                  <a:schemeClr val="accent1"/>
                </a:solidFill>
              </a:rPr>
              <a:t>}</a:t>
            </a:r>
          </a:p>
          <a:p>
            <a:r>
              <a:rPr lang="en-IN" dirty="0">
                <a:solidFill>
                  <a:schemeClr val="accent1"/>
                </a:solidFill>
              </a:rPr>
              <a:t>DETACH :</a:t>
            </a:r>
            <a:r>
              <a:rPr lang="en-IN" dirty="0"/>
              <a:t> If the parent entity is detached from the persistence context, the related entity will also be detached.</a:t>
            </a:r>
          </a:p>
          <a:p>
            <a:r>
              <a:rPr lang="en-IN" dirty="0">
                <a:solidFill>
                  <a:schemeClr val="accent1"/>
                </a:solidFill>
              </a:rPr>
              <a:t>MERGE :</a:t>
            </a:r>
            <a:r>
              <a:rPr lang="en-IN" dirty="0"/>
              <a:t> If the parent entity is merged into the persistence context, the related entity will also be merged.</a:t>
            </a:r>
          </a:p>
          <a:p>
            <a:r>
              <a:rPr lang="en-IN" dirty="0">
                <a:solidFill>
                  <a:schemeClr val="accent1"/>
                </a:solidFill>
              </a:rPr>
              <a:t>PERSIST :</a:t>
            </a:r>
            <a:r>
              <a:rPr lang="en-IN" dirty="0"/>
              <a:t> If the parent entity is persisted into the persistence context, the related entity will also be persisted.</a:t>
            </a:r>
          </a:p>
          <a:p>
            <a:r>
              <a:rPr lang="en-IN" dirty="0">
                <a:solidFill>
                  <a:schemeClr val="accent1"/>
                </a:solidFill>
              </a:rPr>
              <a:t>REFRESH :</a:t>
            </a:r>
            <a:r>
              <a:rPr lang="en-IN" dirty="0"/>
              <a:t>If the parent entity is refreshed in the current persistence context, the related entity will also be refreshed.</a:t>
            </a:r>
          </a:p>
          <a:p>
            <a:r>
              <a:rPr lang="en-IN" dirty="0">
                <a:solidFill>
                  <a:srgbClr val="0070C0"/>
                </a:solidFill>
              </a:rPr>
              <a:t>REMOVE </a:t>
            </a:r>
            <a:r>
              <a:rPr lang="en-IN" dirty="0"/>
              <a:t>:If the parent entity is removed from the current persistence context, the related entity will also be removed.</a:t>
            </a:r>
          </a:p>
        </p:txBody>
      </p:sp>
    </p:spTree>
    <p:extLst>
      <p:ext uri="{BB962C8B-B14F-4D97-AF65-F5344CB8AC3E}">
        <p14:creationId xmlns:p14="http://schemas.microsoft.com/office/powerpoint/2010/main" val="3076908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Implementation of Unidirectional</a:t>
            </a:r>
            <a:br>
              <a:rPr lang="en-US" dirty="0" smtClean="0"/>
            </a:br>
            <a:r>
              <a:rPr lang="en-US" dirty="0" smtClean="0"/>
              <a:t>One To One</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Employee Has A Account</a:t>
            </a:r>
            <a:endParaRPr lang="en-US" dirty="0"/>
          </a:p>
        </p:txBody>
      </p:sp>
    </p:spTree>
    <p:extLst>
      <p:ext uri="{BB962C8B-B14F-4D97-AF65-F5344CB8AC3E}">
        <p14:creationId xmlns:p14="http://schemas.microsoft.com/office/powerpoint/2010/main" val="1416246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One To One</a:t>
            </a:r>
            <a:endParaRPr lang="en-IN" dirty="0"/>
          </a:p>
        </p:txBody>
      </p:sp>
      <p:sp>
        <p:nvSpPr>
          <p:cNvPr id="3" name="Content Placeholder 2"/>
          <p:cNvSpPr>
            <a:spLocks noGrp="1"/>
          </p:cNvSpPr>
          <p:nvPr>
            <p:ph idx="1"/>
          </p:nvPr>
        </p:nvSpPr>
        <p:spPr/>
        <p:txBody>
          <a:bodyPr/>
          <a:lstStyle/>
          <a:p>
            <a:pPr algn="just"/>
            <a:r>
              <a:rPr lang="en-IN" b="1" dirty="0"/>
              <a:t>One-To-One</a:t>
            </a:r>
            <a:r>
              <a:rPr lang="en-IN" dirty="0"/>
              <a:t> mapping is an association between one persistence object and another one related persistence object. </a:t>
            </a:r>
            <a:endParaRPr lang="en-IN" dirty="0" smtClean="0"/>
          </a:p>
          <a:p>
            <a:pPr algn="just"/>
            <a:r>
              <a:rPr lang="en-IN" dirty="0" smtClean="0"/>
              <a:t>If </a:t>
            </a:r>
            <a:r>
              <a:rPr lang="en-IN" dirty="0"/>
              <a:t>one persistence object uses other and in back if other using the first persistence object then it becomes bidirectional. </a:t>
            </a:r>
            <a:endParaRPr lang="en-IN" dirty="0" smtClean="0"/>
          </a:p>
          <a:p>
            <a:pPr algn="just"/>
            <a:r>
              <a:rPr lang="en-IN" dirty="0" smtClean="0"/>
              <a:t>If </a:t>
            </a:r>
            <a:r>
              <a:rPr lang="en-IN" dirty="0"/>
              <a:t>one persistence object uses other and in back if other is not using the first persistence object then it becomes unidirectional. </a:t>
            </a:r>
            <a:endParaRPr lang="en-IN" dirty="0" smtClean="0"/>
          </a:p>
          <a:p>
            <a:pPr algn="just"/>
            <a:r>
              <a:rPr lang="en-IN" dirty="0" smtClean="0"/>
              <a:t>As </a:t>
            </a:r>
            <a:r>
              <a:rPr lang="en-IN" dirty="0"/>
              <a:t>an example, the association between, Citizen and Passport, here one citizen has one Passport</a:t>
            </a:r>
            <a:r>
              <a:rPr lang="en-IN" dirty="0" smtClean="0"/>
              <a:t>.</a:t>
            </a:r>
          </a:p>
          <a:p>
            <a:pPr algn="just"/>
            <a:r>
              <a:rPr lang="en-IN" dirty="0" smtClean="0"/>
              <a:t>Citizen </a:t>
            </a:r>
            <a:r>
              <a:rPr lang="en-IN" dirty="0"/>
              <a:t>needs Passport and also Passport does need Citizen and hence it becomes </a:t>
            </a:r>
            <a:r>
              <a:rPr lang="en-IN" b="1" dirty="0"/>
              <a:t>bidirectional association</a:t>
            </a:r>
            <a:r>
              <a:rPr lang="en-IN" dirty="0"/>
              <a:t>.</a:t>
            </a:r>
          </a:p>
        </p:txBody>
      </p:sp>
    </p:spTree>
    <p:extLst>
      <p:ext uri="{BB962C8B-B14F-4D97-AF65-F5344CB8AC3E}">
        <p14:creationId xmlns:p14="http://schemas.microsoft.com/office/powerpoint/2010/main" val="427087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One To One</a:t>
            </a:r>
            <a:endParaRPr lang="en-IN" dirty="0"/>
          </a:p>
        </p:txBody>
      </p:sp>
      <p:sp>
        <p:nvSpPr>
          <p:cNvPr id="3" name="Content Placeholder 2"/>
          <p:cNvSpPr>
            <a:spLocks noGrp="1"/>
          </p:cNvSpPr>
          <p:nvPr>
            <p:ph idx="1"/>
          </p:nvPr>
        </p:nvSpPr>
        <p:spPr/>
        <p:txBody>
          <a:bodyPr/>
          <a:lstStyle/>
          <a:p>
            <a:pPr algn="just"/>
            <a:r>
              <a:rPr lang="en-IN" dirty="0"/>
              <a:t>The direction of a relationship can be either bidirectional or unidirectional. A bidirectional relationship has both an </a:t>
            </a:r>
            <a:r>
              <a:rPr lang="en-IN" b="1" dirty="0"/>
              <a:t>owning side </a:t>
            </a:r>
            <a:r>
              <a:rPr lang="en-IN" dirty="0"/>
              <a:t>and an </a:t>
            </a:r>
            <a:r>
              <a:rPr lang="en-IN" b="1" dirty="0"/>
              <a:t>inverse side</a:t>
            </a:r>
            <a:r>
              <a:rPr lang="en-IN" dirty="0"/>
              <a:t>. A unidirectional relationship has only an owning side. The owning side of a relationship determines how the Persistence runtime makes updates to the relationship in the database.</a:t>
            </a:r>
          </a:p>
          <a:p>
            <a:pPr algn="just"/>
            <a:r>
              <a:rPr lang="en-IN" dirty="0"/>
              <a:t>In a bidirectional relationship, each entity has a relationship field or property that refers to the other entity. Through the relationship field or property, an entity class’s code can access its related object. If an entity has a related field, the entity is said to “know” about its related object. Such relationship field must be marked with </a:t>
            </a:r>
            <a:r>
              <a:rPr lang="en-IN" b="1" dirty="0" smtClean="0"/>
              <a:t>mappedBy </a:t>
            </a:r>
            <a:r>
              <a:rPr lang="en-IN" dirty="0" smtClean="0"/>
              <a:t>attribute</a:t>
            </a:r>
            <a:r>
              <a:rPr lang="en-IN" dirty="0"/>
              <a:t>. </a:t>
            </a:r>
          </a:p>
          <a:p>
            <a:pPr algn="just"/>
            <a:r>
              <a:rPr lang="en-IN" b="1" dirty="0"/>
              <a:t>The inverse side of a bidirectional relationship must refer to its owning side by using the mappedBy element of the @OneToOne, @OneToMany, or @ManyToMany annotation.</a:t>
            </a:r>
            <a:endParaRPr lang="en-IN" dirty="0"/>
          </a:p>
        </p:txBody>
      </p:sp>
    </p:spTree>
    <p:extLst>
      <p:ext uri="{BB962C8B-B14F-4D97-AF65-F5344CB8AC3E}">
        <p14:creationId xmlns:p14="http://schemas.microsoft.com/office/powerpoint/2010/main" val="1897738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Implementation of Bidirectional</a:t>
            </a:r>
            <a:br>
              <a:rPr lang="en-US" dirty="0" smtClean="0"/>
            </a:br>
            <a:r>
              <a:rPr lang="en-US" dirty="0" smtClean="0"/>
              <a:t>One To One</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Citizen and Passport</a:t>
            </a:r>
            <a:endParaRPr lang="en-US" dirty="0"/>
          </a:p>
        </p:txBody>
      </p:sp>
    </p:spTree>
    <p:extLst>
      <p:ext uri="{BB962C8B-B14F-4D97-AF65-F5344CB8AC3E}">
        <p14:creationId xmlns:p14="http://schemas.microsoft.com/office/powerpoint/2010/main" val="2311761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Unidirectional One To Many</a:t>
            </a:r>
            <a:endParaRPr lang="en-IN" dirty="0"/>
          </a:p>
        </p:txBody>
      </p:sp>
      <p:sp>
        <p:nvSpPr>
          <p:cNvPr id="3" name="Content Placeholder 2"/>
          <p:cNvSpPr>
            <a:spLocks noGrp="1"/>
          </p:cNvSpPr>
          <p:nvPr>
            <p:ph idx="1"/>
          </p:nvPr>
        </p:nvSpPr>
        <p:spPr/>
        <p:txBody>
          <a:bodyPr>
            <a:normAutofit fontScale="92500"/>
          </a:bodyPr>
          <a:lstStyle/>
          <a:p>
            <a:pPr algn="just">
              <a:lnSpc>
                <a:spcPct val="150000"/>
              </a:lnSpc>
            </a:pPr>
            <a:r>
              <a:rPr lang="en-IN" b="1" dirty="0"/>
              <a:t>One-to-many</a:t>
            </a:r>
            <a:r>
              <a:rPr lang="en-IN" dirty="0"/>
              <a:t> mapping is an association between one persistence object holding the collection of same related persistence objects. </a:t>
            </a:r>
            <a:endParaRPr lang="en-IN" dirty="0" smtClean="0"/>
          </a:p>
          <a:p>
            <a:pPr algn="just">
              <a:lnSpc>
                <a:spcPct val="150000"/>
              </a:lnSpc>
            </a:pPr>
            <a:r>
              <a:rPr lang="en-IN" dirty="0" smtClean="0"/>
              <a:t>One </a:t>
            </a:r>
            <a:r>
              <a:rPr lang="en-IN" dirty="0"/>
              <a:t>persistence object mapped to many persistence objects. Tables of both the persistence classes will be related in database. </a:t>
            </a:r>
            <a:endParaRPr lang="en-IN" dirty="0" smtClean="0"/>
          </a:p>
          <a:p>
            <a:pPr algn="just">
              <a:lnSpc>
                <a:spcPct val="150000"/>
              </a:lnSpc>
            </a:pPr>
            <a:r>
              <a:rPr lang="en-IN" dirty="0" smtClean="0"/>
              <a:t>As </a:t>
            </a:r>
            <a:r>
              <a:rPr lang="en-IN" dirty="0"/>
              <a:t>an example, one </a:t>
            </a:r>
            <a:r>
              <a:rPr lang="en-IN" dirty="0" smtClean="0"/>
              <a:t>person </a:t>
            </a:r>
            <a:r>
              <a:rPr lang="en-IN" dirty="0"/>
              <a:t>can have many </a:t>
            </a:r>
            <a:r>
              <a:rPr lang="en-IN" dirty="0" smtClean="0"/>
              <a:t>address(current/permanent).</a:t>
            </a:r>
          </a:p>
          <a:p>
            <a:pPr algn="just">
              <a:lnSpc>
                <a:spcPct val="150000"/>
              </a:lnSpc>
            </a:pPr>
            <a:r>
              <a:rPr lang="en-IN" dirty="0" smtClean="0"/>
              <a:t>If </a:t>
            </a:r>
            <a:r>
              <a:rPr lang="en-IN" dirty="0"/>
              <a:t>one persistence object uses other and in back if other is not using the first persistence object then it becomes unidirectional</a:t>
            </a:r>
            <a:r>
              <a:rPr lang="en-IN" dirty="0" smtClean="0"/>
              <a:t>.</a:t>
            </a:r>
          </a:p>
          <a:p>
            <a:pPr algn="just">
              <a:lnSpc>
                <a:spcPct val="150000"/>
              </a:lnSpc>
            </a:pPr>
            <a:r>
              <a:rPr lang="en-IN" dirty="0"/>
              <a:t>In the </a:t>
            </a:r>
            <a:r>
              <a:rPr lang="en-IN" dirty="0" smtClean="0"/>
              <a:t>Person </a:t>
            </a:r>
            <a:r>
              <a:rPr lang="en-IN" dirty="0"/>
              <a:t>class we annotate the </a:t>
            </a:r>
            <a:r>
              <a:rPr lang="en-IN" dirty="0" smtClean="0"/>
              <a:t>address </a:t>
            </a:r>
            <a:r>
              <a:rPr lang="en-IN" dirty="0"/>
              <a:t>field by </a:t>
            </a:r>
            <a:r>
              <a:rPr lang="en-IN" b="1" dirty="0"/>
              <a:t>@OneToMany annotation</a:t>
            </a:r>
            <a:r>
              <a:rPr lang="en-IN" dirty="0"/>
              <a:t>.</a:t>
            </a:r>
          </a:p>
        </p:txBody>
      </p:sp>
    </p:spTree>
    <p:extLst>
      <p:ext uri="{BB962C8B-B14F-4D97-AF65-F5344CB8AC3E}">
        <p14:creationId xmlns:p14="http://schemas.microsoft.com/office/powerpoint/2010/main" val="2648544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Implementation of Unidirectional</a:t>
            </a:r>
            <a:br>
              <a:rPr lang="en-US" dirty="0" smtClean="0"/>
            </a:br>
            <a:r>
              <a:rPr lang="en-US" dirty="0" smtClean="0"/>
              <a:t>One To Many</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Person with current address and permanent address</a:t>
            </a:r>
            <a:endParaRPr lang="en-US" dirty="0"/>
          </a:p>
        </p:txBody>
      </p:sp>
    </p:spTree>
    <p:extLst>
      <p:ext uri="{BB962C8B-B14F-4D97-AF65-F5344CB8AC3E}">
        <p14:creationId xmlns:p14="http://schemas.microsoft.com/office/powerpoint/2010/main" val="1328826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One To Many</a:t>
            </a:r>
            <a:endParaRPr lang="en-IN" dirty="0"/>
          </a:p>
        </p:txBody>
      </p:sp>
      <p:sp>
        <p:nvSpPr>
          <p:cNvPr id="3" name="Content Placeholder 2"/>
          <p:cNvSpPr>
            <a:spLocks noGrp="1"/>
          </p:cNvSpPr>
          <p:nvPr>
            <p:ph idx="1"/>
          </p:nvPr>
        </p:nvSpPr>
        <p:spPr/>
        <p:txBody>
          <a:bodyPr>
            <a:normAutofit/>
          </a:bodyPr>
          <a:lstStyle/>
          <a:p>
            <a:pPr algn="just">
              <a:lnSpc>
                <a:spcPct val="150000"/>
              </a:lnSpc>
            </a:pPr>
            <a:r>
              <a:rPr lang="en-IN" dirty="0"/>
              <a:t>One-to-many mapping is an association between one persistence object holding the collection of same related persistence objects. One persistence object mapped to many persistence objects.</a:t>
            </a:r>
          </a:p>
          <a:p>
            <a:pPr algn="just">
              <a:lnSpc>
                <a:spcPct val="150000"/>
              </a:lnSpc>
            </a:pPr>
            <a:r>
              <a:rPr lang="en-IN" dirty="0"/>
              <a:t>Tables of both the persistence classes will be related in database.</a:t>
            </a:r>
          </a:p>
          <a:p>
            <a:pPr algn="just">
              <a:lnSpc>
                <a:spcPct val="150000"/>
              </a:lnSpc>
            </a:pPr>
            <a:r>
              <a:rPr lang="en-IN" dirty="0"/>
              <a:t>If one persistence object uses other and in back if other using the first persistence object then it becomes bidirectional</a:t>
            </a:r>
            <a:r>
              <a:rPr lang="en-IN" dirty="0" smtClean="0"/>
              <a:t>.</a:t>
            </a:r>
          </a:p>
          <a:p>
            <a:pPr algn="just">
              <a:lnSpc>
                <a:spcPct val="150000"/>
              </a:lnSpc>
            </a:pPr>
            <a:r>
              <a:rPr lang="en-IN" dirty="0" smtClean="0"/>
              <a:t>If </a:t>
            </a:r>
            <a:r>
              <a:rPr lang="en-IN" dirty="0"/>
              <a:t>it is bidirectional, then one-to-many bidirectional association mapping and many-to-one bidirectional association mapping both become one and same.</a:t>
            </a:r>
          </a:p>
        </p:txBody>
      </p:sp>
    </p:spTree>
    <p:extLst>
      <p:ext uri="{BB962C8B-B14F-4D97-AF65-F5344CB8AC3E}">
        <p14:creationId xmlns:p14="http://schemas.microsoft.com/office/powerpoint/2010/main" val="253578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260947" y="76303"/>
            <a:ext cx="9438716" cy="797605"/>
          </a:xfrm>
        </p:spPr>
        <p:txBody>
          <a:bodyPr/>
          <a:lstStyle/>
          <a:p>
            <a:r>
              <a:rPr lang="en-US" dirty="0" smtClean="0"/>
              <a:t>Object Relation Impedance Mismatch</a:t>
            </a:r>
            <a:endParaRPr lang="en-US" dirty="0"/>
          </a:p>
        </p:txBody>
      </p:sp>
      <p:sp>
        <p:nvSpPr>
          <p:cNvPr id="4" name="Rectangle 3"/>
          <p:cNvSpPr/>
          <p:nvPr/>
        </p:nvSpPr>
        <p:spPr>
          <a:xfrm>
            <a:off x="260947" y="946151"/>
            <a:ext cx="11678504" cy="5304016"/>
          </a:xfrm>
          <a:prstGeom prst="rect">
            <a:avLst/>
          </a:prstGeom>
        </p:spPr>
        <p:txBody>
          <a:bodyPr wrap="square">
            <a:spAutoFit/>
          </a:bodyPr>
          <a:lstStyle/>
          <a:p>
            <a:pPr marL="228600" indent="-228600" algn="just">
              <a:lnSpc>
                <a:spcPct val="150000"/>
              </a:lnSpc>
              <a:spcBef>
                <a:spcPts val="1000"/>
              </a:spcBef>
              <a:buFont typeface="Arial" panose="020B0604020202020204" pitchFamily="34" charset="0"/>
              <a:buChar char="•"/>
            </a:pPr>
            <a:r>
              <a:rPr lang="en-IN" sz="2200" dirty="0"/>
              <a:t>Relational objects are represented in a tabular format, while object models are represented in an interconnected graph of object format. While storing and retrieving an object model from a relational database, some mismatch occurs due to the following reasons: </a:t>
            </a:r>
            <a:endParaRPr lang="en-IN" sz="2200" dirty="0" smtClean="0"/>
          </a:p>
          <a:p>
            <a:pPr marL="228600" indent="-228600" algn="just">
              <a:lnSpc>
                <a:spcPct val="150000"/>
              </a:lnSpc>
              <a:spcBef>
                <a:spcPts val="1000"/>
              </a:spcBef>
              <a:buFont typeface="Arial" panose="020B0604020202020204" pitchFamily="34" charset="0"/>
              <a:buChar char="•"/>
            </a:pPr>
            <a:r>
              <a:rPr lang="en-IN" sz="2200" b="1" dirty="0" smtClean="0"/>
              <a:t>Granularity </a:t>
            </a:r>
            <a:r>
              <a:rPr lang="en-IN" sz="2200" b="1" dirty="0"/>
              <a:t>:</a:t>
            </a:r>
            <a:r>
              <a:rPr lang="en-IN" sz="2200" dirty="0"/>
              <a:t> Object model has more granularity than relational model. </a:t>
            </a:r>
            <a:endParaRPr lang="en-IN" sz="2200" dirty="0" smtClean="0"/>
          </a:p>
          <a:p>
            <a:pPr marL="228600" indent="-228600" algn="just">
              <a:lnSpc>
                <a:spcPct val="150000"/>
              </a:lnSpc>
              <a:spcBef>
                <a:spcPts val="1000"/>
              </a:spcBef>
              <a:buFont typeface="Arial" panose="020B0604020202020204" pitchFamily="34" charset="0"/>
              <a:buChar char="•"/>
            </a:pPr>
            <a:r>
              <a:rPr lang="en-IN" sz="2200" b="1" dirty="0" smtClean="0"/>
              <a:t>Subtypes </a:t>
            </a:r>
            <a:r>
              <a:rPr lang="en-IN" sz="2200" b="1" dirty="0"/>
              <a:t>:</a:t>
            </a:r>
            <a:r>
              <a:rPr lang="en-IN" sz="2200" dirty="0"/>
              <a:t> Subtypes </a:t>
            </a:r>
            <a:r>
              <a:rPr lang="en-IN" sz="2200" dirty="0" smtClean="0"/>
              <a:t>means inheritance </a:t>
            </a:r>
            <a:r>
              <a:rPr lang="en-IN" sz="2200" dirty="0"/>
              <a:t>are not supported by all types of relational databases. </a:t>
            </a:r>
            <a:endParaRPr lang="en-IN" sz="2200" dirty="0" smtClean="0"/>
          </a:p>
          <a:p>
            <a:pPr marL="228600" indent="-228600" algn="just">
              <a:lnSpc>
                <a:spcPct val="150000"/>
              </a:lnSpc>
              <a:spcBef>
                <a:spcPts val="1000"/>
              </a:spcBef>
              <a:buFont typeface="Arial" panose="020B0604020202020204" pitchFamily="34" charset="0"/>
              <a:buChar char="•"/>
            </a:pPr>
            <a:r>
              <a:rPr lang="en-IN" sz="2200" b="1" dirty="0" smtClean="0"/>
              <a:t>Identity </a:t>
            </a:r>
            <a:r>
              <a:rPr lang="en-IN" sz="2200" b="1" dirty="0"/>
              <a:t>:</a:t>
            </a:r>
            <a:r>
              <a:rPr lang="en-IN" sz="2200" dirty="0"/>
              <a:t> Like object model, relational model does not expose identity while writing equality. </a:t>
            </a:r>
            <a:endParaRPr lang="en-IN" sz="2200" dirty="0" smtClean="0"/>
          </a:p>
          <a:p>
            <a:pPr marL="228600" indent="-228600" algn="just">
              <a:lnSpc>
                <a:spcPct val="150000"/>
              </a:lnSpc>
              <a:spcBef>
                <a:spcPts val="1000"/>
              </a:spcBef>
              <a:buFont typeface="Arial" panose="020B0604020202020204" pitchFamily="34" charset="0"/>
              <a:buChar char="•"/>
            </a:pPr>
            <a:r>
              <a:rPr lang="en-IN" sz="2200" b="1" dirty="0" smtClean="0"/>
              <a:t>Associations </a:t>
            </a:r>
            <a:r>
              <a:rPr lang="en-IN" sz="2200" b="1" dirty="0"/>
              <a:t>:</a:t>
            </a:r>
            <a:r>
              <a:rPr lang="en-IN" sz="2200" dirty="0"/>
              <a:t> Relational models cannot determine multiple relationships while looking into object domain model. </a:t>
            </a:r>
            <a:endParaRPr lang="en-IN" sz="2200" dirty="0" smtClean="0"/>
          </a:p>
          <a:p>
            <a:pPr marL="228600" indent="-228600" algn="just">
              <a:lnSpc>
                <a:spcPct val="150000"/>
              </a:lnSpc>
              <a:spcBef>
                <a:spcPts val="1000"/>
              </a:spcBef>
              <a:buFont typeface="Arial" panose="020B0604020202020204" pitchFamily="34" charset="0"/>
              <a:buChar char="•"/>
            </a:pPr>
            <a:r>
              <a:rPr lang="en-IN" sz="2200" b="1" dirty="0" smtClean="0"/>
              <a:t>Data </a:t>
            </a:r>
            <a:r>
              <a:rPr lang="en-IN" sz="2200" b="1" dirty="0"/>
              <a:t>navigation :</a:t>
            </a:r>
            <a:r>
              <a:rPr lang="en-IN" sz="2200" dirty="0"/>
              <a:t> Data navigation between objects in an object network is different in both models.</a:t>
            </a:r>
            <a:endParaRPr lang="en-IN" sz="2200" dirty="0">
              <a:solidFill>
                <a:schemeClr val="bg1">
                  <a:lumMod val="50000"/>
                </a:schemeClr>
              </a:solidFill>
              <a:latin typeface="Trebuchet MS" panose="020B0603020202020204" pitchFamily="34" charset="0"/>
            </a:endParaRPr>
          </a:p>
        </p:txBody>
      </p:sp>
    </p:spTree>
    <p:extLst>
      <p:ext uri="{BB962C8B-B14F-4D97-AF65-F5344CB8AC3E}">
        <p14:creationId xmlns:p14="http://schemas.microsoft.com/office/powerpoint/2010/main" val="1991596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One To Many</a:t>
            </a:r>
            <a:endParaRPr lang="en-IN" dirty="0"/>
          </a:p>
        </p:txBody>
      </p:sp>
      <p:pic>
        <p:nvPicPr>
          <p:cNvPr id="4" name="Content Placeholder 3"/>
          <p:cNvPicPr>
            <a:picLocks noGrp="1" noChangeAspect="1"/>
          </p:cNvPicPr>
          <p:nvPr>
            <p:ph idx="1"/>
          </p:nvPr>
        </p:nvPicPr>
        <p:blipFill rotWithShape="1">
          <a:blip r:embed="rId2"/>
          <a:srcRect l="1059"/>
          <a:stretch/>
        </p:blipFill>
        <p:spPr>
          <a:xfrm>
            <a:off x="5786845" y="1933302"/>
            <a:ext cx="6087291" cy="3683725"/>
          </a:xfrm>
          <a:prstGeom prst="rect">
            <a:avLst/>
          </a:prstGeom>
        </p:spPr>
      </p:pic>
      <p:pic>
        <p:nvPicPr>
          <p:cNvPr id="5" name="Picture 4"/>
          <p:cNvPicPr>
            <a:picLocks noChangeAspect="1"/>
          </p:cNvPicPr>
          <p:nvPr/>
        </p:nvPicPr>
        <p:blipFill>
          <a:blip r:embed="rId3"/>
          <a:stretch>
            <a:fillRect/>
          </a:stretch>
        </p:blipFill>
        <p:spPr>
          <a:xfrm>
            <a:off x="449539" y="1711234"/>
            <a:ext cx="4623384" cy="3905793"/>
          </a:xfrm>
          <a:prstGeom prst="rect">
            <a:avLst/>
          </a:prstGeom>
        </p:spPr>
      </p:pic>
      <p:sp>
        <p:nvSpPr>
          <p:cNvPr id="7" name="TextBox 6"/>
          <p:cNvSpPr txBox="1"/>
          <p:nvPr/>
        </p:nvSpPr>
        <p:spPr>
          <a:xfrm>
            <a:off x="3397211" y="991955"/>
            <a:ext cx="4518881" cy="646331"/>
          </a:xfrm>
          <a:prstGeom prst="rect">
            <a:avLst/>
          </a:prstGeom>
          <a:noFill/>
        </p:spPr>
        <p:txBody>
          <a:bodyPr wrap="square" rtlCol="0">
            <a:spAutoFit/>
          </a:bodyPr>
          <a:lstStyle/>
          <a:p>
            <a:r>
              <a:rPr lang="en-IN" dirty="0" smtClean="0"/>
              <a:t>@ManyToOne</a:t>
            </a:r>
            <a:r>
              <a:rPr lang="en-IN" dirty="0"/>
              <a:t> </a:t>
            </a:r>
            <a:r>
              <a:rPr lang="en-IN" dirty="0" smtClean="0"/>
              <a:t>in Employee class </a:t>
            </a:r>
          </a:p>
          <a:p>
            <a:r>
              <a:rPr lang="en-IN" dirty="0" smtClean="0"/>
              <a:t>@OeToMany in Department class</a:t>
            </a:r>
            <a:endParaRPr lang="en-IN" dirty="0"/>
          </a:p>
        </p:txBody>
      </p:sp>
    </p:spTree>
    <p:extLst>
      <p:ext uri="{BB962C8B-B14F-4D97-AF65-F5344CB8AC3E}">
        <p14:creationId xmlns:p14="http://schemas.microsoft.com/office/powerpoint/2010/main" val="77167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Implementation of Bidirectional</a:t>
            </a:r>
            <a:br>
              <a:rPr lang="en-US" dirty="0" smtClean="0"/>
            </a:br>
            <a:r>
              <a:rPr lang="en-US" dirty="0" smtClean="0"/>
              <a:t>One To Many</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IN" dirty="0" smtClean="0"/>
              <a:t>One </a:t>
            </a:r>
            <a:r>
              <a:rPr lang="en-IN" dirty="0"/>
              <a:t>Employee belongs to one Department but one Department can have many Employee.</a:t>
            </a:r>
            <a:endParaRPr lang="en-US" dirty="0"/>
          </a:p>
        </p:txBody>
      </p:sp>
    </p:spTree>
    <p:extLst>
      <p:ext uri="{BB962C8B-B14F-4D97-AF65-F5344CB8AC3E}">
        <p14:creationId xmlns:p14="http://schemas.microsoft.com/office/powerpoint/2010/main" val="1677923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Many To Many</a:t>
            </a:r>
            <a:endParaRPr lang="en-IN" dirty="0"/>
          </a:p>
        </p:txBody>
      </p:sp>
      <p:sp>
        <p:nvSpPr>
          <p:cNvPr id="3" name="Content Placeholder 2"/>
          <p:cNvSpPr>
            <a:spLocks noGrp="1"/>
          </p:cNvSpPr>
          <p:nvPr>
            <p:ph idx="1"/>
          </p:nvPr>
        </p:nvSpPr>
        <p:spPr/>
        <p:txBody>
          <a:bodyPr/>
          <a:lstStyle/>
          <a:p>
            <a:pPr algn="just"/>
            <a:r>
              <a:rPr lang="en-IN" b="1" dirty="0"/>
              <a:t>Many-To-Many</a:t>
            </a:r>
            <a:r>
              <a:rPr lang="en-IN" dirty="0"/>
              <a:t> mapping is an association between one many persistence object and many other related persistence object. In Many-To-Many mapping, relationship will be </a:t>
            </a:r>
            <a:r>
              <a:rPr lang="en-IN" b="1" dirty="0"/>
              <a:t>always bidirectional</a:t>
            </a:r>
            <a:r>
              <a:rPr lang="en-IN" dirty="0"/>
              <a:t>.</a:t>
            </a:r>
          </a:p>
          <a:p>
            <a:pPr algn="just"/>
            <a:r>
              <a:rPr lang="en-IN" dirty="0"/>
              <a:t>Let us consider persistence object A holding persistence objects X, Y, Z. </a:t>
            </a:r>
            <a:endParaRPr lang="en-IN" dirty="0" smtClean="0"/>
          </a:p>
          <a:p>
            <a:pPr algn="just"/>
            <a:r>
              <a:rPr lang="en-IN" dirty="0" smtClean="0"/>
              <a:t>Persistence </a:t>
            </a:r>
            <a:r>
              <a:rPr lang="en-IN" dirty="0"/>
              <a:t>object Z can hold persistence objects M, N, O. Now these persistence objects M, N, O are related to persistence object Z. </a:t>
            </a:r>
            <a:endParaRPr lang="en-IN" dirty="0" smtClean="0"/>
          </a:p>
          <a:p>
            <a:pPr algn="just"/>
            <a:r>
              <a:rPr lang="en-IN" dirty="0" smtClean="0"/>
              <a:t>But </a:t>
            </a:r>
            <a:r>
              <a:rPr lang="en-IN" dirty="0"/>
              <a:t>not related to persistence object A. But persistence object Z is related to persistence object A. </a:t>
            </a:r>
            <a:endParaRPr lang="en-IN" dirty="0" smtClean="0"/>
          </a:p>
          <a:p>
            <a:pPr algn="just"/>
            <a:r>
              <a:rPr lang="en-IN" dirty="0" smtClean="0"/>
              <a:t>In </a:t>
            </a:r>
            <a:r>
              <a:rPr lang="en-IN" dirty="0"/>
              <a:t>this way it becomes conflict in keeping the relationship. To handle this situation in Many-To-Many Bidirectional Association Mapping, we take the support of third table called relationship table. </a:t>
            </a:r>
            <a:endParaRPr lang="en-IN" dirty="0" smtClean="0"/>
          </a:p>
          <a:p>
            <a:pPr algn="just"/>
            <a:r>
              <a:rPr lang="en-IN" dirty="0" smtClean="0"/>
              <a:t>This </a:t>
            </a:r>
            <a:r>
              <a:rPr lang="en-IN" dirty="0"/>
              <a:t>table maintains the relationship between records.</a:t>
            </a:r>
          </a:p>
        </p:txBody>
      </p:sp>
    </p:spTree>
    <p:extLst>
      <p:ext uri="{BB962C8B-B14F-4D97-AF65-F5344CB8AC3E}">
        <p14:creationId xmlns:p14="http://schemas.microsoft.com/office/powerpoint/2010/main" val="1456036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Many To Many</a:t>
            </a:r>
            <a:endParaRPr lang="en-IN" dirty="0"/>
          </a:p>
        </p:txBody>
      </p:sp>
      <p:sp>
        <p:nvSpPr>
          <p:cNvPr id="3" name="Content Placeholder 2"/>
          <p:cNvSpPr>
            <a:spLocks noGrp="1"/>
          </p:cNvSpPr>
          <p:nvPr>
            <p:ph idx="1"/>
          </p:nvPr>
        </p:nvSpPr>
        <p:spPr/>
        <p:txBody>
          <a:bodyPr/>
          <a:lstStyle/>
          <a:p>
            <a:pPr algn="just"/>
            <a:r>
              <a:rPr lang="en-IN" dirty="0"/>
              <a:t>To store data of many to many relationship, join table can be used. As shown in slide, the orders stored in ORDER_MASTER table, products stored in PRODUCT_MASTER and there association is stored in PRODUCT_ORDERS</a:t>
            </a:r>
            <a:r>
              <a:rPr lang="en-IN" dirty="0" smtClean="0"/>
              <a:t>.</a:t>
            </a:r>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26623820"/>
              </p:ext>
            </p:extLst>
          </p:nvPr>
        </p:nvGraphicFramePr>
        <p:xfrm>
          <a:off x="2005874" y="3201609"/>
          <a:ext cx="1912983" cy="1010920"/>
        </p:xfrm>
        <a:graphic>
          <a:graphicData uri="http://schemas.openxmlformats.org/drawingml/2006/table">
            <a:tbl>
              <a:tblPr firstRow="1" bandRow="1">
                <a:tableStyleId>{5C22544A-7EE6-4342-B048-85BDC9FD1C3A}</a:tableStyleId>
              </a:tblPr>
              <a:tblGrid>
                <a:gridCol w="1912983">
                  <a:extLst>
                    <a:ext uri="{9D8B030D-6E8A-4147-A177-3AD203B41FA5}">
                      <a16:colId xmlns:a16="http://schemas.microsoft.com/office/drawing/2014/main" val="1616299658"/>
                    </a:ext>
                  </a:extLst>
                </a:gridCol>
              </a:tblGrid>
              <a:tr h="370840">
                <a:tc>
                  <a:txBody>
                    <a:bodyPr/>
                    <a:lstStyle/>
                    <a:p>
                      <a:r>
                        <a:rPr lang="en-IN" dirty="0" smtClean="0"/>
                        <a:t>ORDER_MASTER</a:t>
                      </a:r>
                      <a:endParaRPr lang="en-IN" dirty="0"/>
                    </a:p>
                  </a:txBody>
                  <a:tcPr/>
                </a:tc>
                <a:extLst>
                  <a:ext uri="{0D108BD9-81ED-4DB2-BD59-A6C34878D82A}">
                    <a16:rowId xmlns:a16="http://schemas.microsoft.com/office/drawing/2014/main" val="1246793197"/>
                  </a:ext>
                </a:extLst>
              </a:tr>
              <a:tr h="370840">
                <a:tc>
                  <a:txBody>
                    <a:bodyPr/>
                    <a:lstStyle/>
                    <a:p>
                      <a:r>
                        <a:rPr lang="en-IN" dirty="0" err="1" smtClean="0"/>
                        <a:t>Order_Id</a:t>
                      </a:r>
                      <a:endParaRPr lang="en-IN" dirty="0" smtClean="0"/>
                    </a:p>
                    <a:p>
                      <a:r>
                        <a:rPr lang="en-IN" dirty="0" err="1" smtClean="0"/>
                        <a:t>Order_Date</a:t>
                      </a:r>
                      <a:endParaRPr lang="en-IN" dirty="0"/>
                    </a:p>
                  </a:txBody>
                  <a:tcPr/>
                </a:tc>
                <a:extLst>
                  <a:ext uri="{0D108BD9-81ED-4DB2-BD59-A6C34878D82A}">
                    <a16:rowId xmlns:a16="http://schemas.microsoft.com/office/drawing/2014/main" val="160160153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1496765"/>
              </p:ext>
            </p:extLst>
          </p:nvPr>
        </p:nvGraphicFramePr>
        <p:xfrm>
          <a:off x="5198007" y="4796737"/>
          <a:ext cx="1930400" cy="101092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1616299658"/>
                    </a:ext>
                  </a:extLst>
                </a:gridCol>
              </a:tblGrid>
              <a:tr h="370840">
                <a:tc>
                  <a:txBody>
                    <a:bodyPr/>
                    <a:lstStyle/>
                    <a:p>
                      <a:r>
                        <a:rPr lang="en-IN" dirty="0" smtClean="0"/>
                        <a:t>PRODUCT_ORDER</a:t>
                      </a:r>
                      <a:endParaRPr lang="en-IN" dirty="0"/>
                    </a:p>
                  </a:txBody>
                  <a:tcPr/>
                </a:tc>
                <a:extLst>
                  <a:ext uri="{0D108BD9-81ED-4DB2-BD59-A6C34878D82A}">
                    <a16:rowId xmlns:a16="http://schemas.microsoft.com/office/drawing/2014/main" val="1246793197"/>
                  </a:ext>
                </a:extLst>
              </a:tr>
              <a:tr h="370840">
                <a:tc>
                  <a:txBody>
                    <a:bodyPr/>
                    <a:lstStyle/>
                    <a:p>
                      <a:r>
                        <a:rPr lang="en-IN" dirty="0" err="1" smtClean="0"/>
                        <a:t>Order_Id</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Product_Id</a:t>
                      </a:r>
                    </a:p>
                  </a:txBody>
                  <a:tcPr/>
                </a:tc>
                <a:extLst>
                  <a:ext uri="{0D108BD9-81ED-4DB2-BD59-A6C34878D82A}">
                    <a16:rowId xmlns:a16="http://schemas.microsoft.com/office/drawing/2014/main" val="160160153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4758539"/>
              </p:ext>
            </p:extLst>
          </p:nvPr>
        </p:nvGraphicFramePr>
        <p:xfrm>
          <a:off x="8268787" y="3363403"/>
          <a:ext cx="2233749" cy="1010920"/>
        </p:xfrm>
        <a:graphic>
          <a:graphicData uri="http://schemas.openxmlformats.org/drawingml/2006/table">
            <a:tbl>
              <a:tblPr firstRow="1" bandRow="1">
                <a:tableStyleId>{5C22544A-7EE6-4342-B048-85BDC9FD1C3A}</a:tableStyleId>
              </a:tblPr>
              <a:tblGrid>
                <a:gridCol w="2233749">
                  <a:extLst>
                    <a:ext uri="{9D8B030D-6E8A-4147-A177-3AD203B41FA5}">
                      <a16:colId xmlns:a16="http://schemas.microsoft.com/office/drawing/2014/main" val="1616299658"/>
                    </a:ext>
                  </a:extLst>
                </a:gridCol>
              </a:tblGrid>
              <a:tr h="370840">
                <a:tc>
                  <a:txBody>
                    <a:bodyPr/>
                    <a:lstStyle/>
                    <a:p>
                      <a:r>
                        <a:rPr lang="en-IN" dirty="0" smtClean="0"/>
                        <a:t>PRODUCT_MASTER</a:t>
                      </a:r>
                      <a:endParaRPr lang="en-IN" dirty="0"/>
                    </a:p>
                  </a:txBody>
                  <a:tcPr/>
                </a:tc>
                <a:extLst>
                  <a:ext uri="{0D108BD9-81ED-4DB2-BD59-A6C34878D82A}">
                    <a16:rowId xmlns:a16="http://schemas.microsoft.com/office/drawing/2014/main" val="1246793197"/>
                  </a:ext>
                </a:extLst>
              </a:tr>
              <a:tr h="370840">
                <a:tc>
                  <a:txBody>
                    <a:bodyPr/>
                    <a:lstStyle/>
                    <a:p>
                      <a:r>
                        <a:rPr lang="en-IN" dirty="0" smtClean="0"/>
                        <a:t>Product_Id</a:t>
                      </a:r>
                    </a:p>
                    <a:p>
                      <a:r>
                        <a:rPr lang="en-IN" dirty="0" err="1" smtClean="0"/>
                        <a:t>Product_Name</a:t>
                      </a:r>
                      <a:endParaRPr lang="en-IN" dirty="0"/>
                    </a:p>
                  </a:txBody>
                  <a:tcPr/>
                </a:tc>
                <a:extLst>
                  <a:ext uri="{0D108BD9-81ED-4DB2-BD59-A6C34878D82A}">
                    <a16:rowId xmlns:a16="http://schemas.microsoft.com/office/drawing/2014/main" val="1601601539"/>
                  </a:ext>
                </a:extLst>
              </a:tr>
            </a:tbl>
          </a:graphicData>
        </a:graphic>
      </p:graphicFrame>
      <p:cxnSp>
        <p:nvCxnSpPr>
          <p:cNvPr id="8" name="Elbow Connector 7"/>
          <p:cNvCxnSpPr/>
          <p:nvPr/>
        </p:nvCxnSpPr>
        <p:spPr>
          <a:xfrm>
            <a:off x="3135086" y="3780021"/>
            <a:ext cx="2062921" cy="16280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6511052" y="3868863"/>
            <a:ext cx="1901429" cy="1766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402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Bidirectional Many To Many</a:t>
            </a:r>
            <a:endParaRPr lang="en-IN" dirty="0"/>
          </a:p>
        </p:txBody>
      </p:sp>
      <p:pic>
        <p:nvPicPr>
          <p:cNvPr id="7" name="Content Placeholder 6"/>
          <p:cNvPicPr>
            <a:picLocks noGrp="1" noChangeAspect="1"/>
          </p:cNvPicPr>
          <p:nvPr>
            <p:ph idx="1"/>
          </p:nvPr>
        </p:nvPicPr>
        <p:blipFill>
          <a:blip r:embed="rId2"/>
          <a:stretch>
            <a:fillRect/>
          </a:stretch>
        </p:blipFill>
        <p:spPr>
          <a:xfrm>
            <a:off x="469893" y="1315517"/>
            <a:ext cx="11108255" cy="137624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4026623820"/>
              </p:ext>
            </p:extLst>
          </p:nvPr>
        </p:nvGraphicFramePr>
        <p:xfrm>
          <a:off x="2005874" y="3201609"/>
          <a:ext cx="1912983" cy="1010920"/>
        </p:xfrm>
        <a:graphic>
          <a:graphicData uri="http://schemas.openxmlformats.org/drawingml/2006/table">
            <a:tbl>
              <a:tblPr firstRow="1" bandRow="1">
                <a:tableStyleId>{5C22544A-7EE6-4342-B048-85BDC9FD1C3A}</a:tableStyleId>
              </a:tblPr>
              <a:tblGrid>
                <a:gridCol w="1912983">
                  <a:extLst>
                    <a:ext uri="{9D8B030D-6E8A-4147-A177-3AD203B41FA5}">
                      <a16:colId xmlns:a16="http://schemas.microsoft.com/office/drawing/2014/main" val="1616299658"/>
                    </a:ext>
                  </a:extLst>
                </a:gridCol>
              </a:tblGrid>
              <a:tr h="370840">
                <a:tc>
                  <a:txBody>
                    <a:bodyPr/>
                    <a:lstStyle/>
                    <a:p>
                      <a:r>
                        <a:rPr lang="en-IN" dirty="0" smtClean="0"/>
                        <a:t>ORDER_MASTER</a:t>
                      </a:r>
                      <a:endParaRPr lang="en-IN" dirty="0"/>
                    </a:p>
                  </a:txBody>
                  <a:tcPr/>
                </a:tc>
                <a:extLst>
                  <a:ext uri="{0D108BD9-81ED-4DB2-BD59-A6C34878D82A}">
                    <a16:rowId xmlns:a16="http://schemas.microsoft.com/office/drawing/2014/main" val="1246793197"/>
                  </a:ext>
                </a:extLst>
              </a:tr>
              <a:tr h="370840">
                <a:tc>
                  <a:txBody>
                    <a:bodyPr/>
                    <a:lstStyle/>
                    <a:p>
                      <a:r>
                        <a:rPr lang="en-IN" dirty="0" err="1" smtClean="0"/>
                        <a:t>Order_Id</a:t>
                      </a:r>
                      <a:endParaRPr lang="en-IN" dirty="0" smtClean="0"/>
                    </a:p>
                    <a:p>
                      <a:r>
                        <a:rPr lang="en-IN" dirty="0" err="1" smtClean="0"/>
                        <a:t>Order_Date</a:t>
                      </a:r>
                      <a:endParaRPr lang="en-IN" dirty="0"/>
                    </a:p>
                  </a:txBody>
                  <a:tcPr/>
                </a:tc>
                <a:extLst>
                  <a:ext uri="{0D108BD9-81ED-4DB2-BD59-A6C34878D82A}">
                    <a16:rowId xmlns:a16="http://schemas.microsoft.com/office/drawing/2014/main" val="160160153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1496765"/>
              </p:ext>
            </p:extLst>
          </p:nvPr>
        </p:nvGraphicFramePr>
        <p:xfrm>
          <a:off x="5198007" y="4796737"/>
          <a:ext cx="1930400" cy="101092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1616299658"/>
                    </a:ext>
                  </a:extLst>
                </a:gridCol>
              </a:tblGrid>
              <a:tr h="370840">
                <a:tc>
                  <a:txBody>
                    <a:bodyPr/>
                    <a:lstStyle/>
                    <a:p>
                      <a:r>
                        <a:rPr lang="en-IN" dirty="0" smtClean="0"/>
                        <a:t>PRODUCT_ORDER</a:t>
                      </a:r>
                      <a:endParaRPr lang="en-IN" dirty="0"/>
                    </a:p>
                  </a:txBody>
                  <a:tcPr/>
                </a:tc>
                <a:extLst>
                  <a:ext uri="{0D108BD9-81ED-4DB2-BD59-A6C34878D82A}">
                    <a16:rowId xmlns:a16="http://schemas.microsoft.com/office/drawing/2014/main" val="1246793197"/>
                  </a:ext>
                </a:extLst>
              </a:tr>
              <a:tr h="370840">
                <a:tc>
                  <a:txBody>
                    <a:bodyPr/>
                    <a:lstStyle/>
                    <a:p>
                      <a:r>
                        <a:rPr lang="en-IN" dirty="0" err="1" smtClean="0"/>
                        <a:t>Order_Id</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Product_Id</a:t>
                      </a:r>
                    </a:p>
                  </a:txBody>
                  <a:tcPr/>
                </a:tc>
                <a:extLst>
                  <a:ext uri="{0D108BD9-81ED-4DB2-BD59-A6C34878D82A}">
                    <a16:rowId xmlns:a16="http://schemas.microsoft.com/office/drawing/2014/main" val="160160153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4758539"/>
              </p:ext>
            </p:extLst>
          </p:nvPr>
        </p:nvGraphicFramePr>
        <p:xfrm>
          <a:off x="8268787" y="3363403"/>
          <a:ext cx="2233749" cy="1010920"/>
        </p:xfrm>
        <a:graphic>
          <a:graphicData uri="http://schemas.openxmlformats.org/drawingml/2006/table">
            <a:tbl>
              <a:tblPr firstRow="1" bandRow="1">
                <a:tableStyleId>{5C22544A-7EE6-4342-B048-85BDC9FD1C3A}</a:tableStyleId>
              </a:tblPr>
              <a:tblGrid>
                <a:gridCol w="2233749">
                  <a:extLst>
                    <a:ext uri="{9D8B030D-6E8A-4147-A177-3AD203B41FA5}">
                      <a16:colId xmlns:a16="http://schemas.microsoft.com/office/drawing/2014/main" val="1616299658"/>
                    </a:ext>
                  </a:extLst>
                </a:gridCol>
              </a:tblGrid>
              <a:tr h="370840">
                <a:tc>
                  <a:txBody>
                    <a:bodyPr/>
                    <a:lstStyle/>
                    <a:p>
                      <a:r>
                        <a:rPr lang="en-IN" dirty="0" smtClean="0"/>
                        <a:t>PRODUCT_MASTER</a:t>
                      </a:r>
                      <a:endParaRPr lang="en-IN" dirty="0"/>
                    </a:p>
                  </a:txBody>
                  <a:tcPr/>
                </a:tc>
                <a:extLst>
                  <a:ext uri="{0D108BD9-81ED-4DB2-BD59-A6C34878D82A}">
                    <a16:rowId xmlns:a16="http://schemas.microsoft.com/office/drawing/2014/main" val="1246793197"/>
                  </a:ext>
                </a:extLst>
              </a:tr>
              <a:tr h="370840">
                <a:tc>
                  <a:txBody>
                    <a:bodyPr/>
                    <a:lstStyle/>
                    <a:p>
                      <a:r>
                        <a:rPr lang="en-IN" dirty="0" smtClean="0"/>
                        <a:t>Product_Id</a:t>
                      </a:r>
                    </a:p>
                    <a:p>
                      <a:r>
                        <a:rPr lang="en-IN" dirty="0" err="1" smtClean="0"/>
                        <a:t>Product_Name</a:t>
                      </a:r>
                      <a:endParaRPr lang="en-IN" dirty="0"/>
                    </a:p>
                  </a:txBody>
                  <a:tcPr/>
                </a:tc>
                <a:extLst>
                  <a:ext uri="{0D108BD9-81ED-4DB2-BD59-A6C34878D82A}">
                    <a16:rowId xmlns:a16="http://schemas.microsoft.com/office/drawing/2014/main" val="1601601539"/>
                  </a:ext>
                </a:extLst>
              </a:tr>
            </a:tbl>
          </a:graphicData>
        </a:graphic>
      </p:graphicFrame>
      <p:cxnSp>
        <p:nvCxnSpPr>
          <p:cNvPr id="8" name="Elbow Connector 7"/>
          <p:cNvCxnSpPr/>
          <p:nvPr/>
        </p:nvCxnSpPr>
        <p:spPr>
          <a:xfrm>
            <a:off x="3135086" y="3780021"/>
            <a:ext cx="2062921" cy="16280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flipV="1">
            <a:off x="6511052" y="3868863"/>
            <a:ext cx="1901429" cy="1766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390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smtClean="0"/>
              <a:t>Implementation of Bidirectional</a:t>
            </a:r>
            <a:br>
              <a:rPr lang="en-US" dirty="0" smtClean="0"/>
            </a:br>
            <a:r>
              <a:rPr lang="en-US" dirty="0" smtClean="0"/>
              <a:t>Many To Many</a:t>
            </a:r>
            <a:endParaRPr lang="en-US" dirty="0"/>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Product-Order</a:t>
            </a:r>
            <a:endParaRPr lang="en-US" dirty="0"/>
          </a:p>
        </p:txBody>
      </p:sp>
    </p:spTree>
    <p:extLst>
      <p:ext uri="{BB962C8B-B14F-4D97-AF65-F5344CB8AC3E}">
        <p14:creationId xmlns:p14="http://schemas.microsoft.com/office/powerpoint/2010/main" val="22409485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dirty="0" smtClean="0"/>
              <a:t>Priyanka Sarode</a:t>
            </a:r>
            <a:endParaRPr lang="en-US" dirty="0"/>
          </a:p>
        </p:txBody>
      </p:sp>
    </p:spTree>
    <p:extLst>
      <p:ext uri="{BB962C8B-B14F-4D97-AF65-F5344CB8AC3E}">
        <p14:creationId xmlns:p14="http://schemas.microsoft.com/office/powerpoint/2010/main" val="331650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a:pPr>
            <a:r>
              <a:rPr lang="en-IN" b="1" dirty="0"/>
              <a:t>Granularity</a:t>
            </a:r>
          </a:p>
          <a:p>
            <a:r>
              <a:rPr lang="en-IN" dirty="0"/>
              <a:t>Sometimes you will have an object model which has more classes than the number of corresponding tables in the database </a:t>
            </a:r>
            <a:r>
              <a:rPr lang="en-IN" dirty="0" smtClean="0"/>
              <a:t>thus we </a:t>
            </a:r>
            <a:r>
              <a:rPr lang="en-IN" dirty="0"/>
              <a:t>says the object model is more granular than the relational </a:t>
            </a:r>
            <a:r>
              <a:rPr lang="en-IN" dirty="0" smtClean="0"/>
              <a:t>model.</a:t>
            </a:r>
          </a:p>
          <a:p>
            <a:endParaRPr lang="en-IN" dirty="0"/>
          </a:p>
        </p:txBody>
      </p:sp>
      <p:sp>
        <p:nvSpPr>
          <p:cNvPr id="5" name="Rectangle 4"/>
          <p:cNvSpPr/>
          <p:nvPr/>
        </p:nvSpPr>
        <p:spPr>
          <a:xfrm>
            <a:off x="1245325" y="3041357"/>
            <a:ext cx="2830286" cy="3416320"/>
          </a:xfrm>
          <a:prstGeom prst="rect">
            <a:avLst/>
          </a:prstGeom>
        </p:spPr>
        <p:txBody>
          <a:bodyPr wrap="square">
            <a:spAutoFit/>
          </a:bodyPr>
          <a:lstStyle/>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Class Student{</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int rollno;</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String name</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Address address;</a:t>
            </a:r>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Class Address{</a:t>
            </a:r>
          </a:p>
          <a:p>
            <a:endParaRPr lang="en-IN" dirty="0">
              <a:ln>
                <a:solidFill>
                  <a:schemeClr val="accent6"/>
                </a:solidFill>
              </a:ln>
              <a:solidFill>
                <a:schemeClr val="accent6"/>
              </a:solidFill>
              <a:latin typeface="Courier New" panose="02070309020205020404" pitchFamily="49" charset="0"/>
              <a:cs typeface="Courier New" panose="02070309020205020404" pitchFamily="49" charset="0"/>
            </a:endParaRPr>
          </a:p>
          <a:p>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String city;</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 </a:t>
            </a:r>
            <a:r>
              <a:rPr lang="en-IN" dirty="0" smtClean="0">
                <a:ln>
                  <a:solidFill>
                    <a:schemeClr val="accent6"/>
                  </a:solidFill>
                </a:ln>
                <a:solidFill>
                  <a:schemeClr val="accent6"/>
                </a:solidFill>
                <a:latin typeface="Courier New" panose="02070309020205020404" pitchFamily="49" charset="0"/>
                <a:cs typeface="Courier New" panose="02070309020205020404" pitchFamily="49" charset="0"/>
              </a:rPr>
              <a:t>  String area;</a:t>
            </a:r>
          </a:p>
          <a:p>
            <a:r>
              <a:rPr lang="en-IN" dirty="0">
                <a:ln>
                  <a:solidFill>
                    <a:schemeClr val="accent6"/>
                  </a:solidFill>
                </a:ln>
                <a:solidFill>
                  <a:schemeClr val="accent6"/>
                </a:solidFill>
                <a:latin typeface="Courier New" panose="02070309020205020404" pitchFamily="49" charset="0"/>
                <a:cs typeface="Courier New" panose="02070309020205020404" pitchFamily="49" charset="0"/>
              </a:rPr>
              <a:t>}</a:t>
            </a:r>
          </a:p>
        </p:txBody>
      </p:sp>
      <p:graphicFrame>
        <p:nvGraphicFramePr>
          <p:cNvPr id="7" name="Table 6"/>
          <p:cNvGraphicFramePr>
            <a:graphicFrameLocks noGrp="1"/>
          </p:cNvGraphicFramePr>
          <p:nvPr>
            <p:extLst>
              <p:ext uri="{D42A27DB-BD31-4B8C-83A1-F6EECF244321}">
                <p14:modId xmlns:p14="http://schemas.microsoft.com/office/powerpoint/2010/main" val="2830525973"/>
              </p:ext>
            </p:extLst>
          </p:nvPr>
        </p:nvGraphicFramePr>
        <p:xfrm>
          <a:off x="5695406" y="3671872"/>
          <a:ext cx="4924696" cy="741680"/>
        </p:xfrm>
        <a:graphic>
          <a:graphicData uri="http://schemas.openxmlformats.org/drawingml/2006/table">
            <a:tbl>
              <a:tblPr firstRow="1" bandRow="1">
                <a:tableStyleId>{5C22544A-7EE6-4342-B048-85BDC9FD1C3A}</a:tableStyleId>
              </a:tblPr>
              <a:tblGrid>
                <a:gridCol w="1231174">
                  <a:extLst>
                    <a:ext uri="{9D8B030D-6E8A-4147-A177-3AD203B41FA5}">
                      <a16:colId xmlns:a16="http://schemas.microsoft.com/office/drawing/2014/main" val="2798770078"/>
                    </a:ext>
                  </a:extLst>
                </a:gridCol>
                <a:gridCol w="1231174">
                  <a:extLst>
                    <a:ext uri="{9D8B030D-6E8A-4147-A177-3AD203B41FA5}">
                      <a16:colId xmlns:a16="http://schemas.microsoft.com/office/drawing/2014/main" val="3837419033"/>
                    </a:ext>
                  </a:extLst>
                </a:gridCol>
                <a:gridCol w="1025435">
                  <a:extLst>
                    <a:ext uri="{9D8B030D-6E8A-4147-A177-3AD203B41FA5}">
                      <a16:colId xmlns:a16="http://schemas.microsoft.com/office/drawing/2014/main" val="271513791"/>
                    </a:ext>
                  </a:extLst>
                </a:gridCol>
                <a:gridCol w="1436913">
                  <a:extLst>
                    <a:ext uri="{9D8B030D-6E8A-4147-A177-3AD203B41FA5}">
                      <a16:colId xmlns:a16="http://schemas.microsoft.com/office/drawing/2014/main" val="2734712345"/>
                    </a:ext>
                  </a:extLst>
                </a:gridCol>
              </a:tblGrid>
              <a:tr h="370840">
                <a:tc>
                  <a:txBody>
                    <a:bodyPr/>
                    <a:lstStyle/>
                    <a:p>
                      <a:pPr algn="ctr"/>
                      <a:r>
                        <a:rPr lang="en-IN" dirty="0" smtClean="0"/>
                        <a:t>rollno</a:t>
                      </a:r>
                      <a:endParaRPr lang="en-IN" dirty="0"/>
                    </a:p>
                  </a:txBody>
                  <a:tcPr/>
                </a:tc>
                <a:tc>
                  <a:txBody>
                    <a:bodyPr/>
                    <a:lstStyle/>
                    <a:p>
                      <a:pPr algn="ctr"/>
                      <a:r>
                        <a:rPr lang="en-IN" dirty="0" smtClean="0"/>
                        <a:t>name</a:t>
                      </a:r>
                      <a:endParaRPr lang="en-IN" dirty="0"/>
                    </a:p>
                  </a:txBody>
                  <a:tcPr/>
                </a:tc>
                <a:tc>
                  <a:txBody>
                    <a:bodyPr/>
                    <a:lstStyle/>
                    <a:p>
                      <a:pPr algn="ctr"/>
                      <a:r>
                        <a:rPr lang="en-IN" dirty="0" smtClean="0"/>
                        <a:t>city</a:t>
                      </a:r>
                      <a:endParaRPr lang="en-IN" dirty="0"/>
                    </a:p>
                  </a:txBody>
                  <a:tcPr/>
                </a:tc>
                <a:tc>
                  <a:txBody>
                    <a:bodyPr/>
                    <a:lstStyle/>
                    <a:p>
                      <a:pPr algn="ctr"/>
                      <a:r>
                        <a:rPr lang="en-IN" dirty="0" smtClean="0"/>
                        <a:t>area</a:t>
                      </a:r>
                      <a:endParaRPr lang="en-IN" dirty="0"/>
                    </a:p>
                  </a:txBody>
                  <a:tcPr/>
                </a:tc>
                <a:extLst>
                  <a:ext uri="{0D108BD9-81ED-4DB2-BD59-A6C34878D82A}">
                    <a16:rowId xmlns:a16="http://schemas.microsoft.com/office/drawing/2014/main" val="1828130010"/>
                  </a:ext>
                </a:extLst>
              </a:tr>
              <a:tr h="370840">
                <a:tc>
                  <a:txBody>
                    <a:bodyPr/>
                    <a:lstStyle/>
                    <a:p>
                      <a:pPr algn="ctr"/>
                      <a:r>
                        <a:rPr lang="en-IN" dirty="0" smtClean="0"/>
                        <a:t>101</a:t>
                      </a:r>
                      <a:endParaRPr lang="en-IN" dirty="0"/>
                    </a:p>
                  </a:txBody>
                  <a:tcPr/>
                </a:tc>
                <a:tc>
                  <a:txBody>
                    <a:bodyPr/>
                    <a:lstStyle/>
                    <a:p>
                      <a:pPr algn="ctr"/>
                      <a:r>
                        <a:rPr lang="en-IN" dirty="0" smtClean="0"/>
                        <a:t>Kajal</a:t>
                      </a:r>
                      <a:endParaRPr lang="en-IN" dirty="0"/>
                    </a:p>
                  </a:txBody>
                  <a:tcPr/>
                </a:tc>
                <a:tc>
                  <a:txBody>
                    <a:bodyPr/>
                    <a:lstStyle/>
                    <a:p>
                      <a:pPr algn="ctr"/>
                      <a:r>
                        <a:rPr lang="en-IN" dirty="0" smtClean="0"/>
                        <a:t>Nagpur</a:t>
                      </a:r>
                      <a:endParaRPr lang="en-IN" dirty="0"/>
                    </a:p>
                  </a:txBody>
                  <a:tcPr/>
                </a:tc>
                <a:tc>
                  <a:txBody>
                    <a:bodyPr/>
                    <a:lstStyle/>
                    <a:p>
                      <a:pPr algn="ctr"/>
                      <a:r>
                        <a:rPr lang="en-IN" dirty="0" smtClean="0"/>
                        <a:t>Pratap Nagar</a:t>
                      </a:r>
                      <a:endParaRPr lang="en-IN" dirty="0"/>
                    </a:p>
                  </a:txBody>
                  <a:tcPr/>
                </a:tc>
                <a:extLst>
                  <a:ext uri="{0D108BD9-81ED-4DB2-BD59-A6C34878D82A}">
                    <a16:rowId xmlns:a16="http://schemas.microsoft.com/office/drawing/2014/main" val="1677587891"/>
                  </a:ext>
                </a:extLst>
              </a:tr>
            </a:tbl>
          </a:graphicData>
        </a:graphic>
      </p:graphicFrame>
      <p:cxnSp>
        <p:nvCxnSpPr>
          <p:cNvPr id="8" name="Straight Arrow Connector 7"/>
          <p:cNvCxnSpPr/>
          <p:nvPr/>
        </p:nvCxnSpPr>
        <p:spPr>
          <a:xfrm>
            <a:off x="2379064" y="4389120"/>
            <a:ext cx="9814"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73531" y="6187655"/>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11" name="TextBox 10"/>
          <p:cNvSpPr txBox="1"/>
          <p:nvPr/>
        </p:nvSpPr>
        <p:spPr>
          <a:xfrm>
            <a:off x="7261499" y="540934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spTree>
    <p:extLst>
      <p:ext uri="{BB962C8B-B14F-4D97-AF65-F5344CB8AC3E}">
        <p14:creationId xmlns:p14="http://schemas.microsoft.com/office/powerpoint/2010/main" val="85331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startAt="2"/>
            </a:pPr>
            <a:r>
              <a:rPr lang="en-IN" b="1" dirty="0" smtClean="0"/>
              <a:t>Inheritance (subtypes)</a:t>
            </a:r>
            <a:endParaRPr lang="en-IN" b="1" dirty="0"/>
          </a:p>
          <a:p>
            <a:r>
              <a:rPr lang="en-IN" dirty="0"/>
              <a:t>Inheritance is a natural paradigm in object-oriented programming languages. However, RDBMSs do not define anything similar on the whole </a:t>
            </a:r>
          </a:p>
        </p:txBody>
      </p:sp>
      <p:sp>
        <p:nvSpPr>
          <p:cNvPr id="10" name="TextBox 9"/>
          <p:cNvSpPr txBox="1"/>
          <p:nvPr/>
        </p:nvSpPr>
        <p:spPr>
          <a:xfrm>
            <a:off x="2386148" y="5409348"/>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11" name="TextBox 10"/>
          <p:cNvSpPr txBox="1"/>
          <p:nvPr/>
        </p:nvSpPr>
        <p:spPr>
          <a:xfrm>
            <a:off x="7418253" y="529451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graphicFrame>
        <p:nvGraphicFramePr>
          <p:cNvPr id="3" name="Diagram 2"/>
          <p:cNvGraphicFramePr/>
          <p:nvPr>
            <p:extLst>
              <p:ext uri="{D42A27DB-BD31-4B8C-83A1-F6EECF244321}">
                <p14:modId xmlns:p14="http://schemas.microsoft.com/office/powerpoint/2010/main" val="4086910822"/>
              </p:ext>
            </p:extLst>
          </p:nvPr>
        </p:nvGraphicFramePr>
        <p:xfrm>
          <a:off x="1875246" y="3233916"/>
          <a:ext cx="2940591" cy="2088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3542214086"/>
              </p:ext>
            </p:extLst>
          </p:nvPr>
        </p:nvGraphicFramePr>
        <p:xfrm>
          <a:off x="7117807" y="3116809"/>
          <a:ext cx="2940591" cy="20888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quot;No&quot; Symbol 5"/>
          <p:cNvSpPr/>
          <p:nvPr/>
        </p:nvSpPr>
        <p:spPr>
          <a:xfrm>
            <a:off x="8007531" y="3605349"/>
            <a:ext cx="1188720" cy="125403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0493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startAt="3"/>
            </a:pPr>
            <a:r>
              <a:rPr lang="en-IN" b="1" dirty="0" smtClean="0"/>
              <a:t>Identity</a:t>
            </a:r>
          </a:p>
          <a:p>
            <a:r>
              <a:rPr lang="en-IN" dirty="0"/>
              <a:t>A RDBMS defines exactly one notion of 'sameness': the primary key. Java, however, defines both object </a:t>
            </a:r>
            <a:r>
              <a:rPr lang="en-IN" dirty="0" smtClean="0"/>
              <a:t>identity a==b and object equality </a:t>
            </a:r>
            <a:r>
              <a:rPr lang="en-IN" dirty="0" err="1" smtClean="0"/>
              <a:t>a.equals</a:t>
            </a:r>
            <a:r>
              <a:rPr lang="en-IN" dirty="0" smtClean="0"/>
              <a:t>(b).</a:t>
            </a:r>
            <a:endParaRPr lang="en-IN" b="1" dirty="0"/>
          </a:p>
        </p:txBody>
      </p:sp>
      <p:sp>
        <p:nvSpPr>
          <p:cNvPr id="10" name="TextBox 9"/>
          <p:cNvSpPr txBox="1"/>
          <p:nvPr/>
        </p:nvSpPr>
        <p:spPr>
          <a:xfrm>
            <a:off x="2386148" y="5409348"/>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11" name="TextBox 10"/>
          <p:cNvSpPr txBox="1"/>
          <p:nvPr/>
        </p:nvSpPr>
        <p:spPr>
          <a:xfrm>
            <a:off x="7418253" y="529451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32607532"/>
              </p:ext>
            </p:extLst>
          </p:nvPr>
        </p:nvGraphicFramePr>
        <p:xfrm>
          <a:off x="7723051" y="4017526"/>
          <a:ext cx="2043612" cy="1112520"/>
        </p:xfrm>
        <a:graphic>
          <a:graphicData uri="http://schemas.openxmlformats.org/drawingml/2006/table">
            <a:tbl>
              <a:tblPr firstRow="1" bandRow="1">
                <a:tableStyleId>{5C22544A-7EE6-4342-B048-85BDC9FD1C3A}</a:tableStyleId>
              </a:tblPr>
              <a:tblGrid>
                <a:gridCol w="1021806">
                  <a:extLst>
                    <a:ext uri="{9D8B030D-6E8A-4147-A177-3AD203B41FA5}">
                      <a16:colId xmlns:a16="http://schemas.microsoft.com/office/drawing/2014/main" val="136844254"/>
                    </a:ext>
                  </a:extLst>
                </a:gridCol>
                <a:gridCol w="1021806">
                  <a:extLst>
                    <a:ext uri="{9D8B030D-6E8A-4147-A177-3AD203B41FA5}">
                      <a16:colId xmlns:a16="http://schemas.microsoft.com/office/drawing/2014/main" val="3688680867"/>
                    </a:ext>
                  </a:extLst>
                </a:gridCol>
              </a:tblGrid>
              <a:tr h="370840">
                <a:tc gridSpan="2">
                  <a:txBody>
                    <a:bodyPr/>
                    <a:lstStyle/>
                    <a:p>
                      <a:pPr algn="ctr"/>
                      <a:r>
                        <a:rPr lang="en-IN" dirty="0" smtClean="0"/>
                        <a:t>Student</a:t>
                      </a:r>
                      <a:endParaRPr lang="en-IN" dirty="0"/>
                    </a:p>
                  </a:txBody>
                  <a:tcPr/>
                </a:tc>
                <a:tc hMerge="1">
                  <a:txBody>
                    <a:bodyPr/>
                    <a:lstStyle/>
                    <a:p>
                      <a:endParaRPr lang="en-IN"/>
                    </a:p>
                  </a:txBody>
                  <a:tcPr/>
                </a:tc>
                <a:extLst>
                  <a:ext uri="{0D108BD9-81ED-4DB2-BD59-A6C34878D82A}">
                    <a16:rowId xmlns:a16="http://schemas.microsoft.com/office/drawing/2014/main" val="1620714595"/>
                  </a:ext>
                </a:extLst>
              </a:tr>
              <a:tr h="370840">
                <a:tc>
                  <a:txBody>
                    <a:bodyPr/>
                    <a:lstStyle/>
                    <a:p>
                      <a:pPr algn="ctr"/>
                      <a:r>
                        <a:rPr lang="en-IN" baseline="0" dirty="0" smtClean="0"/>
                        <a:t>PK </a:t>
                      </a:r>
                      <a:endParaRPr lang="en-IN" dirty="0"/>
                    </a:p>
                  </a:txBody>
                  <a:tcPr/>
                </a:tc>
                <a:tc>
                  <a:txBody>
                    <a:bodyPr/>
                    <a:lstStyle/>
                    <a:p>
                      <a:pPr algn="ctr"/>
                      <a:r>
                        <a:rPr lang="en-IN" dirty="0" smtClean="0"/>
                        <a:t>Rollno</a:t>
                      </a:r>
                      <a:endParaRPr lang="en-IN" dirty="0"/>
                    </a:p>
                  </a:txBody>
                  <a:tcPr/>
                </a:tc>
                <a:extLst>
                  <a:ext uri="{0D108BD9-81ED-4DB2-BD59-A6C34878D82A}">
                    <a16:rowId xmlns:a16="http://schemas.microsoft.com/office/drawing/2014/main" val="3785592609"/>
                  </a:ext>
                </a:extLst>
              </a:tr>
              <a:tr h="370840">
                <a:tc>
                  <a:txBody>
                    <a:bodyPr/>
                    <a:lstStyle/>
                    <a:p>
                      <a:pPr algn="ctr"/>
                      <a:r>
                        <a:rPr lang="en-IN" dirty="0" smtClean="0"/>
                        <a:t>-</a:t>
                      </a:r>
                      <a:endParaRPr lang="en-IN" dirty="0"/>
                    </a:p>
                  </a:txBody>
                  <a:tcPr/>
                </a:tc>
                <a:tc>
                  <a:txBody>
                    <a:bodyPr/>
                    <a:lstStyle/>
                    <a:p>
                      <a:pPr algn="ctr"/>
                      <a:r>
                        <a:rPr lang="en-IN" dirty="0" smtClean="0"/>
                        <a:t>Name</a:t>
                      </a:r>
                      <a:endParaRPr lang="en-IN" dirty="0"/>
                    </a:p>
                  </a:txBody>
                  <a:tcPr/>
                </a:tc>
                <a:extLst>
                  <a:ext uri="{0D108BD9-81ED-4DB2-BD59-A6C34878D82A}">
                    <a16:rowId xmlns:a16="http://schemas.microsoft.com/office/drawing/2014/main" val="3921377787"/>
                  </a:ext>
                </a:extLst>
              </a:tr>
            </a:tbl>
          </a:graphicData>
        </a:graphic>
      </p:graphicFrame>
      <p:sp>
        <p:nvSpPr>
          <p:cNvPr id="9" name="TextBox 8"/>
          <p:cNvSpPr txBox="1"/>
          <p:nvPr/>
        </p:nvSpPr>
        <p:spPr>
          <a:xfrm>
            <a:off x="678607" y="4389120"/>
            <a:ext cx="862148" cy="369332"/>
          </a:xfrm>
          <a:prstGeom prst="rect">
            <a:avLst/>
          </a:prstGeom>
          <a:noFill/>
        </p:spPr>
        <p:txBody>
          <a:bodyPr wrap="square" rtlCol="0">
            <a:spAutoFit/>
          </a:bodyPr>
          <a:lstStyle/>
          <a:p>
            <a:endParaRPr lang="en-IN" dirty="0"/>
          </a:p>
        </p:txBody>
      </p:sp>
      <p:sp>
        <p:nvSpPr>
          <p:cNvPr id="13" name="TextBox 12"/>
          <p:cNvSpPr txBox="1"/>
          <p:nvPr/>
        </p:nvSpPr>
        <p:spPr>
          <a:xfrm>
            <a:off x="2386148" y="4127863"/>
            <a:ext cx="2299060" cy="769441"/>
          </a:xfrm>
          <a:prstGeom prst="rect">
            <a:avLst/>
          </a:prstGeom>
          <a:noFill/>
        </p:spPr>
        <p:txBody>
          <a:bodyPr wrap="square" rtlCol="0">
            <a:spAutoFit/>
          </a:bodyPr>
          <a:lstStyle/>
          <a:p>
            <a:pPr algn="ctr"/>
            <a:r>
              <a:rPr lang="en-IN" sz="2200" dirty="0" smtClean="0">
                <a:solidFill>
                  <a:schemeClr val="accent6"/>
                </a:solidFill>
                <a:latin typeface="Courier New" panose="02070309020205020404" pitchFamily="49" charset="0"/>
                <a:cs typeface="Courier New" panose="02070309020205020404" pitchFamily="49" charset="0"/>
              </a:rPr>
              <a:t>a==b</a:t>
            </a:r>
          </a:p>
          <a:p>
            <a:pPr algn="ctr"/>
            <a:r>
              <a:rPr lang="en-IN" sz="2200" dirty="0" smtClean="0">
                <a:solidFill>
                  <a:schemeClr val="accent6"/>
                </a:solidFill>
                <a:latin typeface="Courier New" panose="02070309020205020404" pitchFamily="49" charset="0"/>
                <a:cs typeface="Courier New" panose="02070309020205020404" pitchFamily="49" charset="0"/>
              </a:rPr>
              <a:t>a.equals(b)</a:t>
            </a:r>
            <a:endParaRPr lang="en-IN" sz="2200" dirty="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590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EFDC-790E-4E47-A515-1EBCF1F2F2CD}"/>
              </a:ext>
            </a:extLst>
          </p:cNvPr>
          <p:cNvSpPr>
            <a:spLocks noGrp="1"/>
          </p:cNvSpPr>
          <p:nvPr>
            <p:ph type="title"/>
          </p:nvPr>
        </p:nvSpPr>
        <p:spPr>
          <a:xfrm>
            <a:off x="353565" y="252034"/>
            <a:ext cx="9438716" cy="797605"/>
          </a:xfrm>
        </p:spPr>
        <p:txBody>
          <a:bodyPr/>
          <a:lstStyle/>
          <a:p>
            <a:r>
              <a:rPr lang="en-US" dirty="0"/>
              <a:t>Object Relation Impedance Mismatch</a:t>
            </a:r>
          </a:p>
        </p:txBody>
      </p:sp>
      <p:sp>
        <p:nvSpPr>
          <p:cNvPr id="16" name="Content Placeholder 15">
            <a:extLst>
              <a:ext uri="{FF2B5EF4-FFF2-40B4-BE49-F238E27FC236}">
                <a16:creationId xmlns:a16="http://schemas.microsoft.com/office/drawing/2014/main" id="{C110FDCF-2EC3-46D4-A98B-824D58833898}"/>
              </a:ext>
            </a:extLst>
          </p:cNvPr>
          <p:cNvSpPr>
            <a:spLocks noGrp="1"/>
          </p:cNvSpPr>
          <p:nvPr>
            <p:ph idx="1"/>
          </p:nvPr>
        </p:nvSpPr>
        <p:spPr/>
        <p:txBody>
          <a:bodyPr/>
          <a:lstStyle/>
          <a:p>
            <a:pPr marL="457200" indent="-457200">
              <a:buFont typeface="+mj-lt"/>
              <a:buAutoNum type="arabicPeriod" startAt="4"/>
            </a:pPr>
            <a:r>
              <a:rPr lang="en-IN" b="1" dirty="0" smtClean="0"/>
              <a:t>Association :</a:t>
            </a:r>
            <a:r>
              <a:rPr lang="en-IN" dirty="0" smtClean="0"/>
              <a:t> Linking between tables in database is done in different way as compared to linking between classes and application.</a:t>
            </a:r>
            <a:r>
              <a:rPr lang="en-IN" dirty="0"/>
              <a:t> Relational models cannot determine multiple relationships while looking into object domain model. </a:t>
            </a:r>
            <a:endParaRPr lang="en-IN" dirty="0" smtClean="0"/>
          </a:p>
        </p:txBody>
      </p:sp>
      <p:sp>
        <p:nvSpPr>
          <p:cNvPr id="10" name="TextBox 9"/>
          <p:cNvSpPr txBox="1"/>
          <p:nvPr/>
        </p:nvSpPr>
        <p:spPr>
          <a:xfrm>
            <a:off x="2386148" y="5409348"/>
            <a:ext cx="2299060" cy="461665"/>
          </a:xfrm>
          <a:prstGeom prst="rect">
            <a:avLst/>
          </a:prstGeom>
          <a:noFill/>
        </p:spPr>
        <p:txBody>
          <a:bodyPr wrap="square" rtlCol="0">
            <a:spAutoFit/>
          </a:bodyPr>
          <a:lstStyle/>
          <a:p>
            <a:r>
              <a:rPr lang="en-IN" sz="2400" dirty="0">
                <a:ln>
                  <a:solidFill>
                    <a:schemeClr val="accent6"/>
                  </a:solidFill>
                </a:ln>
                <a:solidFill>
                  <a:schemeClr val="accent6"/>
                </a:solidFill>
                <a:latin typeface="Trebuchet MS" panose="020B0603020202020204" pitchFamily="34" charset="0"/>
              </a:rPr>
              <a:t>Object-World</a:t>
            </a:r>
          </a:p>
        </p:txBody>
      </p:sp>
      <p:sp>
        <p:nvSpPr>
          <p:cNvPr id="11" name="TextBox 10"/>
          <p:cNvSpPr txBox="1"/>
          <p:nvPr/>
        </p:nvSpPr>
        <p:spPr>
          <a:xfrm>
            <a:off x="7418253" y="5294518"/>
            <a:ext cx="2653209" cy="461665"/>
          </a:xfrm>
          <a:prstGeom prst="rect">
            <a:avLst/>
          </a:prstGeom>
          <a:noFill/>
        </p:spPr>
        <p:txBody>
          <a:bodyPr wrap="square" rtlCol="0">
            <a:spAutoFit/>
          </a:bodyPr>
          <a:lstStyle/>
          <a:p>
            <a:r>
              <a:rPr lang="en-IN" sz="2400" dirty="0" smtClean="0">
                <a:solidFill>
                  <a:schemeClr val="accent1"/>
                </a:solidFill>
                <a:latin typeface="Trebuchet MS" panose="020B0603020202020204" pitchFamily="34" charset="0"/>
              </a:rPr>
              <a:t>Relational-World</a:t>
            </a:r>
            <a:endParaRPr lang="en-IN" sz="2400" dirty="0">
              <a:solidFill>
                <a:schemeClr val="accent1"/>
              </a:solidFill>
              <a:latin typeface="Trebuchet MS" panose="020B0603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57664023"/>
              </p:ext>
            </p:extLst>
          </p:nvPr>
        </p:nvGraphicFramePr>
        <p:xfrm>
          <a:off x="8580338" y="3000241"/>
          <a:ext cx="1334371" cy="1559560"/>
        </p:xfrm>
        <a:graphic>
          <a:graphicData uri="http://schemas.openxmlformats.org/drawingml/2006/table">
            <a:tbl>
              <a:tblPr firstRow="1" bandRow="1">
                <a:tableStyleId>{5C22544A-7EE6-4342-B048-85BDC9FD1C3A}</a:tableStyleId>
              </a:tblPr>
              <a:tblGrid>
                <a:gridCol w="1334371">
                  <a:extLst>
                    <a:ext uri="{9D8B030D-6E8A-4147-A177-3AD203B41FA5}">
                      <a16:colId xmlns:a16="http://schemas.microsoft.com/office/drawing/2014/main" val="136844254"/>
                    </a:ext>
                  </a:extLst>
                </a:gridCol>
              </a:tblGrid>
              <a:tr h="370840">
                <a:tc>
                  <a:txBody>
                    <a:bodyPr/>
                    <a:lstStyle/>
                    <a:p>
                      <a:pPr algn="ctr"/>
                      <a:r>
                        <a:rPr lang="en-IN" dirty="0" smtClean="0"/>
                        <a:t>Supplier</a:t>
                      </a:r>
                      <a:endParaRPr lang="en-IN" dirty="0"/>
                    </a:p>
                  </a:txBody>
                  <a:tcPr/>
                </a:tc>
                <a:extLst>
                  <a:ext uri="{0D108BD9-81ED-4DB2-BD59-A6C34878D82A}">
                    <a16:rowId xmlns:a16="http://schemas.microsoft.com/office/drawing/2014/main" val="1620714595"/>
                  </a:ext>
                </a:extLst>
              </a:tr>
              <a:tr h="741680">
                <a:tc>
                  <a:txBody>
                    <a:bodyPr/>
                    <a:lstStyle/>
                    <a:p>
                      <a:pPr algn="l"/>
                      <a:r>
                        <a:rPr lang="en-IN" dirty="0" smtClean="0"/>
                        <a:t>Supplier_Id</a:t>
                      </a:r>
                    </a:p>
                    <a:p>
                      <a:pPr algn="l"/>
                      <a:r>
                        <a:rPr lang="en-IN" dirty="0" smtClean="0"/>
                        <a:t>Name</a:t>
                      </a:r>
                    </a:p>
                    <a:p>
                      <a:pPr algn="l"/>
                      <a:r>
                        <a:rPr lang="en-IN" dirty="0" smtClean="0"/>
                        <a:t>Address</a:t>
                      </a:r>
                    </a:p>
                    <a:p>
                      <a:pPr algn="l"/>
                      <a:r>
                        <a:rPr lang="en-IN" dirty="0" smtClean="0"/>
                        <a:t>Phone</a:t>
                      </a:r>
                      <a:endParaRPr lang="en-IN" dirty="0"/>
                    </a:p>
                  </a:txBody>
                  <a:tcPr/>
                </a:tc>
                <a:extLst>
                  <a:ext uri="{0D108BD9-81ED-4DB2-BD59-A6C34878D82A}">
                    <a16:rowId xmlns:a16="http://schemas.microsoft.com/office/drawing/2014/main" val="3785592609"/>
                  </a:ext>
                </a:extLst>
              </a:tr>
            </a:tbl>
          </a:graphicData>
        </a:graphic>
      </p:graphicFrame>
      <p:sp>
        <p:nvSpPr>
          <p:cNvPr id="9" name="TextBox 8"/>
          <p:cNvSpPr txBox="1"/>
          <p:nvPr/>
        </p:nvSpPr>
        <p:spPr>
          <a:xfrm>
            <a:off x="678607" y="4389120"/>
            <a:ext cx="862148" cy="369332"/>
          </a:xfrm>
          <a:prstGeom prst="rect">
            <a:avLst/>
          </a:prstGeom>
          <a:noFill/>
        </p:spPr>
        <p:txBody>
          <a:bodyPr wrap="square" rtlCol="0">
            <a:spAutoFit/>
          </a:bodyPr>
          <a:lstStyle/>
          <a:p>
            <a:endParaRPr lang="en-IN" dirty="0"/>
          </a:p>
        </p:txBody>
      </p:sp>
      <p:sp>
        <p:nvSpPr>
          <p:cNvPr id="13" name="TextBox 12"/>
          <p:cNvSpPr txBox="1"/>
          <p:nvPr/>
        </p:nvSpPr>
        <p:spPr>
          <a:xfrm>
            <a:off x="1097280" y="2913017"/>
            <a:ext cx="3587928" cy="2800767"/>
          </a:xfrm>
          <a:prstGeom prst="rect">
            <a:avLst/>
          </a:prstGeom>
          <a:noFill/>
        </p:spPr>
        <p:txBody>
          <a:bodyPr wrap="square" rtlCol="0">
            <a:spAutoFit/>
          </a:bodyPr>
          <a:lstStyle/>
          <a:p>
            <a:r>
              <a:rPr lang="en-IN" sz="2200" dirty="0" smtClean="0">
                <a:solidFill>
                  <a:schemeClr val="accent6"/>
                </a:solidFill>
                <a:latin typeface="Courier New" panose="02070309020205020404" pitchFamily="49" charset="0"/>
                <a:cs typeface="Courier New" panose="02070309020205020404" pitchFamily="49" charset="0"/>
              </a:rPr>
              <a:t>Class Product{</a:t>
            </a:r>
          </a:p>
          <a:p>
            <a:r>
              <a:rPr lang="en-IN" sz="2200" dirty="0" smtClean="0">
                <a:solidFill>
                  <a:schemeClr val="accent6"/>
                </a:solidFill>
                <a:latin typeface="Courier New" panose="02070309020205020404" pitchFamily="49" charset="0"/>
                <a:cs typeface="Courier New" panose="02070309020205020404" pitchFamily="49" charset="0"/>
              </a:rPr>
              <a:t>----------</a:t>
            </a:r>
          </a:p>
          <a:p>
            <a:r>
              <a:rPr lang="en-IN" sz="2200" dirty="0" smtClean="0">
                <a:solidFill>
                  <a:schemeClr val="accent6"/>
                </a:solidFill>
                <a:latin typeface="Courier New" panose="02070309020205020404" pitchFamily="49" charset="0"/>
                <a:cs typeface="Courier New" panose="02070309020205020404" pitchFamily="49" charset="0"/>
              </a:rPr>
              <a:t>Supplier[] list;</a:t>
            </a:r>
          </a:p>
          <a:p>
            <a:r>
              <a:rPr lang="en-IN" sz="2200" dirty="0" smtClean="0">
                <a:solidFill>
                  <a:schemeClr val="accent6"/>
                </a:solidFill>
                <a:latin typeface="Courier New" panose="02070309020205020404" pitchFamily="49" charset="0"/>
                <a:cs typeface="Courier New" panose="02070309020205020404" pitchFamily="49" charset="0"/>
              </a:rPr>
              <a:t>}</a:t>
            </a:r>
          </a:p>
          <a:p>
            <a:r>
              <a:rPr lang="en-IN" sz="2200" dirty="0" smtClean="0">
                <a:solidFill>
                  <a:schemeClr val="accent6"/>
                </a:solidFill>
                <a:latin typeface="Courier New" panose="02070309020205020404" pitchFamily="49" charset="0"/>
                <a:cs typeface="Courier New" panose="02070309020205020404" pitchFamily="49" charset="0"/>
              </a:rPr>
              <a:t>Class Supplier{</a:t>
            </a:r>
          </a:p>
          <a:p>
            <a:r>
              <a:rPr lang="en-IN" sz="2200" dirty="0" smtClean="0">
                <a:solidFill>
                  <a:schemeClr val="accent6"/>
                </a:solidFill>
                <a:latin typeface="Courier New" panose="02070309020205020404" pitchFamily="49" charset="0"/>
                <a:cs typeface="Courier New" panose="02070309020205020404" pitchFamily="49" charset="0"/>
              </a:rPr>
              <a:t>-----</a:t>
            </a:r>
          </a:p>
          <a:p>
            <a:r>
              <a:rPr lang="en-IN" sz="2200" dirty="0" smtClean="0">
                <a:solidFill>
                  <a:schemeClr val="accent6"/>
                </a:solidFill>
                <a:latin typeface="Courier New" panose="02070309020205020404" pitchFamily="49" charset="0"/>
                <a:cs typeface="Courier New" panose="02070309020205020404" pitchFamily="49" charset="0"/>
              </a:rPr>
              <a:t>}</a:t>
            </a:r>
          </a:p>
          <a:p>
            <a:endParaRPr lang="en-IN" sz="2200" dirty="0">
              <a:solidFill>
                <a:schemeClr val="accent6"/>
              </a:solidFill>
              <a:latin typeface="Courier New" panose="02070309020205020404" pitchFamily="49" charset="0"/>
              <a:cs typeface="Courier New" panose="02070309020205020404" pitchFamily="49"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541385236"/>
              </p:ext>
            </p:extLst>
          </p:nvPr>
        </p:nvGraphicFramePr>
        <p:xfrm>
          <a:off x="6246450" y="2982962"/>
          <a:ext cx="1211943" cy="1559560"/>
        </p:xfrm>
        <a:graphic>
          <a:graphicData uri="http://schemas.openxmlformats.org/drawingml/2006/table">
            <a:tbl>
              <a:tblPr firstRow="1" bandRow="1">
                <a:tableStyleId>{5C22544A-7EE6-4342-B048-85BDC9FD1C3A}</a:tableStyleId>
              </a:tblPr>
              <a:tblGrid>
                <a:gridCol w="1211943">
                  <a:extLst>
                    <a:ext uri="{9D8B030D-6E8A-4147-A177-3AD203B41FA5}">
                      <a16:colId xmlns:a16="http://schemas.microsoft.com/office/drawing/2014/main" val="136844254"/>
                    </a:ext>
                  </a:extLst>
                </a:gridCol>
              </a:tblGrid>
              <a:tr h="370840">
                <a:tc>
                  <a:txBody>
                    <a:bodyPr/>
                    <a:lstStyle/>
                    <a:p>
                      <a:pPr algn="ctr"/>
                      <a:r>
                        <a:rPr lang="en-IN" dirty="0" smtClean="0"/>
                        <a:t>Product</a:t>
                      </a:r>
                      <a:endParaRPr lang="en-IN" dirty="0"/>
                    </a:p>
                  </a:txBody>
                  <a:tcPr/>
                </a:tc>
                <a:extLst>
                  <a:ext uri="{0D108BD9-81ED-4DB2-BD59-A6C34878D82A}">
                    <a16:rowId xmlns:a16="http://schemas.microsoft.com/office/drawing/2014/main" val="1620714595"/>
                  </a:ext>
                </a:extLst>
              </a:tr>
              <a:tr h="741680">
                <a:tc>
                  <a:txBody>
                    <a:bodyPr/>
                    <a:lstStyle/>
                    <a:p>
                      <a:pPr algn="l"/>
                      <a:r>
                        <a:rPr lang="en-IN" dirty="0" smtClean="0"/>
                        <a:t>Product_Id</a:t>
                      </a:r>
                    </a:p>
                    <a:p>
                      <a:pPr algn="l"/>
                      <a:r>
                        <a:rPr lang="en-IN" dirty="0" smtClean="0"/>
                        <a:t>Name</a:t>
                      </a:r>
                    </a:p>
                    <a:p>
                      <a:pPr algn="l"/>
                      <a:r>
                        <a:rPr lang="en-IN" dirty="0" smtClean="0"/>
                        <a:t>Price</a:t>
                      </a:r>
                    </a:p>
                    <a:p>
                      <a:pPr algn="l"/>
                      <a:r>
                        <a:rPr lang="en-IN" dirty="0" smtClean="0"/>
                        <a:t>Phone</a:t>
                      </a:r>
                      <a:endParaRPr lang="en-IN" dirty="0"/>
                    </a:p>
                  </a:txBody>
                  <a:tcPr/>
                </a:tc>
                <a:extLst>
                  <a:ext uri="{0D108BD9-81ED-4DB2-BD59-A6C34878D82A}">
                    <a16:rowId xmlns:a16="http://schemas.microsoft.com/office/drawing/2014/main" val="3785592609"/>
                  </a:ext>
                </a:extLst>
              </a:tr>
            </a:tbl>
          </a:graphicData>
        </a:graphic>
      </p:graphicFrame>
      <p:sp>
        <p:nvSpPr>
          <p:cNvPr id="3" name="Right Arrow 2"/>
          <p:cNvSpPr/>
          <p:nvPr/>
        </p:nvSpPr>
        <p:spPr>
          <a:xfrm>
            <a:off x="7458393" y="3762742"/>
            <a:ext cx="1121945" cy="1443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84997390"/>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1569</TotalTime>
  <Words>3541</Words>
  <Application>Microsoft Office PowerPoint</Application>
  <PresentationFormat>Widescreen</PresentationFormat>
  <Paragraphs>421</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Courier New</vt:lpstr>
      <vt:lpstr>Segoe UI</vt:lpstr>
      <vt:lpstr>Trebuchet MS</vt:lpstr>
      <vt:lpstr>2018</vt:lpstr>
      <vt:lpstr>JPA : Java Persistence API</vt:lpstr>
      <vt:lpstr>Index</vt:lpstr>
      <vt:lpstr>What is Object Persistence?</vt:lpstr>
      <vt:lpstr>Object persistence in Java</vt:lpstr>
      <vt:lpstr>Object Relation Impedance Mismatch</vt:lpstr>
      <vt:lpstr>Object Relation Impedance Mismatch</vt:lpstr>
      <vt:lpstr>Object Relation Impedance Mismatch</vt:lpstr>
      <vt:lpstr>Object Relation Impedance Mismatch</vt:lpstr>
      <vt:lpstr>Object Relation Impedance Mismatch</vt:lpstr>
      <vt:lpstr>What is ORM?</vt:lpstr>
      <vt:lpstr>Boilerplate code using JDBC</vt:lpstr>
      <vt:lpstr>Object Relation Mapping</vt:lpstr>
      <vt:lpstr>Why ORM?</vt:lpstr>
      <vt:lpstr>Java ORM Frameworks</vt:lpstr>
      <vt:lpstr>What is JPA?</vt:lpstr>
      <vt:lpstr>Why we need JPA?</vt:lpstr>
      <vt:lpstr>Advantages of JPA</vt:lpstr>
      <vt:lpstr>Where to use JPA?</vt:lpstr>
      <vt:lpstr>JPA Overview</vt:lpstr>
      <vt:lpstr>JPA Runtime Overview</vt:lpstr>
      <vt:lpstr>Persistence Context</vt:lpstr>
      <vt:lpstr>Entity Life Cycle</vt:lpstr>
      <vt:lpstr>New/Transient State</vt:lpstr>
      <vt:lpstr>Managed State</vt:lpstr>
      <vt:lpstr>Detached State</vt:lpstr>
      <vt:lpstr>Removed State</vt:lpstr>
      <vt:lpstr>JPA Working</vt:lpstr>
      <vt:lpstr>What is JPA Entity?</vt:lpstr>
      <vt:lpstr>Entity Annotations</vt:lpstr>
      <vt:lpstr>Persistence Configuration</vt:lpstr>
      <vt:lpstr>Entity Manager</vt:lpstr>
      <vt:lpstr>Entity Manager Methods</vt:lpstr>
      <vt:lpstr>Persisting Entity with Entity Manager</vt:lpstr>
      <vt:lpstr>JPA CRUD Operations</vt:lpstr>
      <vt:lpstr>Practical Demo</vt:lpstr>
      <vt:lpstr>JPA Association </vt:lpstr>
      <vt:lpstr>What is Entity Association?</vt:lpstr>
      <vt:lpstr>Unidirectional and Bidirectional</vt:lpstr>
      <vt:lpstr>Different types of Association</vt:lpstr>
      <vt:lpstr>Unidirectional One To One</vt:lpstr>
      <vt:lpstr>Unidirectional One To One</vt:lpstr>
      <vt:lpstr>Cascading associated entities</vt:lpstr>
      <vt:lpstr>Implementation of Unidirectional One To One</vt:lpstr>
      <vt:lpstr>Bidirectional One To One</vt:lpstr>
      <vt:lpstr>Bidirectional One To One</vt:lpstr>
      <vt:lpstr>Implementation of Bidirectional One To One</vt:lpstr>
      <vt:lpstr>Unidirectional One To Many</vt:lpstr>
      <vt:lpstr>Implementation of Unidirectional One To Many</vt:lpstr>
      <vt:lpstr>Bidirectional One To Many</vt:lpstr>
      <vt:lpstr>Bidirectional One To Many</vt:lpstr>
      <vt:lpstr>Implementation of Bidirectional One To Many</vt:lpstr>
      <vt:lpstr>Bidirectional Many To Many</vt:lpstr>
      <vt:lpstr>Bidirectional Many To Many</vt:lpstr>
      <vt:lpstr>Bidirectional Many To Many</vt:lpstr>
      <vt:lpstr>Implementation of Bidirectional Many To Many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283</cp:revision>
  <dcterms:created xsi:type="dcterms:W3CDTF">2019-03-07T07:10:25Z</dcterms:created>
  <dcterms:modified xsi:type="dcterms:W3CDTF">2022-08-16T02:57:03Z</dcterms:modified>
</cp:coreProperties>
</file>