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65" r:id="rId4"/>
    <p:sldId id="266" r:id="rId5"/>
    <p:sldId id="267" r:id="rId6"/>
    <p:sldId id="269" r:id="rId7"/>
    <p:sldId id="271" r:id="rId8"/>
    <p:sldId id="272" r:id="rId9"/>
    <p:sldId id="268" r:id="rId10"/>
    <p:sldId id="270" r:id="rId11"/>
    <p:sldId id="273" r:id="rId12"/>
    <p:sldId id="274" r:id="rId13"/>
    <p:sldId id="275" r:id="rId14"/>
    <p:sldId id="276"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45BD54-D254-4322-AF58-CAE8257A3F82}"/>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10DB2E3-BEBB-417E-9A38-25C15BFBA35A}"/>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263A75F-78DF-42A9-BC21-1C7D5E55C115}"/>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2B1FEF01-CFDC-4705-BBAE-88BD256BEE1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776D622D-9BE6-4C9D-8064-B078A5E909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7B9C8AFD-31CF-44B5-815D-F706827DA94E}"/>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CCB5F93B-4C98-41CB-94D6-75C066006312}"/>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0F325318-E234-4F36-8B87-16BA513E587C}"/>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162724" y="5082520"/>
            <a:ext cx="1724772" cy="496382"/>
          </a:xfrm>
          <a:prstGeom prst="rect">
            <a:avLst/>
          </a:prstGeom>
        </p:spPr>
      </p:pic>
      <p:pic>
        <p:nvPicPr>
          <p:cNvPr id="15" name="Picture 14">
            <a:extLst>
              <a:ext uri="{FF2B5EF4-FFF2-40B4-BE49-F238E27FC236}">
                <a16:creationId xmlns:a16="http://schemas.microsoft.com/office/drawing/2014/main" id="{33C151AA-4A07-419B-9ED6-CEF6AC61C135}"/>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699516" y="4978669"/>
            <a:ext cx="2166937" cy="704084"/>
          </a:xfrm>
          <a:prstGeom prst="rect">
            <a:avLst/>
          </a:prstGeom>
        </p:spPr>
      </p:pic>
      <p:sp>
        <p:nvSpPr>
          <p:cNvPr id="2" name="Title 1">
            <a:extLst>
              <a:ext uri="{FF2B5EF4-FFF2-40B4-BE49-F238E27FC236}">
                <a16:creationId xmlns:a16="http://schemas.microsoft.com/office/drawing/2014/main" id="{357F1B1E-B7D1-4F84-BC64-4CE0DB37DA10}"/>
              </a:ext>
            </a:extLst>
          </p:cNvPr>
          <p:cNvSpPr>
            <a:spLocks noGrp="1"/>
          </p:cNvSpPr>
          <p:nvPr>
            <p:ph type="ctrTitle"/>
          </p:nvPr>
        </p:nvSpPr>
        <p:spPr>
          <a:xfrm>
            <a:off x="3778624" y="1574538"/>
            <a:ext cx="8001000" cy="1701519"/>
          </a:xfrm>
        </p:spPr>
        <p:txBody>
          <a:bodyPr anchor="ctr">
            <a:normAutofit/>
          </a:bodyPr>
          <a:lstStyle>
            <a:lvl1pPr algn="ctr">
              <a:defRPr sz="4000">
                <a:solidFill>
                  <a:schemeClr val="tx1">
                    <a:lumMod val="50000"/>
                    <a:lumOff val="50000"/>
                  </a:schemeClr>
                </a:solidFill>
                <a:latin typeface="Trebuchet MS" panose="020B0603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E486D6E-6BA8-4C52-924A-59253267AF57}"/>
              </a:ext>
            </a:extLst>
          </p:cNvPr>
          <p:cNvSpPr>
            <a:spLocks noGrp="1"/>
          </p:cNvSpPr>
          <p:nvPr>
            <p:ph type="subTitle" idx="1"/>
          </p:nvPr>
        </p:nvSpPr>
        <p:spPr>
          <a:xfrm>
            <a:off x="3778624" y="3602038"/>
            <a:ext cx="8001000" cy="806816"/>
          </a:xfrm>
        </p:spPr>
        <p:txBody>
          <a:bodyPr anchor="ctr"/>
          <a:lstStyle>
            <a:lvl1pPr marL="0" indent="0" algn="ctr">
              <a:buNone/>
              <a:defRPr sz="2400">
                <a:solidFill>
                  <a:srgbClr val="0070C0"/>
                </a:solidFill>
                <a:latin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3A3C5C8-6BE2-42E9-8B5A-2ED21D041198}"/>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5318EDC7-CDC2-4407-9F8F-C0CEAA400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695F3-58FF-4760-B1DC-C5025EA66D87}"/>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7" name="Straight Connector 16">
            <a:extLst>
              <a:ext uri="{FF2B5EF4-FFF2-40B4-BE49-F238E27FC236}">
                <a16:creationId xmlns:a16="http://schemas.microsoft.com/office/drawing/2014/main" id="{70565CEE-49E5-468C-A0B4-83E886C61D84}"/>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740C7E80-A24C-4396-B051-437EF1D79AB8}"/>
              </a:ext>
            </a:extLst>
          </p:cNvPr>
          <p:cNvSpPr/>
          <p:nvPr/>
        </p:nvSpPr>
        <p:spPr>
          <a:xfrm>
            <a:off x="7968342"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52EBDC4-1E90-4F52-92F1-8C4F5999C539}"/>
              </a:ext>
            </a:extLst>
          </p:cNvPr>
          <p:cNvSpPr/>
          <p:nvPr/>
        </p:nvSpPr>
        <p:spPr>
          <a:xfrm rot="10800000">
            <a:off x="5849258" y="4876803"/>
            <a:ext cx="2032000" cy="870858"/>
          </a:xfrm>
          <a:custGeom>
            <a:avLst/>
            <a:gdLst>
              <a:gd name="connsiteX0" fmla="*/ 1959429 w 2032000"/>
              <a:gd name="connsiteY0" fmla="*/ 0 h 870858"/>
              <a:gd name="connsiteX1" fmla="*/ 0 w 2032000"/>
              <a:gd name="connsiteY1" fmla="*/ 0 h 870858"/>
              <a:gd name="connsiteX2" fmla="*/ 0 w 2032000"/>
              <a:gd name="connsiteY2" fmla="*/ 870858 h 870858"/>
              <a:gd name="connsiteX3" fmla="*/ 2032000 w 2032000"/>
              <a:gd name="connsiteY3" fmla="*/ 870858 h 870858"/>
            </a:gdLst>
            <a:ahLst/>
            <a:cxnLst>
              <a:cxn ang="0">
                <a:pos x="connsiteX0" y="connsiteY0"/>
              </a:cxn>
              <a:cxn ang="0">
                <a:pos x="connsiteX1" y="connsiteY1"/>
              </a:cxn>
              <a:cxn ang="0">
                <a:pos x="connsiteX2" y="connsiteY2"/>
              </a:cxn>
              <a:cxn ang="0">
                <a:pos x="connsiteX3" y="connsiteY3"/>
              </a:cxn>
            </a:cxnLst>
            <a:rect l="l" t="t" r="r" b="b"/>
            <a:pathLst>
              <a:path w="2032000" h="870858">
                <a:moveTo>
                  <a:pt x="1959429" y="0"/>
                </a:moveTo>
                <a:lnTo>
                  <a:pt x="0" y="0"/>
                </a:lnTo>
                <a:lnTo>
                  <a:pt x="0" y="870858"/>
                </a:lnTo>
                <a:lnTo>
                  <a:pt x="2032000" y="870858"/>
                </a:lnTo>
              </a:path>
            </a:pathLst>
          </a:custGeom>
          <a:no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753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1346-0FB6-45C7-A96E-DBDDF4C7C0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29AF55-8DB4-4235-B18B-7CA1658AEA7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F36DFF-55B4-41FE-BF5D-FC115ECB708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CB1B04A8-2C06-4BAA-A780-6380C576F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476E6-F3EA-4F13-B40F-1978B532D33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738558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EE29A-7B74-4351-AF12-4B1C4A1C76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3DBD61-8BBB-4413-B521-69C6BA2EBDB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B486CF-3404-43E2-AAB7-B052FC466837}"/>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F37AE448-840B-441A-88AC-D0E89CE174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356B10-E457-4193-8E4C-4179814527E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150603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C48660-697D-4BB9-97F6-A5BB6C764668}"/>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D0BE8EE-2EB2-435C-9D5A-AAA15842A36C}"/>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23355C8-5657-4103-B600-59803F24DBFF}"/>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0" name="Rectangle 9">
            <a:extLst>
              <a:ext uri="{FF2B5EF4-FFF2-40B4-BE49-F238E27FC236}">
                <a16:creationId xmlns:a16="http://schemas.microsoft.com/office/drawing/2014/main" id="{CFF2C038-CD71-4DD5-AD56-49FB9C0E8AF6}"/>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1" name="Rectangle 10">
            <a:extLst>
              <a:ext uri="{FF2B5EF4-FFF2-40B4-BE49-F238E27FC236}">
                <a16:creationId xmlns:a16="http://schemas.microsoft.com/office/drawing/2014/main" id="{D626EA1A-6BCF-4846-ABF3-498AD8F1EC8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2" name="Rectangle 11">
            <a:extLst>
              <a:ext uri="{FF2B5EF4-FFF2-40B4-BE49-F238E27FC236}">
                <a16:creationId xmlns:a16="http://schemas.microsoft.com/office/drawing/2014/main" id="{E91F1E9A-33FE-49BA-B69E-30EA3CC61DB9}"/>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3" name="Picture 12">
            <a:extLst>
              <a:ext uri="{FF2B5EF4-FFF2-40B4-BE49-F238E27FC236}">
                <a16:creationId xmlns:a16="http://schemas.microsoft.com/office/drawing/2014/main" id="{B9CD68B3-2898-4D6B-B5C2-F62D51C485D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grpSp>
        <p:nvGrpSpPr>
          <p:cNvPr id="14" name="Group 13">
            <a:extLst>
              <a:ext uri="{FF2B5EF4-FFF2-40B4-BE49-F238E27FC236}">
                <a16:creationId xmlns:a16="http://schemas.microsoft.com/office/drawing/2014/main" id="{C4873B59-2742-4F87-99A9-E1AA8FCD8E50}"/>
              </a:ext>
            </a:extLst>
          </p:cNvPr>
          <p:cNvGrpSpPr/>
          <p:nvPr/>
        </p:nvGrpSpPr>
        <p:grpSpPr>
          <a:xfrm>
            <a:off x="9291457" y="4352078"/>
            <a:ext cx="2186521" cy="1954633"/>
            <a:chOff x="10020116" y="4405313"/>
            <a:chExt cx="1958686" cy="1750961"/>
          </a:xfrm>
        </p:grpSpPr>
        <p:pic>
          <p:nvPicPr>
            <p:cNvPr id="15" name="Picture 14">
              <a:extLst>
                <a:ext uri="{FF2B5EF4-FFF2-40B4-BE49-F238E27FC236}">
                  <a16:creationId xmlns:a16="http://schemas.microsoft.com/office/drawing/2014/main" id="{289441B2-4EF5-4599-887F-42F7A59AD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7447" y="4441774"/>
              <a:ext cx="1724025" cy="1714500"/>
            </a:xfrm>
            <a:prstGeom prst="rect">
              <a:avLst/>
            </a:prstGeom>
          </p:spPr>
        </p:pic>
        <p:sp>
          <p:nvSpPr>
            <p:cNvPr id="16" name="Rectangle 15">
              <a:extLst>
                <a:ext uri="{FF2B5EF4-FFF2-40B4-BE49-F238E27FC236}">
                  <a16:creationId xmlns:a16="http://schemas.microsoft.com/office/drawing/2014/main" id="{C4F730E1-3FAD-4138-ACCA-276E0BBA031B}"/>
                </a:ext>
              </a:extLst>
            </p:cNvPr>
            <p:cNvSpPr/>
            <p:nvPr/>
          </p:nvSpPr>
          <p:spPr>
            <a:xfrm>
              <a:off x="10020116" y="4405313"/>
              <a:ext cx="1958686" cy="1750961"/>
            </a:xfrm>
            <a:prstGeom prst="rect">
              <a:avLst/>
            </a:prstGeom>
            <a:solidFill>
              <a:srgbClr val="FFFFFF">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F08D64F-302C-4B73-A9F2-946CA338260A}"/>
              </a:ext>
            </a:extLst>
          </p:cNvPr>
          <p:cNvSpPr>
            <a:spLocks noGrp="1"/>
          </p:cNvSpPr>
          <p:nvPr>
            <p:ph type="title"/>
          </p:nvPr>
        </p:nvSpPr>
        <p:spPr>
          <a:xfrm>
            <a:off x="353565" y="278160"/>
            <a:ext cx="9438716" cy="797605"/>
          </a:xfrm>
        </p:spPr>
        <p:txBody>
          <a:bodyPr>
            <a:normAutofit/>
          </a:bodyPr>
          <a:lstStyle>
            <a:lvl1pPr>
              <a:defRPr sz="2800">
                <a:solidFill>
                  <a:schemeClr val="bg1">
                    <a:lumMod val="50000"/>
                  </a:schemeClr>
                </a:solidFill>
                <a:latin typeface="Trebuchet MS" panose="020B0603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372EB2DC-2ADD-4476-921C-5457C12D154E}"/>
              </a:ext>
            </a:extLst>
          </p:cNvPr>
          <p:cNvSpPr>
            <a:spLocks noGrp="1"/>
          </p:cNvSpPr>
          <p:nvPr>
            <p:ph idx="1"/>
          </p:nvPr>
        </p:nvSpPr>
        <p:spPr>
          <a:xfrm>
            <a:off x="726724" y="1253331"/>
            <a:ext cx="11039452" cy="5053380"/>
          </a:xfrm>
        </p:spPr>
        <p:txBody>
          <a:bodyPr>
            <a:normAutofit/>
          </a:bodyPr>
          <a:lstStyle>
            <a:lvl1pPr>
              <a:defRPr sz="2400">
                <a:solidFill>
                  <a:schemeClr val="bg1">
                    <a:lumMod val="50000"/>
                  </a:schemeClr>
                </a:solidFill>
                <a:latin typeface="Trebuchet MS" panose="020B0603020202020204" pitchFamily="34" charset="0"/>
              </a:defRPr>
            </a:lvl1pPr>
            <a:lvl2pPr>
              <a:defRPr sz="2000">
                <a:solidFill>
                  <a:schemeClr val="bg1">
                    <a:lumMod val="50000"/>
                  </a:schemeClr>
                </a:solidFill>
                <a:latin typeface="Trebuchet MS" panose="020B0603020202020204" pitchFamily="34" charset="0"/>
              </a:defRPr>
            </a:lvl2pPr>
            <a:lvl3pPr>
              <a:defRPr sz="1800">
                <a:solidFill>
                  <a:schemeClr val="bg1">
                    <a:lumMod val="50000"/>
                  </a:schemeClr>
                </a:solidFill>
                <a:latin typeface="Trebuchet MS" panose="020B0603020202020204" pitchFamily="34" charset="0"/>
              </a:defRPr>
            </a:lvl3pPr>
            <a:lvl4pPr>
              <a:defRPr sz="1600">
                <a:solidFill>
                  <a:schemeClr val="bg1">
                    <a:lumMod val="50000"/>
                  </a:schemeClr>
                </a:solidFill>
                <a:latin typeface="Trebuchet MS" panose="020B0603020202020204" pitchFamily="34" charset="0"/>
              </a:defRPr>
            </a:lvl4pPr>
            <a:lvl5pPr>
              <a:defRPr sz="1600">
                <a:solidFill>
                  <a:schemeClr val="bg1">
                    <a:lumMod val="50000"/>
                  </a:schemeClr>
                </a:solidFill>
                <a:latin typeface="Trebuchet MS" panose="020B0603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68B0C41-3748-45BA-AC12-3356750D6CCC}"/>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B2BC5298-80C2-435C-BE19-55A311B75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8E2F2-0AF5-4302-9483-8FB2AC4A12E3}"/>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419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1C76EB-EFA3-4D98-BF85-9CBAD51246C3}"/>
              </a:ext>
            </a:extLst>
          </p:cNvPr>
          <p:cNvSpPr/>
          <p:nvPr/>
        </p:nvSpPr>
        <p:spPr>
          <a:xfrm>
            <a:off x="0" y="0"/>
            <a:ext cx="4710545"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0F9218A-B816-4B5F-A0BE-D0AAD688BCDE}"/>
              </a:ext>
            </a:extLst>
          </p:cNvPr>
          <p:cNvSpPr/>
          <p:nvPr/>
        </p:nvSpPr>
        <p:spPr>
          <a:xfrm>
            <a:off x="3579669" y="198650"/>
            <a:ext cx="8409707"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7792D18-2682-4285-9429-837643BCD1C7}"/>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52427" y="2435170"/>
            <a:ext cx="2650991" cy="1213895"/>
          </a:xfrm>
          <a:prstGeom prst="rect">
            <a:avLst/>
          </a:prstGeom>
        </p:spPr>
      </p:pic>
      <p:sp>
        <p:nvSpPr>
          <p:cNvPr id="10" name="Rectangle 9">
            <a:extLst>
              <a:ext uri="{FF2B5EF4-FFF2-40B4-BE49-F238E27FC236}">
                <a16:creationId xmlns:a16="http://schemas.microsoft.com/office/drawing/2014/main" id="{31E5457F-D05E-4FBC-AA16-B4542B83380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3D20450F-F92F-43A7-B557-0485260B48E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20D495CD-0755-4CD0-952C-38FDFD818912}"/>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F756530E-6471-4A98-9409-D2870263549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sp>
        <p:nvSpPr>
          <p:cNvPr id="2" name="Title 1">
            <a:extLst>
              <a:ext uri="{FF2B5EF4-FFF2-40B4-BE49-F238E27FC236}">
                <a16:creationId xmlns:a16="http://schemas.microsoft.com/office/drawing/2014/main" id="{54E16744-0EC5-4409-8030-9D707EE1A1D6}"/>
              </a:ext>
            </a:extLst>
          </p:cNvPr>
          <p:cNvSpPr>
            <a:spLocks noGrp="1"/>
          </p:cNvSpPr>
          <p:nvPr>
            <p:ph type="title"/>
          </p:nvPr>
        </p:nvSpPr>
        <p:spPr>
          <a:xfrm>
            <a:off x="3744686" y="1709739"/>
            <a:ext cx="7602764" cy="1892300"/>
          </a:xfrm>
        </p:spPr>
        <p:txBody>
          <a:bodyPr anchor="ctr"/>
          <a:lstStyle>
            <a:lvl1pPr algn="ctr">
              <a:defRPr sz="4000">
                <a:solidFill>
                  <a:schemeClr val="bg1">
                    <a:lumMod val="50000"/>
                  </a:schemeClr>
                </a:solidFill>
                <a:latin typeface="Trebuchet MS" panose="020B0603020202020204"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8CF225-F19A-40FE-9134-ADAC53A2CB8E}"/>
              </a:ext>
            </a:extLst>
          </p:cNvPr>
          <p:cNvSpPr>
            <a:spLocks noGrp="1"/>
          </p:cNvSpPr>
          <p:nvPr>
            <p:ph type="body" idx="1"/>
          </p:nvPr>
        </p:nvSpPr>
        <p:spPr>
          <a:xfrm>
            <a:off x="3744686" y="3649066"/>
            <a:ext cx="7602764" cy="980992"/>
          </a:xfrm>
        </p:spPr>
        <p:txBody>
          <a:bodyPr anchor="ctr">
            <a:normAutofit/>
          </a:bodyPr>
          <a:lstStyle>
            <a:lvl1pPr marL="0" indent="0" algn="ctr">
              <a:buNone/>
              <a:defRPr sz="2000">
                <a:solidFill>
                  <a:srgbClr val="0070C0"/>
                </a:solidFill>
                <a:latin typeface="Trebuchet MS" panose="020B0603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052890-A463-40F0-8781-AB9ECF34701B}"/>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4B4EBFC2-28E7-4B50-9949-2BDA85E26B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98516-7864-4AE1-84EA-04757DF14368}"/>
              </a:ext>
            </a:extLst>
          </p:cNvPr>
          <p:cNvSpPr>
            <a:spLocks noGrp="1"/>
          </p:cNvSpPr>
          <p:nvPr>
            <p:ph type="sldNum" sz="quarter" idx="12"/>
          </p:nvPr>
        </p:nvSpPr>
        <p:spPr/>
        <p:txBody>
          <a:bodyPr/>
          <a:lstStyle/>
          <a:p>
            <a:fld id="{A1FD0E78-183D-4F7D-A18B-8A4BED7B6988}" type="slidenum">
              <a:rPr lang="en-US" smtClean="0"/>
              <a:t>‹#›</a:t>
            </a:fld>
            <a:endParaRPr lang="en-US"/>
          </a:p>
        </p:txBody>
      </p:sp>
      <p:cxnSp>
        <p:nvCxnSpPr>
          <p:cNvPr id="14" name="Straight Connector 13">
            <a:extLst>
              <a:ext uri="{FF2B5EF4-FFF2-40B4-BE49-F238E27FC236}">
                <a16:creationId xmlns:a16="http://schemas.microsoft.com/office/drawing/2014/main" id="{709AA055-0DD5-4F16-B6C2-4900CC928098}"/>
              </a:ext>
            </a:extLst>
          </p:cNvPr>
          <p:cNvCxnSpPr/>
          <p:nvPr/>
        </p:nvCxnSpPr>
        <p:spPr>
          <a:xfrm>
            <a:off x="3778624" y="3602038"/>
            <a:ext cx="8001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181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8ED813-B8D0-48D3-B71C-48DF5BDC9A90}"/>
              </a:ext>
            </a:extLst>
          </p:cNvPr>
          <p:cNvSpPr/>
          <p:nvPr/>
        </p:nvSpPr>
        <p:spPr>
          <a:xfrm>
            <a:off x="0" y="0"/>
            <a:ext cx="47171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F0879C-37D2-4E04-A609-4FEBD2EB69A2}"/>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C859E1-EF9A-419B-B3AC-AEA4B510D174}"/>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1" name="Rectangle 10">
            <a:extLst>
              <a:ext uri="{FF2B5EF4-FFF2-40B4-BE49-F238E27FC236}">
                <a16:creationId xmlns:a16="http://schemas.microsoft.com/office/drawing/2014/main" id="{D14C3DBE-5B2C-4C2D-8079-CF803A046CD5}"/>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2" name="Rectangle 11">
            <a:extLst>
              <a:ext uri="{FF2B5EF4-FFF2-40B4-BE49-F238E27FC236}">
                <a16:creationId xmlns:a16="http://schemas.microsoft.com/office/drawing/2014/main" id="{ECE1258E-5E7B-49D9-AB2A-3FCE6F2AE3D9}"/>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3" name="Rectangle 12">
            <a:extLst>
              <a:ext uri="{FF2B5EF4-FFF2-40B4-BE49-F238E27FC236}">
                <a16:creationId xmlns:a16="http://schemas.microsoft.com/office/drawing/2014/main" id="{EF2A0B40-AB4B-42CA-AD19-364DF8432A34}"/>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4" name="Picture 13">
            <a:extLst>
              <a:ext uri="{FF2B5EF4-FFF2-40B4-BE49-F238E27FC236}">
                <a16:creationId xmlns:a16="http://schemas.microsoft.com/office/drawing/2014/main" id="{5ACF1E32-F9E6-49E7-B655-4856AC619B36}"/>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3355067-D68C-4E9D-814B-94F341ACA8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E56A77-566F-415D-85B3-C170D979E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22F81A-5D76-4DBF-9DF9-92CD90E70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1F8005-F81C-45EB-B6F5-872E765EC87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2062E53F-F0E3-4A6E-B3B1-F5491F548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B69BF3-2B4A-42F7-B934-99F11627F82D}"/>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385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94546B-A81A-48D4-B4C5-7E2E6285F424}"/>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06CAA-5E4F-43E2-8A98-36361486A3A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8E28CB-622A-4807-91B6-87A76E180121}"/>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13" name="Rectangle 12">
            <a:extLst>
              <a:ext uri="{FF2B5EF4-FFF2-40B4-BE49-F238E27FC236}">
                <a16:creationId xmlns:a16="http://schemas.microsoft.com/office/drawing/2014/main" id="{9C30D63E-AE12-491E-81E4-B3C25BA710AC}"/>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4" name="Rectangle 13">
            <a:extLst>
              <a:ext uri="{FF2B5EF4-FFF2-40B4-BE49-F238E27FC236}">
                <a16:creationId xmlns:a16="http://schemas.microsoft.com/office/drawing/2014/main" id="{BEA4929A-0E7F-4B2B-81BC-6899210E604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5" name="Rectangle 14">
            <a:extLst>
              <a:ext uri="{FF2B5EF4-FFF2-40B4-BE49-F238E27FC236}">
                <a16:creationId xmlns:a16="http://schemas.microsoft.com/office/drawing/2014/main" id="{4C27A026-FFDC-4CB9-9AB8-BB4B31660FD8}"/>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6" name="Picture 15">
            <a:extLst>
              <a:ext uri="{FF2B5EF4-FFF2-40B4-BE49-F238E27FC236}">
                <a16:creationId xmlns:a16="http://schemas.microsoft.com/office/drawing/2014/main" id="{CE0FBF31-43A4-4034-8688-BF6697211B6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FA67B1EE-D3B9-4A72-BB78-BEAFBE1FD6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261F-F460-4F19-99F4-F65B97B6FB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0C84E1E-AD39-414E-A630-BB5F20BC8A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EA01E5-2430-4A1C-8323-5D191529B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C4A9DA-01AC-4343-9532-A824358CD67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BA755-AEE2-4001-8DE6-415A8DBF9673}"/>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8" name="Footer Placeholder 7">
            <a:extLst>
              <a:ext uri="{FF2B5EF4-FFF2-40B4-BE49-F238E27FC236}">
                <a16:creationId xmlns:a16="http://schemas.microsoft.com/office/drawing/2014/main" id="{823B665F-223D-495A-BDBB-E3363CAFC9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9B297C-3F38-49A1-953B-17E3F6F667AE}"/>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65057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7856098-1DA3-49E8-91B8-CAA5CDB7382E}"/>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AD2C0DA-73C9-4A83-97A2-EB4541745B64}"/>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83A0938-3C8A-4ACA-8AD0-352B444392A9}"/>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9" name="Rectangle 8">
            <a:extLst>
              <a:ext uri="{FF2B5EF4-FFF2-40B4-BE49-F238E27FC236}">
                <a16:creationId xmlns:a16="http://schemas.microsoft.com/office/drawing/2014/main" id="{2FE9A254-00DC-4FF4-ABF3-8D548470A82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10" name="Rectangle 9">
            <a:extLst>
              <a:ext uri="{FF2B5EF4-FFF2-40B4-BE49-F238E27FC236}">
                <a16:creationId xmlns:a16="http://schemas.microsoft.com/office/drawing/2014/main" id="{27E83A17-368C-4CF3-93EE-956780C13754}"/>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1" name="Rectangle 10">
            <a:extLst>
              <a:ext uri="{FF2B5EF4-FFF2-40B4-BE49-F238E27FC236}">
                <a16:creationId xmlns:a16="http://schemas.microsoft.com/office/drawing/2014/main" id="{F86DDFCB-6B13-4853-B2B2-7FDD576847E1}"/>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2" name="Picture 11">
            <a:extLst>
              <a:ext uri="{FF2B5EF4-FFF2-40B4-BE49-F238E27FC236}">
                <a16:creationId xmlns:a16="http://schemas.microsoft.com/office/drawing/2014/main" id="{64C8E1E0-E974-41E1-9F43-DEF84D8A1F22}"/>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Title 1">
            <a:extLst>
              <a:ext uri="{FF2B5EF4-FFF2-40B4-BE49-F238E27FC236}">
                <a16:creationId xmlns:a16="http://schemas.microsoft.com/office/drawing/2014/main" id="{634473C1-75AC-4CC3-97E1-56E2CDDB9E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27F37E-14E1-44B3-BCD8-AEBD153A14B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4" name="Footer Placeholder 3">
            <a:extLst>
              <a:ext uri="{FF2B5EF4-FFF2-40B4-BE49-F238E27FC236}">
                <a16:creationId xmlns:a16="http://schemas.microsoft.com/office/drawing/2014/main" id="{3EEB09FB-ACF3-4E2F-B66D-3E13733A5B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D82C6C-9BFE-4C90-A547-8C325C55EAA2}"/>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78306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2FA0252-28E1-40E5-ACE6-20D14F5256B9}"/>
              </a:ext>
            </a:extLst>
          </p:cNvPr>
          <p:cNvSpPr/>
          <p:nvPr/>
        </p:nvSpPr>
        <p:spPr>
          <a:xfrm>
            <a:off x="0" y="0"/>
            <a:ext cx="5957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E618FD9-31FC-4567-B182-23204706A8B0}"/>
              </a:ext>
            </a:extLst>
          </p:cNvPr>
          <p:cNvSpPr/>
          <p:nvPr/>
        </p:nvSpPr>
        <p:spPr>
          <a:xfrm>
            <a:off x="207818" y="201706"/>
            <a:ext cx="11762508" cy="6433806"/>
          </a:xfrm>
          <a:prstGeom prst="rect">
            <a:avLst/>
          </a:prstGeom>
          <a:solidFill>
            <a:schemeClr val="bg1"/>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B29B7B4-B37A-4ECF-85D2-5A66AA4D9A3E}"/>
              </a:ext>
            </a:extLst>
          </p:cNvPr>
          <p:cNvSpPr/>
          <p:nvPr/>
        </p:nvSpPr>
        <p:spPr>
          <a:xfrm>
            <a:off x="11194473" y="6359236"/>
            <a:ext cx="775853" cy="249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Manage</a:t>
            </a:r>
          </a:p>
        </p:txBody>
      </p:sp>
      <p:sp>
        <p:nvSpPr>
          <p:cNvPr id="8" name="Rectangle 7">
            <a:extLst>
              <a:ext uri="{FF2B5EF4-FFF2-40B4-BE49-F238E27FC236}">
                <a16:creationId xmlns:a16="http://schemas.microsoft.com/office/drawing/2014/main" id="{CCF4FB33-76DE-4704-8B1A-C3FE16F507E2}"/>
              </a:ext>
            </a:extLst>
          </p:cNvPr>
          <p:cNvSpPr/>
          <p:nvPr/>
        </p:nvSpPr>
        <p:spPr>
          <a:xfrm>
            <a:off x="10401669" y="6359236"/>
            <a:ext cx="775853" cy="24938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Implement</a:t>
            </a:r>
          </a:p>
        </p:txBody>
      </p:sp>
      <p:sp>
        <p:nvSpPr>
          <p:cNvPr id="9" name="Rectangle 8">
            <a:extLst>
              <a:ext uri="{FF2B5EF4-FFF2-40B4-BE49-F238E27FC236}">
                <a16:creationId xmlns:a16="http://schemas.microsoft.com/office/drawing/2014/main" id="{58A894C9-4BA3-403A-B5F2-D596A188AF2F}"/>
              </a:ext>
            </a:extLst>
          </p:cNvPr>
          <p:cNvSpPr/>
          <p:nvPr/>
        </p:nvSpPr>
        <p:spPr>
          <a:xfrm>
            <a:off x="9608865" y="6359236"/>
            <a:ext cx="775853" cy="249382"/>
          </a:xfrm>
          <a:prstGeom prst="rect">
            <a:avLst/>
          </a:prstGeom>
          <a:solidFill>
            <a:srgbClr val="33CC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Advise</a:t>
            </a:r>
          </a:p>
        </p:txBody>
      </p:sp>
      <p:sp>
        <p:nvSpPr>
          <p:cNvPr id="10" name="Rectangle 9">
            <a:extLst>
              <a:ext uri="{FF2B5EF4-FFF2-40B4-BE49-F238E27FC236}">
                <a16:creationId xmlns:a16="http://schemas.microsoft.com/office/drawing/2014/main" id="{970B9174-D03E-4D6F-A8E5-B9D3C8C2DB80}"/>
              </a:ext>
            </a:extLst>
          </p:cNvPr>
          <p:cNvSpPr/>
          <p:nvPr/>
        </p:nvSpPr>
        <p:spPr>
          <a:xfrm>
            <a:off x="8816061" y="6359236"/>
            <a:ext cx="775853" cy="2493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latin typeface="Segoe UI" panose="020B0502040204020203" pitchFamily="34" charset="0"/>
                <a:ea typeface="Segoe UI" panose="020B0502040204020203" pitchFamily="34" charset="0"/>
                <a:cs typeface="Segoe UI" panose="020B0502040204020203" pitchFamily="34" charset="0"/>
              </a:rPr>
              <a:t>Educate</a:t>
            </a:r>
          </a:p>
        </p:txBody>
      </p:sp>
      <p:pic>
        <p:nvPicPr>
          <p:cNvPr id="11" name="Picture 10">
            <a:extLst>
              <a:ext uri="{FF2B5EF4-FFF2-40B4-BE49-F238E27FC236}">
                <a16:creationId xmlns:a16="http://schemas.microsoft.com/office/drawing/2014/main" id="{16EAC91E-9BE5-4729-AA9E-F5E9394A8D1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792281" y="278160"/>
            <a:ext cx="2153769" cy="415804"/>
          </a:xfrm>
          <a:prstGeom prst="rect">
            <a:avLst/>
          </a:prstGeom>
        </p:spPr>
      </p:pic>
      <p:sp>
        <p:nvSpPr>
          <p:cNvPr id="2" name="Date Placeholder 1">
            <a:extLst>
              <a:ext uri="{FF2B5EF4-FFF2-40B4-BE49-F238E27FC236}">
                <a16:creationId xmlns:a16="http://schemas.microsoft.com/office/drawing/2014/main" id="{7839A89A-4F67-468F-80FE-0E3680B1A7D2}"/>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3" name="Footer Placeholder 2">
            <a:extLst>
              <a:ext uri="{FF2B5EF4-FFF2-40B4-BE49-F238E27FC236}">
                <a16:creationId xmlns:a16="http://schemas.microsoft.com/office/drawing/2014/main" id="{5C101976-8FCF-4B4F-B90A-B5E724625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6AE299-AC97-4CB0-8712-61CB13DAB778}"/>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528334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CCC9-CB97-4066-B6DA-4148BB88F6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B6ECEE-E57D-455E-A22A-6DE67E6B8B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E2D1F0-214E-43F0-A7BC-42F93E547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0B125E7-FC1E-4111-8E29-520E9E6AFC29}"/>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856E390C-8CD6-41DF-B8A7-0EA86E704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D1209-8122-481B-93F3-CD9D18358AD5}"/>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2872829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1060-B002-4A29-A677-95E1A92CC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A23B8C-6470-4EFE-BA18-C7C748C1C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C14D961-FD3B-461E-A88E-64AC4821E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4AF84C-0554-4D2A-95E2-84C361AAEDFA}"/>
              </a:ext>
            </a:extLst>
          </p:cNvPr>
          <p:cNvSpPr>
            <a:spLocks noGrp="1"/>
          </p:cNvSpPr>
          <p:nvPr>
            <p:ph type="dt" sz="half" idx="10"/>
          </p:nvPr>
        </p:nvSpPr>
        <p:spPr/>
        <p:txBody>
          <a:bodyPr/>
          <a:lstStyle/>
          <a:p>
            <a:fld id="{D2474CCF-98B4-411A-8810-C31E8C29E19B}" type="datetimeFigureOut">
              <a:rPr lang="en-US" smtClean="0"/>
              <a:t>9/22/2022</a:t>
            </a:fld>
            <a:endParaRPr lang="en-US"/>
          </a:p>
        </p:txBody>
      </p:sp>
      <p:sp>
        <p:nvSpPr>
          <p:cNvPr id="6" name="Footer Placeholder 5">
            <a:extLst>
              <a:ext uri="{FF2B5EF4-FFF2-40B4-BE49-F238E27FC236}">
                <a16:creationId xmlns:a16="http://schemas.microsoft.com/office/drawing/2014/main" id="{682BC5B5-70F3-4D7C-9421-4846A194AF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0C9E27-8F16-42E6-B25A-6357B56B30CB}"/>
              </a:ext>
            </a:extLst>
          </p:cNvPr>
          <p:cNvSpPr>
            <a:spLocks noGrp="1"/>
          </p:cNvSpPr>
          <p:nvPr>
            <p:ph type="sldNum" sz="quarter" idx="12"/>
          </p:nvPr>
        </p:nvSpPr>
        <p:spPr/>
        <p:txBody>
          <a:bodyPr/>
          <a:lstStyle/>
          <a:p>
            <a:fld id="{A1FD0E78-183D-4F7D-A18B-8A4BED7B6988}" type="slidenum">
              <a:rPr lang="en-US" smtClean="0"/>
              <a:t>‹#›</a:t>
            </a:fld>
            <a:endParaRPr lang="en-US"/>
          </a:p>
        </p:txBody>
      </p:sp>
    </p:spTree>
    <p:extLst>
      <p:ext uri="{BB962C8B-B14F-4D97-AF65-F5344CB8AC3E}">
        <p14:creationId xmlns:p14="http://schemas.microsoft.com/office/powerpoint/2010/main" val="397805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2EF02-B3FB-409B-B71D-7DB59224D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D66FC5-8BC1-45FA-8841-F34FA58FD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7B98F-173F-4961-A753-124D5F25AE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74CCF-98B4-411A-8810-C31E8C29E19B}" type="datetimeFigureOut">
              <a:rPr lang="en-US" smtClean="0"/>
              <a:t>9/22/2022</a:t>
            </a:fld>
            <a:endParaRPr lang="en-US"/>
          </a:p>
        </p:txBody>
      </p:sp>
      <p:sp>
        <p:nvSpPr>
          <p:cNvPr id="5" name="Footer Placeholder 4">
            <a:extLst>
              <a:ext uri="{FF2B5EF4-FFF2-40B4-BE49-F238E27FC236}">
                <a16:creationId xmlns:a16="http://schemas.microsoft.com/office/drawing/2014/main" id="{69DB7A21-CD9E-479E-AAB2-6CC376E9F6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ABC126-58FF-4F4D-A936-FEFCC877E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D0E78-183D-4F7D-A18B-8A4BED7B6988}" type="slidenum">
              <a:rPr lang="en-US" smtClean="0"/>
              <a:t>‹#›</a:t>
            </a:fld>
            <a:endParaRPr lang="en-US"/>
          </a:p>
        </p:txBody>
      </p:sp>
    </p:spTree>
    <p:extLst>
      <p:ext uri="{BB962C8B-B14F-4D97-AF65-F5344CB8AC3E}">
        <p14:creationId xmlns:p14="http://schemas.microsoft.com/office/powerpoint/2010/main" val="360692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F88C2-D62C-496E-8359-A6E42ABBE5C2}"/>
              </a:ext>
            </a:extLst>
          </p:cNvPr>
          <p:cNvSpPr>
            <a:spLocks noGrp="1"/>
          </p:cNvSpPr>
          <p:nvPr>
            <p:ph type="ctrTitle"/>
          </p:nvPr>
        </p:nvSpPr>
        <p:spPr/>
        <p:txBody>
          <a:bodyPr/>
          <a:lstStyle/>
          <a:p>
            <a:r>
              <a:rPr lang="en-US" dirty="0" smtClean="0"/>
              <a:t>Spring JDBC</a:t>
            </a:r>
            <a:endParaRPr lang="en-US" dirty="0"/>
          </a:p>
        </p:txBody>
      </p:sp>
      <p:sp>
        <p:nvSpPr>
          <p:cNvPr id="3" name="Subtitle 2">
            <a:extLst>
              <a:ext uri="{FF2B5EF4-FFF2-40B4-BE49-F238E27FC236}">
                <a16:creationId xmlns:a16="http://schemas.microsoft.com/office/drawing/2014/main" id="{D66627D2-8B6B-4DCC-9D83-1FA969EFAFA0}"/>
              </a:ext>
            </a:extLst>
          </p:cNvPr>
          <p:cNvSpPr>
            <a:spLocks noGrp="1"/>
          </p:cNvSpPr>
          <p:nvPr>
            <p:ph type="subTitle" idx="1"/>
          </p:nvPr>
        </p:nvSpPr>
        <p:spPr/>
        <p:txBody>
          <a:bodyPr>
            <a:normAutofit/>
          </a:bodyPr>
          <a:lstStyle/>
          <a:p>
            <a:r>
              <a:rPr lang="en-US" dirty="0" smtClean="0"/>
              <a:t>Priyanka Sarode</a:t>
            </a:r>
            <a:endParaRPr lang="en-US" dirty="0"/>
          </a:p>
          <a:p>
            <a:endParaRPr lang="en-US" sz="1800" dirty="0">
              <a:solidFill>
                <a:schemeClr val="tx1">
                  <a:lumMod val="50000"/>
                  <a:lumOff val="50000"/>
                </a:schemeClr>
              </a:solidFill>
            </a:endParaRPr>
          </a:p>
        </p:txBody>
      </p:sp>
    </p:spTree>
    <p:extLst>
      <p:ext uri="{BB962C8B-B14F-4D97-AF65-F5344CB8AC3E}">
        <p14:creationId xmlns:p14="http://schemas.microsoft.com/office/powerpoint/2010/main" val="926091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Advantages of Spring Boot</a:t>
            </a:r>
          </a:p>
        </p:txBody>
      </p:sp>
      <p:sp>
        <p:nvSpPr>
          <p:cNvPr id="3" name="Content Placeholder 2"/>
          <p:cNvSpPr>
            <a:spLocks noGrp="1"/>
          </p:cNvSpPr>
          <p:nvPr>
            <p:ph idx="1"/>
          </p:nvPr>
        </p:nvSpPr>
        <p:spPr/>
        <p:txBody>
          <a:bodyPr>
            <a:normAutofit/>
          </a:bodyPr>
          <a:lstStyle/>
          <a:p>
            <a:pPr algn="just" fontAlgn="base">
              <a:lnSpc>
                <a:spcPct val="150000"/>
              </a:lnSpc>
            </a:pPr>
            <a:r>
              <a:rPr lang="en-IN" dirty="0"/>
              <a:t>There are lots of advantages to using Spring Boot.</a:t>
            </a:r>
          </a:p>
          <a:p>
            <a:pPr algn="just" fontAlgn="base">
              <a:lnSpc>
                <a:spcPct val="150000"/>
              </a:lnSpc>
            </a:pPr>
            <a:r>
              <a:rPr lang="en-IN" dirty="0"/>
              <a:t>It helps us to create a stand-alone Spring Application.</a:t>
            </a:r>
          </a:p>
          <a:p>
            <a:pPr algn="just" fontAlgn="base">
              <a:lnSpc>
                <a:spcPct val="150000"/>
              </a:lnSpc>
            </a:pPr>
            <a:r>
              <a:rPr lang="en-IN" dirty="0"/>
              <a:t>Provide us an opinionated ‘starter’ dependencies to simply configuration.</a:t>
            </a:r>
          </a:p>
          <a:p>
            <a:pPr algn="just" fontAlgn="base">
              <a:lnSpc>
                <a:spcPct val="150000"/>
              </a:lnSpc>
            </a:pPr>
            <a:r>
              <a:rPr lang="en-IN" dirty="0"/>
              <a:t>We don’t need to deploy WAR files as Embedded Servers are there in Spring Boot.</a:t>
            </a:r>
          </a:p>
          <a:p>
            <a:pPr algn="just" fontAlgn="base">
              <a:lnSpc>
                <a:spcPct val="150000"/>
              </a:lnSpc>
            </a:pPr>
            <a:r>
              <a:rPr lang="en-IN" dirty="0"/>
              <a:t>It provides production-ready features.</a:t>
            </a:r>
          </a:p>
          <a:p>
            <a:pPr algn="just" fontAlgn="base">
              <a:lnSpc>
                <a:spcPct val="150000"/>
              </a:lnSpc>
            </a:pPr>
            <a:r>
              <a:rPr lang="en-IN" dirty="0"/>
              <a:t>It decreases cost and reduces development time.</a:t>
            </a:r>
          </a:p>
        </p:txBody>
      </p:sp>
    </p:spTree>
    <p:extLst>
      <p:ext uri="{BB962C8B-B14F-4D97-AF65-F5344CB8AC3E}">
        <p14:creationId xmlns:p14="http://schemas.microsoft.com/office/powerpoint/2010/main" val="2679804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List of Annotations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880866047"/>
              </p:ext>
            </p:extLst>
          </p:nvPr>
        </p:nvGraphicFramePr>
        <p:xfrm>
          <a:off x="1201782" y="1657486"/>
          <a:ext cx="9339945" cy="4140000"/>
        </p:xfrm>
        <a:graphic>
          <a:graphicData uri="http://schemas.openxmlformats.org/drawingml/2006/table">
            <a:tbl>
              <a:tblPr>
                <a:tableStyleId>{5940675A-B579-460E-94D1-54222C63F5DA}</a:tableStyleId>
              </a:tblPr>
              <a:tblGrid>
                <a:gridCol w="3113315">
                  <a:extLst>
                    <a:ext uri="{9D8B030D-6E8A-4147-A177-3AD203B41FA5}">
                      <a16:colId xmlns:a16="http://schemas.microsoft.com/office/drawing/2014/main" val="1917527995"/>
                    </a:ext>
                  </a:extLst>
                </a:gridCol>
                <a:gridCol w="3483429">
                  <a:extLst>
                    <a:ext uri="{9D8B030D-6E8A-4147-A177-3AD203B41FA5}">
                      <a16:colId xmlns:a16="http://schemas.microsoft.com/office/drawing/2014/main" val="4000741113"/>
                    </a:ext>
                  </a:extLst>
                </a:gridCol>
                <a:gridCol w="2743201">
                  <a:extLst>
                    <a:ext uri="{9D8B030D-6E8A-4147-A177-3AD203B41FA5}">
                      <a16:colId xmlns:a16="http://schemas.microsoft.com/office/drawing/2014/main" val="3004153653"/>
                    </a:ext>
                  </a:extLst>
                </a:gridCol>
              </a:tblGrid>
              <a:tr h="828000">
                <a:tc>
                  <a:txBody>
                    <a:bodyPr/>
                    <a:lstStyle/>
                    <a:p>
                      <a:r>
                        <a:rPr lang="en-IN" sz="2200" dirty="0">
                          <a:effectLst/>
                        </a:rPr>
                        <a:t>@Bean</a:t>
                      </a:r>
                    </a:p>
                  </a:txBody>
                  <a:tcPr marL="25194" marR="25194" marT="25194" marB="25194" anchor="ctr"/>
                </a:tc>
                <a:tc>
                  <a:txBody>
                    <a:bodyPr/>
                    <a:lstStyle/>
                    <a:p>
                      <a:r>
                        <a:rPr lang="en-IN" sz="2200">
                          <a:effectLst/>
                        </a:rPr>
                        <a:t>@Service</a:t>
                      </a:r>
                    </a:p>
                  </a:txBody>
                  <a:tcPr marL="25194" marR="25194" marT="25194" marB="25194" anchor="ctr"/>
                </a:tc>
                <a:tc>
                  <a:txBody>
                    <a:bodyPr/>
                    <a:lstStyle/>
                    <a:p>
                      <a:r>
                        <a:rPr lang="en-IN" sz="2200">
                          <a:effectLst/>
                        </a:rPr>
                        <a:t>@Repository</a:t>
                      </a:r>
                    </a:p>
                  </a:txBody>
                  <a:tcPr marL="25194" marR="25194" marT="25194" marB="25194" anchor="ctr"/>
                </a:tc>
                <a:extLst>
                  <a:ext uri="{0D108BD9-81ED-4DB2-BD59-A6C34878D82A}">
                    <a16:rowId xmlns:a16="http://schemas.microsoft.com/office/drawing/2014/main" val="445195774"/>
                  </a:ext>
                </a:extLst>
              </a:tr>
              <a:tr h="828000">
                <a:tc>
                  <a:txBody>
                    <a:bodyPr/>
                    <a:lstStyle/>
                    <a:p>
                      <a:r>
                        <a:rPr lang="en-IN" sz="2200" dirty="0">
                          <a:effectLst/>
                        </a:rPr>
                        <a:t>@Controller</a:t>
                      </a:r>
                    </a:p>
                  </a:txBody>
                  <a:tcPr marL="25194" marR="25194" marT="25194" marB="25194" anchor="ctr"/>
                </a:tc>
                <a:tc>
                  <a:txBody>
                    <a:bodyPr/>
                    <a:lstStyle/>
                    <a:p>
                      <a:r>
                        <a:rPr lang="en-IN" sz="2200" dirty="0">
                          <a:effectLst/>
                        </a:rPr>
                        <a:t>@RequestMapping</a:t>
                      </a:r>
                    </a:p>
                  </a:txBody>
                  <a:tcPr marL="25194" marR="25194" marT="25194" marB="25194" anchor="ctr"/>
                </a:tc>
                <a:tc>
                  <a:txBody>
                    <a:bodyPr/>
                    <a:lstStyle/>
                    <a:p>
                      <a:r>
                        <a:rPr lang="en-IN" sz="2200">
                          <a:effectLst/>
                        </a:rPr>
                        <a:t>@Autowired</a:t>
                      </a:r>
                    </a:p>
                  </a:txBody>
                  <a:tcPr marL="25194" marR="25194" marT="25194" marB="25194" anchor="ctr"/>
                </a:tc>
                <a:extLst>
                  <a:ext uri="{0D108BD9-81ED-4DB2-BD59-A6C34878D82A}">
                    <a16:rowId xmlns:a16="http://schemas.microsoft.com/office/drawing/2014/main" val="4195104933"/>
                  </a:ext>
                </a:extLst>
              </a:tr>
              <a:tr h="828000">
                <a:tc>
                  <a:txBody>
                    <a:bodyPr/>
                    <a:lstStyle/>
                    <a:p>
                      <a:r>
                        <a:rPr lang="en-IN" sz="2200" dirty="0">
                          <a:effectLst/>
                        </a:rPr>
                        <a:t>@SpringBootApplication</a:t>
                      </a:r>
                    </a:p>
                  </a:txBody>
                  <a:tcPr marL="25194" marR="25194" marT="25194" marB="25194" anchor="ctr"/>
                </a:tc>
                <a:tc>
                  <a:txBody>
                    <a:bodyPr/>
                    <a:lstStyle/>
                    <a:p>
                      <a:r>
                        <a:rPr lang="en-IN" sz="2200">
                          <a:effectLst/>
                        </a:rPr>
                        <a:t>@EnableAutoConfiguration</a:t>
                      </a:r>
                    </a:p>
                  </a:txBody>
                  <a:tcPr marL="25194" marR="25194" marT="25194" marB="25194" anchor="ctr"/>
                </a:tc>
                <a:tc>
                  <a:txBody>
                    <a:bodyPr/>
                    <a:lstStyle/>
                    <a:p>
                      <a:r>
                        <a:rPr lang="en-IN" sz="2200">
                          <a:effectLst/>
                        </a:rPr>
                        <a:t>@Required</a:t>
                      </a:r>
                    </a:p>
                  </a:txBody>
                  <a:tcPr marL="25194" marR="25194" marT="25194" marB="25194" anchor="ctr"/>
                </a:tc>
                <a:extLst>
                  <a:ext uri="{0D108BD9-81ED-4DB2-BD59-A6C34878D82A}">
                    <a16:rowId xmlns:a16="http://schemas.microsoft.com/office/drawing/2014/main" val="4036660059"/>
                  </a:ext>
                </a:extLst>
              </a:tr>
              <a:tr h="828000">
                <a:tc>
                  <a:txBody>
                    <a:bodyPr/>
                    <a:lstStyle/>
                    <a:p>
                      <a:r>
                        <a:rPr lang="en-IN" sz="2200" dirty="0">
                          <a:effectLst/>
                        </a:rPr>
                        <a:t>@Qualifier</a:t>
                      </a:r>
                    </a:p>
                  </a:txBody>
                  <a:tcPr marL="25194" marR="25194" marT="25194" marB="25194" anchor="ctr"/>
                </a:tc>
                <a:tc>
                  <a:txBody>
                    <a:bodyPr/>
                    <a:lstStyle/>
                    <a:p>
                      <a:r>
                        <a:rPr lang="en-IN" sz="2200" dirty="0">
                          <a:effectLst/>
                        </a:rPr>
                        <a:t>@ComponentScan</a:t>
                      </a:r>
                    </a:p>
                  </a:txBody>
                  <a:tcPr marL="25194" marR="25194" marT="25194" marB="25194" anchor="ctr"/>
                </a:tc>
                <a:tc>
                  <a:txBody>
                    <a:bodyPr/>
                    <a:lstStyle/>
                    <a:p>
                      <a:r>
                        <a:rPr lang="en-IN" sz="2200">
                          <a:effectLst/>
                        </a:rPr>
                        <a:t>@Lazy</a:t>
                      </a:r>
                    </a:p>
                  </a:txBody>
                  <a:tcPr marL="25194" marR="25194" marT="25194" marB="25194" anchor="ctr"/>
                </a:tc>
                <a:extLst>
                  <a:ext uri="{0D108BD9-81ED-4DB2-BD59-A6C34878D82A}">
                    <a16:rowId xmlns:a16="http://schemas.microsoft.com/office/drawing/2014/main" val="2323811481"/>
                  </a:ext>
                </a:extLst>
              </a:tr>
              <a:tr h="828000">
                <a:tc>
                  <a:txBody>
                    <a:bodyPr/>
                    <a:lstStyle/>
                    <a:p>
                      <a:r>
                        <a:rPr lang="en-IN" sz="2200" dirty="0">
                          <a:effectLst/>
                        </a:rPr>
                        <a:t>@Configuration</a:t>
                      </a:r>
                    </a:p>
                  </a:txBody>
                  <a:tcPr marL="25194" marR="25194" marT="25194" marB="25194" anchor="ctr"/>
                </a:tc>
                <a:tc>
                  <a:txBody>
                    <a:bodyPr/>
                    <a:lstStyle/>
                    <a:p>
                      <a:r>
                        <a:rPr lang="en-IN" sz="2200" dirty="0">
                          <a:effectLst/>
                        </a:rPr>
                        <a:t>@Component</a:t>
                      </a:r>
                    </a:p>
                  </a:txBody>
                  <a:tcPr marL="25194" marR="25194" marT="25194" marB="25194" anchor="ctr"/>
                </a:tc>
                <a:tc>
                  <a:txBody>
                    <a:bodyPr/>
                    <a:lstStyle/>
                    <a:p>
                      <a:r>
                        <a:rPr lang="en-IN" sz="2200" dirty="0">
                          <a:effectLst/>
                        </a:rPr>
                        <a:t>@</a:t>
                      </a:r>
                      <a:r>
                        <a:rPr lang="en-IN" sz="2200" dirty="0" err="1">
                          <a:effectLst/>
                        </a:rPr>
                        <a:t>CookieValue</a:t>
                      </a:r>
                      <a:endParaRPr lang="en-IN" sz="2200" dirty="0">
                        <a:effectLst/>
                      </a:endParaRPr>
                    </a:p>
                  </a:txBody>
                  <a:tcPr marL="25194" marR="25194" marT="25194" marB="25194" anchor="ctr"/>
                </a:tc>
                <a:extLst>
                  <a:ext uri="{0D108BD9-81ED-4DB2-BD59-A6C34878D82A}">
                    <a16:rowId xmlns:a16="http://schemas.microsoft.com/office/drawing/2014/main" val="3710652250"/>
                  </a:ext>
                </a:extLst>
              </a:tr>
            </a:tbl>
          </a:graphicData>
        </a:graphic>
      </p:graphicFrame>
    </p:spTree>
    <p:extLst>
      <p:ext uri="{BB962C8B-B14F-4D97-AF65-F5344CB8AC3E}">
        <p14:creationId xmlns:p14="http://schemas.microsoft.com/office/powerpoint/2010/main" val="2121123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Annotations</a:t>
            </a:r>
          </a:p>
        </p:txBody>
      </p:sp>
      <p:sp>
        <p:nvSpPr>
          <p:cNvPr id="3" name="Content Placeholder 2"/>
          <p:cNvSpPr>
            <a:spLocks noGrp="1"/>
          </p:cNvSpPr>
          <p:nvPr>
            <p:ph idx="1"/>
          </p:nvPr>
        </p:nvSpPr>
        <p:spPr/>
        <p:txBody>
          <a:bodyPr>
            <a:normAutofit/>
          </a:bodyPr>
          <a:lstStyle/>
          <a:p>
            <a:pPr algn="just" fontAlgn="base"/>
            <a:r>
              <a:rPr lang="en-IN" b="1" dirty="0" smtClean="0"/>
              <a:t>@Bean : </a:t>
            </a:r>
            <a:r>
              <a:rPr lang="en-IN" dirty="0" smtClean="0"/>
              <a:t>It </a:t>
            </a:r>
            <a:r>
              <a:rPr lang="en-IN" dirty="0"/>
              <a:t>is used at the Method level. It tells us that the method produces Bean which will be managed by Spring Container</a:t>
            </a:r>
            <a:r>
              <a:rPr lang="en-IN" dirty="0" smtClean="0"/>
              <a:t>.</a:t>
            </a:r>
          </a:p>
          <a:p>
            <a:pPr algn="just" fontAlgn="base"/>
            <a:r>
              <a:rPr lang="en-IN" b="1" dirty="0"/>
              <a:t>@</a:t>
            </a:r>
            <a:r>
              <a:rPr lang="en-IN" b="1" dirty="0" smtClean="0"/>
              <a:t>Service : </a:t>
            </a:r>
            <a:r>
              <a:rPr lang="en-IN" dirty="0" smtClean="0"/>
              <a:t>It </a:t>
            </a:r>
            <a:r>
              <a:rPr lang="en-IN" dirty="0"/>
              <a:t>is used at the Class Level. It tells us that the class is a service class </a:t>
            </a:r>
            <a:r>
              <a:rPr lang="en-IN" dirty="0" smtClean="0"/>
              <a:t>i.e. </a:t>
            </a:r>
            <a:r>
              <a:rPr lang="en-IN" dirty="0"/>
              <a:t>It will contain all the business logic</a:t>
            </a:r>
            <a:r>
              <a:rPr lang="en-IN" dirty="0" smtClean="0"/>
              <a:t>.</a:t>
            </a:r>
          </a:p>
          <a:p>
            <a:pPr algn="just" fontAlgn="base"/>
            <a:r>
              <a:rPr lang="en-IN" b="1" dirty="0"/>
              <a:t>@</a:t>
            </a:r>
            <a:r>
              <a:rPr lang="en-IN" b="1" dirty="0" smtClean="0"/>
              <a:t>Repository : </a:t>
            </a:r>
            <a:r>
              <a:rPr lang="en-IN" dirty="0" smtClean="0"/>
              <a:t>It </a:t>
            </a:r>
            <a:r>
              <a:rPr lang="en-IN" dirty="0"/>
              <a:t>is used at the class level. It tells us that the annotated class is a Data Access layer.</a:t>
            </a:r>
          </a:p>
          <a:p>
            <a:pPr algn="just" fontAlgn="base"/>
            <a:r>
              <a:rPr lang="en-IN" b="1" dirty="0"/>
              <a:t>@</a:t>
            </a:r>
            <a:r>
              <a:rPr lang="en-IN" b="1" dirty="0" smtClean="0"/>
              <a:t>Controller : </a:t>
            </a:r>
            <a:r>
              <a:rPr lang="en-IN" dirty="0" smtClean="0"/>
              <a:t>It </a:t>
            </a:r>
            <a:r>
              <a:rPr lang="en-IN" dirty="0"/>
              <a:t>is used at the class level. It tells us that the class is a handler for the incoming request. It mostly returns web pages</a:t>
            </a:r>
            <a:r>
              <a:rPr lang="en-IN" dirty="0" smtClean="0"/>
              <a:t>.</a:t>
            </a:r>
          </a:p>
          <a:p>
            <a:pPr fontAlgn="base"/>
            <a:r>
              <a:rPr lang="en-IN" b="1" dirty="0"/>
              <a:t>@</a:t>
            </a:r>
            <a:r>
              <a:rPr lang="en-IN" b="1" dirty="0" smtClean="0"/>
              <a:t>RequestMapping : </a:t>
            </a:r>
            <a:r>
              <a:rPr lang="en-IN" dirty="0" smtClean="0"/>
              <a:t>It </a:t>
            </a:r>
            <a:r>
              <a:rPr lang="en-IN" dirty="0"/>
              <a:t>can be used with the class as well as on method. It is used to map the HTTP request. It has optional elements such as name, method, value, consumes, required, path and, etc</a:t>
            </a:r>
            <a:r>
              <a:rPr lang="en-IN" dirty="0" smtClean="0"/>
              <a:t>.</a:t>
            </a:r>
          </a:p>
          <a:p>
            <a:pPr fontAlgn="base"/>
            <a:r>
              <a:rPr lang="en-IN" b="1" dirty="0"/>
              <a:t>@</a:t>
            </a:r>
            <a:r>
              <a:rPr lang="en-IN" b="1" dirty="0" smtClean="0"/>
              <a:t>Configuration : </a:t>
            </a:r>
            <a:r>
              <a:rPr lang="en-IN" dirty="0" smtClean="0"/>
              <a:t>It </a:t>
            </a:r>
            <a:r>
              <a:rPr lang="en-IN" dirty="0"/>
              <a:t>is used with class. It is used as source Bean definition.</a:t>
            </a:r>
          </a:p>
          <a:p>
            <a:pPr fontAlgn="base"/>
            <a:endParaRPr lang="en-IN" dirty="0"/>
          </a:p>
          <a:p>
            <a:pPr algn="just" fontAlgn="base"/>
            <a:endParaRPr lang="en-IN" dirty="0"/>
          </a:p>
          <a:p>
            <a:pPr algn="just" fontAlgn="base"/>
            <a:endParaRPr lang="en-IN" dirty="0"/>
          </a:p>
          <a:p>
            <a:pPr algn="just" fontAlgn="base"/>
            <a:endParaRPr lang="en-IN" dirty="0"/>
          </a:p>
        </p:txBody>
      </p:sp>
    </p:spTree>
    <p:extLst>
      <p:ext uri="{BB962C8B-B14F-4D97-AF65-F5344CB8AC3E}">
        <p14:creationId xmlns:p14="http://schemas.microsoft.com/office/powerpoint/2010/main" val="272750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Annotations</a:t>
            </a:r>
          </a:p>
        </p:txBody>
      </p:sp>
      <p:sp>
        <p:nvSpPr>
          <p:cNvPr id="3" name="Content Placeholder 2"/>
          <p:cNvSpPr>
            <a:spLocks noGrp="1"/>
          </p:cNvSpPr>
          <p:nvPr>
            <p:ph idx="1"/>
          </p:nvPr>
        </p:nvSpPr>
        <p:spPr/>
        <p:txBody>
          <a:bodyPr>
            <a:normAutofit/>
          </a:bodyPr>
          <a:lstStyle/>
          <a:p>
            <a:pPr algn="just" fontAlgn="base"/>
            <a:r>
              <a:rPr lang="en-IN" b="1" dirty="0"/>
              <a:t>@</a:t>
            </a:r>
            <a:r>
              <a:rPr lang="en-IN" b="1" dirty="0" smtClean="0"/>
              <a:t>Autowired : </a:t>
            </a:r>
            <a:r>
              <a:rPr lang="en-IN" dirty="0" smtClean="0"/>
              <a:t>It </a:t>
            </a:r>
            <a:r>
              <a:rPr lang="en-IN" dirty="0"/>
              <a:t>injects object dependency implicitly. It is used so that the spring container auto-wires the bean by its matching data type</a:t>
            </a:r>
            <a:r>
              <a:rPr lang="en-IN" dirty="0" smtClean="0"/>
              <a:t>.</a:t>
            </a:r>
          </a:p>
          <a:p>
            <a:pPr algn="just" fontAlgn="base"/>
            <a:r>
              <a:rPr lang="en-IN" b="1" dirty="0"/>
              <a:t>@</a:t>
            </a:r>
            <a:r>
              <a:rPr lang="en-IN" b="1" dirty="0" smtClean="0"/>
              <a:t>Component : </a:t>
            </a:r>
            <a:r>
              <a:rPr lang="en-IN" dirty="0" smtClean="0"/>
              <a:t>It </a:t>
            </a:r>
            <a:r>
              <a:rPr lang="en-IN" dirty="0"/>
              <a:t>is a class-level annotation. It makes a class into the bean and will be auto-detected.</a:t>
            </a:r>
          </a:p>
          <a:p>
            <a:pPr algn="just" fontAlgn="base"/>
            <a:r>
              <a:rPr lang="en-IN" b="1" dirty="0"/>
              <a:t>@</a:t>
            </a:r>
            <a:r>
              <a:rPr lang="en-IN" b="1" dirty="0" smtClean="0"/>
              <a:t>ComponentScan : </a:t>
            </a:r>
            <a:r>
              <a:rPr lang="en-IN" dirty="0" smtClean="0"/>
              <a:t>It </a:t>
            </a:r>
            <a:r>
              <a:rPr lang="en-IN" dirty="0"/>
              <a:t>is used to scan packages for the beans. It is used along with @Configuration to allow Spring to know which package to scan</a:t>
            </a:r>
            <a:r>
              <a:rPr lang="en-IN" dirty="0" smtClean="0"/>
              <a:t>.</a:t>
            </a:r>
          </a:p>
          <a:p>
            <a:pPr algn="just" fontAlgn="base"/>
            <a:r>
              <a:rPr lang="en-IN" b="1" dirty="0"/>
              <a:t>@</a:t>
            </a:r>
            <a:r>
              <a:rPr lang="en-IN" b="1" dirty="0" smtClean="0"/>
              <a:t>SpringBootApplication : </a:t>
            </a:r>
            <a:r>
              <a:rPr lang="en-IN" dirty="0" smtClean="0"/>
              <a:t>It </a:t>
            </a:r>
            <a:r>
              <a:rPr lang="en-IN" dirty="0"/>
              <a:t>is a combination of </a:t>
            </a:r>
            <a:r>
              <a:rPr lang="en-IN" b="1" i="1" dirty="0"/>
              <a:t>@Configuration, @ComponentScan, @</a:t>
            </a:r>
            <a:r>
              <a:rPr lang="en-IN" b="1" i="1" dirty="0" err="1"/>
              <a:t>EnableAutoConfigration</a:t>
            </a:r>
            <a:r>
              <a:rPr lang="en-IN" dirty="0"/>
              <a:t>. It does the component scan.</a:t>
            </a:r>
          </a:p>
          <a:p>
            <a:pPr algn="just" fontAlgn="base"/>
            <a:r>
              <a:rPr lang="en-IN" b="1" dirty="0"/>
              <a:t>@</a:t>
            </a:r>
            <a:r>
              <a:rPr lang="en-IN" b="1" dirty="0" err="1" smtClean="0"/>
              <a:t>EnableAutoConfiguration</a:t>
            </a:r>
            <a:r>
              <a:rPr lang="en-IN" b="1" dirty="0" smtClean="0"/>
              <a:t> : </a:t>
            </a:r>
            <a:r>
              <a:rPr lang="en-IN" dirty="0" smtClean="0"/>
              <a:t>It </a:t>
            </a:r>
            <a:r>
              <a:rPr lang="en-IN" dirty="0"/>
              <a:t>is applied to the main application class. It enables the Spring Boot auto-configuration mechanism.</a:t>
            </a:r>
          </a:p>
          <a:p>
            <a:pPr algn="just" fontAlgn="base"/>
            <a:r>
              <a:rPr lang="en-IN" b="1" dirty="0" smtClean="0"/>
              <a:t>@Required : </a:t>
            </a:r>
            <a:r>
              <a:rPr lang="en-IN" dirty="0" smtClean="0"/>
              <a:t>It </a:t>
            </a:r>
            <a:r>
              <a:rPr lang="en-IN" dirty="0"/>
              <a:t>is applied to bean property setter methods. It fails the configuration if dependency is not injected. </a:t>
            </a:r>
          </a:p>
          <a:p>
            <a:pPr algn="just" fontAlgn="base"/>
            <a:endParaRPr lang="en-IN" dirty="0"/>
          </a:p>
          <a:p>
            <a:pPr algn="just" fontAlgn="base"/>
            <a:endParaRPr lang="en-IN" dirty="0"/>
          </a:p>
          <a:p>
            <a:pPr algn="just" fontAlgn="base"/>
            <a:endParaRPr lang="en-IN" dirty="0"/>
          </a:p>
        </p:txBody>
      </p:sp>
    </p:spTree>
    <p:extLst>
      <p:ext uri="{BB962C8B-B14F-4D97-AF65-F5344CB8AC3E}">
        <p14:creationId xmlns:p14="http://schemas.microsoft.com/office/powerpoint/2010/main" val="124387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of Annotations</a:t>
            </a:r>
          </a:p>
        </p:txBody>
      </p:sp>
      <p:sp>
        <p:nvSpPr>
          <p:cNvPr id="3" name="Content Placeholder 2"/>
          <p:cNvSpPr>
            <a:spLocks noGrp="1"/>
          </p:cNvSpPr>
          <p:nvPr>
            <p:ph idx="1"/>
          </p:nvPr>
        </p:nvSpPr>
        <p:spPr/>
        <p:txBody>
          <a:bodyPr>
            <a:normAutofit/>
          </a:bodyPr>
          <a:lstStyle/>
          <a:p>
            <a:pPr algn="just" fontAlgn="base"/>
            <a:r>
              <a:rPr lang="en-IN" b="1" dirty="0"/>
              <a:t>@</a:t>
            </a:r>
            <a:r>
              <a:rPr lang="en-IN" b="1" dirty="0" smtClean="0"/>
              <a:t>Autowired : </a:t>
            </a:r>
            <a:r>
              <a:rPr lang="en-IN" dirty="0" smtClean="0"/>
              <a:t>It </a:t>
            </a:r>
            <a:r>
              <a:rPr lang="en-IN" dirty="0"/>
              <a:t>injects object dependency implicitly. It is used so that the spring container auto-wires the bean by its matching data type</a:t>
            </a:r>
            <a:r>
              <a:rPr lang="en-IN" dirty="0" smtClean="0"/>
              <a:t>.</a:t>
            </a:r>
          </a:p>
          <a:p>
            <a:pPr algn="just" fontAlgn="base"/>
            <a:r>
              <a:rPr lang="en-IN" b="1" dirty="0"/>
              <a:t>@</a:t>
            </a:r>
            <a:r>
              <a:rPr lang="en-IN" b="1" dirty="0" smtClean="0"/>
              <a:t>Component : </a:t>
            </a:r>
            <a:r>
              <a:rPr lang="en-IN" dirty="0" smtClean="0"/>
              <a:t>It </a:t>
            </a:r>
            <a:r>
              <a:rPr lang="en-IN" dirty="0"/>
              <a:t>is a class-level annotation. It makes a class into the bean and will be auto-detected.</a:t>
            </a:r>
          </a:p>
          <a:p>
            <a:pPr algn="just" fontAlgn="base"/>
            <a:r>
              <a:rPr lang="en-IN" b="1" dirty="0"/>
              <a:t>@</a:t>
            </a:r>
            <a:r>
              <a:rPr lang="en-IN" b="1" dirty="0" smtClean="0"/>
              <a:t>ComponentScan : </a:t>
            </a:r>
            <a:r>
              <a:rPr lang="en-IN" dirty="0" smtClean="0"/>
              <a:t>It </a:t>
            </a:r>
            <a:r>
              <a:rPr lang="en-IN" dirty="0"/>
              <a:t>is used to scan packages for the beans. It is used along with @Configuration to allow Spring to know which package to scan</a:t>
            </a:r>
            <a:r>
              <a:rPr lang="en-IN" dirty="0" smtClean="0"/>
              <a:t>.</a:t>
            </a:r>
          </a:p>
          <a:p>
            <a:pPr algn="just" fontAlgn="base"/>
            <a:r>
              <a:rPr lang="en-IN" b="1" dirty="0"/>
              <a:t>@</a:t>
            </a:r>
            <a:r>
              <a:rPr lang="en-IN" b="1" dirty="0" smtClean="0"/>
              <a:t>SpringBootApplication : </a:t>
            </a:r>
            <a:r>
              <a:rPr lang="en-IN" dirty="0" smtClean="0"/>
              <a:t>It </a:t>
            </a:r>
            <a:r>
              <a:rPr lang="en-IN" dirty="0"/>
              <a:t>is a combination of </a:t>
            </a:r>
            <a:r>
              <a:rPr lang="en-IN" b="1" i="1" dirty="0"/>
              <a:t>@Configuration, @ComponentScan, @</a:t>
            </a:r>
            <a:r>
              <a:rPr lang="en-IN" b="1" i="1" dirty="0" err="1"/>
              <a:t>EnableAutoConfigration</a:t>
            </a:r>
            <a:r>
              <a:rPr lang="en-IN" dirty="0"/>
              <a:t>. It does the component scan.</a:t>
            </a:r>
          </a:p>
          <a:p>
            <a:pPr algn="just" fontAlgn="base"/>
            <a:r>
              <a:rPr lang="en-IN" b="1" dirty="0"/>
              <a:t>@</a:t>
            </a:r>
            <a:r>
              <a:rPr lang="en-IN" b="1" dirty="0" err="1" smtClean="0"/>
              <a:t>EnableAutoConfiguration</a:t>
            </a:r>
            <a:r>
              <a:rPr lang="en-IN" b="1" dirty="0" smtClean="0"/>
              <a:t> : </a:t>
            </a:r>
            <a:r>
              <a:rPr lang="en-IN" dirty="0" smtClean="0"/>
              <a:t>It </a:t>
            </a:r>
            <a:r>
              <a:rPr lang="en-IN" dirty="0"/>
              <a:t>is applied to the main application class. It enables the Spring Boot auto-configuration mechanism.</a:t>
            </a:r>
          </a:p>
          <a:p>
            <a:pPr algn="just" fontAlgn="base"/>
            <a:r>
              <a:rPr lang="en-IN" b="1" dirty="0" smtClean="0"/>
              <a:t>@Required : </a:t>
            </a:r>
            <a:r>
              <a:rPr lang="en-IN" dirty="0" smtClean="0"/>
              <a:t>It </a:t>
            </a:r>
            <a:r>
              <a:rPr lang="en-IN" dirty="0"/>
              <a:t>is applied to bean property setter methods. It fails the configuration if dependency is not injected. </a:t>
            </a:r>
          </a:p>
          <a:p>
            <a:pPr algn="just" fontAlgn="base"/>
            <a:endParaRPr lang="en-IN" dirty="0"/>
          </a:p>
          <a:p>
            <a:pPr algn="just" fontAlgn="base"/>
            <a:endParaRPr lang="en-IN" dirty="0"/>
          </a:p>
          <a:p>
            <a:pPr algn="just" fontAlgn="base"/>
            <a:endParaRPr lang="en-IN" dirty="0"/>
          </a:p>
        </p:txBody>
      </p:sp>
    </p:spTree>
    <p:extLst>
      <p:ext uri="{BB962C8B-B14F-4D97-AF65-F5344CB8AC3E}">
        <p14:creationId xmlns:p14="http://schemas.microsoft.com/office/powerpoint/2010/main" val="4017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7E5E61-13E2-4755-865D-C70C8D050323}"/>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FEA8CE66-7498-4D1A-B413-025DF799C0EE}"/>
              </a:ext>
            </a:extLst>
          </p:cNvPr>
          <p:cNvSpPr>
            <a:spLocks noGrp="1"/>
          </p:cNvSpPr>
          <p:nvPr>
            <p:ph type="body" idx="1"/>
          </p:nvPr>
        </p:nvSpPr>
        <p:spPr/>
        <p:txBody>
          <a:bodyPr/>
          <a:lstStyle/>
          <a:p>
            <a:r>
              <a:rPr lang="en-US" smtClean="0"/>
              <a:t>Priyanka Sarode</a:t>
            </a:r>
            <a:endParaRPr lang="en-US"/>
          </a:p>
        </p:txBody>
      </p:sp>
    </p:spTree>
    <p:extLst>
      <p:ext uri="{BB962C8B-B14F-4D97-AF65-F5344CB8AC3E}">
        <p14:creationId xmlns:p14="http://schemas.microsoft.com/office/powerpoint/2010/main" val="374936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pPr>
              <a:lnSpc>
                <a:spcPct val="150000"/>
              </a:lnSpc>
            </a:pPr>
            <a:r>
              <a:rPr lang="en-IN" dirty="0" smtClean="0"/>
              <a:t>What is Spring Boot?</a:t>
            </a:r>
          </a:p>
          <a:p>
            <a:pPr>
              <a:lnSpc>
                <a:spcPct val="150000"/>
              </a:lnSpc>
            </a:pPr>
            <a:r>
              <a:rPr lang="en-IN" dirty="0" smtClean="0"/>
              <a:t>Setting up Spring Boot with Eclipse IDE</a:t>
            </a:r>
          </a:p>
          <a:p>
            <a:pPr>
              <a:lnSpc>
                <a:spcPct val="150000"/>
              </a:lnSpc>
            </a:pPr>
            <a:r>
              <a:rPr lang="en-IN" dirty="0" smtClean="0"/>
              <a:t>Spring Boot Initializer</a:t>
            </a:r>
          </a:p>
          <a:p>
            <a:pPr>
              <a:lnSpc>
                <a:spcPct val="150000"/>
              </a:lnSpc>
            </a:pPr>
            <a:r>
              <a:rPr lang="en-IN" dirty="0" smtClean="0"/>
              <a:t>Spring Boot Annotations</a:t>
            </a:r>
          </a:p>
          <a:p>
            <a:pPr>
              <a:lnSpc>
                <a:spcPct val="150000"/>
              </a:lnSpc>
            </a:pPr>
            <a:r>
              <a:rPr lang="en-IN" dirty="0" smtClean="0"/>
              <a:t>Spring Boot Simple HelloWorld Example</a:t>
            </a:r>
          </a:p>
          <a:p>
            <a:pPr>
              <a:lnSpc>
                <a:spcPct val="150000"/>
              </a:lnSpc>
            </a:pPr>
            <a:r>
              <a:rPr lang="en-IN" dirty="0" smtClean="0"/>
              <a:t>Spring Boot JDBC connection</a:t>
            </a:r>
          </a:p>
        </p:txBody>
      </p:sp>
    </p:spTree>
    <p:extLst>
      <p:ext uri="{BB962C8B-B14F-4D97-AF65-F5344CB8AC3E}">
        <p14:creationId xmlns:p14="http://schemas.microsoft.com/office/powerpoint/2010/main" val="3738311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Spring Boot?</a:t>
            </a:r>
            <a:endParaRPr lang="en-IN" dirty="0"/>
          </a:p>
        </p:txBody>
      </p:sp>
      <p:sp>
        <p:nvSpPr>
          <p:cNvPr id="3" name="Content Placeholder 2"/>
          <p:cNvSpPr>
            <a:spLocks noGrp="1"/>
          </p:cNvSpPr>
          <p:nvPr>
            <p:ph idx="1"/>
          </p:nvPr>
        </p:nvSpPr>
        <p:spPr/>
        <p:txBody>
          <a:bodyPr>
            <a:normAutofit fontScale="92500" lnSpcReduction="10000"/>
          </a:bodyPr>
          <a:lstStyle/>
          <a:p>
            <a:pPr algn="just">
              <a:lnSpc>
                <a:spcPct val="150000"/>
              </a:lnSpc>
            </a:pPr>
            <a:r>
              <a:rPr lang="en-IN" dirty="0" smtClean="0"/>
              <a:t>There </a:t>
            </a:r>
            <a:r>
              <a:rPr lang="en-IN" dirty="0"/>
              <a:t>are multiple modules, sub-modules in Spring Framework. In that, one of the submodules is Spring Boot which helps us to develop applications rapidly.</a:t>
            </a:r>
            <a:endParaRPr lang="en-IN" dirty="0" smtClean="0"/>
          </a:p>
          <a:p>
            <a:pPr algn="just">
              <a:lnSpc>
                <a:spcPct val="150000"/>
              </a:lnSpc>
            </a:pPr>
            <a:r>
              <a:rPr lang="en-IN" b="1" dirty="0" smtClean="0"/>
              <a:t>Spring </a:t>
            </a:r>
            <a:r>
              <a:rPr lang="en-IN" b="1" dirty="0"/>
              <a:t>Boot</a:t>
            </a:r>
            <a:r>
              <a:rPr lang="en-IN" dirty="0"/>
              <a:t> is a module that provides RAD (</a:t>
            </a:r>
            <a:r>
              <a:rPr lang="en-IN" b="1" dirty="0"/>
              <a:t>Rapid Application Development</a:t>
            </a:r>
            <a:r>
              <a:rPr lang="en-IN" dirty="0"/>
              <a:t>) feature to the Spring framework. Spring boot is highly dependent on the </a:t>
            </a:r>
            <a:r>
              <a:rPr lang="en-IN" b="1" dirty="0"/>
              <a:t>starter templates</a:t>
            </a:r>
            <a:r>
              <a:rPr lang="en-IN" dirty="0"/>
              <a:t> and </a:t>
            </a:r>
            <a:r>
              <a:rPr lang="en-IN" b="1" dirty="0" smtClean="0"/>
              <a:t>auto-configuration</a:t>
            </a:r>
            <a:r>
              <a:rPr lang="en-IN" dirty="0"/>
              <a:t> features that are very powerful and they work flawlessly</a:t>
            </a:r>
            <a:r>
              <a:rPr lang="en-IN" dirty="0" smtClean="0"/>
              <a:t>.</a:t>
            </a:r>
          </a:p>
          <a:p>
            <a:pPr algn="just">
              <a:lnSpc>
                <a:spcPct val="150000"/>
              </a:lnSpc>
            </a:pPr>
            <a:r>
              <a:rPr lang="en-IN" dirty="0"/>
              <a:t>While building a web application we have to configure certain things. So the Spring Boot helps us to configure the setup and run faster. It acts as a utility for setting up an application for building web applications. Spring Boot is built on Spring Framework which is used for creating web applications with minimal configuration.</a:t>
            </a:r>
            <a:endParaRPr lang="en-IN" dirty="0" smtClean="0"/>
          </a:p>
          <a:p>
            <a:pPr algn="just">
              <a:lnSpc>
                <a:spcPct val="150000"/>
              </a:lnSpc>
            </a:pPr>
            <a:endParaRPr lang="en-IN" dirty="0"/>
          </a:p>
        </p:txBody>
      </p:sp>
    </p:spTree>
    <p:extLst>
      <p:ext uri="{BB962C8B-B14F-4D97-AF65-F5344CB8AC3E}">
        <p14:creationId xmlns:p14="http://schemas.microsoft.com/office/powerpoint/2010/main" val="150743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Spring Boot?</a:t>
            </a:r>
            <a:endParaRPr lang="en-IN" dirty="0"/>
          </a:p>
        </p:txBody>
      </p:sp>
      <p:sp>
        <p:nvSpPr>
          <p:cNvPr id="3" name="Content Placeholder 2"/>
          <p:cNvSpPr>
            <a:spLocks noGrp="1"/>
          </p:cNvSpPr>
          <p:nvPr>
            <p:ph idx="1"/>
          </p:nvPr>
        </p:nvSpPr>
        <p:spPr/>
        <p:txBody>
          <a:bodyPr/>
          <a:lstStyle/>
          <a:p>
            <a:pPr algn="just">
              <a:lnSpc>
                <a:spcPct val="150000"/>
              </a:lnSpc>
            </a:pPr>
            <a:endParaRPr lang="en-IN" dirty="0" smtClean="0"/>
          </a:p>
          <a:p>
            <a:pPr algn="just">
              <a:lnSpc>
                <a:spcPct val="150000"/>
              </a:lnSpc>
            </a:pPr>
            <a:endParaRPr lang="en-IN" dirty="0"/>
          </a:p>
          <a:p>
            <a:pPr algn="just">
              <a:lnSpc>
                <a:spcPct val="150000"/>
              </a:lnSpc>
            </a:pPr>
            <a:endParaRPr lang="en-IN" dirty="0" smtClean="0"/>
          </a:p>
          <a:p>
            <a:pPr algn="just">
              <a:lnSpc>
                <a:spcPct val="150000"/>
              </a:lnSpc>
            </a:pPr>
            <a:endParaRPr lang="en-IN" dirty="0"/>
          </a:p>
          <a:p>
            <a:pPr algn="just" fontAlgn="base"/>
            <a:r>
              <a:rPr lang="en-IN" b="1" dirty="0" smtClean="0"/>
              <a:t>Spring </a:t>
            </a:r>
            <a:r>
              <a:rPr lang="en-IN" b="1" dirty="0"/>
              <a:t>Boot is built on top of Spring Framework so it has all the features of Spring.</a:t>
            </a:r>
            <a:endParaRPr lang="en-IN" dirty="0"/>
          </a:p>
          <a:p>
            <a:pPr algn="just" fontAlgn="base"/>
            <a:r>
              <a:rPr lang="en-IN" b="1" dirty="0"/>
              <a:t>As we know, when we want to run any application we need to have a Tomcat server or any other server. So, Spring Boot also provides the Embedded Server inside the JAR file. It provides the combination of Spring Framework functionality with Embedded Servers.</a:t>
            </a:r>
            <a:endParaRPr lang="en-IN" dirty="0"/>
          </a:p>
          <a:p>
            <a:pPr algn="just">
              <a:lnSpc>
                <a:spcPct val="150000"/>
              </a:lnSpc>
            </a:pPr>
            <a:endParaRPr lang="en-IN" dirty="0"/>
          </a:p>
        </p:txBody>
      </p:sp>
      <p:pic>
        <p:nvPicPr>
          <p:cNvPr id="1026" name="Picture 2" descr="https://codedec.com/wp-content/uploads/2021/06/bo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460" y="1310438"/>
            <a:ext cx="8687979" cy="246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2634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a:t>Evolution of Spring Boot</a:t>
            </a:r>
          </a:p>
        </p:txBody>
      </p:sp>
      <p:sp>
        <p:nvSpPr>
          <p:cNvPr id="3" name="Content Placeholder 2"/>
          <p:cNvSpPr>
            <a:spLocks noGrp="1"/>
          </p:cNvSpPr>
          <p:nvPr>
            <p:ph idx="1"/>
          </p:nvPr>
        </p:nvSpPr>
        <p:spPr/>
        <p:txBody>
          <a:bodyPr>
            <a:normAutofit fontScale="92500"/>
          </a:bodyPr>
          <a:lstStyle/>
          <a:p>
            <a:pPr algn="just" fontAlgn="base">
              <a:lnSpc>
                <a:spcPct val="150000"/>
              </a:lnSpc>
            </a:pPr>
            <a:r>
              <a:rPr lang="en-IN" b="1" dirty="0"/>
              <a:t>In 2012, an issue was filed by Mike Youngstrom on Spring Git hub stating that “Improved support for </a:t>
            </a:r>
            <a:r>
              <a:rPr lang="en-IN" b="1" dirty="0" smtClean="0"/>
              <a:t>container less </a:t>
            </a:r>
            <a:r>
              <a:rPr lang="en-IN" b="1" dirty="0"/>
              <a:t>web application architectures“.</a:t>
            </a:r>
            <a:endParaRPr lang="en-IN" dirty="0"/>
          </a:p>
          <a:p>
            <a:pPr algn="just" fontAlgn="base">
              <a:lnSpc>
                <a:spcPct val="150000"/>
              </a:lnSpc>
            </a:pPr>
            <a:r>
              <a:rPr lang="en-IN" b="1" dirty="0"/>
              <a:t>Then, Mr. Webb,(who was a member of the Spring Team)  decided that rather than fix this as a part of the core framework in Spring, he decided to have a new project called Spring Boot. Hence, in 2013, Spring Boot was made.</a:t>
            </a:r>
            <a:endParaRPr lang="en-IN" dirty="0"/>
          </a:p>
          <a:p>
            <a:pPr algn="just" fontAlgn="base">
              <a:lnSpc>
                <a:spcPct val="150000"/>
              </a:lnSpc>
            </a:pPr>
            <a:r>
              <a:rPr lang="en-IN" b="1" dirty="0"/>
              <a:t>In April 2014, Spring Boot 1.0 was created followed by different versions.</a:t>
            </a:r>
            <a:endParaRPr lang="en-IN" dirty="0"/>
          </a:p>
          <a:p>
            <a:pPr algn="just" fontAlgn="base">
              <a:lnSpc>
                <a:spcPct val="150000"/>
              </a:lnSpc>
            </a:pPr>
            <a:r>
              <a:rPr lang="en-IN" b="1" dirty="0"/>
              <a:t>Now, As we are in 2021, the latest version is 2.5.2 which has lots of features and modifications.</a:t>
            </a:r>
            <a:endParaRPr lang="en-IN" dirty="0"/>
          </a:p>
        </p:txBody>
      </p:sp>
    </p:spTree>
    <p:extLst>
      <p:ext uri="{BB962C8B-B14F-4D97-AF65-F5344CB8AC3E}">
        <p14:creationId xmlns:p14="http://schemas.microsoft.com/office/powerpoint/2010/main" val="322125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b="1" dirty="0" smtClean="0"/>
              <a:t>Why Spring Boot?</a:t>
            </a:r>
            <a:endParaRPr lang="en-IN" b="1" dirty="0"/>
          </a:p>
        </p:txBody>
      </p:sp>
      <p:sp>
        <p:nvSpPr>
          <p:cNvPr id="3" name="Content Placeholder 2"/>
          <p:cNvSpPr>
            <a:spLocks noGrp="1"/>
          </p:cNvSpPr>
          <p:nvPr>
            <p:ph idx="1"/>
          </p:nvPr>
        </p:nvSpPr>
        <p:spPr/>
        <p:txBody>
          <a:bodyPr>
            <a:normAutofit/>
          </a:bodyPr>
          <a:lstStyle/>
          <a:p>
            <a:pPr algn="just" fontAlgn="base">
              <a:lnSpc>
                <a:spcPct val="100000"/>
              </a:lnSpc>
            </a:pPr>
            <a:r>
              <a:rPr lang="en-IN" dirty="0"/>
              <a:t>Let us discuss some points why should we go for Spring Boot.</a:t>
            </a:r>
          </a:p>
          <a:p>
            <a:pPr algn="just" fontAlgn="base">
              <a:lnSpc>
                <a:spcPct val="100000"/>
              </a:lnSpc>
            </a:pPr>
            <a:r>
              <a:rPr lang="en-IN" dirty="0"/>
              <a:t>Now, the developer will not be worried about configuration and he/she can concentrate on the logic part.</a:t>
            </a:r>
          </a:p>
          <a:p>
            <a:pPr algn="just" fontAlgn="base">
              <a:lnSpc>
                <a:spcPct val="100000"/>
              </a:lnSpc>
            </a:pPr>
            <a:r>
              <a:rPr lang="en-IN" dirty="0"/>
              <a:t>It will help us to create a production-ready application with minimum confusion.</a:t>
            </a:r>
          </a:p>
          <a:p>
            <a:pPr algn="just" fontAlgn="base">
              <a:lnSpc>
                <a:spcPct val="100000"/>
              </a:lnSpc>
            </a:pPr>
            <a:r>
              <a:rPr lang="en-IN" dirty="0"/>
              <a:t>As it is built on Spring so, all the features of the core spring are available in Spring Boot.</a:t>
            </a:r>
          </a:p>
          <a:p>
            <a:pPr algn="just" fontAlgn="base">
              <a:lnSpc>
                <a:spcPct val="100000"/>
              </a:lnSpc>
            </a:pPr>
            <a:r>
              <a:rPr lang="en-IN" dirty="0"/>
              <a:t>It makes easy integration of JDBC, JPA, ORM framework, and etc.</a:t>
            </a:r>
          </a:p>
          <a:p>
            <a:pPr algn="just" fontAlgn="base">
              <a:lnSpc>
                <a:spcPct val="100000"/>
              </a:lnSpc>
            </a:pPr>
            <a:r>
              <a:rPr lang="en-IN" dirty="0"/>
              <a:t>Many Organizations are using Spring Boot on a large scale.</a:t>
            </a:r>
          </a:p>
        </p:txBody>
      </p:sp>
    </p:spTree>
    <p:extLst>
      <p:ext uri="{BB962C8B-B14F-4D97-AF65-F5344CB8AC3E}">
        <p14:creationId xmlns:p14="http://schemas.microsoft.com/office/powerpoint/2010/main" val="200788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Spring Boot Eclipse and CLI Setup to Run Spring Boot Applications</a:t>
            </a:r>
          </a:p>
        </p:txBody>
      </p:sp>
      <p:sp>
        <p:nvSpPr>
          <p:cNvPr id="3" name="Content Placeholder 2"/>
          <p:cNvSpPr>
            <a:spLocks noGrp="1"/>
          </p:cNvSpPr>
          <p:nvPr>
            <p:ph idx="1"/>
          </p:nvPr>
        </p:nvSpPr>
        <p:spPr/>
        <p:txBody>
          <a:bodyPr/>
          <a:lstStyle/>
          <a:p>
            <a:pPr>
              <a:lnSpc>
                <a:spcPct val="150000"/>
              </a:lnSpc>
            </a:pPr>
            <a:r>
              <a:rPr lang="en-IN" b="1" dirty="0" smtClean="0"/>
              <a:t>Download </a:t>
            </a:r>
            <a:r>
              <a:rPr lang="en-IN" b="1" dirty="0"/>
              <a:t>the Spring Boot CLI tool</a:t>
            </a:r>
            <a:endParaRPr lang="en-IN" dirty="0"/>
          </a:p>
          <a:p>
            <a:pPr lvl="1">
              <a:lnSpc>
                <a:spcPct val="150000"/>
              </a:lnSpc>
            </a:pPr>
            <a:r>
              <a:rPr lang="en-IN" dirty="0" smtClean="0"/>
              <a:t>Download</a:t>
            </a:r>
            <a:r>
              <a:rPr lang="en-IN" dirty="0"/>
              <a:t> Spring Boot CLI from its official website.</a:t>
            </a:r>
          </a:p>
          <a:p>
            <a:pPr lvl="1">
              <a:lnSpc>
                <a:spcPct val="150000"/>
              </a:lnSpc>
            </a:pPr>
            <a:r>
              <a:rPr lang="en-IN" dirty="0" smtClean="0"/>
              <a:t>Unzip </a:t>
            </a:r>
            <a:r>
              <a:rPr lang="en-IN" dirty="0"/>
              <a:t>the downloaded file the folder you want to install Spring CLI.</a:t>
            </a:r>
          </a:p>
          <a:p>
            <a:pPr algn="just">
              <a:lnSpc>
                <a:spcPct val="150000"/>
              </a:lnSpc>
            </a:pPr>
            <a:r>
              <a:rPr lang="en-IN" b="1" dirty="0"/>
              <a:t>Install Spring Tool Suite (STS) in Eclipse</a:t>
            </a:r>
            <a:endParaRPr lang="en-IN" dirty="0"/>
          </a:p>
          <a:p>
            <a:pPr algn="just">
              <a:lnSpc>
                <a:spcPct val="150000"/>
              </a:lnSpc>
            </a:pPr>
            <a:endParaRPr lang="en-IN" dirty="0" smtClean="0"/>
          </a:p>
        </p:txBody>
      </p:sp>
    </p:spTree>
    <p:extLst>
      <p:ext uri="{BB962C8B-B14F-4D97-AF65-F5344CB8AC3E}">
        <p14:creationId xmlns:p14="http://schemas.microsoft.com/office/powerpoint/2010/main" val="3421108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Spring </a:t>
            </a:r>
            <a:r>
              <a:rPr lang="en-IN" b="1" dirty="0" smtClean="0"/>
              <a:t>Boot Setup</a:t>
            </a:r>
            <a:endParaRPr lang="en-IN" dirty="0"/>
          </a:p>
        </p:txBody>
      </p:sp>
      <p:sp>
        <p:nvSpPr>
          <p:cNvPr id="3" name="Text Placeholder 2"/>
          <p:cNvSpPr>
            <a:spLocks noGrp="1"/>
          </p:cNvSpPr>
          <p:nvPr>
            <p:ph type="body" idx="1"/>
          </p:nvPr>
        </p:nvSpPr>
        <p:spPr/>
        <p:txBody>
          <a:bodyPr/>
          <a:lstStyle/>
          <a:p>
            <a:r>
              <a:rPr lang="en-IN" dirty="0" smtClean="0"/>
              <a:t>Using Eclipse IDE </a:t>
            </a:r>
            <a:endParaRPr lang="en-IN" dirty="0"/>
          </a:p>
        </p:txBody>
      </p:sp>
    </p:spTree>
    <p:extLst>
      <p:ext uri="{BB962C8B-B14F-4D97-AF65-F5344CB8AC3E}">
        <p14:creationId xmlns:p14="http://schemas.microsoft.com/office/powerpoint/2010/main" val="155075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810" y="0"/>
            <a:ext cx="9438716" cy="797605"/>
          </a:xfrm>
        </p:spPr>
        <p:txBody>
          <a:bodyPr/>
          <a:lstStyle/>
          <a:p>
            <a:pPr fontAlgn="base"/>
            <a:r>
              <a:rPr lang="en-IN" b="1" dirty="0"/>
              <a:t>Features of Spring Boot</a:t>
            </a:r>
          </a:p>
        </p:txBody>
      </p:sp>
      <p:sp>
        <p:nvSpPr>
          <p:cNvPr id="3" name="Content Placeholder 2"/>
          <p:cNvSpPr>
            <a:spLocks noGrp="1"/>
          </p:cNvSpPr>
          <p:nvPr>
            <p:ph idx="1"/>
          </p:nvPr>
        </p:nvSpPr>
        <p:spPr>
          <a:xfrm>
            <a:off x="378822" y="797605"/>
            <a:ext cx="11073845" cy="5230946"/>
          </a:xfrm>
        </p:spPr>
        <p:txBody>
          <a:bodyPr>
            <a:noAutofit/>
          </a:bodyPr>
          <a:lstStyle/>
          <a:p>
            <a:pPr algn="just" fontAlgn="base"/>
            <a:r>
              <a:rPr lang="en-IN" sz="2300" b="1" dirty="0"/>
              <a:t>Stand-alone Web </a:t>
            </a:r>
            <a:r>
              <a:rPr lang="en-IN" sz="2300" b="1" dirty="0" smtClean="0"/>
              <a:t>Application</a:t>
            </a:r>
            <a:r>
              <a:rPr lang="en-IN" sz="2300" dirty="0"/>
              <a:t> </a:t>
            </a:r>
            <a:r>
              <a:rPr lang="en-IN" sz="2300" dirty="0" smtClean="0"/>
              <a:t>: Spring </a:t>
            </a:r>
            <a:r>
              <a:rPr lang="en-IN" sz="2300" dirty="0"/>
              <a:t>Boot makes it easy to create a stand-alone application that is production-ready that you can ‘just run’. In this, we use the embedded server available in Spring Boot.</a:t>
            </a:r>
          </a:p>
          <a:p>
            <a:pPr algn="just" fontAlgn="base"/>
            <a:r>
              <a:rPr lang="en-IN" sz="2300" b="1" dirty="0" smtClean="0"/>
              <a:t>Spring Application : </a:t>
            </a:r>
            <a:r>
              <a:rPr lang="en-IN" sz="2300" dirty="0" smtClean="0"/>
              <a:t>Spring </a:t>
            </a:r>
            <a:r>
              <a:rPr lang="en-IN" sz="2300" dirty="0"/>
              <a:t>Boot Application can be bootstrap by using the class called </a:t>
            </a:r>
            <a:r>
              <a:rPr lang="en-IN" sz="2300" dirty="0" smtClean="0"/>
              <a:t>Spring Application</a:t>
            </a:r>
            <a:r>
              <a:rPr lang="en-IN" sz="2300" dirty="0"/>
              <a:t>. Just call the run() method to start the application</a:t>
            </a:r>
            <a:r>
              <a:rPr lang="en-IN" sz="2300" dirty="0" smtClean="0"/>
              <a:t>.</a:t>
            </a:r>
          </a:p>
          <a:p>
            <a:pPr algn="just" fontAlgn="base"/>
            <a:r>
              <a:rPr lang="en-IN" sz="2300" b="1" dirty="0"/>
              <a:t>Avoid </a:t>
            </a:r>
            <a:r>
              <a:rPr lang="en-IN" sz="2300" b="1" dirty="0" smtClean="0"/>
              <a:t>Configuration : </a:t>
            </a:r>
            <a:r>
              <a:rPr lang="en-IN" sz="2300" dirty="0" smtClean="0"/>
              <a:t>Unlike </a:t>
            </a:r>
            <a:r>
              <a:rPr lang="en-IN" sz="2300" dirty="0"/>
              <a:t>Spring MVC, In Spring Boot everything is auto-configured. No need to write the configurations in the XML file</a:t>
            </a:r>
            <a:r>
              <a:rPr lang="en-IN" sz="2300" dirty="0" smtClean="0"/>
              <a:t>.</a:t>
            </a:r>
          </a:p>
          <a:p>
            <a:pPr algn="just" fontAlgn="base"/>
            <a:r>
              <a:rPr lang="en-IN" sz="2300" b="1" dirty="0"/>
              <a:t>Embedded Tomcat </a:t>
            </a:r>
            <a:r>
              <a:rPr lang="en-IN" sz="2300" b="1" dirty="0" smtClean="0"/>
              <a:t>Server : </a:t>
            </a:r>
            <a:r>
              <a:rPr lang="en-IN" sz="2300" dirty="0" smtClean="0"/>
              <a:t>No </a:t>
            </a:r>
            <a:r>
              <a:rPr lang="en-IN" sz="2300" dirty="0"/>
              <a:t>need to explicitly download Tomcat. Spring Boot comes with the embedded servers.</a:t>
            </a:r>
          </a:p>
          <a:p>
            <a:pPr fontAlgn="base"/>
            <a:r>
              <a:rPr lang="en-IN" sz="2300" b="1" dirty="0" smtClean="0"/>
              <a:t>RestAPI : </a:t>
            </a:r>
            <a:r>
              <a:rPr lang="en-IN" sz="2300" dirty="0" smtClean="0"/>
              <a:t>Creation </a:t>
            </a:r>
            <a:r>
              <a:rPr lang="en-IN" sz="2300" dirty="0"/>
              <a:t>of Rest API is easy in Spring Boot. Just need to add the annotation and that’s all.</a:t>
            </a:r>
          </a:p>
          <a:p>
            <a:pPr fontAlgn="base"/>
            <a:r>
              <a:rPr lang="en-IN" sz="2300" b="1" dirty="0" smtClean="0"/>
              <a:t>Logging </a:t>
            </a:r>
            <a:r>
              <a:rPr lang="en-IN" sz="2300" b="1" dirty="0"/>
              <a:t>: </a:t>
            </a:r>
            <a:r>
              <a:rPr lang="en-IN" sz="2300" dirty="0"/>
              <a:t>It uses Common logging for all internal logging.</a:t>
            </a:r>
          </a:p>
          <a:p>
            <a:pPr algn="just" fontAlgn="base"/>
            <a:r>
              <a:rPr lang="en-IN" sz="2300" b="1" dirty="0"/>
              <a:t>Security : </a:t>
            </a:r>
            <a:r>
              <a:rPr lang="en-IN" sz="2300" dirty="0"/>
              <a:t>As it is developed on top of  Spring so it is secured by default. There are a good amount of Endpoints available to develop a secure Spring Boot application</a:t>
            </a:r>
            <a:r>
              <a:rPr lang="en-IN" sz="2300" dirty="0" smtClean="0"/>
              <a:t>.</a:t>
            </a:r>
            <a:endParaRPr lang="en-IN" sz="2300" dirty="0"/>
          </a:p>
        </p:txBody>
      </p:sp>
    </p:spTree>
    <p:extLst>
      <p:ext uri="{BB962C8B-B14F-4D97-AF65-F5344CB8AC3E}">
        <p14:creationId xmlns:p14="http://schemas.microsoft.com/office/powerpoint/2010/main" val="791831792"/>
      </p:ext>
    </p:extLst>
  </p:cSld>
  <p:clrMapOvr>
    <a:masterClrMapping/>
  </p:clrMapOvr>
</p:sld>
</file>

<file path=ppt/theme/theme1.xml><?xml version="1.0" encoding="utf-8"?>
<a:theme xmlns:a="http://schemas.openxmlformats.org/drawingml/2006/main" name="2018">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18" id="{B0E980CD-A54D-4681-878C-2746A87DC6E5}" vid="{62E40539-E070-47D4-8381-3EBCC8F4FC45}"/>
    </a:ext>
  </a:extLst>
</a:theme>
</file>

<file path=docProps/app.xml><?xml version="1.0" encoding="utf-8"?>
<Properties xmlns="http://schemas.openxmlformats.org/officeDocument/2006/extended-properties" xmlns:vt="http://schemas.openxmlformats.org/officeDocument/2006/docPropsVTypes">
  <Template>2018</Template>
  <TotalTime>269</TotalTime>
  <Words>1270</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Segoe UI</vt:lpstr>
      <vt:lpstr>Trebuchet MS</vt:lpstr>
      <vt:lpstr>2018</vt:lpstr>
      <vt:lpstr>Spring JDBC</vt:lpstr>
      <vt:lpstr>Index</vt:lpstr>
      <vt:lpstr>What is Spring Boot?</vt:lpstr>
      <vt:lpstr>What is Spring Boot?</vt:lpstr>
      <vt:lpstr>Evolution of Spring Boot</vt:lpstr>
      <vt:lpstr>Why Spring Boot?</vt:lpstr>
      <vt:lpstr>Spring Boot Eclipse and CLI Setup to Run Spring Boot Applications</vt:lpstr>
      <vt:lpstr>Spring Boot Setup</vt:lpstr>
      <vt:lpstr>Features of Spring Boot</vt:lpstr>
      <vt:lpstr>Advantages of Spring Boot</vt:lpstr>
      <vt:lpstr>List of Annotations</vt:lpstr>
      <vt:lpstr>List of Annotations</vt:lpstr>
      <vt:lpstr>List of Annotations</vt:lpstr>
      <vt:lpstr>List of Annotations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Campaign</dc:title>
  <dc:creator>Manish Corriea</dc:creator>
  <cp:lastModifiedBy>Priyanka Sarode</cp:lastModifiedBy>
  <cp:revision>81</cp:revision>
  <dcterms:created xsi:type="dcterms:W3CDTF">2019-03-07T07:10:25Z</dcterms:created>
  <dcterms:modified xsi:type="dcterms:W3CDTF">2022-09-22T11:19:40Z</dcterms:modified>
</cp:coreProperties>
</file>