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72" r:id="rId5"/>
    <p:sldId id="275" r:id="rId6"/>
    <p:sldId id="276" r:id="rId7"/>
    <p:sldId id="261" r:id="rId8"/>
    <p:sldId id="277" r:id="rId9"/>
    <p:sldId id="273" r:id="rId10"/>
    <p:sldId id="269" r:id="rId11"/>
    <p:sldId id="274" r:id="rId12"/>
    <p:sldId id="268" r:id="rId13"/>
    <p:sldId id="278" r:id="rId14"/>
    <p:sldId id="260" r:id="rId15"/>
    <p:sldId id="262" r:id="rId16"/>
    <p:sldId id="287" r:id="rId17"/>
    <p:sldId id="263" r:id="rId18"/>
    <p:sldId id="288" r:id="rId19"/>
    <p:sldId id="264" r:id="rId20"/>
    <p:sldId id="265" r:id="rId21"/>
    <p:sldId id="266" r:id="rId22"/>
    <p:sldId id="267" r:id="rId23"/>
    <p:sldId id="279" r:id="rId24"/>
    <p:sldId id="270" r:id="rId25"/>
    <p:sldId id="281" r:id="rId26"/>
    <p:sldId id="282" r:id="rId27"/>
    <p:sldId id="283" r:id="rId28"/>
    <p:sldId id="284" r:id="rId29"/>
    <p:sldId id="286" r:id="rId30"/>
    <p:sldId id="285" r:id="rId31"/>
    <p:sldId id="280" r:id="rId32"/>
    <p:sldId id="289" r:id="rId33"/>
    <p:sldId id="290" r:id="rId34"/>
    <p:sldId id="291" r:id="rId35"/>
    <p:sldId id="292" r:id="rId36"/>
    <p:sldId id="293" r:id="rId37"/>
    <p:sldId id="294" r:id="rId38"/>
    <p:sldId id="295" r:id="rId39"/>
    <p:sldId id="296" r:id="rId40"/>
    <p:sldId id="297" r:id="rId41"/>
    <p:sldId id="298" r:id="rId42"/>
    <p:sldId id="25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83048-68E3-4DE7-B3CE-62D00FEBD1F3}" type="doc">
      <dgm:prSet loTypeId="urn:microsoft.com/office/officeart/2005/8/layout/hChevron3" loCatId="process" qsTypeId="urn:microsoft.com/office/officeart/2005/8/quickstyle/simple1" qsCatId="simple" csTypeId="urn:microsoft.com/office/officeart/2005/8/colors/accent1_2" csCatId="accent1" phldr="1"/>
      <dgm:spPr/>
    </dgm:pt>
    <dgm:pt modelId="{470F4E94-4E10-442B-825C-370E5857453F}">
      <dgm:prSet phldrT="[Text]"/>
      <dgm:spPr/>
      <dgm:t>
        <a:bodyPr/>
        <a:lstStyle/>
        <a:p>
          <a:r>
            <a:rPr lang="en-US" dirty="0" smtClean="0"/>
            <a:t>1</a:t>
          </a:r>
          <a:endParaRPr lang="en-US" dirty="0"/>
        </a:p>
      </dgm:t>
    </dgm:pt>
    <dgm:pt modelId="{AE73CAAE-D011-4F1C-B0F3-21947FDB7689}" type="parTrans" cxnId="{FD1E65FC-9300-449D-8A18-FA7DA9943AD8}">
      <dgm:prSet/>
      <dgm:spPr/>
      <dgm:t>
        <a:bodyPr/>
        <a:lstStyle/>
        <a:p>
          <a:endParaRPr lang="en-US"/>
        </a:p>
      </dgm:t>
    </dgm:pt>
    <dgm:pt modelId="{CD94B00E-21C9-4CEC-A02F-1BF518306038}" type="sibTrans" cxnId="{FD1E65FC-9300-449D-8A18-FA7DA9943AD8}">
      <dgm:prSet/>
      <dgm:spPr/>
      <dgm:t>
        <a:bodyPr/>
        <a:lstStyle/>
        <a:p>
          <a:endParaRPr lang="en-US"/>
        </a:p>
      </dgm:t>
    </dgm:pt>
    <dgm:pt modelId="{057D12EB-9960-43E4-8261-627C64E60BC0}">
      <dgm:prSet phldrT="[Text]"/>
      <dgm:spPr/>
      <dgm:t>
        <a:bodyPr/>
        <a:lstStyle/>
        <a:p>
          <a:r>
            <a:rPr lang="en-US" dirty="0" smtClean="0"/>
            <a:t>2</a:t>
          </a:r>
          <a:endParaRPr lang="en-US" dirty="0"/>
        </a:p>
      </dgm:t>
    </dgm:pt>
    <dgm:pt modelId="{84263EF7-B5B8-4719-AF82-0BB98D1B1BBF}" type="parTrans" cxnId="{877D275A-9A55-4156-B969-E54C03BBD3FE}">
      <dgm:prSet/>
      <dgm:spPr/>
      <dgm:t>
        <a:bodyPr/>
        <a:lstStyle/>
        <a:p>
          <a:endParaRPr lang="en-US"/>
        </a:p>
      </dgm:t>
    </dgm:pt>
    <dgm:pt modelId="{4028B2EA-40B3-40C8-8AE1-B76C842D279E}" type="sibTrans" cxnId="{877D275A-9A55-4156-B969-E54C03BBD3FE}">
      <dgm:prSet/>
      <dgm:spPr/>
      <dgm:t>
        <a:bodyPr/>
        <a:lstStyle/>
        <a:p>
          <a:endParaRPr lang="en-US"/>
        </a:p>
      </dgm:t>
    </dgm:pt>
    <dgm:pt modelId="{DD97A329-E72C-4638-9F08-6143B48DF37E}">
      <dgm:prSet phldrT="[Text]"/>
      <dgm:spPr/>
      <dgm:t>
        <a:bodyPr/>
        <a:lstStyle/>
        <a:p>
          <a:r>
            <a:rPr lang="en-US" dirty="0" smtClean="0"/>
            <a:t>3</a:t>
          </a:r>
          <a:endParaRPr lang="en-US" dirty="0"/>
        </a:p>
      </dgm:t>
    </dgm:pt>
    <dgm:pt modelId="{04BDD4DC-DDB7-4ACF-ADD3-F59D243F262B}" type="parTrans" cxnId="{05A4F52B-3000-4881-B32F-2C752608557F}">
      <dgm:prSet/>
      <dgm:spPr/>
      <dgm:t>
        <a:bodyPr/>
        <a:lstStyle/>
        <a:p>
          <a:endParaRPr lang="en-US"/>
        </a:p>
      </dgm:t>
    </dgm:pt>
    <dgm:pt modelId="{698A44D4-9C9D-4F0A-9F32-7EC382858F75}" type="sibTrans" cxnId="{05A4F52B-3000-4881-B32F-2C752608557F}">
      <dgm:prSet/>
      <dgm:spPr/>
      <dgm:t>
        <a:bodyPr/>
        <a:lstStyle/>
        <a:p>
          <a:endParaRPr lang="en-US"/>
        </a:p>
      </dgm:t>
    </dgm:pt>
    <dgm:pt modelId="{9BB07A03-3CB1-411D-A597-6C72C3BF4A7C}">
      <dgm:prSet phldrT="[Text]"/>
      <dgm:spPr/>
      <dgm:t>
        <a:bodyPr/>
        <a:lstStyle/>
        <a:p>
          <a:r>
            <a:rPr lang="en-US" dirty="0" smtClean="0"/>
            <a:t>4</a:t>
          </a:r>
          <a:endParaRPr lang="en-US" dirty="0"/>
        </a:p>
      </dgm:t>
    </dgm:pt>
    <dgm:pt modelId="{3E89127A-FDDE-4354-B11A-B96E70770329}" type="parTrans" cxnId="{A61288CD-FB84-4B07-BF01-6F4F8EBCD55D}">
      <dgm:prSet/>
      <dgm:spPr/>
      <dgm:t>
        <a:bodyPr/>
        <a:lstStyle/>
        <a:p>
          <a:endParaRPr lang="en-US"/>
        </a:p>
      </dgm:t>
    </dgm:pt>
    <dgm:pt modelId="{F94A8D94-F1AA-4B8C-A99B-AD9A9F387818}" type="sibTrans" cxnId="{A61288CD-FB84-4B07-BF01-6F4F8EBCD55D}">
      <dgm:prSet/>
      <dgm:spPr/>
      <dgm:t>
        <a:bodyPr/>
        <a:lstStyle/>
        <a:p>
          <a:endParaRPr lang="en-US"/>
        </a:p>
      </dgm:t>
    </dgm:pt>
    <dgm:pt modelId="{5F54CDBA-90B6-4CE5-B466-EC65DB121F08}" type="pres">
      <dgm:prSet presAssocID="{59D83048-68E3-4DE7-B3CE-62D00FEBD1F3}" presName="Name0" presStyleCnt="0">
        <dgm:presLayoutVars>
          <dgm:dir/>
          <dgm:resizeHandles val="exact"/>
        </dgm:presLayoutVars>
      </dgm:prSet>
      <dgm:spPr/>
    </dgm:pt>
    <dgm:pt modelId="{3A1FE127-6F5D-4F70-91C5-3FA4BA7361A5}" type="pres">
      <dgm:prSet presAssocID="{470F4E94-4E10-442B-825C-370E5857453F}" presName="parTxOnly" presStyleLbl="node1" presStyleIdx="0" presStyleCnt="4">
        <dgm:presLayoutVars>
          <dgm:bulletEnabled val="1"/>
        </dgm:presLayoutVars>
      </dgm:prSet>
      <dgm:spPr/>
      <dgm:t>
        <a:bodyPr/>
        <a:lstStyle/>
        <a:p>
          <a:endParaRPr lang="en-US"/>
        </a:p>
      </dgm:t>
    </dgm:pt>
    <dgm:pt modelId="{559C3DBA-FCDB-46B7-8204-2659F276FAF5}" type="pres">
      <dgm:prSet presAssocID="{CD94B00E-21C9-4CEC-A02F-1BF518306038}" presName="parSpace" presStyleCnt="0"/>
      <dgm:spPr/>
    </dgm:pt>
    <dgm:pt modelId="{29BB66D7-6102-4647-A782-A39595B09BED}" type="pres">
      <dgm:prSet presAssocID="{057D12EB-9960-43E4-8261-627C64E60BC0}" presName="parTxOnly" presStyleLbl="node1" presStyleIdx="1" presStyleCnt="4">
        <dgm:presLayoutVars>
          <dgm:bulletEnabled val="1"/>
        </dgm:presLayoutVars>
      </dgm:prSet>
      <dgm:spPr/>
      <dgm:t>
        <a:bodyPr/>
        <a:lstStyle/>
        <a:p>
          <a:endParaRPr lang="en-US"/>
        </a:p>
      </dgm:t>
    </dgm:pt>
    <dgm:pt modelId="{63F08DD0-A85E-4A55-8858-87EED8A5E2F8}" type="pres">
      <dgm:prSet presAssocID="{4028B2EA-40B3-40C8-8AE1-B76C842D279E}" presName="parSpace" presStyleCnt="0"/>
      <dgm:spPr/>
    </dgm:pt>
    <dgm:pt modelId="{3D821E60-7527-4E19-9C50-B0E79BA71AF2}" type="pres">
      <dgm:prSet presAssocID="{DD97A329-E72C-4638-9F08-6143B48DF37E}" presName="parTxOnly" presStyleLbl="node1" presStyleIdx="2" presStyleCnt="4" custLinFactNeighborX="-2498">
        <dgm:presLayoutVars>
          <dgm:bulletEnabled val="1"/>
        </dgm:presLayoutVars>
      </dgm:prSet>
      <dgm:spPr/>
      <dgm:t>
        <a:bodyPr/>
        <a:lstStyle/>
        <a:p>
          <a:endParaRPr lang="en-US"/>
        </a:p>
      </dgm:t>
    </dgm:pt>
    <dgm:pt modelId="{3484FBFA-E8F6-43D9-9272-C8D9A5DEBC1F}" type="pres">
      <dgm:prSet presAssocID="{698A44D4-9C9D-4F0A-9F32-7EC382858F75}" presName="parSpace" presStyleCnt="0"/>
      <dgm:spPr/>
    </dgm:pt>
    <dgm:pt modelId="{D1351465-7318-460F-8EEB-50DACFBB9546}" type="pres">
      <dgm:prSet presAssocID="{9BB07A03-3CB1-411D-A597-6C72C3BF4A7C}" presName="parTxOnly" presStyleLbl="node1" presStyleIdx="3" presStyleCnt="4">
        <dgm:presLayoutVars>
          <dgm:bulletEnabled val="1"/>
        </dgm:presLayoutVars>
      </dgm:prSet>
      <dgm:spPr/>
      <dgm:t>
        <a:bodyPr/>
        <a:lstStyle/>
        <a:p>
          <a:endParaRPr lang="en-US"/>
        </a:p>
      </dgm:t>
    </dgm:pt>
  </dgm:ptLst>
  <dgm:cxnLst>
    <dgm:cxn modelId="{05A4F52B-3000-4881-B32F-2C752608557F}" srcId="{59D83048-68E3-4DE7-B3CE-62D00FEBD1F3}" destId="{DD97A329-E72C-4638-9F08-6143B48DF37E}" srcOrd="2" destOrd="0" parTransId="{04BDD4DC-DDB7-4ACF-ADD3-F59D243F262B}" sibTransId="{698A44D4-9C9D-4F0A-9F32-7EC382858F75}"/>
    <dgm:cxn modelId="{CA498FC0-111A-4F75-AE23-5A3CDE76D19F}" type="presOf" srcId="{9BB07A03-3CB1-411D-A597-6C72C3BF4A7C}" destId="{D1351465-7318-460F-8EEB-50DACFBB9546}" srcOrd="0" destOrd="0" presId="urn:microsoft.com/office/officeart/2005/8/layout/hChevron3"/>
    <dgm:cxn modelId="{877D275A-9A55-4156-B969-E54C03BBD3FE}" srcId="{59D83048-68E3-4DE7-B3CE-62D00FEBD1F3}" destId="{057D12EB-9960-43E4-8261-627C64E60BC0}" srcOrd="1" destOrd="0" parTransId="{84263EF7-B5B8-4719-AF82-0BB98D1B1BBF}" sibTransId="{4028B2EA-40B3-40C8-8AE1-B76C842D279E}"/>
    <dgm:cxn modelId="{70281BEF-9BD9-40FE-894A-7A0617D1E9A6}" type="presOf" srcId="{057D12EB-9960-43E4-8261-627C64E60BC0}" destId="{29BB66D7-6102-4647-A782-A39595B09BED}" srcOrd="0" destOrd="0" presId="urn:microsoft.com/office/officeart/2005/8/layout/hChevron3"/>
    <dgm:cxn modelId="{6712ED14-5778-4E69-8254-7E465B955AF6}" type="presOf" srcId="{59D83048-68E3-4DE7-B3CE-62D00FEBD1F3}" destId="{5F54CDBA-90B6-4CE5-B466-EC65DB121F08}" srcOrd="0" destOrd="0" presId="urn:microsoft.com/office/officeart/2005/8/layout/hChevron3"/>
    <dgm:cxn modelId="{E2D8CA24-DAAF-437D-852B-B545BA52F24C}" type="presOf" srcId="{470F4E94-4E10-442B-825C-370E5857453F}" destId="{3A1FE127-6F5D-4F70-91C5-3FA4BA7361A5}" srcOrd="0" destOrd="0" presId="urn:microsoft.com/office/officeart/2005/8/layout/hChevron3"/>
    <dgm:cxn modelId="{FD1E65FC-9300-449D-8A18-FA7DA9943AD8}" srcId="{59D83048-68E3-4DE7-B3CE-62D00FEBD1F3}" destId="{470F4E94-4E10-442B-825C-370E5857453F}" srcOrd="0" destOrd="0" parTransId="{AE73CAAE-D011-4F1C-B0F3-21947FDB7689}" sibTransId="{CD94B00E-21C9-4CEC-A02F-1BF518306038}"/>
    <dgm:cxn modelId="{A61288CD-FB84-4B07-BF01-6F4F8EBCD55D}" srcId="{59D83048-68E3-4DE7-B3CE-62D00FEBD1F3}" destId="{9BB07A03-3CB1-411D-A597-6C72C3BF4A7C}" srcOrd="3" destOrd="0" parTransId="{3E89127A-FDDE-4354-B11A-B96E70770329}" sibTransId="{F94A8D94-F1AA-4B8C-A99B-AD9A9F387818}"/>
    <dgm:cxn modelId="{E1501665-3342-4FCC-91A7-549FF2BBFEB9}" type="presOf" srcId="{DD97A329-E72C-4638-9F08-6143B48DF37E}" destId="{3D821E60-7527-4E19-9C50-B0E79BA71AF2}" srcOrd="0" destOrd="0" presId="urn:microsoft.com/office/officeart/2005/8/layout/hChevron3"/>
    <dgm:cxn modelId="{534B56F4-E88A-47AB-952C-41AA194AB47D}" type="presParOf" srcId="{5F54CDBA-90B6-4CE5-B466-EC65DB121F08}" destId="{3A1FE127-6F5D-4F70-91C5-3FA4BA7361A5}" srcOrd="0" destOrd="0" presId="urn:microsoft.com/office/officeart/2005/8/layout/hChevron3"/>
    <dgm:cxn modelId="{8C57BBF8-2112-4D11-AEBF-1BB360499342}" type="presParOf" srcId="{5F54CDBA-90B6-4CE5-B466-EC65DB121F08}" destId="{559C3DBA-FCDB-46B7-8204-2659F276FAF5}" srcOrd="1" destOrd="0" presId="urn:microsoft.com/office/officeart/2005/8/layout/hChevron3"/>
    <dgm:cxn modelId="{6846CF47-FEF8-49D6-9AD0-1FB2C88B4B00}" type="presParOf" srcId="{5F54CDBA-90B6-4CE5-B466-EC65DB121F08}" destId="{29BB66D7-6102-4647-A782-A39595B09BED}" srcOrd="2" destOrd="0" presId="urn:microsoft.com/office/officeart/2005/8/layout/hChevron3"/>
    <dgm:cxn modelId="{6BB61856-C71C-498B-9387-BE06A63A0932}" type="presParOf" srcId="{5F54CDBA-90B6-4CE5-B466-EC65DB121F08}" destId="{63F08DD0-A85E-4A55-8858-87EED8A5E2F8}" srcOrd="3" destOrd="0" presId="urn:microsoft.com/office/officeart/2005/8/layout/hChevron3"/>
    <dgm:cxn modelId="{06FF3729-8E1D-479E-86F6-BAA484F6A6FA}" type="presParOf" srcId="{5F54CDBA-90B6-4CE5-B466-EC65DB121F08}" destId="{3D821E60-7527-4E19-9C50-B0E79BA71AF2}" srcOrd="4" destOrd="0" presId="urn:microsoft.com/office/officeart/2005/8/layout/hChevron3"/>
    <dgm:cxn modelId="{7E33657A-8EB9-4C17-9C9B-D88F7145F1B2}" type="presParOf" srcId="{5F54CDBA-90B6-4CE5-B466-EC65DB121F08}" destId="{3484FBFA-E8F6-43D9-9272-C8D9A5DEBC1F}" srcOrd="5" destOrd="0" presId="urn:microsoft.com/office/officeart/2005/8/layout/hChevron3"/>
    <dgm:cxn modelId="{A8CD092B-E9B4-4B45-9104-DA2BBC26B743}" type="presParOf" srcId="{5F54CDBA-90B6-4CE5-B466-EC65DB121F08}" destId="{D1351465-7318-460F-8EEB-50DACFBB9546}"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FE127-6F5D-4F70-91C5-3FA4BA7361A5}">
      <dsp:nvSpPr>
        <dsp:cNvPr id="0" name=""/>
        <dsp:cNvSpPr/>
      </dsp:nvSpPr>
      <dsp:spPr>
        <a:xfrm>
          <a:off x="2606" y="215075"/>
          <a:ext cx="2614880" cy="104595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036" tIns="144018" rIns="72009" bIns="144018" numCol="1" spcCol="1270" anchor="ctr" anchorCtr="0">
          <a:noAutofit/>
        </a:bodyPr>
        <a:lstStyle/>
        <a:p>
          <a:pPr lvl="0" algn="ctr" defTabSz="2400300">
            <a:lnSpc>
              <a:spcPct val="90000"/>
            </a:lnSpc>
            <a:spcBef>
              <a:spcPct val="0"/>
            </a:spcBef>
            <a:spcAft>
              <a:spcPct val="35000"/>
            </a:spcAft>
          </a:pPr>
          <a:r>
            <a:rPr lang="en-US" sz="5400" kern="1200" dirty="0" smtClean="0"/>
            <a:t>1</a:t>
          </a:r>
          <a:endParaRPr lang="en-US" sz="5400" kern="1200" dirty="0"/>
        </a:p>
      </dsp:txBody>
      <dsp:txXfrm>
        <a:off x="2606" y="215075"/>
        <a:ext cx="2353392" cy="1045952"/>
      </dsp:txXfrm>
    </dsp:sp>
    <dsp:sp modelId="{29BB66D7-6102-4647-A782-A39595B09BED}">
      <dsp:nvSpPr>
        <dsp:cNvPr id="0" name=""/>
        <dsp:cNvSpPr/>
      </dsp:nvSpPr>
      <dsp:spPr>
        <a:xfrm>
          <a:off x="2094510" y="215075"/>
          <a:ext cx="2614880" cy="10459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027" tIns="144018" rIns="72009" bIns="144018" numCol="1" spcCol="1270" anchor="ctr" anchorCtr="0">
          <a:noAutofit/>
        </a:bodyPr>
        <a:lstStyle/>
        <a:p>
          <a:pPr lvl="0" algn="ctr" defTabSz="2400300">
            <a:lnSpc>
              <a:spcPct val="90000"/>
            </a:lnSpc>
            <a:spcBef>
              <a:spcPct val="0"/>
            </a:spcBef>
            <a:spcAft>
              <a:spcPct val="35000"/>
            </a:spcAft>
          </a:pPr>
          <a:r>
            <a:rPr lang="en-US" sz="5400" kern="1200" dirty="0" smtClean="0"/>
            <a:t>2</a:t>
          </a:r>
          <a:endParaRPr lang="en-US" sz="5400" kern="1200" dirty="0"/>
        </a:p>
      </dsp:txBody>
      <dsp:txXfrm>
        <a:off x="2617486" y="215075"/>
        <a:ext cx="1568928" cy="1045952"/>
      </dsp:txXfrm>
    </dsp:sp>
    <dsp:sp modelId="{3D821E60-7527-4E19-9C50-B0E79BA71AF2}">
      <dsp:nvSpPr>
        <dsp:cNvPr id="0" name=""/>
        <dsp:cNvSpPr/>
      </dsp:nvSpPr>
      <dsp:spPr>
        <a:xfrm>
          <a:off x="4173351" y="215075"/>
          <a:ext cx="2614880" cy="10459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027" tIns="144018" rIns="72009" bIns="144018" numCol="1" spcCol="1270" anchor="ctr" anchorCtr="0">
          <a:noAutofit/>
        </a:bodyPr>
        <a:lstStyle/>
        <a:p>
          <a:pPr lvl="0" algn="ctr" defTabSz="2400300">
            <a:lnSpc>
              <a:spcPct val="90000"/>
            </a:lnSpc>
            <a:spcBef>
              <a:spcPct val="0"/>
            </a:spcBef>
            <a:spcAft>
              <a:spcPct val="35000"/>
            </a:spcAft>
          </a:pPr>
          <a:r>
            <a:rPr lang="en-US" sz="5400" kern="1200" dirty="0" smtClean="0"/>
            <a:t>3</a:t>
          </a:r>
          <a:endParaRPr lang="en-US" sz="5400" kern="1200" dirty="0"/>
        </a:p>
      </dsp:txBody>
      <dsp:txXfrm>
        <a:off x="4696327" y="215075"/>
        <a:ext cx="1568928" cy="1045952"/>
      </dsp:txXfrm>
    </dsp:sp>
    <dsp:sp modelId="{D1351465-7318-460F-8EEB-50DACFBB9546}">
      <dsp:nvSpPr>
        <dsp:cNvPr id="0" name=""/>
        <dsp:cNvSpPr/>
      </dsp:nvSpPr>
      <dsp:spPr>
        <a:xfrm>
          <a:off x="6278319" y="215075"/>
          <a:ext cx="2614880" cy="10459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6027" tIns="144018" rIns="72009" bIns="144018" numCol="1" spcCol="1270" anchor="ctr" anchorCtr="0">
          <a:noAutofit/>
        </a:bodyPr>
        <a:lstStyle/>
        <a:p>
          <a:pPr lvl="0" algn="ctr" defTabSz="2400300">
            <a:lnSpc>
              <a:spcPct val="90000"/>
            </a:lnSpc>
            <a:spcBef>
              <a:spcPct val="0"/>
            </a:spcBef>
            <a:spcAft>
              <a:spcPct val="35000"/>
            </a:spcAft>
          </a:pPr>
          <a:r>
            <a:rPr lang="en-US" sz="5400" kern="1200" dirty="0" smtClean="0"/>
            <a:t>4</a:t>
          </a:r>
          <a:endParaRPr lang="en-US" sz="5400" kern="1200" dirty="0"/>
        </a:p>
      </dsp:txBody>
      <dsp:txXfrm>
        <a:off x="6801295" y="215075"/>
        <a:ext cx="1568928" cy="104595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smtClean="0"/>
              <a:t>Spring</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smtClean="0"/>
              <a:t>PRIYANKA SARODE</a:t>
            </a:r>
            <a:endParaRPr lang="en-US" dirty="0"/>
          </a:p>
          <a:p>
            <a:endParaRPr lang="en-US" sz="1800" dirty="0">
              <a:solidFill>
                <a:schemeClr val="tx1">
                  <a:lumMod val="50000"/>
                  <a:lumOff val="50000"/>
                </a:schemeClr>
              </a:solidFill>
            </a:endParaRPr>
          </a:p>
        </p:txBody>
      </p:sp>
    </p:spTree>
    <p:extLst>
      <p:ext uri="{BB962C8B-B14F-4D97-AF65-F5344CB8AC3E}">
        <p14:creationId xmlns:p14="http://schemas.microsoft.com/office/powerpoint/2010/main" val="926091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ring Framework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310" y="975655"/>
            <a:ext cx="8134350" cy="56578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5F33AFC-C220-4038-ACF0-E5D4B3B57FD0}"/>
              </a:ext>
            </a:extLst>
          </p:cNvPr>
          <p:cNvSpPr>
            <a:spLocks noGrp="1"/>
          </p:cNvSpPr>
          <p:nvPr>
            <p:ph type="title"/>
          </p:nvPr>
        </p:nvSpPr>
        <p:spPr>
          <a:xfrm>
            <a:off x="353565" y="278160"/>
            <a:ext cx="9438716" cy="797605"/>
          </a:xfrm>
        </p:spPr>
        <p:txBody>
          <a:bodyPr>
            <a:normAutofit/>
          </a:bodyPr>
          <a:lstStyle/>
          <a:p>
            <a:r>
              <a:rPr lang="en-US" sz="3200" dirty="0" smtClean="0"/>
              <a:t>Spring Framework Architecture</a:t>
            </a:r>
            <a:endParaRPr lang="en-US" sz="3200" dirty="0"/>
          </a:p>
        </p:txBody>
      </p:sp>
    </p:spTree>
    <p:extLst>
      <p:ext uri="{BB962C8B-B14F-4D97-AF65-F5344CB8AC3E}">
        <p14:creationId xmlns:p14="http://schemas.microsoft.com/office/powerpoint/2010/main" val="4108354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99" y="0"/>
            <a:ext cx="9438716" cy="797605"/>
          </a:xfrm>
        </p:spPr>
        <p:txBody>
          <a:bodyPr/>
          <a:lstStyle/>
          <a:p>
            <a:r>
              <a:rPr lang="en-IN" dirty="0" smtClean="0"/>
              <a:t>Spring Modules</a:t>
            </a:r>
            <a:endParaRPr lang="en-IN" dirty="0"/>
          </a:p>
        </p:txBody>
      </p:sp>
      <p:sp>
        <p:nvSpPr>
          <p:cNvPr id="3" name="Content Placeholder 2"/>
          <p:cNvSpPr>
            <a:spLocks noGrp="1"/>
          </p:cNvSpPr>
          <p:nvPr>
            <p:ph idx="1"/>
          </p:nvPr>
        </p:nvSpPr>
        <p:spPr>
          <a:xfrm>
            <a:off x="530782" y="797605"/>
            <a:ext cx="11039452" cy="5053380"/>
          </a:xfrm>
        </p:spPr>
        <p:txBody>
          <a:bodyPr>
            <a:noAutofit/>
          </a:bodyPr>
          <a:lstStyle/>
          <a:p>
            <a:pPr algn="just">
              <a:lnSpc>
                <a:spcPct val="100000"/>
              </a:lnSpc>
            </a:pPr>
            <a:r>
              <a:rPr lang="en-IN" sz="1900" b="1" dirty="0"/>
              <a:t>Spring Core Module: </a:t>
            </a:r>
            <a:r>
              <a:rPr lang="en-IN" sz="1900" dirty="0"/>
              <a:t>The Spring Core module is the core component of the Spring Framework providing the IoC container. In this module, the objects are expressed for the composition of the application and the interdependencies between application objects are removed.</a:t>
            </a:r>
          </a:p>
          <a:p>
            <a:pPr algn="just">
              <a:lnSpc>
                <a:spcPct val="100000"/>
              </a:lnSpc>
            </a:pPr>
            <a:r>
              <a:rPr lang="en-IN" sz="1900" b="1" dirty="0"/>
              <a:t>Spring AOP Module:</a:t>
            </a:r>
            <a:r>
              <a:rPr lang="en-IN" sz="1900" dirty="0"/>
              <a:t> The Spring AOP module is analogous to Object-Oriented Programming. OOPs, concepts break down the application into a hierarchy of objects and AOP breaks down the program into aspects or concerns. Aspects are nothing but a technique to modularize concerns and concerns are like transactions/logging/security that cuts across a lot of objects.</a:t>
            </a:r>
          </a:p>
          <a:p>
            <a:pPr algn="just">
              <a:lnSpc>
                <a:spcPct val="100000"/>
              </a:lnSpc>
            </a:pPr>
            <a:r>
              <a:rPr lang="en-IN" sz="1900" b="1" dirty="0"/>
              <a:t>ORM Module:</a:t>
            </a:r>
            <a:r>
              <a:rPr lang="en-IN" sz="1900" dirty="0"/>
              <a:t> The ORM module helps in accessing data from the databases.</a:t>
            </a:r>
          </a:p>
          <a:p>
            <a:pPr algn="just">
              <a:lnSpc>
                <a:spcPct val="100000"/>
              </a:lnSpc>
            </a:pPr>
            <a:r>
              <a:rPr lang="en-IN" sz="1900" b="1" dirty="0"/>
              <a:t>Spring Web MVC Module:</a:t>
            </a:r>
            <a:r>
              <a:rPr lang="en-IN" sz="1900" dirty="0"/>
              <a:t> It helps Spring in implementing MVC architecture for the creation of web applications as it separates the model and views components of the code.</a:t>
            </a:r>
          </a:p>
          <a:p>
            <a:pPr algn="just">
              <a:lnSpc>
                <a:spcPct val="100000"/>
              </a:lnSpc>
            </a:pPr>
            <a:r>
              <a:rPr lang="en-IN" sz="1900" b="1" dirty="0"/>
              <a:t>Spring Web Flow: </a:t>
            </a:r>
            <a:r>
              <a:rPr lang="en-IN" sz="1900" dirty="0"/>
              <a:t>The Spring Web Flow is just an extension of the Spring Web MVC module where it helps in defining the XML file or the Java class that manages the workflow between different UI pages.</a:t>
            </a:r>
          </a:p>
          <a:p>
            <a:pPr algn="just">
              <a:lnSpc>
                <a:spcPct val="100000"/>
              </a:lnSpc>
            </a:pPr>
            <a:r>
              <a:rPr lang="en-IN" sz="1900" b="1" dirty="0"/>
              <a:t>Spring DAO:</a:t>
            </a:r>
            <a:r>
              <a:rPr lang="en-IN" sz="1900" dirty="0"/>
              <a:t> The Spring DAO package provides data access technologies like JDBC, </a:t>
            </a:r>
            <a:r>
              <a:rPr lang="en-IN" sz="1900" dirty="0" smtClean="0"/>
              <a:t>Hibernate</a:t>
            </a:r>
            <a:r>
              <a:rPr lang="en-IN" sz="1900" dirty="0"/>
              <a:t>.</a:t>
            </a:r>
          </a:p>
          <a:p>
            <a:pPr algn="just">
              <a:lnSpc>
                <a:spcPct val="100000"/>
              </a:lnSpc>
            </a:pPr>
            <a:r>
              <a:rPr lang="en-IN" sz="1900" b="1" dirty="0"/>
              <a:t>Spring Context Module: </a:t>
            </a:r>
            <a:r>
              <a:rPr lang="en-IN" sz="1900" dirty="0"/>
              <a:t>The Spring Context module is the interface of the BeanFactory and supports functionalities like internationalization, validation, event propagation, and resource loading</a:t>
            </a:r>
          </a:p>
        </p:txBody>
      </p:sp>
    </p:spTree>
    <p:extLst>
      <p:ext uri="{BB962C8B-B14F-4D97-AF65-F5344CB8AC3E}">
        <p14:creationId xmlns:p14="http://schemas.microsoft.com/office/powerpoint/2010/main" val="221562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smtClean="0"/>
              <a:t>Benefits</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713661" y="1075765"/>
            <a:ext cx="11039452" cy="5053380"/>
          </a:xfrm>
        </p:spPr>
        <p:txBody>
          <a:bodyPr>
            <a:noAutofit/>
          </a:bodyPr>
          <a:lstStyle/>
          <a:p>
            <a:pPr algn="just">
              <a:lnSpc>
                <a:spcPct val="100000"/>
              </a:lnSpc>
            </a:pPr>
            <a:r>
              <a:rPr lang="en-IN" dirty="0" smtClean="0"/>
              <a:t>Open Source</a:t>
            </a:r>
          </a:p>
          <a:p>
            <a:pPr algn="just">
              <a:lnSpc>
                <a:spcPct val="100000"/>
              </a:lnSpc>
            </a:pPr>
            <a:r>
              <a:rPr lang="en-IN" dirty="0" smtClean="0"/>
              <a:t>Light Weight</a:t>
            </a:r>
          </a:p>
          <a:p>
            <a:pPr algn="just">
              <a:lnSpc>
                <a:spcPct val="100000"/>
              </a:lnSpc>
            </a:pPr>
            <a:r>
              <a:rPr lang="en-IN" dirty="0" smtClean="0"/>
              <a:t>Inversion Of Control</a:t>
            </a:r>
          </a:p>
          <a:p>
            <a:pPr algn="just">
              <a:lnSpc>
                <a:spcPct val="100000"/>
              </a:lnSpc>
            </a:pPr>
            <a:r>
              <a:rPr lang="en-IN" dirty="0" smtClean="0"/>
              <a:t>Dependency Injection</a:t>
            </a:r>
          </a:p>
          <a:p>
            <a:pPr algn="just">
              <a:lnSpc>
                <a:spcPct val="100000"/>
              </a:lnSpc>
            </a:pPr>
            <a:r>
              <a:rPr lang="en-IN" dirty="0" smtClean="0"/>
              <a:t>Data Access</a:t>
            </a:r>
          </a:p>
          <a:p>
            <a:pPr algn="just">
              <a:lnSpc>
                <a:spcPct val="100000"/>
              </a:lnSpc>
            </a:pPr>
            <a:r>
              <a:rPr lang="en-IN" dirty="0" smtClean="0"/>
              <a:t>Easy to Test</a:t>
            </a:r>
          </a:p>
          <a:p>
            <a:pPr algn="just">
              <a:lnSpc>
                <a:spcPct val="100000"/>
              </a:lnSpc>
            </a:pPr>
            <a:r>
              <a:rPr lang="en-IN" dirty="0" smtClean="0"/>
              <a:t>Web MVC </a:t>
            </a:r>
          </a:p>
          <a:p>
            <a:pPr algn="just">
              <a:lnSpc>
                <a:spcPct val="100000"/>
              </a:lnSpc>
            </a:pPr>
            <a:r>
              <a:rPr lang="en-IN" dirty="0" smtClean="0"/>
              <a:t>AOP</a:t>
            </a:r>
          </a:p>
          <a:p>
            <a:pPr algn="just">
              <a:lnSpc>
                <a:spcPct val="100000"/>
              </a:lnSpc>
            </a:pPr>
            <a:r>
              <a:rPr lang="en-IN" dirty="0" smtClean="0"/>
              <a:t>Enterprise Application</a:t>
            </a:r>
            <a:endParaRPr lang="en-IN" dirty="0"/>
          </a:p>
          <a:p>
            <a:pPr algn="just">
              <a:lnSpc>
                <a:spcPct val="100000"/>
              </a:lnSpc>
            </a:pPr>
            <a:r>
              <a:rPr lang="en-IN" dirty="0"/>
              <a:t>Fast development</a:t>
            </a:r>
          </a:p>
          <a:p>
            <a:pPr algn="just">
              <a:lnSpc>
                <a:spcPct val="100000"/>
              </a:lnSpc>
            </a:pPr>
            <a:r>
              <a:rPr lang="en-IN" dirty="0" smtClean="0"/>
              <a:t>Powerful abstraction</a:t>
            </a:r>
          </a:p>
        </p:txBody>
      </p:sp>
    </p:spTree>
    <p:extLst>
      <p:ext uri="{BB962C8B-B14F-4D97-AF65-F5344CB8AC3E}">
        <p14:creationId xmlns:p14="http://schemas.microsoft.com/office/powerpoint/2010/main" val="30746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to Practical Example</a:t>
            </a:r>
            <a:endParaRPr lang="en-IN" dirty="0"/>
          </a:p>
        </p:txBody>
      </p:sp>
      <p:sp>
        <p:nvSpPr>
          <p:cNvPr id="3" name="Text Placeholder 2"/>
          <p:cNvSpPr>
            <a:spLocks noGrp="1"/>
          </p:cNvSpPr>
          <p:nvPr>
            <p:ph type="body" idx="1"/>
          </p:nvPr>
        </p:nvSpPr>
        <p:spPr/>
        <p:txBody>
          <a:bodyPr/>
          <a:lstStyle/>
          <a:p>
            <a:r>
              <a:rPr lang="en-IN" dirty="0" smtClean="0"/>
              <a:t>Simple Mobile Application Using Spring</a:t>
            </a:r>
            <a:endParaRPr lang="en-IN" dirty="0"/>
          </a:p>
        </p:txBody>
      </p:sp>
    </p:spTree>
    <p:extLst>
      <p:ext uri="{BB962C8B-B14F-4D97-AF65-F5344CB8AC3E}">
        <p14:creationId xmlns:p14="http://schemas.microsoft.com/office/powerpoint/2010/main" val="608236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Mobile App : Not touching to the Source Code</a:t>
            </a:r>
            <a:endParaRPr lang="en-IN" dirty="0"/>
          </a:p>
        </p:txBody>
      </p:sp>
      <p:sp>
        <p:nvSpPr>
          <p:cNvPr id="4" name="Rectangular Callout 3"/>
          <p:cNvSpPr/>
          <p:nvPr/>
        </p:nvSpPr>
        <p:spPr>
          <a:xfrm>
            <a:off x="1058092" y="1985555"/>
            <a:ext cx="6662057" cy="2285999"/>
          </a:xfrm>
          <a:prstGeom prst="wedgeRectCallout">
            <a:avLst>
              <a:gd name="adj1" fmla="val -23775"/>
              <a:gd name="adj2" fmla="val 1085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This App should be configurable.</a:t>
            </a:r>
            <a:endParaRPr lang="en-IN" sz="3200" dirty="0"/>
          </a:p>
        </p:txBody>
      </p:sp>
      <p:sp>
        <p:nvSpPr>
          <p:cNvPr id="7" name="TextBox 6"/>
          <p:cNvSpPr txBox="1"/>
          <p:nvPr/>
        </p:nvSpPr>
        <p:spPr>
          <a:xfrm>
            <a:off x="5878286" y="4990011"/>
            <a:ext cx="2769325" cy="923330"/>
          </a:xfrm>
          <a:prstGeom prst="rect">
            <a:avLst/>
          </a:prstGeom>
          <a:noFill/>
        </p:spPr>
        <p:txBody>
          <a:bodyPr wrap="square" rtlCol="0">
            <a:spAutoFit/>
          </a:bodyPr>
          <a:lstStyle/>
          <a:p>
            <a:r>
              <a:rPr lang="en-IN" sz="5400" dirty="0" smtClean="0"/>
              <a:t># Spring</a:t>
            </a:r>
            <a:endParaRPr lang="en-IN" sz="5400" dirty="0"/>
          </a:p>
        </p:txBody>
      </p:sp>
    </p:spTree>
    <p:extLst>
      <p:ext uri="{BB962C8B-B14F-4D97-AF65-F5344CB8AC3E}">
        <p14:creationId xmlns:p14="http://schemas.microsoft.com/office/powerpoint/2010/main" val="502590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53589" y="1449977"/>
            <a:ext cx="3735977" cy="3657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Spring Framework</a:t>
            </a:r>
            <a:endParaRPr lang="en-IN" sz="4000" dirty="0"/>
          </a:p>
        </p:txBody>
      </p:sp>
      <p:sp>
        <p:nvSpPr>
          <p:cNvPr id="5" name="Rectangle 4"/>
          <p:cNvSpPr/>
          <p:nvPr/>
        </p:nvSpPr>
        <p:spPr>
          <a:xfrm>
            <a:off x="6217920" y="1449977"/>
            <a:ext cx="5225143" cy="96665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2400" dirty="0" smtClean="0"/>
              <a:t>CREATE OBJETCS FOR YOU</a:t>
            </a:r>
            <a:endParaRPr lang="en-IN" sz="2400" dirty="0"/>
          </a:p>
        </p:txBody>
      </p:sp>
      <p:sp>
        <p:nvSpPr>
          <p:cNvPr id="6" name="Rectangle 5"/>
          <p:cNvSpPr/>
          <p:nvPr/>
        </p:nvSpPr>
        <p:spPr>
          <a:xfrm>
            <a:off x="6217920" y="3940628"/>
            <a:ext cx="5225143" cy="96665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2400" dirty="0" smtClean="0"/>
              <a:t>MANAGE YOUR OBJECTS </a:t>
            </a:r>
            <a:endParaRPr lang="en-IN" sz="2400" dirty="0"/>
          </a:p>
        </p:txBody>
      </p:sp>
    </p:spTree>
    <p:extLst>
      <p:ext uri="{BB962C8B-B14F-4D97-AF65-F5344CB8AC3E}">
        <p14:creationId xmlns:p14="http://schemas.microsoft.com/office/powerpoint/2010/main" val="32369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IoC?</a:t>
            </a:r>
            <a:endParaRPr lang="en-IN" dirty="0"/>
          </a:p>
        </p:txBody>
      </p:sp>
      <p:sp>
        <p:nvSpPr>
          <p:cNvPr id="3" name="Content Placeholder 2"/>
          <p:cNvSpPr>
            <a:spLocks noGrp="1"/>
          </p:cNvSpPr>
          <p:nvPr>
            <p:ph idx="1"/>
          </p:nvPr>
        </p:nvSpPr>
        <p:spPr/>
        <p:txBody>
          <a:bodyPr/>
          <a:lstStyle/>
          <a:p>
            <a:pPr algn="just" fontAlgn="base">
              <a:lnSpc>
                <a:spcPct val="150000"/>
              </a:lnSpc>
            </a:pPr>
            <a:r>
              <a:rPr lang="en-IN" dirty="0"/>
              <a:t>The Spring has a container where it will create an object, managed it, and configure it and here the process of creation of an Object goes from developer to Spring Framework. So, this process is known as Inversion of Control. </a:t>
            </a:r>
            <a:endParaRPr lang="en-IN" dirty="0" smtClean="0"/>
          </a:p>
          <a:p>
            <a:pPr algn="just" fontAlgn="base">
              <a:lnSpc>
                <a:spcPct val="150000"/>
              </a:lnSpc>
            </a:pPr>
            <a:r>
              <a:rPr lang="en-IN" dirty="0" smtClean="0"/>
              <a:t>It </a:t>
            </a:r>
            <a:r>
              <a:rPr lang="en-IN" dirty="0"/>
              <a:t>is one of the most important features of the Spring Framework.</a:t>
            </a:r>
          </a:p>
          <a:p>
            <a:pPr algn="just" fontAlgn="base">
              <a:lnSpc>
                <a:spcPct val="150000"/>
              </a:lnSpc>
            </a:pPr>
            <a:r>
              <a:rPr lang="en-IN" dirty="0"/>
              <a:t>Now, we as a developer don’t need to worry about creating </a:t>
            </a:r>
            <a:r>
              <a:rPr lang="en-IN" dirty="0" smtClean="0"/>
              <a:t>Objects.</a:t>
            </a:r>
          </a:p>
          <a:p>
            <a:pPr algn="just" fontAlgn="base">
              <a:lnSpc>
                <a:spcPct val="150000"/>
              </a:lnSpc>
            </a:pPr>
            <a:r>
              <a:rPr lang="en-IN" dirty="0" smtClean="0"/>
              <a:t>We </a:t>
            </a:r>
            <a:r>
              <a:rPr lang="en-IN" dirty="0"/>
              <a:t>just need to write the Logic. Now, we will look at How it creates an object using IOC Container.</a:t>
            </a:r>
          </a:p>
        </p:txBody>
      </p:sp>
    </p:spTree>
    <p:extLst>
      <p:ext uri="{BB962C8B-B14F-4D97-AF65-F5344CB8AC3E}">
        <p14:creationId xmlns:p14="http://schemas.microsoft.com/office/powerpoint/2010/main" val="36436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Left Arrow 13"/>
          <p:cNvSpPr/>
          <p:nvPr/>
        </p:nvSpPr>
        <p:spPr>
          <a:xfrm>
            <a:off x="4880061" y="2951108"/>
            <a:ext cx="2259874" cy="450671"/>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grpSp>
        <p:nvGrpSpPr>
          <p:cNvPr id="21" name="Group 20"/>
          <p:cNvGrpSpPr/>
          <p:nvPr/>
        </p:nvGrpSpPr>
        <p:grpSpPr>
          <a:xfrm>
            <a:off x="742943" y="846199"/>
            <a:ext cx="3944983" cy="4222186"/>
            <a:chOff x="742943" y="846199"/>
            <a:chExt cx="3944983" cy="4222186"/>
          </a:xfrm>
        </p:grpSpPr>
        <p:grpSp>
          <p:nvGrpSpPr>
            <p:cNvPr id="20" name="Group 19"/>
            <p:cNvGrpSpPr/>
            <p:nvPr/>
          </p:nvGrpSpPr>
          <p:grpSpPr>
            <a:xfrm>
              <a:off x="742943" y="1672042"/>
              <a:ext cx="3944983" cy="3396343"/>
              <a:chOff x="742943" y="1672042"/>
              <a:chExt cx="3944983" cy="3396343"/>
            </a:xfrm>
          </p:grpSpPr>
          <p:sp>
            <p:nvSpPr>
              <p:cNvPr id="10" name="Rounded Rectangle 9"/>
              <p:cNvSpPr/>
              <p:nvPr/>
            </p:nvSpPr>
            <p:spPr>
              <a:xfrm>
                <a:off x="742943" y="1672042"/>
                <a:ext cx="3944983" cy="3396343"/>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1" name="Rounded Rectangle 10"/>
              <p:cNvSpPr/>
              <p:nvPr/>
            </p:nvSpPr>
            <p:spPr>
              <a:xfrm>
                <a:off x="1253618" y="1972491"/>
                <a:ext cx="1397726" cy="93181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CLASS A</a:t>
                </a:r>
                <a:endParaRPr lang="en-IN" dirty="0">
                  <a:ln w="0"/>
                  <a:solidFill>
                    <a:schemeClr val="tx1"/>
                  </a:solidFill>
                  <a:effectLst>
                    <a:outerShdw blurRad="38100" dist="19050" dir="2700000" algn="tl" rotWithShape="0">
                      <a:schemeClr val="dk1">
                        <a:alpha val="40000"/>
                      </a:schemeClr>
                    </a:outerShdw>
                  </a:effectLst>
                </a:endParaRPr>
              </a:p>
            </p:txBody>
          </p:sp>
          <p:sp>
            <p:nvSpPr>
              <p:cNvPr id="12" name="Rounded Rectangle 11"/>
              <p:cNvSpPr/>
              <p:nvPr/>
            </p:nvSpPr>
            <p:spPr>
              <a:xfrm>
                <a:off x="1270358" y="3714187"/>
                <a:ext cx="1397726" cy="93181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CLASS B</a:t>
                </a:r>
                <a:endParaRPr lang="en-IN" dirty="0">
                  <a:ln w="0"/>
                  <a:solidFill>
                    <a:schemeClr val="tx1"/>
                  </a:solidFill>
                  <a:effectLst>
                    <a:outerShdw blurRad="38100" dist="19050" dir="2700000" algn="tl" rotWithShape="0">
                      <a:schemeClr val="dk1">
                        <a:alpha val="40000"/>
                      </a:schemeClr>
                    </a:outerShdw>
                  </a:effectLst>
                </a:endParaRPr>
              </a:p>
            </p:txBody>
          </p:sp>
          <p:sp>
            <p:nvSpPr>
              <p:cNvPr id="13" name="Rounded Rectangle 12"/>
              <p:cNvSpPr/>
              <p:nvPr/>
            </p:nvSpPr>
            <p:spPr>
              <a:xfrm>
                <a:off x="2948934" y="3221056"/>
                <a:ext cx="1397726" cy="931815"/>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CLASS C</a:t>
                </a:r>
                <a:endParaRPr lang="en-IN" dirty="0">
                  <a:ln w="0"/>
                  <a:solidFill>
                    <a:schemeClr val="tx1"/>
                  </a:solidFill>
                  <a:effectLst>
                    <a:outerShdw blurRad="38100" dist="19050" dir="2700000" algn="tl" rotWithShape="0">
                      <a:schemeClr val="dk1">
                        <a:alpha val="40000"/>
                      </a:schemeClr>
                    </a:outerShdw>
                  </a:effectLst>
                </a:endParaRPr>
              </a:p>
            </p:txBody>
          </p:sp>
        </p:grpSp>
        <p:sp>
          <p:nvSpPr>
            <p:cNvPr id="15" name="TextBox 14"/>
            <p:cNvSpPr txBox="1"/>
            <p:nvPr/>
          </p:nvSpPr>
          <p:spPr>
            <a:xfrm>
              <a:off x="1799403" y="846199"/>
              <a:ext cx="2299063" cy="707886"/>
            </a:xfrm>
            <a:prstGeom prst="rect">
              <a:avLst/>
            </a:prstGeom>
            <a:noFill/>
          </p:spPr>
          <p:txBody>
            <a:bodyPr wrap="square" rtlCol="0">
              <a:spAutoFit/>
            </a:bodyPr>
            <a:lstStyle/>
            <a:p>
              <a:r>
                <a:rPr lang="en-IN" sz="4000" dirty="0" smtClean="0"/>
                <a:t>Config file</a:t>
              </a:r>
              <a:endParaRPr lang="en-IN" sz="4000" dirty="0"/>
            </a:p>
          </p:txBody>
        </p:sp>
      </p:grpSp>
      <p:grpSp>
        <p:nvGrpSpPr>
          <p:cNvPr id="22" name="Group 21"/>
          <p:cNvGrpSpPr/>
          <p:nvPr/>
        </p:nvGrpSpPr>
        <p:grpSpPr>
          <a:xfrm>
            <a:off x="7524205" y="846199"/>
            <a:ext cx="3918857" cy="4222187"/>
            <a:chOff x="7524205" y="846199"/>
            <a:chExt cx="3918857" cy="4222187"/>
          </a:xfrm>
        </p:grpSpPr>
        <p:sp>
          <p:nvSpPr>
            <p:cNvPr id="2" name="Rectangle 1"/>
            <p:cNvSpPr/>
            <p:nvPr/>
          </p:nvSpPr>
          <p:spPr>
            <a:xfrm>
              <a:off x="7524205" y="1672043"/>
              <a:ext cx="3918857" cy="3396343"/>
            </a:xfrm>
            <a:prstGeom prst="rect">
              <a:avLst/>
            </a:prstGeom>
            <a:effectLst>
              <a:outerShdw blurRad="50800" dist="38100" dir="18900000" algn="b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3" name="Oval 2"/>
            <p:cNvSpPr/>
            <p:nvPr/>
          </p:nvSpPr>
          <p:spPr>
            <a:xfrm>
              <a:off x="7891596" y="1811382"/>
              <a:ext cx="1306286" cy="1254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t>a</a:t>
              </a:r>
              <a:endParaRPr lang="en-IN" dirty="0"/>
            </a:p>
          </p:txBody>
        </p:sp>
        <p:sp>
          <p:nvSpPr>
            <p:cNvPr id="7" name="Oval 6"/>
            <p:cNvSpPr/>
            <p:nvPr/>
          </p:nvSpPr>
          <p:spPr>
            <a:xfrm>
              <a:off x="8177347" y="3370214"/>
              <a:ext cx="1306286" cy="1254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b</a:t>
              </a:r>
              <a:endParaRPr lang="en-IN" b="1" dirty="0"/>
            </a:p>
          </p:txBody>
        </p:sp>
        <p:sp>
          <p:nvSpPr>
            <p:cNvPr id="8" name="Oval 7"/>
            <p:cNvSpPr/>
            <p:nvPr/>
          </p:nvSpPr>
          <p:spPr>
            <a:xfrm>
              <a:off x="9680390" y="2292521"/>
              <a:ext cx="1306286" cy="1254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c</a:t>
              </a:r>
              <a:endParaRPr lang="en-IN" dirty="0"/>
            </a:p>
          </p:txBody>
        </p:sp>
        <p:sp>
          <p:nvSpPr>
            <p:cNvPr id="16" name="TextBox 15"/>
            <p:cNvSpPr txBox="1"/>
            <p:nvPr/>
          </p:nvSpPr>
          <p:spPr>
            <a:xfrm>
              <a:off x="7759336" y="846199"/>
              <a:ext cx="3161211" cy="707886"/>
            </a:xfrm>
            <a:prstGeom prst="rect">
              <a:avLst/>
            </a:prstGeom>
            <a:noFill/>
          </p:spPr>
          <p:txBody>
            <a:bodyPr wrap="square" rtlCol="0">
              <a:spAutoFit/>
            </a:bodyPr>
            <a:lstStyle/>
            <a:p>
              <a:r>
                <a:rPr lang="en-IN" sz="4000" dirty="0" smtClean="0"/>
                <a:t>IoC Container</a:t>
              </a:r>
              <a:endParaRPr lang="en-IN" sz="4000" dirty="0"/>
            </a:p>
          </p:txBody>
        </p:sp>
      </p:grpSp>
      <p:sp>
        <p:nvSpPr>
          <p:cNvPr id="17" name="TextBox 16"/>
          <p:cNvSpPr txBox="1"/>
          <p:nvPr/>
        </p:nvSpPr>
        <p:spPr>
          <a:xfrm>
            <a:off x="8026031" y="5468816"/>
            <a:ext cx="3670663" cy="707886"/>
          </a:xfrm>
          <a:prstGeom prst="rect">
            <a:avLst/>
          </a:prstGeom>
          <a:noFill/>
        </p:spPr>
        <p:txBody>
          <a:bodyPr wrap="square" rtlCol="0">
            <a:spAutoFit/>
          </a:bodyPr>
          <a:lstStyle/>
          <a:p>
            <a:r>
              <a:rPr lang="en-IN" sz="4000" dirty="0" smtClean="0">
                <a:solidFill>
                  <a:srgbClr val="0070C0"/>
                </a:solidFill>
              </a:rPr>
              <a:t>getBean(“ b ”)</a:t>
            </a:r>
            <a:endParaRPr lang="en-IN" sz="4000" dirty="0">
              <a:solidFill>
                <a:srgbClr val="0070C0"/>
              </a:solidFill>
            </a:endParaRPr>
          </a:p>
        </p:txBody>
      </p:sp>
      <p:sp>
        <p:nvSpPr>
          <p:cNvPr id="18" name="Left Arrow 17"/>
          <p:cNvSpPr/>
          <p:nvPr/>
        </p:nvSpPr>
        <p:spPr>
          <a:xfrm>
            <a:off x="6359972" y="5691047"/>
            <a:ext cx="1531624" cy="3788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p:cNvSpPr/>
          <p:nvPr/>
        </p:nvSpPr>
        <p:spPr>
          <a:xfrm>
            <a:off x="4880061" y="5202284"/>
            <a:ext cx="1306286" cy="1254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4" name="TextBox 23"/>
          <p:cNvSpPr txBox="1"/>
          <p:nvPr/>
        </p:nvSpPr>
        <p:spPr>
          <a:xfrm>
            <a:off x="8026031" y="5468816"/>
            <a:ext cx="3211833" cy="707886"/>
          </a:xfrm>
          <a:prstGeom prst="rect">
            <a:avLst/>
          </a:prstGeom>
          <a:noFill/>
        </p:spPr>
        <p:txBody>
          <a:bodyPr wrap="square" rtlCol="0">
            <a:spAutoFit/>
          </a:bodyPr>
          <a:lstStyle/>
          <a:p>
            <a:r>
              <a:rPr lang="en-IN" sz="4000" dirty="0" smtClean="0">
                <a:solidFill>
                  <a:srgbClr val="0070C0"/>
                </a:solidFill>
              </a:rPr>
              <a:t>getBean(“  ”)</a:t>
            </a:r>
            <a:endParaRPr lang="en-IN" sz="4000" dirty="0">
              <a:solidFill>
                <a:srgbClr val="0070C0"/>
              </a:solidFill>
            </a:endParaRPr>
          </a:p>
        </p:txBody>
      </p:sp>
      <p:sp>
        <p:nvSpPr>
          <p:cNvPr id="26" name="Oval 25"/>
          <p:cNvSpPr/>
          <p:nvPr/>
        </p:nvSpPr>
        <p:spPr>
          <a:xfrm>
            <a:off x="4880061" y="5195742"/>
            <a:ext cx="1306286" cy="1254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b</a:t>
            </a:r>
            <a:endParaRPr lang="en-IN" b="1" dirty="0"/>
          </a:p>
        </p:txBody>
      </p:sp>
    </p:spTree>
    <p:extLst>
      <p:ext uri="{BB962C8B-B14F-4D97-AF65-F5344CB8AC3E}">
        <p14:creationId xmlns:p14="http://schemas.microsoft.com/office/powerpoint/2010/main" val="49172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p:bldP spid="18" grpId="0" animBg="1"/>
      <p:bldP spid="23" grpId="0" animBg="1"/>
      <p:bldP spid="24" grpId="0"/>
      <p:bldP spid="24" grpId="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IoC container?</a:t>
            </a:r>
            <a:endParaRPr lang="en-IN" dirty="0"/>
          </a:p>
        </p:txBody>
      </p:sp>
      <p:sp>
        <p:nvSpPr>
          <p:cNvPr id="3" name="Content Placeholder 2"/>
          <p:cNvSpPr>
            <a:spLocks noGrp="1"/>
          </p:cNvSpPr>
          <p:nvPr>
            <p:ph idx="1"/>
          </p:nvPr>
        </p:nvSpPr>
        <p:spPr>
          <a:xfrm>
            <a:off x="353565" y="1253331"/>
            <a:ext cx="5465070" cy="5053380"/>
          </a:xfrm>
        </p:spPr>
        <p:txBody>
          <a:bodyPr/>
          <a:lstStyle/>
          <a:p>
            <a:pPr algn="just" fontAlgn="base">
              <a:lnSpc>
                <a:spcPct val="150000"/>
              </a:lnSpc>
            </a:pPr>
            <a:r>
              <a:rPr lang="en-IN" dirty="0"/>
              <a:t>In Spring, there is a configuration file where all the classes are kept. Spring has a container called IOC Container where our application is deployed. Container reads the Configuration file and creates the Object of every class inside the container. </a:t>
            </a:r>
            <a:r>
              <a:rPr lang="en-IN" b="1" dirty="0"/>
              <a:t>These objects are nothing but the Spring Beans</a:t>
            </a:r>
            <a:r>
              <a:rPr lang="en-IN" dirty="0"/>
              <a:t>.</a:t>
            </a:r>
          </a:p>
        </p:txBody>
      </p:sp>
      <p:pic>
        <p:nvPicPr>
          <p:cNvPr id="1026" name="Picture 2" descr="https://codedec.com/wp-content/uploads/2021/05/poj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041" y="1371601"/>
            <a:ext cx="5760720" cy="4935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687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19348" y="950702"/>
            <a:ext cx="4114801" cy="4222187"/>
            <a:chOff x="7524205" y="846199"/>
            <a:chExt cx="4114801" cy="4222187"/>
          </a:xfrm>
        </p:grpSpPr>
        <p:sp>
          <p:nvSpPr>
            <p:cNvPr id="3" name="Rectangle 2"/>
            <p:cNvSpPr/>
            <p:nvPr/>
          </p:nvSpPr>
          <p:spPr>
            <a:xfrm>
              <a:off x="7524205" y="1672043"/>
              <a:ext cx="3918857" cy="3396343"/>
            </a:xfrm>
            <a:prstGeom prst="rect">
              <a:avLst/>
            </a:prstGeom>
            <a:effectLst>
              <a:outerShdw blurRad="50800" dist="38100" dir="18900000" algn="b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latin typeface="Trebuchet MS" panose="020B0603020202020204" pitchFamily="34" charset="0"/>
              </a:endParaRPr>
            </a:p>
          </p:txBody>
        </p:sp>
        <p:sp>
          <p:nvSpPr>
            <p:cNvPr id="4" name="Oval 3"/>
            <p:cNvSpPr/>
            <p:nvPr/>
          </p:nvSpPr>
          <p:spPr>
            <a:xfrm>
              <a:off x="7891596" y="1811382"/>
              <a:ext cx="1306286" cy="1254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rebuchet MS" panose="020B0603020202020204" pitchFamily="34" charset="0"/>
                </a:rPr>
                <a:t>a</a:t>
              </a:r>
              <a:endParaRPr lang="en-IN" dirty="0">
                <a:latin typeface="Trebuchet MS" panose="020B0603020202020204" pitchFamily="34" charset="0"/>
              </a:endParaRPr>
            </a:p>
          </p:txBody>
        </p:sp>
        <p:sp>
          <p:nvSpPr>
            <p:cNvPr id="5" name="Oval 4"/>
            <p:cNvSpPr/>
            <p:nvPr/>
          </p:nvSpPr>
          <p:spPr>
            <a:xfrm>
              <a:off x="8177347" y="3370214"/>
              <a:ext cx="1306286" cy="1254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latin typeface="Trebuchet MS" panose="020B0603020202020204" pitchFamily="34" charset="0"/>
                </a:rPr>
                <a:t>b</a:t>
              </a:r>
              <a:endParaRPr lang="en-IN" b="1" dirty="0">
                <a:latin typeface="Trebuchet MS" panose="020B0603020202020204" pitchFamily="34" charset="0"/>
              </a:endParaRPr>
            </a:p>
          </p:txBody>
        </p:sp>
        <p:sp>
          <p:nvSpPr>
            <p:cNvPr id="6" name="Oval 5"/>
            <p:cNvSpPr/>
            <p:nvPr/>
          </p:nvSpPr>
          <p:spPr>
            <a:xfrm>
              <a:off x="9680390" y="2292521"/>
              <a:ext cx="1306286" cy="1254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latin typeface="Trebuchet MS" panose="020B0603020202020204" pitchFamily="34" charset="0"/>
                </a:rPr>
                <a:t>c</a:t>
              </a:r>
              <a:endParaRPr lang="en-IN" dirty="0">
                <a:latin typeface="Trebuchet MS" panose="020B0603020202020204" pitchFamily="34" charset="0"/>
              </a:endParaRPr>
            </a:p>
          </p:txBody>
        </p:sp>
        <p:sp>
          <p:nvSpPr>
            <p:cNvPr id="7" name="TextBox 6"/>
            <p:cNvSpPr txBox="1"/>
            <p:nvPr/>
          </p:nvSpPr>
          <p:spPr>
            <a:xfrm>
              <a:off x="7759336" y="846199"/>
              <a:ext cx="3879670" cy="707886"/>
            </a:xfrm>
            <a:prstGeom prst="rect">
              <a:avLst/>
            </a:prstGeom>
            <a:noFill/>
          </p:spPr>
          <p:txBody>
            <a:bodyPr wrap="square" rtlCol="0">
              <a:spAutoFit/>
            </a:bodyPr>
            <a:lstStyle/>
            <a:p>
              <a:r>
                <a:rPr lang="en-IN" sz="4000" dirty="0" smtClean="0">
                  <a:latin typeface="Trebuchet MS" panose="020B0603020202020204" pitchFamily="34" charset="0"/>
                </a:rPr>
                <a:t>IoC Container</a:t>
              </a:r>
              <a:endParaRPr lang="en-IN" sz="4000" dirty="0">
                <a:latin typeface="Trebuchet MS" panose="020B0603020202020204" pitchFamily="34" charset="0"/>
              </a:endParaRPr>
            </a:p>
          </p:txBody>
        </p:sp>
      </p:grpSp>
      <p:sp>
        <p:nvSpPr>
          <p:cNvPr id="8" name="TextBox 7"/>
          <p:cNvSpPr txBox="1"/>
          <p:nvPr/>
        </p:nvSpPr>
        <p:spPr>
          <a:xfrm>
            <a:off x="6204857" y="1085049"/>
            <a:ext cx="3605349" cy="1938992"/>
          </a:xfrm>
          <a:prstGeom prst="rect">
            <a:avLst/>
          </a:prstGeom>
          <a:noFill/>
        </p:spPr>
        <p:txBody>
          <a:bodyPr wrap="square" rtlCol="0">
            <a:spAutoFit/>
          </a:bodyPr>
          <a:lstStyle/>
          <a:p>
            <a:r>
              <a:rPr lang="en-IN" sz="2400" dirty="0" smtClean="0">
                <a:latin typeface="Trebuchet MS" panose="020B0603020202020204" pitchFamily="34" charset="0"/>
              </a:rPr>
              <a:t>2 Types of Container</a:t>
            </a:r>
          </a:p>
          <a:p>
            <a:endParaRPr lang="en-IN" sz="2400" dirty="0">
              <a:latin typeface="Trebuchet MS" panose="020B0603020202020204" pitchFamily="34" charset="0"/>
            </a:endParaRPr>
          </a:p>
          <a:p>
            <a:pPr marL="457200" indent="-457200">
              <a:buAutoNum type="arabicPeriod"/>
            </a:pPr>
            <a:r>
              <a:rPr lang="en-IN" sz="2400" dirty="0" smtClean="0">
                <a:latin typeface="Trebuchet MS" panose="020B0603020202020204" pitchFamily="34" charset="0"/>
              </a:rPr>
              <a:t>BeanFactory</a:t>
            </a:r>
          </a:p>
          <a:p>
            <a:pPr marL="457200" indent="-457200">
              <a:buAutoNum type="arabicPeriod"/>
            </a:pPr>
            <a:endParaRPr lang="en-IN" sz="2400" dirty="0" smtClean="0">
              <a:latin typeface="Trebuchet MS" panose="020B0603020202020204" pitchFamily="34" charset="0"/>
            </a:endParaRPr>
          </a:p>
          <a:p>
            <a:pPr marL="457200" indent="-457200">
              <a:buAutoNum type="arabicPeriod"/>
            </a:pPr>
            <a:r>
              <a:rPr lang="en-IN" sz="2400" dirty="0" smtClean="0">
                <a:latin typeface="Trebuchet MS" panose="020B0603020202020204" pitchFamily="34" charset="0"/>
              </a:rPr>
              <a:t>ApplicationContext</a:t>
            </a:r>
            <a:endParaRPr lang="en-IN" sz="2400" dirty="0">
              <a:latin typeface="Trebuchet MS" panose="020B0603020202020204" pitchFamily="34" charset="0"/>
            </a:endParaRPr>
          </a:p>
        </p:txBody>
      </p:sp>
      <p:sp>
        <p:nvSpPr>
          <p:cNvPr id="10" name="Right Arrow 9"/>
          <p:cNvSpPr/>
          <p:nvPr/>
        </p:nvSpPr>
        <p:spPr>
          <a:xfrm>
            <a:off x="8948057" y="1945349"/>
            <a:ext cx="862149" cy="218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rebuchet MS" panose="020B0603020202020204" pitchFamily="34" charset="0"/>
            </a:endParaRPr>
          </a:p>
        </p:txBody>
      </p:sp>
      <p:sp>
        <p:nvSpPr>
          <p:cNvPr id="11" name="Right Arrow 10"/>
          <p:cNvSpPr/>
          <p:nvPr/>
        </p:nvSpPr>
        <p:spPr>
          <a:xfrm>
            <a:off x="9283337" y="2659452"/>
            <a:ext cx="862149" cy="218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rebuchet MS" panose="020B0603020202020204" pitchFamily="34" charset="0"/>
            </a:endParaRPr>
          </a:p>
        </p:txBody>
      </p:sp>
      <p:sp>
        <p:nvSpPr>
          <p:cNvPr id="12" name="TextBox 11"/>
          <p:cNvSpPr txBox="1"/>
          <p:nvPr/>
        </p:nvSpPr>
        <p:spPr>
          <a:xfrm>
            <a:off x="9945188" y="1857599"/>
            <a:ext cx="1428205" cy="400110"/>
          </a:xfrm>
          <a:prstGeom prst="rect">
            <a:avLst/>
          </a:prstGeom>
          <a:noFill/>
        </p:spPr>
        <p:txBody>
          <a:bodyPr wrap="square" rtlCol="0">
            <a:spAutoFit/>
          </a:bodyPr>
          <a:lstStyle/>
          <a:p>
            <a:r>
              <a:rPr lang="en-IN" sz="2000" dirty="0">
                <a:latin typeface="Trebuchet MS" panose="020B0603020202020204" pitchFamily="34" charset="0"/>
              </a:rPr>
              <a:t>Interface</a:t>
            </a:r>
          </a:p>
        </p:txBody>
      </p:sp>
      <p:sp>
        <p:nvSpPr>
          <p:cNvPr id="13" name="Rectangle 12"/>
          <p:cNvSpPr/>
          <p:nvPr/>
        </p:nvSpPr>
        <p:spPr>
          <a:xfrm>
            <a:off x="10348615" y="2542902"/>
            <a:ext cx="1231427" cy="400110"/>
          </a:xfrm>
          <a:prstGeom prst="rect">
            <a:avLst/>
          </a:prstGeom>
        </p:spPr>
        <p:txBody>
          <a:bodyPr wrap="none">
            <a:spAutoFit/>
          </a:bodyPr>
          <a:lstStyle/>
          <a:p>
            <a:r>
              <a:rPr lang="en-IN" sz="2000" dirty="0">
                <a:latin typeface="Trebuchet MS" panose="020B0603020202020204" pitchFamily="34" charset="0"/>
              </a:rPr>
              <a:t>Interface</a:t>
            </a:r>
          </a:p>
        </p:txBody>
      </p:sp>
      <p:sp>
        <p:nvSpPr>
          <p:cNvPr id="14" name="Down Arrow 13"/>
          <p:cNvSpPr/>
          <p:nvPr/>
        </p:nvSpPr>
        <p:spPr>
          <a:xfrm>
            <a:off x="7445829" y="3024041"/>
            <a:ext cx="195942" cy="180921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latin typeface="Trebuchet MS" panose="020B0603020202020204" pitchFamily="34" charset="0"/>
            </a:endParaRPr>
          </a:p>
        </p:txBody>
      </p:sp>
      <p:sp>
        <p:nvSpPr>
          <p:cNvPr id="15" name="TextBox 14"/>
          <p:cNvSpPr txBox="1"/>
          <p:nvPr/>
        </p:nvSpPr>
        <p:spPr>
          <a:xfrm>
            <a:off x="6204857" y="4859383"/>
            <a:ext cx="3605349" cy="369332"/>
          </a:xfrm>
          <a:prstGeom prst="rect">
            <a:avLst/>
          </a:prstGeom>
          <a:noFill/>
        </p:spPr>
        <p:txBody>
          <a:bodyPr wrap="square" rtlCol="0">
            <a:spAutoFit/>
          </a:bodyPr>
          <a:lstStyle/>
          <a:p>
            <a:r>
              <a:rPr lang="en-IN" dirty="0">
                <a:latin typeface="Trebuchet MS" panose="020B0603020202020204" pitchFamily="34" charset="0"/>
              </a:rPr>
              <a:t>ClassPathXmlApplicationContext</a:t>
            </a:r>
          </a:p>
        </p:txBody>
      </p:sp>
      <p:sp>
        <p:nvSpPr>
          <p:cNvPr id="16" name="TextBox 15"/>
          <p:cNvSpPr txBox="1"/>
          <p:nvPr/>
        </p:nvSpPr>
        <p:spPr>
          <a:xfrm>
            <a:off x="7696200" y="3728095"/>
            <a:ext cx="1724297" cy="369332"/>
          </a:xfrm>
          <a:prstGeom prst="rect">
            <a:avLst/>
          </a:prstGeom>
          <a:noFill/>
        </p:spPr>
        <p:txBody>
          <a:bodyPr wrap="square" rtlCol="0">
            <a:spAutoFit/>
          </a:bodyPr>
          <a:lstStyle/>
          <a:p>
            <a:r>
              <a:rPr lang="en-IN" dirty="0" smtClean="0">
                <a:latin typeface="Trebuchet MS" panose="020B0603020202020204" pitchFamily="34" charset="0"/>
              </a:rPr>
              <a:t>implements</a:t>
            </a:r>
            <a:endParaRPr lang="en-IN" dirty="0">
              <a:latin typeface="Trebuchet MS" panose="020B0603020202020204" pitchFamily="34" charset="0"/>
            </a:endParaRPr>
          </a:p>
        </p:txBody>
      </p:sp>
    </p:spTree>
    <p:extLst>
      <p:ext uri="{BB962C8B-B14F-4D97-AF65-F5344CB8AC3E}">
        <p14:creationId xmlns:p14="http://schemas.microsoft.com/office/powerpoint/2010/main" val="3979206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Index</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r>
              <a:rPr lang="en-US" dirty="0" smtClean="0"/>
              <a:t>What is Spring?</a:t>
            </a:r>
          </a:p>
          <a:p>
            <a:r>
              <a:rPr lang="en-US" dirty="0" smtClean="0"/>
              <a:t>History and Origin</a:t>
            </a:r>
          </a:p>
          <a:p>
            <a:r>
              <a:rPr lang="en-US" dirty="0" smtClean="0"/>
              <a:t>Features of Spring</a:t>
            </a:r>
          </a:p>
          <a:p>
            <a:r>
              <a:rPr lang="en-US" dirty="0" smtClean="0"/>
              <a:t>Why Spring?</a:t>
            </a:r>
          </a:p>
          <a:p>
            <a:r>
              <a:rPr lang="en-US" dirty="0" smtClean="0"/>
              <a:t>Benefits</a:t>
            </a:r>
          </a:p>
          <a:p>
            <a:r>
              <a:rPr lang="en-US" dirty="0" smtClean="0"/>
              <a:t>Architecture</a:t>
            </a:r>
          </a:p>
          <a:p>
            <a:r>
              <a:rPr lang="en-US" dirty="0" smtClean="0"/>
              <a:t>IoC(Inversion Control)</a:t>
            </a:r>
          </a:p>
          <a:p>
            <a:r>
              <a:rPr lang="en-US" dirty="0"/>
              <a:t>Bean Factory and Application Context</a:t>
            </a:r>
          </a:p>
          <a:p>
            <a:r>
              <a:rPr lang="en-US" dirty="0" smtClean="0"/>
              <a:t>Dependency Injection</a:t>
            </a:r>
          </a:p>
          <a:p>
            <a:r>
              <a:rPr lang="en-US" dirty="0" smtClean="0"/>
              <a:t>Advantages</a:t>
            </a:r>
          </a:p>
          <a:p>
            <a:endParaRPr lang="en-US" dirty="0"/>
          </a:p>
        </p:txBody>
      </p:sp>
    </p:spTree>
    <p:extLst>
      <p:ext uri="{BB962C8B-B14F-4D97-AF65-F5344CB8AC3E}">
        <p14:creationId xmlns:p14="http://schemas.microsoft.com/office/powerpoint/2010/main" val="2290764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to Practical Demo</a:t>
            </a:r>
            <a:endParaRPr lang="en-IN" dirty="0"/>
          </a:p>
        </p:txBody>
      </p:sp>
      <p:sp>
        <p:nvSpPr>
          <p:cNvPr id="3" name="Text Placeholder 2"/>
          <p:cNvSpPr>
            <a:spLocks noGrp="1"/>
          </p:cNvSpPr>
          <p:nvPr>
            <p:ph type="body" idx="1"/>
          </p:nvPr>
        </p:nvSpPr>
        <p:spPr/>
        <p:txBody>
          <a:bodyPr/>
          <a:lstStyle/>
          <a:p>
            <a:r>
              <a:rPr lang="en-IN" dirty="0" smtClean="0"/>
              <a:t>Simple Mobile Application Using Spring</a:t>
            </a:r>
            <a:endParaRPr lang="en-IN" dirty="0"/>
          </a:p>
        </p:txBody>
      </p:sp>
    </p:spTree>
    <p:extLst>
      <p:ext uri="{BB962C8B-B14F-4D97-AF65-F5344CB8AC3E}">
        <p14:creationId xmlns:p14="http://schemas.microsoft.com/office/powerpoint/2010/main" val="656137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8726" t="29215" r="45474" b="66788"/>
          <a:stretch/>
        </p:blipFill>
        <p:spPr>
          <a:xfrm>
            <a:off x="969341" y="842410"/>
            <a:ext cx="7390888" cy="499033"/>
          </a:xfrm>
          <a:prstGeom prst="rect">
            <a:avLst/>
          </a:prstGeom>
          <a:ln>
            <a:solidFill>
              <a:schemeClr val="tx1"/>
            </a:solidFill>
          </a:ln>
        </p:spPr>
      </p:pic>
      <p:sp>
        <p:nvSpPr>
          <p:cNvPr id="4" name="Rectangle 3"/>
          <p:cNvSpPr/>
          <p:nvPr/>
        </p:nvSpPr>
        <p:spPr>
          <a:xfrm>
            <a:off x="5311590" y="3560013"/>
            <a:ext cx="3939988" cy="2393576"/>
          </a:xfrm>
          <a:prstGeom prst="rect">
            <a:avLst/>
          </a:prstGeom>
          <a:effectLst>
            <a:outerShdw blurRad="50800" dist="38100" dir="18900000" algn="b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 name="Oval 4"/>
          <p:cNvSpPr/>
          <p:nvPr/>
        </p:nvSpPr>
        <p:spPr>
          <a:xfrm>
            <a:off x="6802100" y="4104619"/>
            <a:ext cx="1324534" cy="1304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airtel</a:t>
            </a:r>
            <a:endParaRPr lang="en-IN" sz="2400" dirty="0"/>
          </a:p>
        </p:txBody>
      </p:sp>
      <p:sp>
        <p:nvSpPr>
          <p:cNvPr id="7" name="Up Arrow 6"/>
          <p:cNvSpPr/>
          <p:nvPr/>
        </p:nvSpPr>
        <p:spPr>
          <a:xfrm>
            <a:off x="7007264" y="1702038"/>
            <a:ext cx="274320" cy="1802674"/>
          </a:xfrm>
          <a:prstGeom prst="up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8" name="TextBox 7"/>
          <p:cNvSpPr txBox="1"/>
          <p:nvPr/>
        </p:nvSpPr>
        <p:spPr>
          <a:xfrm>
            <a:off x="604158" y="2210554"/>
            <a:ext cx="5682342" cy="461665"/>
          </a:xfrm>
          <a:prstGeom prst="rect">
            <a:avLst/>
          </a:prstGeom>
          <a:noFill/>
        </p:spPr>
        <p:txBody>
          <a:bodyPr wrap="square" rtlCol="0">
            <a:spAutoFit/>
          </a:bodyPr>
          <a:lstStyle/>
          <a:p>
            <a:r>
              <a:rPr lang="en-IN" sz="2400" b="1" dirty="0" smtClean="0">
                <a:latin typeface="Courier New" panose="02070309020205020404" pitchFamily="49" charset="0"/>
                <a:cs typeface="Courier New" panose="02070309020205020404" pitchFamily="49" charset="0"/>
              </a:rPr>
              <a:t>Airtel airtel = new Airtel();</a:t>
            </a:r>
            <a:endParaRPr lang="en-IN" sz="2400" b="1" dirty="0">
              <a:latin typeface="Courier New" panose="02070309020205020404" pitchFamily="49" charset="0"/>
              <a:cs typeface="Courier New" panose="02070309020205020404" pitchFamily="49" charset="0"/>
            </a:endParaRPr>
          </a:p>
        </p:txBody>
      </p:sp>
      <p:sp>
        <p:nvSpPr>
          <p:cNvPr id="9" name="Right Arrow 8"/>
          <p:cNvSpPr/>
          <p:nvPr/>
        </p:nvSpPr>
        <p:spPr>
          <a:xfrm rot="19865733">
            <a:off x="5143710" y="1748191"/>
            <a:ext cx="2238015" cy="16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Up Arrow 9"/>
          <p:cNvSpPr/>
          <p:nvPr/>
        </p:nvSpPr>
        <p:spPr>
          <a:xfrm>
            <a:off x="2403566" y="1217436"/>
            <a:ext cx="156754" cy="11151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560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IoC Container</a:t>
            </a:r>
            <a:endParaRPr lang="en-IN"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en-IN" dirty="0" smtClean="0"/>
              <a:t>Since </a:t>
            </a:r>
            <a:r>
              <a:rPr lang="en-IN" dirty="0"/>
              <a:t>we are done with the first basic program, I hope you have got an idea about Spring Framework. Let’s now discuss on some of the concepts working at the core of Spring Framework. We will begin with IoC container.</a:t>
            </a:r>
          </a:p>
          <a:p>
            <a:pPr>
              <a:lnSpc>
                <a:spcPct val="150000"/>
              </a:lnSpc>
            </a:pPr>
            <a:r>
              <a:rPr lang="en-IN" dirty="0"/>
              <a:t>So what exactly is an IoC container in Spring? Well, Spring IoC stands for Inversion of Control. It is the heart of the Spring Framework. The important tasks performed by the IoC container are:</a:t>
            </a:r>
          </a:p>
          <a:p>
            <a:pPr>
              <a:lnSpc>
                <a:spcPct val="150000"/>
              </a:lnSpc>
            </a:pPr>
            <a:r>
              <a:rPr lang="en-IN" dirty="0"/>
              <a:t>Instantiating the bean</a:t>
            </a:r>
          </a:p>
          <a:p>
            <a:pPr>
              <a:lnSpc>
                <a:spcPct val="150000"/>
              </a:lnSpc>
            </a:pPr>
            <a:r>
              <a:rPr lang="en-IN" dirty="0"/>
              <a:t>Wiring the beans together</a:t>
            </a:r>
          </a:p>
          <a:p>
            <a:pPr>
              <a:lnSpc>
                <a:spcPct val="150000"/>
              </a:lnSpc>
            </a:pPr>
            <a:r>
              <a:rPr lang="en-IN" dirty="0"/>
              <a:t>Configuring the beans</a:t>
            </a:r>
          </a:p>
          <a:p>
            <a:pPr>
              <a:lnSpc>
                <a:spcPct val="150000"/>
              </a:lnSpc>
            </a:pPr>
            <a:r>
              <a:rPr lang="en-IN" dirty="0"/>
              <a:t>Managing the bean’s entire life-cycle</a:t>
            </a:r>
          </a:p>
        </p:txBody>
      </p:sp>
    </p:spTree>
    <p:extLst>
      <p:ext uri="{BB962C8B-B14F-4D97-AF65-F5344CB8AC3E}">
        <p14:creationId xmlns:p14="http://schemas.microsoft.com/office/powerpoint/2010/main" val="2815720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IoC Container</a:t>
            </a:r>
            <a:endParaRPr lang="en-IN"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IN" dirty="0"/>
              <a:t>The IoC container receives metadata from either an XML file, Java annotations, or Java code and works accordingly. IoC adds the flexibility and control of application, and provides a central place of configuration management for Plain Old Java Objects (POJO) of our application. This diagram represents an abstract view of the working of Spring Framework. It shows how Spring makes use of Java POJO classes and configuration metadata to produce a fully configured and executable system or application.</a:t>
            </a:r>
          </a:p>
          <a:p>
            <a:pPr>
              <a:lnSpc>
                <a:spcPct val="150000"/>
              </a:lnSpc>
            </a:pPr>
            <a:r>
              <a:rPr lang="en-IN" dirty="0"/>
              <a:t>There are two types of IoC containers:</a:t>
            </a:r>
          </a:p>
          <a:p>
            <a:pPr>
              <a:lnSpc>
                <a:spcPct val="150000"/>
              </a:lnSpc>
            </a:pPr>
            <a:r>
              <a:rPr lang="en-IN" dirty="0"/>
              <a:t>BeanFactory</a:t>
            </a:r>
          </a:p>
          <a:p>
            <a:pPr>
              <a:lnSpc>
                <a:spcPct val="150000"/>
              </a:lnSpc>
            </a:pPr>
            <a:r>
              <a:rPr lang="en-IN" dirty="0"/>
              <a:t>ApplicationContext</a:t>
            </a:r>
          </a:p>
        </p:txBody>
      </p:sp>
    </p:spTree>
    <p:extLst>
      <p:ext uri="{BB962C8B-B14F-4D97-AF65-F5344CB8AC3E}">
        <p14:creationId xmlns:p14="http://schemas.microsoft.com/office/powerpoint/2010/main" val="1964912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Bean Factory</a:t>
            </a:r>
            <a:endParaRPr lang="en-IN" b="1" dirty="0"/>
          </a:p>
        </p:txBody>
      </p:sp>
      <p:sp>
        <p:nvSpPr>
          <p:cNvPr id="3" name="Content Placeholder 2"/>
          <p:cNvSpPr>
            <a:spLocks noGrp="1"/>
          </p:cNvSpPr>
          <p:nvPr>
            <p:ph idx="1"/>
          </p:nvPr>
        </p:nvSpPr>
        <p:spPr/>
        <p:txBody>
          <a:bodyPr>
            <a:normAutofit/>
          </a:bodyPr>
          <a:lstStyle/>
          <a:p>
            <a:r>
              <a:rPr lang="en-IN" dirty="0"/>
              <a:t>It is an interface defined in </a:t>
            </a:r>
            <a:r>
              <a:rPr lang="en-IN" dirty="0" err="1"/>
              <a:t>org.springframework.beans.factory.</a:t>
            </a:r>
            <a:r>
              <a:rPr lang="en-IN" b="1" dirty="0" err="1"/>
              <a:t>BeanFactory</a:t>
            </a:r>
            <a:r>
              <a:rPr lang="en-IN" dirty="0"/>
              <a:t>.</a:t>
            </a:r>
          </a:p>
          <a:p>
            <a:r>
              <a:rPr lang="en-IN" dirty="0"/>
              <a:t>Bean Factory provides the basic support for Dependency Injection.</a:t>
            </a:r>
          </a:p>
          <a:p>
            <a:r>
              <a:rPr lang="en-IN" dirty="0"/>
              <a:t>It is based on factory design pattern which creates the beans of any type.</a:t>
            </a:r>
          </a:p>
          <a:p>
            <a:r>
              <a:rPr lang="en-IN" dirty="0"/>
              <a:t>BeanFactory follows lazy-initialization technique which means beans are loaded as soon as bean factory instance is created but the beans are created only when </a:t>
            </a:r>
            <a:r>
              <a:rPr lang="en-IN" i="1" dirty="0"/>
              <a:t>getBean()</a:t>
            </a:r>
            <a:r>
              <a:rPr lang="en-IN" dirty="0"/>
              <a:t> method is called.</a:t>
            </a:r>
          </a:p>
          <a:p>
            <a:r>
              <a:rPr lang="en-IN" dirty="0"/>
              <a:t>The </a:t>
            </a:r>
            <a:r>
              <a:rPr lang="en-IN" dirty="0" err="1"/>
              <a:t>XmlBeanFactory</a:t>
            </a:r>
            <a:r>
              <a:rPr lang="en-IN" dirty="0"/>
              <a:t> is the implementation class for the BeanFactory interface. To use the BeanFactory, you need to create the instance of </a:t>
            </a:r>
            <a:r>
              <a:rPr lang="en-IN" dirty="0" err="1"/>
              <a:t>XmlBeanFactory</a:t>
            </a:r>
            <a:r>
              <a:rPr lang="en-IN" dirty="0"/>
              <a:t> class as shown below: </a:t>
            </a:r>
            <a:endParaRPr lang="en-IN" dirty="0" smtClean="0"/>
          </a:p>
          <a:p>
            <a:endParaRPr lang="en-IN" dirty="0"/>
          </a:p>
        </p:txBody>
      </p:sp>
      <p:pic>
        <p:nvPicPr>
          <p:cNvPr id="8" name="Picture 7"/>
          <p:cNvPicPr>
            <a:picLocks noChangeAspect="1"/>
          </p:cNvPicPr>
          <p:nvPr/>
        </p:nvPicPr>
        <p:blipFill rotWithShape="1">
          <a:blip r:embed="rId2"/>
          <a:srcRect l="35576" t="73482" r="9908" b="22410"/>
          <a:stretch/>
        </p:blipFill>
        <p:spPr>
          <a:xfrm>
            <a:off x="849489" y="5159829"/>
            <a:ext cx="10793921" cy="457200"/>
          </a:xfrm>
          <a:prstGeom prst="rect">
            <a:avLst/>
          </a:prstGeom>
        </p:spPr>
      </p:pic>
    </p:spTree>
    <p:extLst>
      <p:ext uri="{BB962C8B-B14F-4D97-AF65-F5344CB8AC3E}">
        <p14:creationId xmlns:p14="http://schemas.microsoft.com/office/powerpoint/2010/main" val="943018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Context</a:t>
            </a:r>
            <a:endParaRPr lang="en-IN" b="1" dirty="0"/>
          </a:p>
        </p:txBody>
      </p:sp>
      <p:sp>
        <p:nvSpPr>
          <p:cNvPr id="3" name="Content Placeholder 2"/>
          <p:cNvSpPr>
            <a:spLocks noGrp="1"/>
          </p:cNvSpPr>
          <p:nvPr>
            <p:ph idx="1"/>
          </p:nvPr>
        </p:nvSpPr>
        <p:spPr>
          <a:xfrm>
            <a:off x="504656" y="939822"/>
            <a:ext cx="11039452" cy="5053380"/>
          </a:xfrm>
        </p:spPr>
        <p:txBody>
          <a:bodyPr>
            <a:normAutofit fontScale="92500" lnSpcReduction="20000"/>
          </a:bodyPr>
          <a:lstStyle/>
          <a:p>
            <a:pPr>
              <a:lnSpc>
                <a:spcPct val="150000"/>
              </a:lnSpc>
            </a:pPr>
            <a:r>
              <a:rPr lang="en-IN" dirty="0"/>
              <a:t>It is an interface defined in </a:t>
            </a:r>
            <a:r>
              <a:rPr lang="en-IN" dirty="0" err="1"/>
              <a:t>org.springframework.context.</a:t>
            </a:r>
            <a:r>
              <a:rPr lang="en-IN" b="1" dirty="0" err="1"/>
              <a:t>ApplicationContext</a:t>
            </a:r>
            <a:r>
              <a:rPr lang="en-IN" dirty="0"/>
              <a:t>.</a:t>
            </a:r>
          </a:p>
          <a:p>
            <a:pPr>
              <a:lnSpc>
                <a:spcPct val="150000"/>
              </a:lnSpc>
            </a:pPr>
            <a:r>
              <a:rPr lang="en-IN" dirty="0"/>
              <a:t>It is the advanced Spring container and is built on top of the BeanFactory interface.</a:t>
            </a:r>
          </a:p>
          <a:p>
            <a:pPr>
              <a:lnSpc>
                <a:spcPct val="150000"/>
              </a:lnSpc>
            </a:pPr>
            <a:r>
              <a:rPr lang="en-IN" dirty="0"/>
              <a:t>ApplicationContext supports the features supported by Bean Factory but also provides some additional functionalities.</a:t>
            </a:r>
          </a:p>
          <a:p>
            <a:pPr>
              <a:lnSpc>
                <a:spcPct val="150000"/>
              </a:lnSpc>
            </a:pPr>
            <a:r>
              <a:rPr lang="en-IN" dirty="0"/>
              <a:t>ApplicationContext follows eager-initialization technique which means instance of beans are created as soon as you create the instance of Application context.</a:t>
            </a:r>
          </a:p>
          <a:p>
            <a:pPr>
              <a:lnSpc>
                <a:spcPct val="150000"/>
              </a:lnSpc>
            </a:pPr>
            <a:r>
              <a:rPr lang="en-IN" dirty="0"/>
              <a:t>The ClassPathXmlApplicationContext class is the implementation class of ApplicationContext interface. You need to instantiate the ClassPathXmlApplicationContext class to use the ApplicationContext as shown below:</a:t>
            </a:r>
          </a:p>
          <a:p>
            <a:pPr>
              <a:lnSpc>
                <a:spcPct val="150000"/>
              </a:lnSpc>
            </a:pPr>
            <a:endParaRPr lang="en-IN" dirty="0"/>
          </a:p>
        </p:txBody>
      </p:sp>
      <p:pic>
        <p:nvPicPr>
          <p:cNvPr id="4" name="Picture 3"/>
          <p:cNvPicPr>
            <a:picLocks noChangeAspect="1"/>
          </p:cNvPicPr>
          <p:nvPr/>
        </p:nvPicPr>
        <p:blipFill rotWithShape="1">
          <a:blip r:embed="rId2"/>
          <a:srcRect l="35275" t="74733" r="14325" b="19910"/>
          <a:stretch/>
        </p:blipFill>
        <p:spPr>
          <a:xfrm>
            <a:off x="654641" y="5789403"/>
            <a:ext cx="11167246" cy="590477"/>
          </a:xfrm>
          <a:prstGeom prst="rect">
            <a:avLst/>
          </a:prstGeom>
        </p:spPr>
      </p:pic>
    </p:spTree>
    <p:extLst>
      <p:ext uri="{BB962C8B-B14F-4D97-AF65-F5344CB8AC3E}">
        <p14:creationId xmlns:p14="http://schemas.microsoft.com/office/powerpoint/2010/main" val="4175722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Dependency Injection</a:t>
            </a:r>
            <a:endParaRPr lang="en-IN" b="1" dirty="0"/>
          </a:p>
        </p:txBody>
      </p:sp>
      <p:sp>
        <p:nvSpPr>
          <p:cNvPr id="3" name="Content Placeholder 2"/>
          <p:cNvSpPr>
            <a:spLocks noGrp="1"/>
          </p:cNvSpPr>
          <p:nvPr>
            <p:ph idx="1"/>
          </p:nvPr>
        </p:nvSpPr>
        <p:spPr>
          <a:xfrm>
            <a:off x="504656" y="939822"/>
            <a:ext cx="11039452" cy="5053380"/>
          </a:xfrm>
        </p:spPr>
        <p:txBody>
          <a:bodyPr>
            <a:normAutofit/>
          </a:bodyPr>
          <a:lstStyle/>
          <a:p>
            <a:pPr algn="just">
              <a:lnSpc>
                <a:spcPct val="150000"/>
              </a:lnSpc>
            </a:pPr>
            <a:r>
              <a:rPr lang="en-IN" sz="2200" dirty="0"/>
              <a:t>Dependency Injection is also one of the </a:t>
            </a:r>
            <a:r>
              <a:rPr lang="en-IN" sz="2200" b="1" dirty="0"/>
              <a:t>core concepts</a:t>
            </a:r>
            <a:r>
              <a:rPr lang="en-IN" sz="2200" dirty="0"/>
              <a:t> of Spring Framework. It is a design pattern that removes the dependency from the code. </a:t>
            </a:r>
            <a:endParaRPr lang="en-IN" sz="2200" dirty="0" smtClean="0"/>
          </a:p>
          <a:p>
            <a:pPr algn="just">
              <a:lnSpc>
                <a:spcPct val="150000"/>
              </a:lnSpc>
            </a:pPr>
            <a:r>
              <a:rPr lang="en-IN" sz="2200" dirty="0" smtClean="0"/>
              <a:t>That </a:t>
            </a:r>
            <a:r>
              <a:rPr lang="en-IN" sz="2200" dirty="0"/>
              <a:t>is, the Spring Framework provides the dependencies of the class itself so that it can be easy to manage and test the application. You can provide information from external source such as XML file. Here, you do not create the objects instead you just define how they should be created and IoC container will create the objects for you.</a:t>
            </a:r>
          </a:p>
        </p:txBody>
      </p:sp>
      <p:pic>
        <p:nvPicPr>
          <p:cNvPr id="5123" name="Picture 3" descr="Dependency Injection - Spring Tutorial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971" y="4519749"/>
            <a:ext cx="5684076" cy="184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252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Dependency Injection</a:t>
            </a:r>
            <a:endParaRPr lang="en-IN" b="1" dirty="0"/>
          </a:p>
        </p:txBody>
      </p:sp>
      <p:sp>
        <p:nvSpPr>
          <p:cNvPr id="3" name="Content Placeholder 2"/>
          <p:cNvSpPr>
            <a:spLocks noGrp="1"/>
          </p:cNvSpPr>
          <p:nvPr>
            <p:ph idx="1"/>
          </p:nvPr>
        </p:nvSpPr>
        <p:spPr>
          <a:xfrm>
            <a:off x="504656" y="939822"/>
            <a:ext cx="11039452" cy="5053380"/>
          </a:xfrm>
        </p:spPr>
        <p:txBody>
          <a:bodyPr>
            <a:normAutofit/>
          </a:bodyPr>
          <a:lstStyle/>
          <a:p>
            <a:pPr>
              <a:lnSpc>
                <a:spcPct val="200000"/>
              </a:lnSpc>
            </a:pPr>
            <a:r>
              <a:rPr lang="en-IN" dirty="0"/>
              <a:t>In Spring, dependencies can be injected in two ways:</a:t>
            </a:r>
          </a:p>
          <a:p>
            <a:pPr marL="914400" lvl="1" indent="-457200">
              <a:lnSpc>
                <a:spcPct val="200000"/>
              </a:lnSpc>
              <a:buFont typeface="+mj-lt"/>
              <a:buAutoNum type="arabicPeriod"/>
            </a:pPr>
            <a:r>
              <a:rPr lang="en-IN" sz="2400" dirty="0"/>
              <a:t>By constructor</a:t>
            </a:r>
          </a:p>
          <a:p>
            <a:pPr marL="914400" lvl="1" indent="-457200">
              <a:lnSpc>
                <a:spcPct val="200000"/>
              </a:lnSpc>
              <a:buFont typeface="+mj-lt"/>
              <a:buAutoNum type="arabicPeriod"/>
            </a:pPr>
            <a:r>
              <a:rPr lang="en-IN" sz="2400" dirty="0"/>
              <a:t>By setter method</a:t>
            </a:r>
          </a:p>
        </p:txBody>
      </p:sp>
      <p:pic>
        <p:nvPicPr>
          <p:cNvPr id="5123" name="Picture 3" descr="Dependency Injection - Spring Tutorial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971" y="4519749"/>
            <a:ext cx="5684076" cy="184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9342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Dependency Injection</a:t>
            </a:r>
            <a:endParaRPr lang="en-IN" b="1" dirty="0"/>
          </a:p>
        </p:txBody>
      </p:sp>
      <p:sp>
        <p:nvSpPr>
          <p:cNvPr id="7" name="Content Placeholder 6"/>
          <p:cNvSpPr>
            <a:spLocks noGrp="1"/>
          </p:cNvSpPr>
          <p:nvPr>
            <p:ph idx="1"/>
          </p:nvPr>
        </p:nvSpPr>
        <p:spPr/>
        <p:txBody>
          <a:bodyPr>
            <a:normAutofit/>
          </a:bodyPr>
          <a:lstStyle/>
          <a:p>
            <a:pPr marL="0" lvl="0" indent="0" eaLnBrk="0" fontAlgn="base" hangingPunct="0">
              <a:lnSpc>
                <a:spcPct val="150000"/>
              </a:lnSpc>
              <a:spcBef>
                <a:spcPct val="0"/>
              </a:spcBef>
              <a:spcAft>
                <a:spcPct val="0"/>
              </a:spcAft>
              <a:buNone/>
            </a:pPr>
            <a:r>
              <a:rPr lang="en-US" altLang="en-US" sz="2000" b="1" dirty="0">
                <a:solidFill>
                  <a:srgbClr val="4A4A4A"/>
                </a:solidFill>
                <a:latin typeface="Open Sans"/>
              </a:rPr>
              <a:t>By Constructor</a:t>
            </a:r>
            <a:endParaRPr lang="en-US" altLang="en-US" sz="2000" dirty="0">
              <a:solidFill>
                <a:schemeClr val="tx1"/>
              </a:solidFill>
            </a:endParaRPr>
          </a:p>
          <a:p>
            <a:pPr marL="0" lvl="0" indent="0" eaLnBrk="0" fontAlgn="base" hangingPunct="0">
              <a:lnSpc>
                <a:spcPct val="150000"/>
              </a:lnSpc>
              <a:spcBef>
                <a:spcPct val="0"/>
              </a:spcBef>
              <a:spcAft>
                <a:spcPct val="0"/>
              </a:spcAft>
              <a:buFontTx/>
              <a:buChar char="•"/>
            </a:pPr>
            <a:r>
              <a:rPr lang="en-US" altLang="en-US" sz="2000" dirty="0">
                <a:solidFill>
                  <a:srgbClr val="4A4A4A"/>
                </a:solidFill>
                <a:latin typeface="Open Sans"/>
              </a:rPr>
              <a:t>The </a:t>
            </a:r>
            <a:r>
              <a:rPr lang="en-US" altLang="en-US" sz="2000" b="1" dirty="0">
                <a:solidFill>
                  <a:srgbClr val="4A4A4A"/>
                </a:solidFill>
                <a:latin typeface="Open Sans"/>
              </a:rPr>
              <a:t>&lt;constructor-</a:t>
            </a:r>
            <a:r>
              <a:rPr lang="en-US" altLang="en-US" sz="2000" b="1" dirty="0" err="1">
                <a:solidFill>
                  <a:srgbClr val="4A4A4A"/>
                </a:solidFill>
                <a:latin typeface="Open Sans"/>
              </a:rPr>
              <a:t>arg</a:t>
            </a:r>
            <a:r>
              <a:rPr lang="en-US" altLang="en-US" sz="2000" b="1" dirty="0">
                <a:solidFill>
                  <a:srgbClr val="4A4A4A"/>
                </a:solidFill>
                <a:latin typeface="Open Sans"/>
              </a:rPr>
              <a:t>&gt;</a:t>
            </a:r>
            <a:r>
              <a:rPr lang="en-US" altLang="en-US" sz="2000" dirty="0">
                <a:solidFill>
                  <a:srgbClr val="4A4A4A"/>
                </a:solidFill>
                <a:latin typeface="Open Sans"/>
              </a:rPr>
              <a:t> </a:t>
            </a:r>
            <a:r>
              <a:rPr lang="en-US" altLang="en-US" sz="2000" dirty="0" err="1">
                <a:solidFill>
                  <a:srgbClr val="4A4A4A"/>
                </a:solidFill>
                <a:latin typeface="Open Sans"/>
              </a:rPr>
              <a:t>subelement</a:t>
            </a:r>
            <a:r>
              <a:rPr lang="en-US" altLang="en-US" sz="2000" dirty="0">
                <a:solidFill>
                  <a:srgbClr val="4A4A4A"/>
                </a:solidFill>
                <a:latin typeface="Open Sans"/>
              </a:rPr>
              <a:t> of </a:t>
            </a:r>
            <a:r>
              <a:rPr lang="en-US" altLang="en-US" sz="2000" b="1" dirty="0">
                <a:solidFill>
                  <a:srgbClr val="4A4A4A"/>
                </a:solidFill>
                <a:latin typeface="Open Sans"/>
              </a:rPr>
              <a:t>&lt;bean&gt;</a:t>
            </a:r>
            <a:r>
              <a:rPr lang="en-US" altLang="en-US" sz="2000" dirty="0">
                <a:solidFill>
                  <a:srgbClr val="4A4A4A"/>
                </a:solidFill>
                <a:latin typeface="Open Sans"/>
              </a:rPr>
              <a:t> is used for constructor </a:t>
            </a:r>
            <a:r>
              <a:rPr lang="en-US" altLang="en-US" sz="2000" dirty="0" smtClean="0">
                <a:solidFill>
                  <a:srgbClr val="4A4A4A"/>
                </a:solidFill>
                <a:latin typeface="Open Sans"/>
              </a:rPr>
              <a:t>injection.</a:t>
            </a:r>
          </a:p>
          <a:p>
            <a:pPr marL="0" lvl="0" indent="0" eaLnBrk="0" fontAlgn="base" hangingPunct="0">
              <a:lnSpc>
                <a:spcPct val="150000"/>
              </a:lnSpc>
              <a:spcBef>
                <a:spcPct val="0"/>
              </a:spcBef>
              <a:spcAft>
                <a:spcPct val="0"/>
              </a:spcAft>
              <a:buFontTx/>
              <a:buChar char="•"/>
            </a:pPr>
            <a:r>
              <a:rPr lang="en-US" altLang="en-US" sz="2000" dirty="0" smtClean="0">
                <a:solidFill>
                  <a:srgbClr val="4A4A4A"/>
                </a:solidFill>
                <a:latin typeface="Open Sans"/>
              </a:rPr>
              <a:t>By </a:t>
            </a:r>
            <a:r>
              <a:rPr lang="en-US" altLang="en-US" sz="2000" dirty="0">
                <a:solidFill>
                  <a:srgbClr val="4A4A4A"/>
                </a:solidFill>
                <a:latin typeface="Open Sans"/>
              </a:rPr>
              <a:t>default when the Spring container loads the bean, it instantiates the bean with the default constructor. But you can also define a constructor argument in bean definition, using an argument constructor.</a:t>
            </a:r>
          </a:p>
          <a:p>
            <a:pPr marL="0" lvl="0" indent="0" eaLnBrk="0" fontAlgn="base" hangingPunct="0">
              <a:lnSpc>
                <a:spcPct val="150000"/>
              </a:lnSpc>
              <a:spcBef>
                <a:spcPct val="0"/>
              </a:spcBef>
              <a:spcAft>
                <a:spcPct val="0"/>
              </a:spcAft>
              <a:buNone/>
            </a:pPr>
            <a:r>
              <a:rPr lang="en-US" altLang="en-US" sz="2000" b="1" dirty="0">
                <a:solidFill>
                  <a:srgbClr val="4A4A4A"/>
                </a:solidFill>
                <a:latin typeface="Open Sans"/>
              </a:rPr>
              <a:t>By setter method</a:t>
            </a:r>
            <a:endParaRPr lang="en-US" altLang="en-US" sz="2000" dirty="0">
              <a:solidFill>
                <a:schemeClr val="tx1"/>
              </a:solidFill>
            </a:endParaRPr>
          </a:p>
          <a:p>
            <a:pPr marL="0" lvl="0" indent="0" eaLnBrk="0" fontAlgn="base" hangingPunct="0">
              <a:lnSpc>
                <a:spcPct val="150000"/>
              </a:lnSpc>
              <a:spcBef>
                <a:spcPct val="0"/>
              </a:spcBef>
              <a:spcAft>
                <a:spcPct val="0"/>
              </a:spcAft>
              <a:buFontTx/>
              <a:buChar char="•"/>
            </a:pPr>
            <a:r>
              <a:rPr lang="en-US" altLang="en-US" sz="2000" dirty="0">
                <a:solidFill>
                  <a:srgbClr val="4A4A4A"/>
                </a:solidFill>
                <a:latin typeface="Open Sans"/>
              </a:rPr>
              <a:t>The </a:t>
            </a:r>
            <a:r>
              <a:rPr lang="en-US" altLang="en-US" sz="2000" b="1" dirty="0">
                <a:solidFill>
                  <a:srgbClr val="4A4A4A"/>
                </a:solidFill>
                <a:latin typeface="Open Sans"/>
              </a:rPr>
              <a:t>&lt;property&gt;</a:t>
            </a:r>
            <a:r>
              <a:rPr lang="en-US" altLang="en-US" sz="2000" dirty="0">
                <a:solidFill>
                  <a:srgbClr val="4A4A4A"/>
                </a:solidFill>
                <a:latin typeface="Open Sans"/>
              </a:rPr>
              <a:t> </a:t>
            </a:r>
            <a:r>
              <a:rPr lang="en-US" altLang="en-US" sz="2000" dirty="0" err="1">
                <a:solidFill>
                  <a:srgbClr val="4A4A4A"/>
                </a:solidFill>
                <a:latin typeface="Open Sans"/>
              </a:rPr>
              <a:t>subelement</a:t>
            </a:r>
            <a:r>
              <a:rPr lang="en-US" altLang="en-US" sz="2000" dirty="0">
                <a:solidFill>
                  <a:srgbClr val="4A4A4A"/>
                </a:solidFill>
                <a:latin typeface="Open Sans"/>
              </a:rPr>
              <a:t> of </a:t>
            </a:r>
            <a:r>
              <a:rPr lang="en-US" altLang="en-US" sz="2000" b="1" dirty="0">
                <a:solidFill>
                  <a:srgbClr val="4A4A4A"/>
                </a:solidFill>
                <a:latin typeface="Open Sans"/>
              </a:rPr>
              <a:t>&lt;bean&gt;</a:t>
            </a:r>
            <a:r>
              <a:rPr lang="en-US" altLang="en-US" sz="2000" dirty="0">
                <a:solidFill>
                  <a:srgbClr val="4A4A4A"/>
                </a:solidFill>
                <a:latin typeface="Open Sans"/>
              </a:rPr>
              <a:t> is used for setter </a:t>
            </a:r>
            <a:r>
              <a:rPr lang="en-US" altLang="en-US" sz="2000" dirty="0" smtClean="0">
                <a:solidFill>
                  <a:srgbClr val="4A4A4A"/>
                </a:solidFill>
                <a:latin typeface="Open Sans"/>
              </a:rPr>
              <a:t>injection.</a:t>
            </a:r>
            <a:endParaRPr lang="en-US" altLang="en-US" sz="2000" dirty="0">
              <a:solidFill>
                <a:srgbClr val="4A4A4A"/>
              </a:solidFill>
              <a:latin typeface="Open Sans"/>
            </a:endParaRPr>
          </a:p>
          <a:p>
            <a:pPr marL="0" lvl="0" indent="0" eaLnBrk="0" fontAlgn="base" hangingPunct="0">
              <a:lnSpc>
                <a:spcPct val="150000"/>
              </a:lnSpc>
              <a:spcBef>
                <a:spcPct val="0"/>
              </a:spcBef>
              <a:spcAft>
                <a:spcPct val="0"/>
              </a:spcAft>
              <a:buFontTx/>
              <a:buChar char="•"/>
            </a:pPr>
            <a:r>
              <a:rPr lang="en-US" altLang="en-US" sz="2000" dirty="0">
                <a:solidFill>
                  <a:srgbClr val="4A4A4A"/>
                </a:solidFill>
                <a:latin typeface="Open Sans"/>
              </a:rPr>
              <a:t>Setter-based Dependency Injection is accomplished by the container calling setter methods on your beans after invoking a no-argument.</a:t>
            </a:r>
          </a:p>
          <a:p>
            <a:pPr marL="0" lvl="0" indent="0" eaLnBrk="0" fontAlgn="base" hangingPunct="0">
              <a:lnSpc>
                <a:spcPct val="150000"/>
              </a:lnSpc>
              <a:spcBef>
                <a:spcPct val="0"/>
              </a:spcBef>
              <a:spcAft>
                <a:spcPct val="0"/>
              </a:spcAft>
              <a:buNone/>
            </a:pPr>
            <a:endParaRPr lang="en-US" altLang="en-US" sz="2000" dirty="0">
              <a:solidFill>
                <a:schemeClr val="tx1"/>
              </a:solidFill>
              <a:latin typeface="Arial" panose="020B0604020202020204" pitchFamily="34" charset="0"/>
            </a:endParaRPr>
          </a:p>
        </p:txBody>
      </p:sp>
    </p:spTree>
    <p:extLst>
      <p:ext uri="{BB962C8B-B14F-4D97-AF65-F5344CB8AC3E}">
        <p14:creationId xmlns:p14="http://schemas.microsoft.com/office/powerpoint/2010/main" val="37102630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DI</a:t>
            </a:r>
            <a:endParaRPr lang="en-IN" dirty="0"/>
          </a:p>
        </p:txBody>
      </p:sp>
      <p:pic>
        <p:nvPicPr>
          <p:cNvPr id="9218" name="Picture 2" descr="Benefits of Dependency Injection - Dependency Injection - Edureka"/>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1836"/>
          <a:stretch/>
        </p:blipFill>
        <p:spPr bwMode="auto">
          <a:xfrm>
            <a:off x="1240971" y="3762103"/>
            <a:ext cx="9522823" cy="8844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p:cNvGraphicFramePr/>
          <p:nvPr>
            <p:extLst>
              <p:ext uri="{D42A27DB-BD31-4B8C-83A1-F6EECF244321}">
                <p14:modId xmlns:p14="http://schemas.microsoft.com/office/powerpoint/2010/main" val="882549433"/>
              </p:ext>
            </p:extLst>
          </p:nvPr>
        </p:nvGraphicFramePr>
        <p:xfrm>
          <a:off x="1554479" y="2455816"/>
          <a:ext cx="8895806" cy="1476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775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smtClean="0"/>
              <a:t>What is Spring?</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noAutofit/>
          </a:bodyPr>
          <a:lstStyle/>
          <a:p>
            <a:pPr algn="just">
              <a:lnSpc>
                <a:spcPct val="150000"/>
              </a:lnSpc>
            </a:pPr>
            <a:r>
              <a:rPr lang="en-IN" sz="2200" i="1" dirty="0"/>
              <a:t>Spring Framework is a powerful lightweight application development framework used for Enterprise Java (JEE).</a:t>
            </a:r>
            <a:endParaRPr lang="en-IN" sz="2200" dirty="0"/>
          </a:p>
          <a:p>
            <a:pPr algn="just">
              <a:lnSpc>
                <a:spcPct val="150000"/>
              </a:lnSpc>
            </a:pPr>
            <a:r>
              <a:rPr lang="en-IN" sz="2200" dirty="0"/>
              <a:t>The core features of the Spring Framework can be used in developing any Java application. </a:t>
            </a:r>
            <a:endParaRPr lang="en-IN" sz="2200" dirty="0" smtClean="0"/>
          </a:p>
          <a:p>
            <a:pPr algn="just">
              <a:lnSpc>
                <a:spcPct val="150000"/>
              </a:lnSpc>
            </a:pPr>
            <a:r>
              <a:rPr lang="en-IN" sz="2200" dirty="0" smtClean="0"/>
              <a:t>It </a:t>
            </a:r>
            <a:r>
              <a:rPr lang="en-IN" sz="2200" dirty="0"/>
              <a:t>can be described as complete and modular framework. </a:t>
            </a:r>
            <a:endParaRPr lang="en-IN" sz="2200" dirty="0" smtClean="0"/>
          </a:p>
          <a:p>
            <a:pPr algn="just">
              <a:lnSpc>
                <a:spcPct val="150000"/>
              </a:lnSpc>
            </a:pPr>
            <a:r>
              <a:rPr lang="en-IN" sz="2200" dirty="0" smtClean="0"/>
              <a:t>The </a:t>
            </a:r>
            <a:r>
              <a:rPr lang="en-IN" sz="2200" dirty="0"/>
              <a:t>Spring Framework can be used for all layer implementations of a real time application. </a:t>
            </a:r>
            <a:endParaRPr lang="en-IN" sz="2200" dirty="0" smtClean="0"/>
          </a:p>
          <a:p>
            <a:pPr algn="just">
              <a:lnSpc>
                <a:spcPct val="150000"/>
              </a:lnSpc>
            </a:pPr>
            <a:r>
              <a:rPr lang="en-IN" sz="2200" dirty="0" smtClean="0"/>
              <a:t>It </a:t>
            </a:r>
            <a:r>
              <a:rPr lang="en-IN" sz="2200" dirty="0"/>
              <a:t>can also be used for the development of particular layer of a real time application unlike Struts and Hibernate, but with Spring we can develop all layers.</a:t>
            </a:r>
          </a:p>
        </p:txBody>
      </p:sp>
    </p:spTree>
    <p:extLst>
      <p:ext uri="{BB962C8B-B14F-4D97-AF65-F5344CB8AC3E}">
        <p14:creationId xmlns:p14="http://schemas.microsoft.com/office/powerpoint/2010/main" val="29673951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to Practical Demo</a:t>
            </a:r>
            <a:endParaRPr lang="en-IN" dirty="0"/>
          </a:p>
        </p:txBody>
      </p:sp>
      <p:sp>
        <p:nvSpPr>
          <p:cNvPr id="3" name="Text Placeholder 2"/>
          <p:cNvSpPr>
            <a:spLocks noGrp="1"/>
          </p:cNvSpPr>
          <p:nvPr>
            <p:ph type="body" idx="1"/>
          </p:nvPr>
        </p:nvSpPr>
        <p:spPr/>
        <p:txBody>
          <a:bodyPr/>
          <a:lstStyle/>
          <a:p>
            <a:r>
              <a:rPr lang="en-IN" dirty="0" smtClean="0"/>
              <a:t>Dependency Injection</a:t>
            </a:r>
            <a:endParaRPr lang="en-IN" dirty="0"/>
          </a:p>
        </p:txBody>
      </p:sp>
    </p:spTree>
    <p:extLst>
      <p:ext uri="{BB962C8B-B14F-4D97-AF65-F5344CB8AC3E}">
        <p14:creationId xmlns:p14="http://schemas.microsoft.com/office/powerpoint/2010/main" val="5031166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Spring Framework</a:t>
            </a:r>
          </a:p>
        </p:txBody>
      </p:sp>
      <p:sp>
        <p:nvSpPr>
          <p:cNvPr id="3" name="Content Placeholder 2"/>
          <p:cNvSpPr>
            <a:spLocks noGrp="1"/>
          </p:cNvSpPr>
          <p:nvPr>
            <p:ph idx="1"/>
          </p:nvPr>
        </p:nvSpPr>
        <p:spPr/>
        <p:txBody>
          <a:bodyPr>
            <a:normAutofit/>
          </a:bodyPr>
          <a:lstStyle/>
          <a:p>
            <a:pPr algn="just"/>
            <a:r>
              <a:rPr lang="en-IN" dirty="0" smtClean="0"/>
              <a:t>Spring </a:t>
            </a:r>
            <a:r>
              <a:rPr lang="en-IN" dirty="0"/>
              <a:t>allows developers to develop enterprise-class applications with the help of POJOs.</a:t>
            </a:r>
          </a:p>
          <a:p>
            <a:pPr algn="just"/>
            <a:r>
              <a:rPr lang="en-IN" dirty="0"/>
              <a:t>Offers templates for Hibernate, JDBC, Hibernate, JPA, etc. to reduce avoid writing lengthy code.</a:t>
            </a:r>
          </a:p>
          <a:p>
            <a:pPr algn="just"/>
            <a:r>
              <a:rPr lang="en-IN" dirty="0"/>
              <a:t>Provides abstraction to Java Enterprise Edition (JEE).</a:t>
            </a:r>
          </a:p>
          <a:p>
            <a:pPr algn="just"/>
            <a:r>
              <a:rPr lang="en-IN" dirty="0"/>
              <a:t>You can organize a spring in a modular fashion. So that if a number of packages and classes are substantial, you only need to about you need and ignore the rest.</a:t>
            </a:r>
          </a:p>
          <a:p>
            <a:pPr algn="just"/>
            <a:r>
              <a:rPr lang="en-IN" dirty="0"/>
              <a:t>It offers declarative support for transactions, formatting, validation, caching, etc.</a:t>
            </a:r>
          </a:p>
          <a:p>
            <a:pPr algn="just"/>
            <a:r>
              <a:rPr lang="en-IN" dirty="0"/>
              <a:t>The application developed using spring is simple as the environment-dependent code is moved into this framework.</a:t>
            </a:r>
          </a:p>
        </p:txBody>
      </p:sp>
    </p:spTree>
    <p:extLst>
      <p:ext uri="{BB962C8B-B14F-4D97-AF65-F5344CB8AC3E}">
        <p14:creationId xmlns:p14="http://schemas.microsoft.com/office/powerpoint/2010/main" val="30688320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Configuration</a:t>
            </a:r>
            <a:endParaRPr lang="en-IN" dirty="0"/>
          </a:p>
        </p:txBody>
      </p:sp>
      <p:sp>
        <p:nvSpPr>
          <p:cNvPr id="3" name="Content Placeholder 2"/>
          <p:cNvSpPr>
            <a:spLocks noGrp="1"/>
          </p:cNvSpPr>
          <p:nvPr>
            <p:ph idx="1"/>
          </p:nvPr>
        </p:nvSpPr>
        <p:spPr/>
        <p:txBody>
          <a:bodyPr/>
          <a:lstStyle/>
          <a:p>
            <a:pPr fontAlgn="base">
              <a:lnSpc>
                <a:spcPct val="150000"/>
              </a:lnSpc>
            </a:pPr>
            <a:r>
              <a:rPr lang="en-IN" dirty="0"/>
              <a:t>Till now we have seen </a:t>
            </a:r>
            <a:r>
              <a:rPr lang="en-IN" b="1" dirty="0"/>
              <a:t>XML-based configuration</a:t>
            </a:r>
            <a:r>
              <a:rPr lang="en-IN" dirty="0"/>
              <a:t> metadata is provided to the IOC Container. But is this the only way? The answer is No. We can provide the configuration metadata in the following two more ways.</a:t>
            </a:r>
          </a:p>
          <a:p>
            <a:pPr fontAlgn="base">
              <a:lnSpc>
                <a:spcPct val="150000"/>
              </a:lnSpc>
            </a:pPr>
            <a:r>
              <a:rPr lang="en-IN" b="1" dirty="0"/>
              <a:t>Annotation-based Configuration</a:t>
            </a:r>
            <a:endParaRPr lang="en-IN" dirty="0"/>
          </a:p>
          <a:p>
            <a:pPr fontAlgn="base">
              <a:lnSpc>
                <a:spcPct val="150000"/>
              </a:lnSpc>
            </a:pPr>
            <a:r>
              <a:rPr lang="en-IN" b="1" dirty="0"/>
              <a:t>Java-based Configuration</a:t>
            </a:r>
            <a:endParaRPr lang="en-IN" dirty="0"/>
          </a:p>
        </p:txBody>
      </p:sp>
    </p:spTree>
    <p:extLst>
      <p:ext uri="{BB962C8B-B14F-4D97-AF65-F5344CB8AC3E}">
        <p14:creationId xmlns:p14="http://schemas.microsoft.com/office/powerpoint/2010/main" val="2356659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bean Scope?</a:t>
            </a:r>
            <a:endParaRPr lang="en-IN" dirty="0"/>
          </a:p>
        </p:txBody>
      </p:sp>
      <p:sp>
        <p:nvSpPr>
          <p:cNvPr id="3" name="Content Placeholder 2"/>
          <p:cNvSpPr>
            <a:spLocks noGrp="1"/>
          </p:cNvSpPr>
          <p:nvPr>
            <p:ph idx="1"/>
          </p:nvPr>
        </p:nvSpPr>
        <p:spPr/>
        <p:txBody>
          <a:bodyPr/>
          <a:lstStyle/>
          <a:p>
            <a:pPr algn="just" fontAlgn="base"/>
            <a:r>
              <a:rPr lang="en-IN" dirty="0" smtClean="0"/>
              <a:t>While </a:t>
            </a:r>
            <a:r>
              <a:rPr lang="en-IN" dirty="0"/>
              <a:t>creating a bean definition, we can create as many object instances from a single class. Along with this, We can control the scope of the objects created from a particular bean definition. Spring framework provides the following Scopes</a:t>
            </a:r>
            <a:r>
              <a:rPr lang="en-IN" dirty="0" smtClean="0"/>
              <a:t>.</a:t>
            </a:r>
          </a:p>
          <a:p>
            <a:pPr algn="just" fontAlgn="base"/>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042920775"/>
              </p:ext>
            </p:extLst>
          </p:nvPr>
        </p:nvGraphicFramePr>
        <p:xfrm>
          <a:off x="940523" y="2886891"/>
          <a:ext cx="10071464" cy="3691154"/>
        </p:xfrm>
        <a:graphic>
          <a:graphicData uri="http://schemas.openxmlformats.org/drawingml/2006/table">
            <a:tbl>
              <a:tblPr>
                <a:tableStyleId>{5940675A-B579-460E-94D1-54222C63F5DA}</a:tableStyleId>
              </a:tblPr>
              <a:tblGrid>
                <a:gridCol w="2612574">
                  <a:extLst>
                    <a:ext uri="{9D8B030D-6E8A-4147-A177-3AD203B41FA5}">
                      <a16:colId xmlns:a16="http://schemas.microsoft.com/office/drawing/2014/main" val="655959674"/>
                    </a:ext>
                  </a:extLst>
                </a:gridCol>
                <a:gridCol w="7458890">
                  <a:extLst>
                    <a:ext uri="{9D8B030D-6E8A-4147-A177-3AD203B41FA5}">
                      <a16:colId xmlns:a16="http://schemas.microsoft.com/office/drawing/2014/main" val="2539970738"/>
                    </a:ext>
                  </a:extLst>
                </a:gridCol>
              </a:tblGrid>
              <a:tr h="277274">
                <a:tc>
                  <a:txBody>
                    <a:bodyPr/>
                    <a:lstStyle/>
                    <a:p>
                      <a:pPr algn="just" fontAlgn="base"/>
                      <a:r>
                        <a:rPr lang="en-IN" sz="1600">
                          <a:effectLst/>
                        </a:rPr>
                        <a:t>Scope</a:t>
                      </a:r>
                      <a:endParaRPr lang="en-IN" sz="1600" b="1">
                        <a:effectLst/>
                      </a:endParaRPr>
                    </a:p>
                  </a:txBody>
                  <a:tcPr marL="67567" marR="67567" marT="67567" marB="67567" anchor="ctr"/>
                </a:tc>
                <a:tc>
                  <a:txBody>
                    <a:bodyPr/>
                    <a:lstStyle/>
                    <a:p>
                      <a:pPr algn="just" fontAlgn="base"/>
                      <a:r>
                        <a:rPr lang="en-IN" sz="1600">
                          <a:effectLst/>
                        </a:rPr>
                        <a:t>Description</a:t>
                      </a:r>
                      <a:endParaRPr lang="en-IN" sz="1600" b="1">
                        <a:effectLst/>
                      </a:endParaRPr>
                    </a:p>
                  </a:txBody>
                  <a:tcPr marL="67567" marR="67567" marT="67567" marB="67567" anchor="ctr"/>
                </a:tc>
                <a:extLst>
                  <a:ext uri="{0D108BD9-81ED-4DB2-BD59-A6C34878D82A}">
                    <a16:rowId xmlns:a16="http://schemas.microsoft.com/office/drawing/2014/main" val="470894460"/>
                  </a:ext>
                </a:extLst>
              </a:tr>
              <a:tr h="455678">
                <a:tc>
                  <a:txBody>
                    <a:bodyPr/>
                    <a:lstStyle/>
                    <a:p>
                      <a:pPr algn="just"/>
                      <a:r>
                        <a:rPr lang="en-IN" sz="1600" dirty="0">
                          <a:effectLst/>
                        </a:rPr>
                        <a:t>singleton</a:t>
                      </a:r>
                    </a:p>
                  </a:txBody>
                  <a:tcPr marL="67567" marR="67567" marT="67567" marB="67567" anchor="ctr"/>
                </a:tc>
                <a:tc>
                  <a:txBody>
                    <a:bodyPr/>
                    <a:lstStyle/>
                    <a:p>
                      <a:pPr algn="just" fontAlgn="base"/>
                      <a:r>
                        <a:rPr lang="en-IN" sz="1600" b="0" i="0" kern="1200" dirty="0" smtClean="0">
                          <a:solidFill>
                            <a:schemeClr val="tx1"/>
                          </a:solidFill>
                          <a:effectLst/>
                          <a:latin typeface="+mn-lt"/>
                          <a:ea typeface="+mn-ea"/>
                          <a:cs typeface="+mn-cs"/>
                        </a:rPr>
                        <a:t>It mean a single object. When we set the scope to singleton, the IOC container creates only a single instance of the object defined by the bean definition.</a:t>
                      </a:r>
                      <a:endParaRPr lang="en-IN" sz="1600" b="0" i="0" kern="1200" dirty="0">
                        <a:solidFill>
                          <a:schemeClr val="tx1"/>
                        </a:solidFill>
                        <a:effectLst/>
                        <a:latin typeface="+mn-lt"/>
                        <a:ea typeface="+mn-ea"/>
                        <a:cs typeface="+mn-cs"/>
                      </a:endParaRPr>
                    </a:p>
                  </a:txBody>
                  <a:tcPr marL="67567" marR="67567" marT="67567" marB="67567" anchor="ctr"/>
                </a:tc>
                <a:extLst>
                  <a:ext uri="{0D108BD9-81ED-4DB2-BD59-A6C34878D82A}">
                    <a16:rowId xmlns:a16="http://schemas.microsoft.com/office/drawing/2014/main" val="3356881177"/>
                  </a:ext>
                </a:extLst>
              </a:tr>
              <a:tr h="634083">
                <a:tc>
                  <a:txBody>
                    <a:bodyPr/>
                    <a:lstStyle/>
                    <a:p>
                      <a:pPr algn="just"/>
                      <a:r>
                        <a:rPr lang="en-IN" sz="1600" dirty="0">
                          <a:effectLst/>
                        </a:rPr>
                        <a:t>prototype</a:t>
                      </a:r>
                    </a:p>
                  </a:txBody>
                  <a:tcPr marL="67567" marR="67567" marT="67567" marB="67567" anchor="ctr"/>
                </a:tc>
                <a:tc>
                  <a:txBody>
                    <a:bodyPr/>
                    <a:lstStyle/>
                    <a:p>
                      <a:pPr algn="just"/>
                      <a:r>
                        <a:rPr lang="en-IN" sz="1600" b="0" i="0" kern="1200" dirty="0" smtClean="0">
                          <a:solidFill>
                            <a:schemeClr val="tx1"/>
                          </a:solidFill>
                          <a:effectLst/>
                          <a:latin typeface="+mn-lt"/>
                          <a:ea typeface="+mn-ea"/>
                          <a:cs typeface="+mn-cs"/>
                        </a:rPr>
                        <a:t>The prototype scope means every time a new instance of an object is created. The Spring IOC Container will create a new object whenever we will call the getBean() method.</a:t>
                      </a:r>
                      <a:endParaRPr lang="en-IN" sz="1600" dirty="0">
                        <a:effectLst/>
                      </a:endParaRPr>
                    </a:p>
                  </a:txBody>
                  <a:tcPr marL="67567" marR="67567" marT="67567" marB="67567" anchor="ctr"/>
                </a:tc>
                <a:extLst>
                  <a:ext uri="{0D108BD9-81ED-4DB2-BD59-A6C34878D82A}">
                    <a16:rowId xmlns:a16="http://schemas.microsoft.com/office/drawing/2014/main" val="4088733491"/>
                  </a:ext>
                </a:extLst>
              </a:tr>
              <a:tr h="455678">
                <a:tc>
                  <a:txBody>
                    <a:bodyPr/>
                    <a:lstStyle/>
                    <a:p>
                      <a:pPr algn="just"/>
                      <a:r>
                        <a:rPr lang="en-IN" sz="1600" dirty="0">
                          <a:effectLst/>
                        </a:rPr>
                        <a:t>request</a:t>
                      </a:r>
                    </a:p>
                  </a:txBody>
                  <a:tcPr marL="67567" marR="67567" marT="67567" marB="67567" anchor="ctr"/>
                </a:tc>
                <a:tc>
                  <a:txBody>
                    <a:bodyPr/>
                    <a:lstStyle/>
                    <a:p>
                      <a:pPr algn="just"/>
                      <a:r>
                        <a:rPr lang="en-IN" sz="1600" dirty="0">
                          <a:effectLst/>
                        </a:rPr>
                        <a:t>It scopes a single bean definition to the HTTP request.</a:t>
                      </a:r>
                    </a:p>
                  </a:txBody>
                  <a:tcPr marL="67567" marR="67567" marT="67567" marB="67567" anchor="ctr"/>
                </a:tc>
                <a:extLst>
                  <a:ext uri="{0D108BD9-81ED-4DB2-BD59-A6C34878D82A}">
                    <a16:rowId xmlns:a16="http://schemas.microsoft.com/office/drawing/2014/main" val="592176531"/>
                  </a:ext>
                </a:extLst>
              </a:tr>
              <a:tr h="455678">
                <a:tc>
                  <a:txBody>
                    <a:bodyPr/>
                    <a:lstStyle/>
                    <a:p>
                      <a:pPr algn="just"/>
                      <a:r>
                        <a:rPr lang="en-IN" sz="1600" dirty="0">
                          <a:effectLst/>
                        </a:rPr>
                        <a:t>session</a:t>
                      </a:r>
                    </a:p>
                  </a:txBody>
                  <a:tcPr marL="67567" marR="67567" marT="67567" marB="67567" anchor="ctr"/>
                </a:tc>
                <a:tc>
                  <a:txBody>
                    <a:bodyPr/>
                    <a:lstStyle/>
                    <a:p>
                      <a:pPr algn="just"/>
                      <a:r>
                        <a:rPr lang="en-IN" sz="1600">
                          <a:effectLst/>
                        </a:rPr>
                        <a:t>It scopes a single bean definition to the HTTP session.</a:t>
                      </a:r>
                    </a:p>
                  </a:txBody>
                  <a:tcPr marL="67567" marR="67567" marT="67567" marB="67567" anchor="ctr"/>
                </a:tc>
                <a:extLst>
                  <a:ext uri="{0D108BD9-81ED-4DB2-BD59-A6C34878D82A}">
                    <a16:rowId xmlns:a16="http://schemas.microsoft.com/office/drawing/2014/main" val="1782287281"/>
                  </a:ext>
                </a:extLst>
              </a:tr>
              <a:tr h="455678">
                <a:tc>
                  <a:txBody>
                    <a:bodyPr/>
                    <a:lstStyle/>
                    <a:p>
                      <a:pPr algn="just"/>
                      <a:r>
                        <a:rPr lang="en-IN" sz="1600" dirty="0">
                          <a:effectLst/>
                        </a:rPr>
                        <a:t>application</a:t>
                      </a:r>
                    </a:p>
                  </a:txBody>
                  <a:tcPr marL="67567" marR="67567" marT="67567" marB="67567" anchor="ctr"/>
                </a:tc>
                <a:tc>
                  <a:txBody>
                    <a:bodyPr/>
                    <a:lstStyle/>
                    <a:p>
                      <a:pPr algn="just"/>
                      <a:r>
                        <a:rPr lang="en-IN" sz="1600">
                          <a:effectLst/>
                        </a:rPr>
                        <a:t>It scopes a single bean definition to the ServletContext</a:t>
                      </a:r>
                    </a:p>
                  </a:txBody>
                  <a:tcPr marL="67567" marR="67567" marT="67567" marB="67567" anchor="ctr"/>
                </a:tc>
                <a:extLst>
                  <a:ext uri="{0D108BD9-81ED-4DB2-BD59-A6C34878D82A}">
                    <a16:rowId xmlns:a16="http://schemas.microsoft.com/office/drawing/2014/main" val="1491512230"/>
                  </a:ext>
                </a:extLst>
              </a:tr>
              <a:tr h="455678">
                <a:tc>
                  <a:txBody>
                    <a:bodyPr/>
                    <a:lstStyle/>
                    <a:p>
                      <a:pPr algn="just"/>
                      <a:r>
                        <a:rPr lang="en-IN" sz="1600" dirty="0" err="1">
                          <a:effectLst/>
                        </a:rPr>
                        <a:t>websocket</a:t>
                      </a:r>
                      <a:endParaRPr lang="en-IN" sz="1600" dirty="0">
                        <a:effectLst/>
                      </a:endParaRPr>
                    </a:p>
                  </a:txBody>
                  <a:tcPr marL="67567" marR="67567" marT="67567" marB="67567" anchor="ctr"/>
                </a:tc>
                <a:tc>
                  <a:txBody>
                    <a:bodyPr/>
                    <a:lstStyle/>
                    <a:p>
                      <a:pPr algn="just"/>
                      <a:r>
                        <a:rPr lang="en-IN" sz="1600" dirty="0">
                          <a:effectLst/>
                        </a:rPr>
                        <a:t>It scopes a single bean definition to the </a:t>
                      </a:r>
                      <a:r>
                        <a:rPr lang="en-IN" sz="1600" dirty="0" err="1">
                          <a:effectLst/>
                        </a:rPr>
                        <a:t>WebSocket</a:t>
                      </a:r>
                      <a:r>
                        <a:rPr lang="en-IN" sz="1600" dirty="0">
                          <a:effectLst/>
                        </a:rPr>
                        <a:t>.</a:t>
                      </a:r>
                    </a:p>
                  </a:txBody>
                  <a:tcPr marL="67567" marR="67567" marT="67567" marB="67567" anchor="ctr"/>
                </a:tc>
                <a:extLst>
                  <a:ext uri="{0D108BD9-81ED-4DB2-BD59-A6C34878D82A}">
                    <a16:rowId xmlns:a16="http://schemas.microsoft.com/office/drawing/2014/main" val="3059543146"/>
                  </a:ext>
                </a:extLst>
              </a:tr>
            </a:tbl>
          </a:graphicData>
        </a:graphic>
      </p:graphicFrame>
    </p:spTree>
    <p:extLst>
      <p:ext uri="{BB962C8B-B14F-4D97-AF65-F5344CB8AC3E}">
        <p14:creationId xmlns:p14="http://schemas.microsoft.com/office/powerpoint/2010/main" val="870198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to Practical Demo</a:t>
            </a:r>
            <a:endParaRPr lang="en-IN" dirty="0"/>
          </a:p>
        </p:txBody>
      </p:sp>
      <p:sp>
        <p:nvSpPr>
          <p:cNvPr id="3" name="Text Placeholder 2"/>
          <p:cNvSpPr>
            <a:spLocks noGrp="1"/>
          </p:cNvSpPr>
          <p:nvPr>
            <p:ph type="body" idx="1"/>
          </p:nvPr>
        </p:nvSpPr>
        <p:spPr/>
        <p:txBody>
          <a:bodyPr/>
          <a:lstStyle/>
          <a:p>
            <a:r>
              <a:rPr lang="en-IN" dirty="0" err="1" smtClean="0"/>
              <a:t>BeanScopeDemo</a:t>
            </a:r>
            <a:endParaRPr lang="en-IN" dirty="0"/>
          </a:p>
        </p:txBody>
      </p:sp>
    </p:spTree>
    <p:extLst>
      <p:ext uri="{BB962C8B-B14F-4D97-AF65-F5344CB8AC3E}">
        <p14:creationId xmlns:p14="http://schemas.microsoft.com/office/powerpoint/2010/main" val="17458251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Bean Life Cycle</a:t>
            </a:r>
            <a:endParaRPr lang="en-IN" dirty="0"/>
          </a:p>
        </p:txBody>
      </p:sp>
      <p:sp>
        <p:nvSpPr>
          <p:cNvPr id="3" name="Content Placeholder 2"/>
          <p:cNvSpPr>
            <a:spLocks noGrp="1"/>
          </p:cNvSpPr>
          <p:nvPr>
            <p:ph idx="1"/>
          </p:nvPr>
        </p:nvSpPr>
        <p:spPr/>
        <p:txBody>
          <a:bodyPr>
            <a:normAutofit lnSpcReduction="10000"/>
          </a:bodyPr>
          <a:lstStyle/>
          <a:p>
            <a:pPr algn="just" fontAlgn="base">
              <a:lnSpc>
                <a:spcPct val="150000"/>
              </a:lnSpc>
            </a:pPr>
            <a:r>
              <a:rPr lang="en-IN" b="1" dirty="0"/>
              <a:t>The Lifecycle of any bean means </a:t>
            </a:r>
            <a:endParaRPr lang="en-IN" b="1" dirty="0" smtClean="0"/>
          </a:p>
          <a:p>
            <a:pPr algn="just" fontAlgn="base">
              <a:lnSpc>
                <a:spcPct val="150000"/>
              </a:lnSpc>
            </a:pPr>
            <a:r>
              <a:rPr lang="en-IN" b="1" dirty="0" smtClean="0"/>
              <a:t>how </a:t>
            </a:r>
            <a:r>
              <a:rPr lang="en-IN" b="1" dirty="0"/>
              <a:t>the bean is created, </a:t>
            </a:r>
            <a:endParaRPr lang="en-IN" b="1" dirty="0" smtClean="0"/>
          </a:p>
          <a:p>
            <a:pPr algn="just" fontAlgn="base">
              <a:lnSpc>
                <a:spcPct val="150000"/>
              </a:lnSpc>
            </a:pPr>
            <a:r>
              <a:rPr lang="en-IN" b="1" dirty="0" smtClean="0"/>
              <a:t>how </a:t>
            </a:r>
            <a:r>
              <a:rPr lang="en-IN" b="1" dirty="0"/>
              <a:t>it goes from one stage to another, </a:t>
            </a:r>
            <a:endParaRPr lang="en-IN" b="1" dirty="0" smtClean="0"/>
          </a:p>
          <a:p>
            <a:pPr algn="just" fontAlgn="base">
              <a:lnSpc>
                <a:spcPct val="150000"/>
              </a:lnSpc>
            </a:pPr>
            <a:r>
              <a:rPr lang="en-IN" b="1" dirty="0" smtClean="0"/>
              <a:t>what </a:t>
            </a:r>
            <a:r>
              <a:rPr lang="en-IN" b="1" dirty="0"/>
              <a:t>are the stages involved from creation to destruction of any object or bean. </a:t>
            </a:r>
            <a:endParaRPr lang="en-IN" b="1" dirty="0" smtClean="0"/>
          </a:p>
          <a:p>
            <a:pPr algn="just" fontAlgn="base">
              <a:lnSpc>
                <a:spcPct val="150000"/>
              </a:lnSpc>
            </a:pPr>
            <a:r>
              <a:rPr lang="en-IN" b="1" dirty="0" smtClean="0"/>
              <a:t>In </a:t>
            </a:r>
            <a:r>
              <a:rPr lang="en-IN" b="1" dirty="0"/>
              <a:t>the same way, we have a bean life cycle in the spring framework</a:t>
            </a:r>
            <a:r>
              <a:rPr lang="en-IN" b="1" dirty="0" smtClean="0"/>
              <a:t>.</a:t>
            </a:r>
          </a:p>
          <a:p>
            <a:pPr algn="just" fontAlgn="base">
              <a:lnSpc>
                <a:spcPct val="150000"/>
              </a:lnSpc>
            </a:pPr>
            <a:r>
              <a:rPr lang="en-IN" b="1" dirty="0" smtClean="0"/>
              <a:t>There </a:t>
            </a:r>
            <a:r>
              <a:rPr lang="en-IN" b="1" dirty="0"/>
              <a:t>are some stages involved in the Spring bean life cycle that we will see </a:t>
            </a:r>
            <a:r>
              <a:rPr lang="en-IN" b="1" dirty="0" smtClean="0"/>
              <a:t>now.</a:t>
            </a:r>
            <a:endParaRPr lang="en-IN" dirty="0"/>
          </a:p>
        </p:txBody>
      </p:sp>
    </p:spTree>
    <p:extLst>
      <p:ext uri="{BB962C8B-B14F-4D97-AF65-F5344CB8AC3E}">
        <p14:creationId xmlns:p14="http://schemas.microsoft.com/office/powerpoint/2010/main" val="3358140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t>What is Spring Bean </a:t>
            </a:r>
            <a:r>
              <a:rPr lang="en-IN" dirty="0" smtClean="0"/>
              <a:t>Lifecycle?</a:t>
            </a:r>
            <a:endParaRPr lang="en-IN" dirty="0"/>
          </a:p>
        </p:txBody>
      </p:sp>
      <p:sp>
        <p:nvSpPr>
          <p:cNvPr id="3" name="Content Placeholder 2"/>
          <p:cNvSpPr>
            <a:spLocks noGrp="1"/>
          </p:cNvSpPr>
          <p:nvPr>
            <p:ph idx="1"/>
          </p:nvPr>
        </p:nvSpPr>
        <p:spPr/>
        <p:txBody>
          <a:bodyPr>
            <a:normAutofit/>
          </a:bodyPr>
          <a:lstStyle/>
          <a:p>
            <a:pPr algn="just" fontAlgn="base">
              <a:lnSpc>
                <a:spcPct val="100000"/>
              </a:lnSpc>
            </a:pPr>
            <a:r>
              <a:rPr lang="en-IN" dirty="0"/>
              <a:t>Beans are nothing but objects in Spring. </a:t>
            </a:r>
            <a:endParaRPr lang="en-IN" dirty="0" smtClean="0"/>
          </a:p>
          <a:p>
            <a:pPr algn="just" fontAlgn="base">
              <a:lnSpc>
                <a:spcPct val="100000"/>
              </a:lnSpc>
            </a:pPr>
            <a:r>
              <a:rPr lang="en-IN" dirty="0" smtClean="0"/>
              <a:t>IOC </a:t>
            </a:r>
            <a:r>
              <a:rPr lang="en-IN" dirty="0"/>
              <a:t>container in Spring is responsible for creating objects from the configuration metadata that we supply in a config file. </a:t>
            </a:r>
            <a:endParaRPr lang="en-IN" dirty="0" smtClean="0"/>
          </a:p>
          <a:p>
            <a:pPr algn="just" fontAlgn="base">
              <a:lnSpc>
                <a:spcPct val="100000"/>
              </a:lnSpc>
            </a:pPr>
            <a:r>
              <a:rPr lang="en-IN" dirty="0" smtClean="0"/>
              <a:t>The </a:t>
            </a:r>
            <a:r>
              <a:rPr lang="en-IN" dirty="0"/>
              <a:t>container is responsible to manage the overall life cycle of the Spring beans </a:t>
            </a:r>
            <a:r>
              <a:rPr lang="en-IN" dirty="0" smtClean="0"/>
              <a:t>i.e. </a:t>
            </a:r>
            <a:r>
              <a:rPr lang="en-IN" dirty="0"/>
              <a:t>from the creation of a bean to its destruction.</a:t>
            </a:r>
          </a:p>
        </p:txBody>
      </p:sp>
      <p:pic>
        <p:nvPicPr>
          <p:cNvPr id="3076" name="Picture 4" descr="https://codedec.com/wp-content/uploads/2021/05/bea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097" y="3526971"/>
            <a:ext cx="10800705" cy="305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996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to Practical Demo</a:t>
            </a:r>
            <a:endParaRPr lang="en-IN" dirty="0"/>
          </a:p>
        </p:txBody>
      </p:sp>
      <p:sp>
        <p:nvSpPr>
          <p:cNvPr id="3" name="Text Placeholder 2"/>
          <p:cNvSpPr>
            <a:spLocks noGrp="1"/>
          </p:cNvSpPr>
          <p:nvPr>
            <p:ph type="body" idx="1"/>
          </p:nvPr>
        </p:nvSpPr>
        <p:spPr/>
        <p:txBody>
          <a:bodyPr/>
          <a:lstStyle/>
          <a:p>
            <a:r>
              <a:rPr lang="en-IN" dirty="0" err="1" smtClean="0"/>
              <a:t>BeanLifeCycleDemo</a:t>
            </a:r>
            <a:endParaRPr lang="en-IN" dirty="0"/>
          </a:p>
        </p:txBody>
      </p:sp>
    </p:spTree>
    <p:extLst>
      <p:ext uri="{BB962C8B-B14F-4D97-AF65-F5344CB8AC3E}">
        <p14:creationId xmlns:p14="http://schemas.microsoft.com/office/powerpoint/2010/main" val="4132939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Autowiring : By XML configuration or @Autowired</a:t>
            </a:r>
            <a:endParaRPr lang="en-IN" dirty="0"/>
          </a:p>
        </p:txBody>
      </p:sp>
      <p:sp>
        <p:nvSpPr>
          <p:cNvPr id="3" name="Content Placeholder 2"/>
          <p:cNvSpPr>
            <a:spLocks noGrp="1"/>
          </p:cNvSpPr>
          <p:nvPr>
            <p:ph idx="1"/>
          </p:nvPr>
        </p:nvSpPr>
        <p:spPr/>
        <p:txBody>
          <a:bodyPr>
            <a:normAutofit fontScale="92500" lnSpcReduction="10000"/>
          </a:bodyPr>
          <a:lstStyle/>
          <a:p>
            <a:pPr algn="just" fontAlgn="base"/>
            <a:r>
              <a:rPr lang="en-IN" dirty="0" smtClean="0"/>
              <a:t>We </a:t>
            </a:r>
            <a:r>
              <a:rPr lang="en-IN" dirty="0"/>
              <a:t>declare all the bean dependencies in a config file, the container then creates an object by autowiring the relationship between collaborating beans. This is called </a:t>
            </a:r>
            <a:r>
              <a:rPr lang="en-IN" b="1" i="1" dirty="0"/>
              <a:t>Spring bean autowiring</a:t>
            </a:r>
            <a:r>
              <a:rPr lang="en-IN" dirty="0" smtClean="0"/>
              <a:t>.</a:t>
            </a:r>
          </a:p>
          <a:p>
            <a:pPr algn="just" fontAlgn="base"/>
            <a:r>
              <a:rPr lang="en-IN" b="1" dirty="0"/>
              <a:t>In this, we don’t need to use &lt;construstor-arg&gt; and &lt;property&gt; element in XML file</a:t>
            </a:r>
            <a:r>
              <a:rPr lang="en-IN" b="1" dirty="0" smtClean="0"/>
              <a:t>.</a:t>
            </a:r>
          </a:p>
          <a:p>
            <a:pPr algn="just" fontAlgn="base"/>
            <a:r>
              <a:rPr lang="en-IN" b="1" dirty="0" smtClean="0"/>
              <a:t>For autowiring w can either set it up by xml configuration file or @Autowired annotation.</a:t>
            </a:r>
            <a:endParaRPr lang="en-IN" dirty="0"/>
          </a:p>
          <a:p>
            <a:pPr algn="just" fontAlgn="base"/>
            <a:r>
              <a:rPr lang="en-IN" b="1" dirty="0"/>
              <a:t>Internally, It uses Setter Method or Constructor Injection.</a:t>
            </a:r>
            <a:endParaRPr lang="en-IN" dirty="0"/>
          </a:p>
          <a:p>
            <a:pPr algn="just" fontAlgn="base"/>
            <a:r>
              <a:rPr lang="en-IN" b="1" dirty="0"/>
              <a:t>It is used with reference type and not with primitive and String</a:t>
            </a:r>
            <a:r>
              <a:rPr lang="en-IN" b="1" dirty="0" smtClean="0"/>
              <a:t>.</a:t>
            </a:r>
          </a:p>
          <a:p>
            <a:pPr algn="just" fontAlgn="base"/>
            <a:r>
              <a:rPr lang="en-IN" b="1" dirty="0" smtClean="0"/>
              <a:t>Modes of Autowiring</a:t>
            </a:r>
          </a:p>
          <a:p>
            <a:pPr fontAlgn="base"/>
            <a:r>
              <a:rPr lang="fr-FR" b="1" dirty="0" smtClean="0"/>
              <a:t>default </a:t>
            </a:r>
            <a:r>
              <a:rPr lang="fr-FR" b="1" dirty="0"/>
              <a:t>mode</a:t>
            </a:r>
            <a:endParaRPr lang="fr-FR" dirty="0"/>
          </a:p>
          <a:p>
            <a:pPr fontAlgn="base"/>
            <a:r>
              <a:rPr lang="fr-FR" b="1" dirty="0"/>
              <a:t>byName mode</a:t>
            </a:r>
            <a:endParaRPr lang="fr-FR" dirty="0"/>
          </a:p>
          <a:p>
            <a:pPr fontAlgn="base"/>
            <a:r>
              <a:rPr lang="fr-FR" b="1" dirty="0"/>
              <a:t>byType mode</a:t>
            </a:r>
            <a:endParaRPr lang="fr-FR" dirty="0"/>
          </a:p>
          <a:p>
            <a:pPr fontAlgn="base"/>
            <a:r>
              <a:rPr lang="fr-FR" b="1" dirty="0"/>
              <a:t>constructor mode</a:t>
            </a:r>
            <a:endParaRPr lang="fr-FR" dirty="0"/>
          </a:p>
          <a:p>
            <a:pPr algn="just" fontAlgn="base"/>
            <a:endParaRPr lang="en-IN" dirty="0"/>
          </a:p>
          <a:p>
            <a:pPr algn="just" fontAlgn="base"/>
            <a:endParaRPr lang="en-IN" dirty="0"/>
          </a:p>
        </p:txBody>
      </p:sp>
    </p:spTree>
    <p:extLst>
      <p:ext uri="{BB962C8B-B14F-4D97-AF65-F5344CB8AC3E}">
        <p14:creationId xmlns:p14="http://schemas.microsoft.com/office/powerpoint/2010/main" val="2881604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to Practical Demo</a:t>
            </a:r>
            <a:endParaRPr lang="en-IN" dirty="0"/>
          </a:p>
        </p:txBody>
      </p:sp>
      <p:sp>
        <p:nvSpPr>
          <p:cNvPr id="3" name="Text Placeholder 2"/>
          <p:cNvSpPr>
            <a:spLocks noGrp="1"/>
          </p:cNvSpPr>
          <p:nvPr>
            <p:ph type="body" idx="1"/>
          </p:nvPr>
        </p:nvSpPr>
        <p:spPr/>
        <p:txBody>
          <a:bodyPr/>
          <a:lstStyle/>
          <a:p>
            <a:r>
              <a:rPr lang="en-IN" dirty="0" smtClean="0"/>
              <a:t>Spring Autowiring Demo</a:t>
            </a:r>
            <a:endParaRPr lang="en-IN" dirty="0"/>
          </a:p>
        </p:txBody>
      </p:sp>
    </p:spTree>
    <p:extLst>
      <p:ext uri="{BB962C8B-B14F-4D97-AF65-F5344CB8AC3E}">
        <p14:creationId xmlns:p14="http://schemas.microsoft.com/office/powerpoint/2010/main" val="738258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smtClean="0"/>
              <a:t>History and Origin</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91589324"/>
              </p:ext>
            </p:extLst>
          </p:nvPr>
        </p:nvGraphicFramePr>
        <p:xfrm>
          <a:off x="884509" y="1397788"/>
          <a:ext cx="10515600" cy="2560320"/>
        </p:xfrm>
        <a:graphic>
          <a:graphicData uri="http://schemas.openxmlformats.org/drawingml/2006/table">
            <a:tbl>
              <a:tblPr/>
              <a:tblGrid>
                <a:gridCol w="3505200">
                  <a:extLst>
                    <a:ext uri="{9D8B030D-6E8A-4147-A177-3AD203B41FA5}">
                      <a16:colId xmlns:a16="http://schemas.microsoft.com/office/drawing/2014/main" val="478651726"/>
                    </a:ext>
                  </a:extLst>
                </a:gridCol>
                <a:gridCol w="3505200">
                  <a:extLst>
                    <a:ext uri="{9D8B030D-6E8A-4147-A177-3AD203B41FA5}">
                      <a16:colId xmlns:a16="http://schemas.microsoft.com/office/drawing/2014/main" val="2852360332"/>
                    </a:ext>
                  </a:extLst>
                </a:gridCol>
                <a:gridCol w="3505200">
                  <a:extLst>
                    <a:ext uri="{9D8B030D-6E8A-4147-A177-3AD203B41FA5}">
                      <a16:colId xmlns:a16="http://schemas.microsoft.com/office/drawing/2014/main" val="528179698"/>
                    </a:ext>
                  </a:extLst>
                </a:gridCol>
              </a:tblGrid>
              <a:tr h="0">
                <a:tc>
                  <a:txBody>
                    <a:bodyPr/>
                    <a:lstStyle/>
                    <a:p>
                      <a:pPr algn="ctr"/>
                      <a:r>
                        <a:rPr lang="en-IN" dirty="0">
                          <a:effectLst/>
                        </a:rPr>
                        <a:t>Version</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a:effectLst/>
                        </a:rPr>
                        <a:t>Date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dirty="0">
                          <a:effectLst/>
                        </a:rPr>
                        <a:t>Notes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491841186"/>
                  </a:ext>
                </a:extLst>
              </a:tr>
              <a:tr h="0">
                <a:tc>
                  <a:txBody>
                    <a:bodyPr/>
                    <a:lstStyle/>
                    <a:p>
                      <a:r>
                        <a:rPr lang="en-IN" dirty="0">
                          <a:effectLst/>
                        </a:rPr>
                        <a:t>0.9</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2003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52691897"/>
                  </a:ext>
                </a:extLst>
              </a:tr>
              <a:tr h="0">
                <a:tc>
                  <a:txBody>
                    <a:bodyPr/>
                    <a:lstStyle/>
                    <a:p>
                      <a:r>
                        <a:rPr lang="en-IN">
                          <a:effectLst/>
                        </a:rPr>
                        <a:t>1.0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March 24, 2004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First production release.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53836773"/>
                  </a:ext>
                </a:extLst>
              </a:tr>
              <a:tr h="0">
                <a:tc>
                  <a:txBody>
                    <a:bodyPr/>
                    <a:lstStyle/>
                    <a:p>
                      <a:r>
                        <a:rPr lang="en-IN">
                          <a:effectLst/>
                        </a:rPr>
                        <a:t>2.0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2006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66370791"/>
                  </a:ext>
                </a:extLst>
              </a:tr>
              <a:tr h="0">
                <a:tc>
                  <a:txBody>
                    <a:bodyPr/>
                    <a:lstStyle/>
                    <a:p>
                      <a:r>
                        <a:rPr lang="en-IN" dirty="0">
                          <a:effectLst/>
                        </a:rPr>
                        <a:t>3.0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2009</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896754265"/>
                  </a:ext>
                </a:extLst>
              </a:tr>
              <a:tr h="0">
                <a:tc>
                  <a:txBody>
                    <a:bodyPr/>
                    <a:lstStyle/>
                    <a:p>
                      <a:r>
                        <a:rPr lang="en-IN">
                          <a:effectLst/>
                        </a:rPr>
                        <a:t>4.0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2013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94578893"/>
                  </a:ext>
                </a:extLst>
              </a:tr>
              <a:tr h="0">
                <a:tc>
                  <a:txBody>
                    <a:bodyPr/>
                    <a:lstStyle/>
                    <a:p>
                      <a:r>
                        <a:rPr lang="en-IN" dirty="0">
                          <a:effectLst/>
                        </a:rPr>
                        <a:t>5.0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IN">
                          <a:effectLst/>
                        </a:rPr>
                        <a:t>2017</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en-IN" dirty="0"/>
                    </a:p>
                  </a:txBody>
                  <a:tcPr>
                    <a:lnL w="9525" cap="flat" cmpd="sng" algn="ctr">
                      <a:solidFill>
                        <a:srgbClr val="A2A9B1"/>
                      </a:solidFill>
                      <a:prstDash val="solid"/>
                      <a:round/>
                      <a:headEnd type="none" w="med" len="med"/>
                      <a:tailEnd type="none" w="med" len="med"/>
                    </a:lnL>
                    <a:lnT w="9525" cap="flat" cmpd="sng" algn="ctr">
                      <a:solidFill>
                        <a:srgbClr val="A2A9B1"/>
                      </a:solidFill>
                      <a:prstDash val="solid"/>
                      <a:round/>
                      <a:headEnd type="none" w="med" len="med"/>
                      <a:tailEnd type="none" w="med" len="med"/>
                    </a:lnT>
                  </a:tcPr>
                </a:tc>
                <a:extLst>
                  <a:ext uri="{0D108BD9-81ED-4DB2-BD59-A6C34878D82A}">
                    <a16:rowId xmlns:a16="http://schemas.microsoft.com/office/drawing/2014/main" val="2928812483"/>
                  </a:ext>
                </a:extLst>
              </a:tr>
            </a:tbl>
          </a:graphicData>
        </a:graphic>
      </p:graphicFrame>
      <p:sp>
        <p:nvSpPr>
          <p:cNvPr id="5" name="Rectangle 1"/>
          <p:cNvSpPr>
            <a:spLocks noChangeArrowheads="1"/>
          </p:cNvSpPr>
          <p:nvPr/>
        </p:nvSpPr>
        <p:spPr bwMode="auto">
          <a:xfrm>
            <a:off x="-104503" y="-653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670559" y="4080284"/>
            <a:ext cx="11229703" cy="2031325"/>
          </a:xfrm>
          <a:prstGeom prst="rect">
            <a:avLst/>
          </a:prstGeom>
        </p:spPr>
        <p:txBody>
          <a:bodyPr wrap="square">
            <a:spAutoFit/>
          </a:bodyPr>
          <a:lstStyle/>
          <a:p>
            <a:pPr marL="342900" indent="-342900" algn="just">
              <a:buFont typeface="Arial" panose="020B0604020202020204" pitchFamily="34" charset="0"/>
              <a:buChar char="•"/>
            </a:pPr>
            <a:r>
              <a:rPr lang="en-IN" sz="2100" dirty="0">
                <a:solidFill>
                  <a:srgbClr val="202122"/>
                </a:solidFill>
                <a:latin typeface="Trebuchet MS" panose="020B0603020202020204" pitchFamily="34" charset="0"/>
              </a:rPr>
              <a:t>The first version was written by </a:t>
            </a:r>
            <a:r>
              <a:rPr lang="en-IN" sz="2100" dirty="0">
                <a:solidFill>
                  <a:srgbClr val="0645AD"/>
                </a:solidFill>
                <a:latin typeface="Trebuchet MS" panose="020B0603020202020204" pitchFamily="34" charset="0"/>
              </a:rPr>
              <a:t>Rod Johnson</a:t>
            </a:r>
            <a:r>
              <a:rPr lang="en-IN" sz="2100" dirty="0">
                <a:solidFill>
                  <a:srgbClr val="202122"/>
                </a:solidFill>
                <a:latin typeface="Trebuchet MS" panose="020B0603020202020204" pitchFamily="34" charset="0"/>
              </a:rPr>
              <a:t>, who released the framework with the publication of his book </a:t>
            </a:r>
            <a:r>
              <a:rPr lang="en-IN" sz="2100" i="1" dirty="0">
                <a:solidFill>
                  <a:srgbClr val="202122"/>
                </a:solidFill>
                <a:latin typeface="Trebuchet MS" panose="020B0603020202020204" pitchFamily="34" charset="0"/>
              </a:rPr>
              <a:t>Expert One-on-One J2EE Design and Development</a:t>
            </a:r>
            <a:r>
              <a:rPr lang="en-IN" sz="2100" dirty="0">
                <a:solidFill>
                  <a:srgbClr val="202122"/>
                </a:solidFill>
                <a:latin typeface="Trebuchet MS" panose="020B0603020202020204" pitchFamily="34" charset="0"/>
              </a:rPr>
              <a:t> in October 2002. The framework was first released under the </a:t>
            </a:r>
            <a:r>
              <a:rPr lang="en-IN" sz="2100" dirty="0">
                <a:solidFill>
                  <a:srgbClr val="0645AD"/>
                </a:solidFill>
                <a:latin typeface="Trebuchet MS" panose="020B0603020202020204" pitchFamily="34" charset="0"/>
              </a:rPr>
              <a:t>Apache 2.0 license</a:t>
            </a:r>
            <a:r>
              <a:rPr lang="en-IN" sz="2100" dirty="0">
                <a:solidFill>
                  <a:srgbClr val="202122"/>
                </a:solidFill>
                <a:latin typeface="Trebuchet MS" panose="020B0603020202020204" pitchFamily="34" charset="0"/>
              </a:rPr>
              <a:t> in June 2003. </a:t>
            </a:r>
            <a:endParaRPr lang="en-IN" sz="2100" dirty="0" smtClean="0">
              <a:solidFill>
                <a:srgbClr val="202122"/>
              </a:solidFill>
              <a:latin typeface="Trebuchet MS" panose="020B0603020202020204" pitchFamily="34" charset="0"/>
            </a:endParaRPr>
          </a:p>
          <a:p>
            <a:pPr marL="285750" indent="-285750" algn="just">
              <a:buFont typeface="Arial" panose="020B0604020202020204" pitchFamily="34" charset="0"/>
              <a:buChar char="•"/>
            </a:pPr>
            <a:r>
              <a:rPr lang="en-IN" sz="2100" b="1" dirty="0" smtClean="0">
                <a:latin typeface="Trebuchet MS" panose="020B0603020202020204" pitchFamily="34" charset="0"/>
              </a:rPr>
              <a:t>Roderick </a:t>
            </a:r>
            <a:r>
              <a:rPr lang="en-IN" sz="2100" b="1" dirty="0">
                <a:latin typeface="Trebuchet MS" panose="020B0603020202020204" pitchFamily="34" charset="0"/>
              </a:rPr>
              <a:t>B. Johnson, </a:t>
            </a:r>
            <a:r>
              <a:rPr lang="en-IN" sz="2100" dirty="0">
                <a:latin typeface="Trebuchet MS" panose="020B0603020202020204" pitchFamily="34" charset="0"/>
              </a:rPr>
              <a:t>an Australian computer specialist officially released the Spring Framework in 2004. Since its origin, the Spring Framework has released many versions.</a:t>
            </a:r>
            <a:endParaRPr lang="en-IN" sz="2100" dirty="0" smtClean="0">
              <a:solidFill>
                <a:srgbClr val="202122"/>
              </a:solidFill>
              <a:latin typeface="Trebuchet MS" panose="020B0603020202020204" pitchFamily="34" charset="0"/>
            </a:endParaRPr>
          </a:p>
          <a:p>
            <a:pPr marL="342900" indent="-342900" algn="just">
              <a:buFont typeface="Arial" panose="020B0604020202020204" pitchFamily="34" charset="0"/>
              <a:buChar char="•"/>
            </a:pPr>
            <a:r>
              <a:rPr lang="en-IN" sz="2100" dirty="0" smtClean="0">
                <a:latin typeface="Trebuchet MS" panose="020B0603020202020204" pitchFamily="34" charset="0"/>
              </a:rPr>
              <a:t>The </a:t>
            </a:r>
            <a:r>
              <a:rPr lang="en-IN" sz="2100" dirty="0">
                <a:latin typeface="Trebuchet MS" panose="020B0603020202020204" pitchFamily="34" charset="0"/>
              </a:rPr>
              <a:t>current stable version, as of March 2022, is </a:t>
            </a:r>
            <a:r>
              <a:rPr lang="en-IN" sz="2100" b="1" dirty="0">
                <a:latin typeface="Trebuchet MS" panose="020B0603020202020204" pitchFamily="34" charset="0"/>
              </a:rPr>
              <a:t>Spring 5.3.16</a:t>
            </a:r>
            <a:r>
              <a:rPr lang="en-IN" sz="2100" dirty="0">
                <a:latin typeface="Trebuchet MS" panose="020B0603020202020204" pitchFamily="34" charset="0"/>
              </a:rPr>
              <a:t>.</a:t>
            </a:r>
          </a:p>
        </p:txBody>
      </p:sp>
    </p:spTree>
    <p:extLst>
      <p:ext uri="{BB962C8B-B14F-4D97-AF65-F5344CB8AC3E}">
        <p14:creationId xmlns:p14="http://schemas.microsoft.com/office/powerpoint/2010/main" val="440711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Based Configuration</a:t>
            </a:r>
            <a:endParaRPr lang="en-IN" dirty="0"/>
          </a:p>
        </p:txBody>
      </p:sp>
      <p:sp>
        <p:nvSpPr>
          <p:cNvPr id="3" name="Content Placeholder 2"/>
          <p:cNvSpPr>
            <a:spLocks noGrp="1"/>
          </p:cNvSpPr>
          <p:nvPr>
            <p:ph idx="1"/>
          </p:nvPr>
        </p:nvSpPr>
        <p:spPr/>
        <p:txBody>
          <a:bodyPr>
            <a:normAutofit lnSpcReduction="10000"/>
          </a:bodyPr>
          <a:lstStyle/>
          <a:p>
            <a:pPr algn="just"/>
            <a:r>
              <a:rPr lang="en-IN" b="1" dirty="0"/>
              <a:t>Configuration of Spring Beans is required so that the container can create an object </a:t>
            </a:r>
            <a:r>
              <a:rPr lang="en-IN" b="1" dirty="0" err="1"/>
              <a:t>i.e</a:t>
            </a:r>
            <a:r>
              <a:rPr lang="en-IN" b="1" dirty="0"/>
              <a:t> we can implement the Inversion of Control feature of the spring framework. Using XML-based configuration is a good idea, but if you find writing XML files tiresome then Don’t worry, because Spring 3.1 came up with Java-based Configuration</a:t>
            </a:r>
            <a:r>
              <a:rPr lang="en-IN" b="1" dirty="0" smtClean="0"/>
              <a:t>.</a:t>
            </a:r>
          </a:p>
          <a:p>
            <a:pPr algn="just" fontAlgn="base"/>
            <a:r>
              <a:rPr lang="en-IN" b="1" dirty="0"/>
              <a:t>@Configuration &amp; @Bean</a:t>
            </a:r>
          </a:p>
          <a:p>
            <a:pPr algn="just" fontAlgn="base"/>
            <a:r>
              <a:rPr lang="en-IN" b="1" dirty="0"/>
              <a:t>According to the Documented Definition:</a:t>
            </a:r>
            <a:r>
              <a:rPr lang="en-IN" dirty="0"/>
              <a:t> </a:t>
            </a:r>
            <a:r>
              <a:rPr lang="en-IN" b="1" dirty="0"/>
              <a:t>@Configuration</a:t>
            </a:r>
            <a:r>
              <a:rPr lang="en-IN" dirty="0"/>
              <a:t> annotation indicates that a class declares one or more @Bean methods and may be processed by the spring container to generate bean definitions and service requests for those beans at runtime.</a:t>
            </a:r>
          </a:p>
          <a:p>
            <a:pPr algn="just" fontAlgn="base"/>
            <a:r>
              <a:rPr lang="en-IN" dirty="0"/>
              <a:t>Instead of writing the bean configuration in the XML file. We will write in a Java class file and the Spring container will take care of creating the object.</a:t>
            </a:r>
          </a:p>
          <a:p>
            <a:pPr algn="just" fontAlgn="base"/>
            <a:r>
              <a:rPr lang="en-IN" b="1" dirty="0"/>
              <a:t>@</a:t>
            </a:r>
            <a:r>
              <a:rPr lang="en-IN" b="1" dirty="0" smtClean="0"/>
              <a:t>Bean : I</a:t>
            </a:r>
            <a:r>
              <a:rPr lang="en-IN" dirty="0" smtClean="0"/>
              <a:t>n </a:t>
            </a:r>
            <a:r>
              <a:rPr lang="en-IN" dirty="0"/>
              <a:t>the XML file, we have used &lt;bean/&gt; element to declare the bean and now instead of this, we will use @Bean annotation on the method.</a:t>
            </a:r>
          </a:p>
          <a:p>
            <a:pPr algn="just"/>
            <a:endParaRPr lang="en-IN" dirty="0"/>
          </a:p>
        </p:txBody>
      </p:sp>
    </p:spTree>
    <p:extLst>
      <p:ext uri="{BB962C8B-B14F-4D97-AF65-F5344CB8AC3E}">
        <p14:creationId xmlns:p14="http://schemas.microsoft.com/office/powerpoint/2010/main" val="2082115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to Practical Demo</a:t>
            </a:r>
            <a:endParaRPr lang="en-IN" dirty="0"/>
          </a:p>
        </p:txBody>
      </p:sp>
      <p:sp>
        <p:nvSpPr>
          <p:cNvPr id="3" name="Text Placeholder 2"/>
          <p:cNvSpPr>
            <a:spLocks noGrp="1"/>
          </p:cNvSpPr>
          <p:nvPr>
            <p:ph type="body" idx="1"/>
          </p:nvPr>
        </p:nvSpPr>
        <p:spPr/>
        <p:txBody>
          <a:bodyPr/>
          <a:lstStyle/>
          <a:p>
            <a:r>
              <a:rPr lang="en-IN" dirty="0" smtClean="0"/>
              <a:t>Spring Java </a:t>
            </a:r>
            <a:r>
              <a:rPr lang="en-IN" smtClean="0"/>
              <a:t>Based Configuration </a:t>
            </a:r>
            <a:r>
              <a:rPr lang="en-IN" dirty="0" smtClean="0"/>
              <a:t>Demo</a:t>
            </a:r>
            <a:endParaRPr lang="en-IN" dirty="0"/>
          </a:p>
        </p:txBody>
      </p:sp>
    </p:spTree>
    <p:extLst>
      <p:ext uri="{BB962C8B-B14F-4D97-AF65-F5344CB8AC3E}">
        <p14:creationId xmlns:p14="http://schemas.microsoft.com/office/powerpoint/2010/main" val="12369278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Priyanka Sarode</a:t>
            </a:r>
            <a:endParaRPr lang="en-US" dirty="0"/>
          </a:p>
        </p:txBody>
      </p:sp>
    </p:spTree>
    <p:extLst>
      <p:ext uri="{BB962C8B-B14F-4D97-AF65-F5344CB8AC3E}">
        <p14:creationId xmlns:p14="http://schemas.microsoft.com/office/powerpoint/2010/main" val="3749363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Features Of Spring Framework</a:t>
            </a:r>
            <a:endParaRPr lang="en-IN" dirty="0"/>
          </a:p>
        </p:txBody>
      </p:sp>
      <p:sp>
        <p:nvSpPr>
          <p:cNvPr id="3" name="Content Placeholder 2"/>
          <p:cNvSpPr>
            <a:spLocks noGrp="1"/>
          </p:cNvSpPr>
          <p:nvPr>
            <p:ph idx="1"/>
          </p:nvPr>
        </p:nvSpPr>
        <p:spPr>
          <a:xfrm>
            <a:off x="648347" y="926759"/>
            <a:ext cx="11039452" cy="5053380"/>
          </a:xfrm>
        </p:spPr>
        <p:txBody>
          <a:bodyPr>
            <a:noAutofit/>
          </a:bodyPr>
          <a:lstStyle/>
          <a:p>
            <a:pPr algn="just"/>
            <a:r>
              <a:rPr lang="en-IN" sz="2100" b="1" dirty="0" smtClean="0"/>
              <a:t>Lightweight</a:t>
            </a:r>
            <a:r>
              <a:rPr lang="en-IN" sz="2100" b="1" dirty="0"/>
              <a:t>: </a:t>
            </a:r>
            <a:r>
              <a:rPr lang="en-IN" sz="2100" dirty="0"/>
              <a:t>Spring Framework is lightweight with respect to size and transparency. </a:t>
            </a:r>
          </a:p>
          <a:p>
            <a:pPr algn="just"/>
            <a:r>
              <a:rPr lang="en-IN" sz="2100" b="1" dirty="0"/>
              <a:t>Inversion Of Control (IoC): </a:t>
            </a:r>
            <a:r>
              <a:rPr lang="en-IN" sz="2100" dirty="0"/>
              <a:t>In Spring Framework, loose coupling is achieved using Inversion of Control. The objects give their own dependencies instead of creating or looking for dependent objects.</a:t>
            </a:r>
          </a:p>
          <a:p>
            <a:pPr algn="just"/>
            <a:r>
              <a:rPr lang="en-IN" sz="2100" b="1" dirty="0"/>
              <a:t>Aspect Oriented Programming (AOP): </a:t>
            </a:r>
            <a:r>
              <a:rPr lang="en-IN" sz="2100" dirty="0"/>
              <a:t>By separating application business logic from system services, Spring Framework supports Aspect Oriented Programming and enables cohesive development.</a:t>
            </a:r>
          </a:p>
          <a:p>
            <a:pPr algn="just"/>
            <a:r>
              <a:rPr lang="en-IN" sz="2100" b="1" dirty="0"/>
              <a:t>Container: </a:t>
            </a:r>
            <a:r>
              <a:rPr lang="en-IN" sz="2100" dirty="0"/>
              <a:t>Spring Framework creates and manages the life cycle and configuration of application objects.</a:t>
            </a:r>
          </a:p>
          <a:p>
            <a:pPr algn="just"/>
            <a:r>
              <a:rPr lang="en-IN" sz="2100" b="1" dirty="0"/>
              <a:t>MVC Framework: </a:t>
            </a:r>
            <a:r>
              <a:rPr lang="en-IN" sz="2100" dirty="0"/>
              <a:t>Spring Framework is a MVC web application framework. This framework is configurable via interfaces and accommodates multiple view technologies.</a:t>
            </a:r>
          </a:p>
          <a:p>
            <a:pPr algn="just"/>
            <a:r>
              <a:rPr lang="en-IN" sz="2100" b="1" dirty="0"/>
              <a:t>Transaction Management: </a:t>
            </a:r>
            <a:r>
              <a:rPr lang="en-IN" sz="2100" dirty="0"/>
              <a:t>For transaction management,</a:t>
            </a:r>
            <a:r>
              <a:rPr lang="en-IN" sz="2100" b="1" dirty="0"/>
              <a:t> </a:t>
            </a:r>
            <a:r>
              <a:rPr lang="en-IN" sz="2100" dirty="0"/>
              <a:t>Spring framework provides a generic abstraction layer. It is not tied to J2EE environments and it can be used in container-less environments.</a:t>
            </a:r>
          </a:p>
          <a:p>
            <a:pPr algn="just"/>
            <a:r>
              <a:rPr lang="en-IN" sz="2100" b="1" dirty="0"/>
              <a:t>JDBC Exception Handling: </a:t>
            </a:r>
            <a:r>
              <a:rPr lang="en-IN" sz="2100" dirty="0"/>
              <a:t>The JDBC abstraction layer of the Spring Framework offers an exception hierarchy, which simplifies the error handling strategy.</a:t>
            </a:r>
          </a:p>
        </p:txBody>
      </p:sp>
    </p:spTree>
    <p:extLst>
      <p:ext uri="{BB962C8B-B14F-4D97-AF65-F5344CB8AC3E}">
        <p14:creationId xmlns:p14="http://schemas.microsoft.com/office/powerpoint/2010/main" val="128928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Spring?</a:t>
            </a:r>
            <a:endParaRPr lang="en-IN" dirty="0"/>
          </a:p>
        </p:txBody>
      </p:sp>
      <p:sp>
        <p:nvSpPr>
          <p:cNvPr id="3" name="Content Placeholder 2"/>
          <p:cNvSpPr>
            <a:spLocks noGrp="1"/>
          </p:cNvSpPr>
          <p:nvPr>
            <p:ph idx="1"/>
          </p:nvPr>
        </p:nvSpPr>
        <p:spPr/>
        <p:txBody>
          <a:bodyPr>
            <a:normAutofit/>
          </a:bodyPr>
          <a:lstStyle/>
          <a:p>
            <a:pPr algn="just"/>
            <a:r>
              <a:rPr lang="en-IN" dirty="0" smtClean="0"/>
              <a:t>Works </a:t>
            </a:r>
            <a:r>
              <a:rPr lang="en-IN" dirty="0"/>
              <a:t>on </a:t>
            </a:r>
            <a:r>
              <a:rPr lang="en-IN" b="1" dirty="0"/>
              <a:t>POJO</a:t>
            </a:r>
            <a:r>
              <a:rPr lang="en-IN" dirty="0"/>
              <a:t>s (Plain Old Java Object) which makes your application lightweight.</a:t>
            </a:r>
          </a:p>
          <a:p>
            <a:pPr algn="just"/>
            <a:r>
              <a:rPr lang="en-IN" dirty="0"/>
              <a:t>Provides predefined templates for JDBC, Hibernate, JPA etc., thus reducing your effort of writing too much code.</a:t>
            </a:r>
          </a:p>
          <a:p>
            <a:pPr algn="just"/>
            <a:r>
              <a:rPr lang="en-IN" dirty="0"/>
              <a:t>Because of dependency injection feature, your code becomes loosely coupled.</a:t>
            </a:r>
          </a:p>
          <a:p>
            <a:pPr algn="just"/>
            <a:r>
              <a:rPr lang="en-IN" dirty="0"/>
              <a:t>Using Spring Framework, the development of </a:t>
            </a:r>
            <a:r>
              <a:rPr lang="en-IN" b="1" dirty="0"/>
              <a:t>Java Enterprise Edition</a:t>
            </a:r>
            <a:r>
              <a:rPr lang="en-IN" dirty="0"/>
              <a:t> (JEE) applications became faster.</a:t>
            </a:r>
          </a:p>
          <a:p>
            <a:pPr algn="just"/>
            <a:r>
              <a:rPr lang="en-IN" dirty="0"/>
              <a:t>It also provides strong abstraction to Java Enterprise Edition (JEE) specifications. </a:t>
            </a:r>
          </a:p>
          <a:p>
            <a:pPr algn="just"/>
            <a:r>
              <a:rPr lang="en-IN" dirty="0"/>
              <a:t>It provides declarative support for transactions, validation, caching and formatting.</a:t>
            </a:r>
          </a:p>
        </p:txBody>
      </p:sp>
    </p:spTree>
    <p:extLst>
      <p:ext uri="{BB962C8B-B14F-4D97-AF65-F5344CB8AC3E}">
        <p14:creationId xmlns:p14="http://schemas.microsoft.com/office/powerpoint/2010/main" val="51580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Demo</a:t>
            </a:r>
            <a:endParaRPr lang="en-IN" dirty="0"/>
          </a:p>
        </p:txBody>
      </p:sp>
      <p:sp>
        <p:nvSpPr>
          <p:cNvPr id="3" name="Text Placeholder 2"/>
          <p:cNvSpPr>
            <a:spLocks noGrp="1"/>
          </p:cNvSpPr>
          <p:nvPr>
            <p:ph type="body" idx="1"/>
          </p:nvPr>
        </p:nvSpPr>
        <p:spPr/>
        <p:txBody>
          <a:bodyPr/>
          <a:lstStyle/>
          <a:p>
            <a:r>
              <a:rPr lang="en-IN" dirty="0" smtClean="0"/>
              <a:t>Simple Mobile Application Using Spring</a:t>
            </a:r>
            <a:endParaRPr lang="en-IN" dirty="0"/>
          </a:p>
        </p:txBody>
      </p:sp>
    </p:spTree>
    <p:extLst>
      <p:ext uri="{BB962C8B-B14F-4D97-AF65-F5344CB8AC3E}">
        <p14:creationId xmlns:p14="http://schemas.microsoft.com/office/powerpoint/2010/main" val="591579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Spring Framework</a:t>
            </a:r>
            <a:endParaRPr lang="en-IN" dirty="0"/>
          </a:p>
        </p:txBody>
      </p:sp>
      <p:pic>
        <p:nvPicPr>
          <p:cNvPr id="3074" name="Picture 2" descr="Spring ecosystem - Spring Tutorial - Edureka"/>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198" r="1452"/>
          <a:stretch/>
        </p:blipFill>
        <p:spPr bwMode="auto">
          <a:xfrm>
            <a:off x="1002781" y="1515290"/>
            <a:ext cx="10335779" cy="4791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3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smtClean="0"/>
              <a:t>Spring Architecture</a:t>
            </a:r>
            <a:endParaRPr lang="en-US" dirty="0"/>
          </a:p>
        </p:txBody>
      </p:sp>
      <p:pic>
        <p:nvPicPr>
          <p:cNvPr id="1026" name="Picture 2" descr="https://docs.spring.io/spring-framework/docs/2.5.x/reference/images/spring-overvie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5573" y="1075765"/>
            <a:ext cx="6398340" cy="5054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867988" y="6065050"/>
            <a:ext cx="9823269" cy="369332"/>
          </a:xfrm>
          <a:prstGeom prst="rect">
            <a:avLst/>
          </a:prstGeom>
        </p:spPr>
        <p:txBody>
          <a:bodyPr wrap="square">
            <a:spAutoFit/>
          </a:bodyPr>
          <a:lstStyle/>
          <a:p>
            <a:r>
              <a:rPr lang="en-IN" dirty="0"/>
              <a:t>https://docs.spring.io/spring-framework/docs/2.5.x/reference/images/spring-overview.png</a:t>
            </a:r>
          </a:p>
        </p:txBody>
      </p:sp>
    </p:spTree>
    <p:extLst>
      <p:ext uri="{BB962C8B-B14F-4D97-AF65-F5344CB8AC3E}">
        <p14:creationId xmlns:p14="http://schemas.microsoft.com/office/powerpoint/2010/main" val="2429720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1470</TotalTime>
  <Words>2487</Words>
  <Application>Microsoft Office PowerPoint</Application>
  <PresentationFormat>Widescreen</PresentationFormat>
  <Paragraphs>234</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Courier New</vt:lpstr>
      <vt:lpstr>Open Sans</vt:lpstr>
      <vt:lpstr>Segoe UI</vt:lpstr>
      <vt:lpstr>Trebuchet MS</vt:lpstr>
      <vt:lpstr>2018</vt:lpstr>
      <vt:lpstr>Spring</vt:lpstr>
      <vt:lpstr>Index</vt:lpstr>
      <vt:lpstr>What is Spring?</vt:lpstr>
      <vt:lpstr>History and Origin</vt:lpstr>
      <vt:lpstr>Features Of Spring Framework</vt:lpstr>
      <vt:lpstr>Why Spring?</vt:lpstr>
      <vt:lpstr>Practical Demo</vt:lpstr>
      <vt:lpstr>Spring Framework</vt:lpstr>
      <vt:lpstr>Spring Architecture</vt:lpstr>
      <vt:lpstr>Spring Framework Architecture</vt:lpstr>
      <vt:lpstr>Spring Modules</vt:lpstr>
      <vt:lpstr>Benefits</vt:lpstr>
      <vt:lpstr>Back to Practical Example</vt:lpstr>
      <vt:lpstr>Simple Mobile App : Not touching to the Source Code</vt:lpstr>
      <vt:lpstr>PowerPoint Presentation</vt:lpstr>
      <vt:lpstr>What is IoC?</vt:lpstr>
      <vt:lpstr>PowerPoint Presentation</vt:lpstr>
      <vt:lpstr>What is IoC container?</vt:lpstr>
      <vt:lpstr>PowerPoint Presentation</vt:lpstr>
      <vt:lpstr>Back to Practical Demo</vt:lpstr>
      <vt:lpstr>PowerPoint Presentation</vt:lpstr>
      <vt:lpstr>Spring IoC Container</vt:lpstr>
      <vt:lpstr>Spring IoC Container</vt:lpstr>
      <vt:lpstr>Bean Factory</vt:lpstr>
      <vt:lpstr>Application Context</vt:lpstr>
      <vt:lpstr>Dependency Injection</vt:lpstr>
      <vt:lpstr>Dependency Injection</vt:lpstr>
      <vt:lpstr>Dependency Injection</vt:lpstr>
      <vt:lpstr>Benefits of DI</vt:lpstr>
      <vt:lpstr>Back to Practical Demo</vt:lpstr>
      <vt:lpstr>Advantages of Spring Framework</vt:lpstr>
      <vt:lpstr>Spring Configuration</vt:lpstr>
      <vt:lpstr>What is bean Scope?</vt:lpstr>
      <vt:lpstr>Back to Practical Demo</vt:lpstr>
      <vt:lpstr>Bean Life Cycle</vt:lpstr>
      <vt:lpstr>What is Spring Bean Lifecycle?</vt:lpstr>
      <vt:lpstr>Back to Practical Demo</vt:lpstr>
      <vt:lpstr>Spring Autowiring : By XML configuration or @Autowired</vt:lpstr>
      <vt:lpstr>Back to Practical Demo</vt:lpstr>
      <vt:lpstr>Java Based Configuration</vt:lpstr>
      <vt:lpstr>Back to Practical 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Priyanka Sarode</cp:lastModifiedBy>
  <cp:revision>170</cp:revision>
  <dcterms:created xsi:type="dcterms:W3CDTF">2019-03-07T07:10:25Z</dcterms:created>
  <dcterms:modified xsi:type="dcterms:W3CDTF">2022-09-22T11:23:55Z</dcterms:modified>
</cp:coreProperties>
</file>