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0" r:id="rId6"/>
    <p:sldId id="261" r:id="rId7"/>
    <p:sldId id="262" r:id="rId8"/>
    <p:sldId id="26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Spring JDBC</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smtClean="0"/>
              <a:t>Priyanka </a:t>
            </a:r>
            <a:r>
              <a:rPr lang="en-US" smtClean="0"/>
              <a:t>Sarode</a:t>
            </a:r>
            <a:endParaRPr lang="en-US" dirty="0"/>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pPr>
              <a:lnSpc>
                <a:spcPct val="150000"/>
              </a:lnSpc>
            </a:pPr>
            <a:r>
              <a:rPr lang="en-IN" dirty="0" smtClean="0"/>
              <a:t>Setting up Spring JDBC</a:t>
            </a:r>
          </a:p>
          <a:p>
            <a:pPr>
              <a:lnSpc>
                <a:spcPct val="150000"/>
              </a:lnSpc>
            </a:pPr>
            <a:r>
              <a:rPr lang="en-IN" dirty="0" smtClean="0"/>
              <a:t>What is Spring JDBC?</a:t>
            </a:r>
          </a:p>
          <a:p>
            <a:pPr>
              <a:lnSpc>
                <a:spcPct val="150000"/>
              </a:lnSpc>
            </a:pPr>
            <a:r>
              <a:rPr lang="en-IN" dirty="0" smtClean="0"/>
              <a:t>What is JDBCTemplate?</a:t>
            </a:r>
          </a:p>
          <a:p>
            <a:pPr>
              <a:lnSpc>
                <a:spcPct val="150000"/>
              </a:lnSpc>
            </a:pPr>
            <a:r>
              <a:rPr lang="en-IN" dirty="0" smtClean="0"/>
              <a:t>Configure JDBCTemplate</a:t>
            </a:r>
          </a:p>
          <a:p>
            <a:pPr>
              <a:lnSpc>
                <a:spcPct val="150000"/>
              </a:lnSpc>
            </a:pPr>
            <a:r>
              <a:rPr lang="en-IN" dirty="0" smtClean="0"/>
              <a:t>Insert operation</a:t>
            </a:r>
          </a:p>
          <a:p>
            <a:pPr>
              <a:lnSpc>
                <a:spcPct val="150000"/>
              </a:lnSpc>
            </a:pPr>
            <a:r>
              <a:rPr lang="en-IN" dirty="0" smtClean="0"/>
              <a:t>XML and Annotation based configuration.</a:t>
            </a:r>
          </a:p>
        </p:txBody>
      </p:sp>
    </p:spTree>
    <p:extLst>
      <p:ext uri="{BB962C8B-B14F-4D97-AF65-F5344CB8AC3E}">
        <p14:creationId xmlns:p14="http://schemas.microsoft.com/office/powerpoint/2010/main" val="373831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Spring JDBC</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IN" b="1" dirty="0"/>
              <a:t>Spring Framework is one of the powerful frameworks because it has many modules. Among the modules, It provides us with the </a:t>
            </a:r>
            <a:r>
              <a:rPr lang="en-IN" b="1" dirty="0" err="1"/>
              <a:t>Jdbc</a:t>
            </a:r>
            <a:r>
              <a:rPr lang="en-IN" b="1" dirty="0"/>
              <a:t> Template to connect with the database</a:t>
            </a:r>
            <a:r>
              <a:rPr lang="en-IN" b="1" dirty="0" smtClean="0"/>
              <a:t>.</a:t>
            </a:r>
          </a:p>
          <a:p>
            <a:r>
              <a:rPr lang="en-IN" dirty="0"/>
              <a:t>While building any web-based application or any simple application where we need to store some data into the database, we have a data-access layer in our application where we use  JDBC API. </a:t>
            </a:r>
            <a:endParaRPr lang="en-IN" dirty="0" smtClean="0"/>
          </a:p>
          <a:p>
            <a:r>
              <a:rPr lang="en-IN" dirty="0" smtClean="0"/>
              <a:t>But </a:t>
            </a:r>
            <a:r>
              <a:rPr lang="en-IN" dirty="0"/>
              <a:t>sometimes, writing JDBC code can be tiresome, and also opening and closing a connection could be boring sometimes</a:t>
            </a:r>
            <a:r>
              <a:rPr lang="en-IN" dirty="0" smtClean="0"/>
              <a:t>.</a:t>
            </a:r>
          </a:p>
          <a:p>
            <a:r>
              <a:rPr lang="en-IN" b="1" dirty="0"/>
              <a:t>So, Spring Framework came up with the JDBC Template where we don’t need to worry about opening and closing the connection, preparing and executing the queries. These responsibilities will be taken care of by Spring Framework itself.</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Approaches</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marL="0" indent="0" fontAlgn="base">
              <a:lnSpc>
                <a:spcPct val="150000"/>
              </a:lnSpc>
              <a:buNone/>
            </a:pPr>
            <a:r>
              <a:rPr lang="en-IN" dirty="0" smtClean="0"/>
              <a:t>There </a:t>
            </a:r>
            <a:r>
              <a:rPr lang="en-IN" dirty="0"/>
              <a:t>are many approaches available and we can use any one of them:</a:t>
            </a:r>
          </a:p>
          <a:p>
            <a:pPr marL="457200" indent="-457200" fontAlgn="base">
              <a:lnSpc>
                <a:spcPct val="150000"/>
              </a:lnSpc>
              <a:buFont typeface="+mj-lt"/>
              <a:buAutoNum type="arabicPeriod"/>
            </a:pPr>
            <a:r>
              <a:rPr lang="en-IN" b="1" dirty="0"/>
              <a:t>JdbcTemplate</a:t>
            </a:r>
            <a:endParaRPr lang="en-IN" dirty="0"/>
          </a:p>
          <a:p>
            <a:pPr marL="457200" indent="-457200" fontAlgn="base">
              <a:lnSpc>
                <a:spcPct val="150000"/>
              </a:lnSpc>
              <a:buFont typeface="+mj-lt"/>
              <a:buAutoNum type="arabicPeriod"/>
            </a:pPr>
            <a:r>
              <a:rPr lang="en-IN" b="1" dirty="0" err="1"/>
              <a:t>NamedParameterJdbcTemplate</a:t>
            </a:r>
            <a:endParaRPr lang="en-IN" dirty="0"/>
          </a:p>
          <a:p>
            <a:pPr marL="457200" indent="-457200" fontAlgn="base">
              <a:lnSpc>
                <a:spcPct val="150000"/>
              </a:lnSpc>
              <a:buFont typeface="+mj-lt"/>
              <a:buAutoNum type="arabicPeriod"/>
            </a:pPr>
            <a:r>
              <a:rPr lang="en-IN" b="1" dirty="0" err="1"/>
              <a:t>SimpleJdbcTemplate</a:t>
            </a:r>
            <a:endParaRPr lang="en-IN" dirty="0"/>
          </a:p>
          <a:p>
            <a:pPr marL="457200" indent="-457200" fontAlgn="base">
              <a:lnSpc>
                <a:spcPct val="150000"/>
              </a:lnSpc>
              <a:buFont typeface="+mj-lt"/>
              <a:buAutoNum type="arabicPeriod"/>
            </a:pPr>
            <a:r>
              <a:rPr lang="en-IN" b="1" dirty="0" err="1"/>
              <a:t>SimpleJdbcInsert</a:t>
            </a:r>
            <a:r>
              <a:rPr lang="en-IN" b="1" dirty="0"/>
              <a:t> and </a:t>
            </a:r>
            <a:r>
              <a:rPr lang="en-IN" b="1" dirty="0" err="1"/>
              <a:t>SimpleJdbcCall</a:t>
            </a:r>
            <a:endParaRPr lang="en-IN" dirty="0"/>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fontAlgn="base"/>
            <a:r>
              <a:rPr lang="en-IN" b="1" dirty="0"/>
              <a:t>JDBCTemplate Class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fontAlgn="base">
              <a:lnSpc>
                <a:spcPct val="150000"/>
              </a:lnSpc>
            </a:pPr>
            <a:r>
              <a:rPr lang="en-IN" dirty="0" smtClean="0"/>
              <a:t>JdbcTemplate </a:t>
            </a:r>
            <a:r>
              <a:rPr lang="en-IN" dirty="0"/>
              <a:t>is a typical Spring JDBC approach. Every Other Class or Template that is built extends this class. This class’s responsibility is to open and close the connection object.</a:t>
            </a:r>
          </a:p>
          <a:p>
            <a:pPr fontAlgn="base">
              <a:lnSpc>
                <a:spcPct val="150000"/>
              </a:lnSpc>
            </a:pPr>
            <a:r>
              <a:rPr lang="en-IN" b="1" dirty="0"/>
              <a:t>It is the central class in the JDBC core package.</a:t>
            </a:r>
            <a:endParaRPr lang="en-IN" dirty="0"/>
          </a:p>
          <a:p>
            <a:pPr fontAlgn="base">
              <a:lnSpc>
                <a:spcPct val="150000"/>
              </a:lnSpc>
            </a:pPr>
            <a:r>
              <a:rPr lang="en-IN" b="1" dirty="0"/>
              <a:t>It handles the creation, execution, preparation of SQL queries.</a:t>
            </a:r>
            <a:endParaRPr lang="en-IN" dirty="0"/>
          </a:p>
          <a:p>
            <a:pPr fontAlgn="base">
              <a:lnSpc>
                <a:spcPct val="150000"/>
              </a:lnSpc>
            </a:pPr>
            <a:r>
              <a:rPr lang="en-IN" b="1" dirty="0"/>
              <a:t>Not only just execution but also handling the exception and translating them into the generic, more informative way</a:t>
            </a:r>
            <a:r>
              <a:rPr lang="en-IN" b="1" dirty="0" smtClean="0"/>
              <a:t>.</a:t>
            </a:r>
          </a:p>
          <a:p>
            <a:pPr fontAlgn="base">
              <a:lnSpc>
                <a:spcPct val="150000"/>
              </a:lnSpc>
            </a:pPr>
            <a:r>
              <a:rPr lang="en-IN" dirty="0"/>
              <a:t>Let us see the methods of JDBCTemplate class.</a:t>
            </a:r>
          </a:p>
        </p:txBody>
      </p:sp>
    </p:spTree>
    <p:extLst>
      <p:ext uri="{BB962C8B-B14F-4D97-AF65-F5344CB8AC3E}">
        <p14:creationId xmlns:p14="http://schemas.microsoft.com/office/powerpoint/2010/main" val="45857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fontAlgn="base"/>
            <a:r>
              <a:rPr lang="en-IN" b="1" dirty="0"/>
              <a:t>JDBCTemplate Class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fontAlgn="base">
              <a:lnSpc>
                <a:spcPct val="100000"/>
              </a:lnSpc>
            </a:pPr>
            <a:r>
              <a:rPr lang="en-IN" b="1" dirty="0"/>
              <a:t>update(String query): </a:t>
            </a:r>
            <a:r>
              <a:rPr lang="en-IN" dirty="0"/>
              <a:t>It performs insertion, deletion, and updating of records and returns integer type.</a:t>
            </a:r>
          </a:p>
          <a:p>
            <a:pPr fontAlgn="base">
              <a:lnSpc>
                <a:spcPct val="100000"/>
              </a:lnSpc>
            </a:pPr>
            <a:r>
              <a:rPr lang="en-IN" b="1" dirty="0"/>
              <a:t>update(String query, Object.. args): </a:t>
            </a:r>
            <a:r>
              <a:rPr lang="en-IN" dirty="0"/>
              <a:t>It performs insertion, deletion, and updating of records using </a:t>
            </a:r>
            <a:r>
              <a:rPr lang="en-IN" dirty="0" err="1"/>
              <a:t>PreparedStatement</a:t>
            </a:r>
            <a:r>
              <a:rPr lang="en-IN" dirty="0"/>
              <a:t> using given argument.</a:t>
            </a:r>
          </a:p>
          <a:p>
            <a:pPr fontAlgn="base">
              <a:lnSpc>
                <a:spcPct val="100000"/>
              </a:lnSpc>
            </a:pPr>
            <a:r>
              <a:rPr lang="en-IN" b="1" dirty="0"/>
              <a:t>execute(String query): </a:t>
            </a:r>
            <a:r>
              <a:rPr lang="en-IN" dirty="0"/>
              <a:t>This method executes DDL queries.</a:t>
            </a:r>
          </a:p>
          <a:p>
            <a:pPr fontAlgn="base">
              <a:lnSpc>
                <a:spcPct val="100000"/>
              </a:lnSpc>
            </a:pPr>
            <a:r>
              <a:rPr lang="en-IN" b="1" dirty="0"/>
              <a:t>execute(String query, </a:t>
            </a:r>
            <a:r>
              <a:rPr lang="en-IN" b="1" dirty="0" err="1"/>
              <a:t>PreparedStatementCallback</a:t>
            </a:r>
            <a:r>
              <a:rPr lang="en-IN" b="1" dirty="0"/>
              <a:t> action):</a:t>
            </a:r>
            <a:r>
              <a:rPr lang="en-IN" dirty="0"/>
              <a:t> This method executes the query using </a:t>
            </a:r>
            <a:r>
              <a:rPr lang="en-IN" dirty="0" err="1"/>
              <a:t>PreparedStatementCallback</a:t>
            </a:r>
            <a:r>
              <a:rPr lang="en-IN" dirty="0"/>
              <a:t>.</a:t>
            </a:r>
          </a:p>
          <a:p>
            <a:pPr fontAlgn="base">
              <a:lnSpc>
                <a:spcPct val="100000"/>
              </a:lnSpc>
            </a:pPr>
            <a:r>
              <a:rPr lang="en-IN" b="1" dirty="0"/>
              <a:t>query(String query, </a:t>
            </a:r>
            <a:r>
              <a:rPr lang="en-IN" b="1" dirty="0" err="1"/>
              <a:t>ResultSetExtractor</a:t>
            </a:r>
            <a:r>
              <a:rPr lang="en-IN" b="1" dirty="0"/>
              <a:t> </a:t>
            </a:r>
            <a:r>
              <a:rPr lang="en-IN" b="1" dirty="0" err="1"/>
              <a:t>rs</a:t>
            </a:r>
            <a:r>
              <a:rPr lang="en-IN" b="1" dirty="0"/>
              <a:t>): </a:t>
            </a:r>
            <a:r>
              <a:rPr lang="en-IN" dirty="0"/>
              <a:t>This method is used to fetch the records using </a:t>
            </a:r>
            <a:r>
              <a:rPr lang="en-IN" dirty="0" err="1"/>
              <a:t>ResultSetExtractor</a:t>
            </a:r>
            <a:r>
              <a:rPr lang="en-IN" dirty="0"/>
              <a:t>.</a:t>
            </a:r>
          </a:p>
          <a:p>
            <a:pPr fontAlgn="base">
              <a:lnSpc>
                <a:spcPct val="100000"/>
              </a:lnSpc>
            </a:pPr>
            <a:r>
              <a:rPr lang="en-IN" b="1" dirty="0"/>
              <a:t>query(String query, </a:t>
            </a:r>
            <a:r>
              <a:rPr lang="en-IN" b="1" dirty="0" err="1"/>
              <a:t>ResultMapper</a:t>
            </a:r>
            <a:r>
              <a:rPr lang="en-IN" b="1" dirty="0"/>
              <a:t> </a:t>
            </a:r>
            <a:r>
              <a:rPr lang="en-IN" b="1" dirty="0" err="1"/>
              <a:t>rm</a:t>
            </a:r>
            <a:r>
              <a:rPr lang="en-IN" b="1" dirty="0"/>
              <a:t>): </a:t>
            </a:r>
            <a:r>
              <a:rPr lang="en-IN" dirty="0"/>
              <a:t>This method is used to fetch the records using RowMapper.</a:t>
            </a:r>
          </a:p>
          <a:p>
            <a:pPr fontAlgn="base">
              <a:lnSpc>
                <a:spcPct val="100000"/>
              </a:lnSpc>
            </a:pPr>
            <a:endParaRPr lang="en-IN" dirty="0"/>
          </a:p>
        </p:txBody>
      </p:sp>
    </p:spTree>
    <p:extLst>
      <p:ext uri="{BB962C8B-B14F-4D97-AF65-F5344CB8AC3E}">
        <p14:creationId xmlns:p14="http://schemas.microsoft.com/office/powerpoint/2010/main" val="164490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IN" dirty="0"/>
          </a:p>
        </p:txBody>
      </p:sp>
      <p:sp>
        <p:nvSpPr>
          <p:cNvPr id="4" name="Rounded Rectangle 3"/>
          <p:cNvSpPr/>
          <p:nvPr/>
        </p:nvSpPr>
        <p:spPr>
          <a:xfrm>
            <a:off x="1319349" y="2312126"/>
            <a:ext cx="2899954" cy="2677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STUDENT </a:t>
            </a:r>
          </a:p>
          <a:p>
            <a:pPr algn="ctr"/>
            <a:r>
              <a:rPr lang="en-IN" dirty="0" smtClean="0"/>
              <a:t>JAVA CLASS</a:t>
            </a:r>
          </a:p>
          <a:p>
            <a:pPr algn="ctr"/>
            <a:endParaRPr lang="en-IN" dirty="0"/>
          </a:p>
          <a:p>
            <a:pPr algn="ctr"/>
            <a:r>
              <a:rPr lang="en-IN" dirty="0" smtClean="0"/>
              <a:t>rollno</a:t>
            </a:r>
          </a:p>
          <a:p>
            <a:pPr algn="ctr"/>
            <a:r>
              <a:rPr lang="en-IN" dirty="0" smtClean="0"/>
              <a:t>Studname</a:t>
            </a:r>
          </a:p>
          <a:p>
            <a:pPr algn="ctr"/>
            <a:r>
              <a:rPr lang="en-IN" dirty="0" smtClean="0"/>
              <a:t>address</a:t>
            </a:r>
            <a:endParaRPr lang="en-IN" dirty="0"/>
          </a:p>
        </p:txBody>
      </p:sp>
      <p:sp>
        <p:nvSpPr>
          <p:cNvPr id="5" name="Can 4"/>
          <p:cNvSpPr/>
          <p:nvPr/>
        </p:nvSpPr>
        <p:spPr>
          <a:xfrm>
            <a:off x="6805748" y="2220686"/>
            <a:ext cx="3278777" cy="30175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237695247"/>
              </p:ext>
            </p:extLst>
          </p:nvPr>
        </p:nvGraphicFramePr>
        <p:xfrm>
          <a:off x="7540894" y="3306112"/>
          <a:ext cx="2073368" cy="1097280"/>
        </p:xfrm>
        <a:graphic>
          <a:graphicData uri="http://schemas.openxmlformats.org/drawingml/2006/table">
            <a:tbl>
              <a:tblPr firstRow="1" bandRow="1">
                <a:tableStyleId>{5C22544A-7EE6-4342-B048-85BDC9FD1C3A}</a:tableStyleId>
              </a:tblPr>
              <a:tblGrid>
                <a:gridCol w="806272">
                  <a:extLst>
                    <a:ext uri="{9D8B030D-6E8A-4147-A177-3AD203B41FA5}">
                      <a16:colId xmlns:a16="http://schemas.microsoft.com/office/drawing/2014/main" val="1449251707"/>
                    </a:ext>
                  </a:extLst>
                </a:gridCol>
                <a:gridCol w="1267096">
                  <a:extLst>
                    <a:ext uri="{9D8B030D-6E8A-4147-A177-3AD203B41FA5}">
                      <a16:colId xmlns:a16="http://schemas.microsoft.com/office/drawing/2014/main" val="2098796127"/>
                    </a:ext>
                  </a:extLst>
                </a:gridCol>
              </a:tblGrid>
              <a:tr h="256500">
                <a:tc>
                  <a:txBody>
                    <a:bodyPr/>
                    <a:lstStyle/>
                    <a:p>
                      <a:r>
                        <a:rPr lang="en-IN" dirty="0" smtClean="0"/>
                        <a:t>rollno</a:t>
                      </a:r>
                      <a:endParaRPr lang="en-IN" dirty="0"/>
                    </a:p>
                  </a:txBody>
                  <a:tcPr/>
                </a:tc>
                <a:tc>
                  <a:txBody>
                    <a:bodyPr/>
                    <a:lstStyle/>
                    <a:p>
                      <a:r>
                        <a:rPr lang="en-IN" dirty="0" smtClean="0"/>
                        <a:t>studname</a:t>
                      </a:r>
                      <a:endParaRPr lang="en-IN" dirty="0"/>
                    </a:p>
                  </a:txBody>
                  <a:tcPr/>
                </a:tc>
                <a:extLst>
                  <a:ext uri="{0D108BD9-81ED-4DB2-BD59-A6C34878D82A}">
                    <a16:rowId xmlns:a16="http://schemas.microsoft.com/office/drawing/2014/main" val="2604561777"/>
                  </a:ext>
                </a:extLst>
              </a:tr>
              <a:tr h="256500">
                <a:tc>
                  <a:txBody>
                    <a:bodyPr/>
                    <a:lstStyle/>
                    <a:p>
                      <a:endParaRPr lang="en-IN" dirty="0"/>
                    </a:p>
                  </a:txBody>
                  <a:tcPr/>
                </a:tc>
                <a:tc>
                  <a:txBody>
                    <a:bodyPr/>
                    <a:lstStyle/>
                    <a:p>
                      <a:endParaRPr lang="en-IN"/>
                    </a:p>
                  </a:txBody>
                  <a:tcPr/>
                </a:tc>
                <a:extLst>
                  <a:ext uri="{0D108BD9-81ED-4DB2-BD59-A6C34878D82A}">
                    <a16:rowId xmlns:a16="http://schemas.microsoft.com/office/drawing/2014/main" val="612571376"/>
                  </a:ext>
                </a:extLst>
              </a:tr>
              <a:tr h="256500">
                <a:tc>
                  <a:txBody>
                    <a:bodyPr/>
                    <a:lstStyle/>
                    <a:p>
                      <a:endParaRPr lang="en-IN"/>
                    </a:p>
                  </a:txBody>
                  <a:tcPr/>
                </a:tc>
                <a:tc>
                  <a:txBody>
                    <a:bodyPr/>
                    <a:lstStyle/>
                    <a:p>
                      <a:endParaRPr lang="en-IN" dirty="0"/>
                    </a:p>
                  </a:txBody>
                  <a:tcPr/>
                </a:tc>
                <a:extLst>
                  <a:ext uri="{0D108BD9-81ED-4DB2-BD59-A6C34878D82A}">
                    <a16:rowId xmlns:a16="http://schemas.microsoft.com/office/drawing/2014/main" val="2710997849"/>
                  </a:ext>
                </a:extLst>
              </a:tr>
            </a:tbl>
          </a:graphicData>
        </a:graphic>
      </p:graphicFrame>
      <p:sp>
        <p:nvSpPr>
          <p:cNvPr id="10" name="Right Arrow 9"/>
          <p:cNvSpPr/>
          <p:nvPr/>
        </p:nvSpPr>
        <p:spPr>
          <a:xfrm>
            <a:off x="4441371" y="3428999"/>
            <a:ext cx="2142309" cy="4441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TextBox 10"/>
          <p:cNvSpPr txBox="1"/>
          <p:nvPr/>
        </p:nvSpPr>
        <p:spPr>
          <a:xfrm>
            <a:off x="7859120" y="4451467"/>
            <a:ext cx="1436915" cy="369332"/>
          </a:xfrm>
          <a:prstGeom prst="rect">
            <a:avLst/>
          </a:prstGeom>
          <a:noFill/>
        </p:spPr>
        <p:txBody>
          <a:bodyPr wrap="square" rtlCol="0">
            <a:spAutoFit/>
          </a:bodyPr>
          <a:lstStyle/>
          <a:p>
            <a:r>
              <a:rPr lang="en-IN" dirty="0" smtClean="0"/>
              <a:t>Student</a:t>
            </a:r>
            <a:endParaRPr lang="en-IN" dirty="0"/>
          </a:p>
        </p:txBody>
      </p:sp>
    </p:spTree>
    <p:extLst>
      <p:ext uri="{BB962C8B-B14F-4D97-AF65-F5344CB8AC3E}">
        <p14:creationId xmlns:p14="http://schemas.microsoft.com/office/powerpoint/2010/main" val="202696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IN" dirty="0"/>
          </a:p>
        </p:txBody>
      </p:sp>
      <p:sp>
        <p:nvSpPr>
          <p:cNvPr id="4" name="Rounded Rectangle 3"/>
          <p:cNvSpPr/>
          <p:nvPr/>
        </p:nvSpPr>
        <p:spPr>
          <a:xfrm>
            <a:off x="353565" y="3402530"/>
            <a:ext cx="2899954" cy="2677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STUDENT </a:t>
            </a:r>
          </a:p>
          <a:p>
            <a:pPr algn="ctr"/>
            <a:r>
              <a:rPr lang="en-IN" dirty="0" smtClean="0"/>
              <a:t>JAVA CLASS</a:t>
            </a:r>
          </a:p>
          <a:p>
            <a:pPr algn="ctr"/>
            <a:endParaRPr lang="en-IN" dirty="0"/>
          </a:p>
          <a:p>
            <a:pPr algn="ctr"/>
            <a:r>
              <a:rPr lang="en-IN" dirty="0" smtClean="0"/>
              <a:t>rollno</a:t>
            </a:r>
          </a:p>
          <a:p>
            <a:pPr algn="ctr"/>
            <a:r>
              <a:rPr lang="en-IN" dirty="0" smtClean="0"/>
              <a:t>studname</a:t>
            </a:r>
            <a:endParaRPr lang="en-IN" dirty="0"/>
          </a:p>
        </p:txBody>
      </p:sp>
      <p:sp>
        <p:nvSpPr>
          <p:cNvPr id="5" name="Can 4"/>
          <p:cNvSpPr/>
          <p:nvPr/>
        </p:nvSpPr>
        <p:spPr>
          <a:xfrm>
            <a:off x="8431201" y="2506368"/>
            <a:ext cx="3278777" cy="30175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extLst>
              <p:ext uri="{D42A27DB-BD31-4B8C-83A1-F6EECF244321}">
                <p14:modId xmlns:p14="http://schemas.microsoft.com/office/powerpoint/2010/main" val="933701333"/>
              </p:ext>
            </p:extLst>
          </p:nvPr>
        </p:nvGraphicFramePr>
        <p:xfrm>
          <a:off x="9208078" y="3737913"/>
          <a:ext cx="2073368" cy="1097280"/>
        </p:xfrm>
        <a:graphic>
          <a:graphicData uri="http://schemas.openxmlformats.org/drawingml/2006/table">
            <a:tbl>
              <a:tblPr firstRow="1" bandRow="1">
                <a:tableStyleId>{5C22544A-7EE6-4342-B048-85BDC9FD1C3A}</a:tableStyleId>
              </a:tblPr>
              <a:tblGrid>
                <a:gridCol w="806272">
                  <a:extLst>
                    <a:ext uri="{9D8B030D-6E8A-4147-A177-3AD203B41FA5}">
                      <a16:colId xmlns:a16="http://schemas.microsoft.com/office/drawing/2014/main" val="1449251707"/>
                    </a:ext>
                  </a:extLst>
                </a:gridCol>
                <a:gridCol w="1267096">
                  <a:extLst>
                    <a:ext uri="{9D8B030D-6E8A-4147-A177-3AD203B41FA5}">
                      <a16:colId xmlns:a16="http://schemas.microsoft.com/office/drawing/2014/main" val="2098796127"/>
                    </a:ext>
                  </a:extLst>
                </a:gridCol>
              </a:tblGrid>
              <a:tr h="0">
                <a:tc>
                  <a:txBody>
                    <a:bodyPr/>
                    <a:lstStyle/>
                    <a:p>
                      <a:r>
                        <a:rPr lang="en-IN" dirty="0" smtClean="0"/>
                        <a:t>rollno</a:t>
                      </a:r>
                      <a:endParaRPr lang="en-IN" dirty="0"/>
                    </a:p>
                  </a:txBody>
                  <a:tcPr/>
                </a:tc>
                <a:tc>
                  <a:txBody>
                    <a:bodyPr/>
                    <a:lstStyle/>
                    <a:p>
                      <a:r>
                        <a:rPr lang="en-IN" dirty="0" smtClean="0"/>
                        <a:t>studname</a:t>
                      </a:r>
                      <a:endParaRPr lang="en-IN" dirty="0"/>
                    </a:p>
                  </a:txBody>
                  <a:tcPr/>
                </a:tc>
                <a:extLst>
                  <a:ext uri="{0D108BD9-81ED-4DB2-BD59-A6C34878D82A}">
                    <a16:rowId xmlns:a16="http://schemas.microsoft.com/office/drawing/2014/main" val="2604561777"/>
                  </a:ext>
                </a:extLst>
              </a:tr>
              <a:tr h="256500">
                <a:tc>
                  <a:txBody>
                    <a:bodyPr/>
                    <a:lstStyle/>
                    <a:p>
                      <a:endParaRPr lang="en-IN" dirty="0"/>
                    </a:p>
                  </a:txBody>
                  <a:tcPr/>
                </a:tc>
                <a:tc>
                  <a:txBody>
                    <a:bodyPr/>
                    <a:lstStyle/>
                    <a:p>
                      <a:endParaRPr lang="en-IN"/>
                    </a:p>
                  </a:txBody>
                  <a:tcPr/>
                </a:tc>
                <a:extLst>
                  <a:ext uri="{0D108BD9-81ED-4DB2-BD59-A6C34878D82A}">
                    <a16:rowId xmlns:a16="http://schemas.microsoft.com/office/drawing/2014/main" val="612571376"/>
                  </a:ext>
                </a:extLst>
              </a:tr>
              <a:tr h="256500">
                <a:tc>
                  <a:txBody>
                    <a:bodyPr/>
                    <a:lstStyle/>
                    <a:p>
                      <a:endParaRPr lang="en-IN"/>
                    </a:p>
                  </a:txBody>
                  <a:tcPr/>
                </a:tc>
                <a:tc>
                  <a:txBody>
                    <a:bodyPr/>
                    <a:lstStyle/>
                    <a:p>
                      <a:endParaRPr lang="en-IN" dirty="0"/>
                    </a:p>
                  </a:txBody>
                  <a:tcPr/>
                </a:tc>
                <a:extLst>
                  <a:ext uri="{0D108BD9-81ED-4DB2-BD59-A6C34878D82A}">
                    <a16:rowId xmlns:a16="http://schemas.microsoft.com/office/drawing/2014/main" val="2710997849"/>
                  </a:ext>
                </a:extLst>
              </a:tr>
            </a:tbl>
          </a:graphicData>
        </a:graphic>
      </p:graphicFrame>
      <p:sp>
        <p:nvSpPr>
          <p:cNvPr id="10" name="Right Arrow 9"/>
          <p:cNvSpPr/>
          <p:nvPr/>
        </p:nvSpPr>
        <p:spPr>
          <a:xfrm rot="12897730">
            <a:off x="6301502" y="2969264"/>
            <a:ext cx="3187337" cy="4441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ounded Rectangle 2"/>
          <p:cNvSpPr/>
          <p:nvPr/>
        </p:nvSpPr>
        <p:spPr>
          <a:xfrm>
            <a:off x="4212769" y="372796"/>
            <a:ext cx="2599509" cy="190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RowMapper Interface</a:t>
            </a:r>
            <a:endParaRPr lang="en-IN" dirty="0" smtClean="0"/>
          </a:p>
          <a:p>
            <a:pPr algn="ctr"/>
            <a:r>
              <a:rPr lang="en-IN" dirty="0" smtClean="0"/>
              <a:t>For mapping the data </a:t>
            </a:r>
            <a:endParaRPr lang="en-IN" dirty="0"/>
          </a:p>
        </p:txBody>
      </p:sp>
      <p:sp>
        <p:nvSpPr>
          <p:cNvPr id="6" name="Down Arrow 5"/>
          <p:cNvSpPr/>
          <p:nvPr/>
        </p:nvSpPr>
        <p:spPr>
          <a:xfrm rot="2240878">
            <a:off x="3303964" y="2049555"/>
            <a:ext cx="339811" cy="26273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94783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smtClean="0"/>
              <a:t>Priyanka Sarode</a:t>
            </a:r>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148</TotalTime>
  <Words>404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Trebuchet MS</vt:lpstr>
      <vt:lpstr>2018</vt:lpstr>
      <vt:lpstr>Spring JDBC</vt:lpstr>
      <vt:lpstr>Index</vt:lpstr>
      <vt:lpstr>Spring JDBC</vt:lpstr>
      <vt:lpstr>Approaches</vt:lpstr>
      <vt:lpstr>JDBCTemplate Class</vt:lpstr>
      <vt:lpstr>JDBCTemplate Class</vt:lpstr>
      <vt:lpstr>How it works?</vt:lpstr>
      <vt:lpstr>How it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28</cp:revision>
  <dcterms:created xsi:type="dcterms:W3CDTF">2019-03-07T07:10:25Z</dcterms:created>
  <dcterms:modified xsi:type="dcterms:W3CDTF">2022-09-22T11:22:34Z</dcterms:modified>
</cp:coreProperties>
</file>