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designed in Spring Boot, Spring REST, Spring Data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PRIYANKA SARODE</a:t>
            </a:r>
            <a:endParaRPr lang="en-US" dirty="0"/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Practical Demo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Spring REST with Spring Boot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33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Priyanka Sarode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Spring Boot?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IN" dirty="0" smtClean="0"/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 smtClean="0"/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 fontAlgn="base"/>
            <a:r>
              <a:rPr lang="en-IN" b="1" dirty="0" smtClean="0"/>
              <a:t>Spring </a:t>
            </a:r>
            <a:r>
              <a:rPr lang="en-IN" b="1" dirty="0"/>
              <a:t>Boot is built on top of Spring Framework so it has all the features of Spring.</a:t>
            </a:r>
            <a:endParaRPr lang="en-IN" dirty="0"/>
          </a:p>
          <a:p>
            <a:pPr algn="just" fontAlgn="base"/>
            <a:r>
              <a:rPr lang="en-IN" b="1" dirty="0"/>
              <a:t>As we know, when we want to run any application we need to have a Tomcat server or any other server. So, Spring Boot also provides the Embedded Server inside the JAR file. It provides the combination of Spring Framework functionality with Embedded Servers.</a:t>
            </a: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1026" name="Picture 2" descr="https://codedec.com/wp-content/uploads/2021/06/bo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60" y="1310438"/>
            <a:ext cx="8687979" cy="246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41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EFDC-790E-4E47-A515-1EBCF1F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REST 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10FDCF-2EC3-46D4-A98B-824D5883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32" y="1075765"/>
            <a:ext cx="11039452" cy="5053380"/>
          </a:xfrm>
        </p:spPr>
        <p:txBody>
          <a:bodyPr/>
          <a:lstStyle/>
          <a:p>
            <a:pPr algn="just"/>
            <a:r>
              <a:rPr lang="en-IN" dirty="0"/>
              <a:t>A </a:t>
            </a:r>
            <a:r>
              <a:rPr lang="en-IN" b="1" dirty="0"/>
              <a:t>Web Service</a:t>
            </a:r>
            <a:r>
              <a:rPr lang="en-IN" dirty="0"/>
              <a:t> is can be defined by following ways:</a:t>
            </a:r>
          </a:p>
          <a:p>
            <a:pPr algn="just"/>
            <a:r>
              <a:rPr lang="en-IN" dirty="0"/>
              <a:t>It is a client-server application or application component for communication.</a:t>
            </a:r>
          </a:p>
          <a:p>
            <a:pPr algn="just"/>
            <a:r>
              <a:rPr lang="en-IN" dirty="0"/>
              <a:t>The method of communication between two devices over the network.</a:t>
            </a:r>
          </a:p>
          <a:p>
            <a:pPr algn="just"/>
            <a:r>
              <a:rPr lang="en-IN" dirty="0"/>
              <a:t>It is a software system for the interoperable machine to machine communication.</a:t>
            </a:r>
          </a:p>
          <a:p>
            <a:pPr algn="just"/>
            <a:r>
              <a:rPr lang="en-IN" dirty="0"/>
              <a:t>It is a collection of standards or protocols for exchanging information between two devices or application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There </a:t>
            </a:r>
            <a:r>
              <a:rPr lang="en-IN" dirty="0"/>
              <a:t>are mainly two types of web services</a:t>
            </a:r>
            <a:r>
              <a:rPr lang="en-IN" dirty="0" smtClean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 smtClean="0"/>
              <a:t>SOAP web service (Simple Object Access Protocol)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 smtClean="0"/>
              <a:t>RESTful web service (Representational State Transfer)</a:t>
            </a:r>
          </a:p>
        </p:txBody>
      </p:sp>
      <p:pic>
        <p:nvPicPr>
          <p:cNvPr id="1026" name="Picture 2" descr="types of web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93" y="3701486"/>
            <a:ext cx="338137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6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87" y="115300"/>
            <a:ext cx="9438716" cy="797605"/>
          </a:xfrm>
        </p:spPr>
        <p:txBody>
          <a:bodyPr/>
          <a:lstStyle/>
          <a:p>
            <a:r>
              <a:rPr lang="en-US" dirty="0" smtClean="0"/>
              <a:t>Difference between SOAP and REST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446536"/>
              </p:ext>
            </p:extLst>
          </p:nvPr>
        </p:nvGraphicFramePr>
        <p:xfrm>
          <a:off x="470262" y="1056596"/>
          <a:ext cx="11247120" cy="524131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31473">
                  <a:extLst>
                    <a:ext uri="{9D8B030D-6E8A-4147-A177-3AD203B41FA5}">
                      <a16:colId xmlns:a16="http://schemas.microsoft.com/office/drawing/2014/main" val="1642452985"/>
                    </a:ext>
                  </a:extLst>
                </a:gridCol>
                <a:gridCol w="4840714">
                  <a:extLst>
                    <a:ext uri="{9D8B030D-6E8A-4147-A177-3AD203B41FA5}">
                      <a16:colId xmlns:a16="http://schemas.microsoft.com/office/drawing/2014/main" val="988427738"/>
                    </a:ext>
                  </a:extLst>
                </a:gridCol>
                <a:gridCol w="5874933">
                  <a:extLst>
                    <a:ext uri="{9D8B030D-6E8A-4147-A177-3AD203B41FA5}">
                      <a16:colId xmlns:a16="http://schemas.microsoft.com/office/drawing/2014/main" val="3506782554"/>
                    </a:ext>
                  </a:extLst>
                </a:gridCol>
              </a:tblGrid>
              <a:tr h="19976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No.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401" marR="45401" marT="45401" marB="454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effectLst/>
                        </a:rPr>
                        <a:t>SOAP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401" marR="45401" marT="45401" marB="454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effectLst/>
                        </a:rPr>
                        <a:t>REST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401" marR="45401" marT="45401" marB="45401"/>
                </a:tc>
                <a:extLst>
                  <a:ext uri="{0D108BD9-81ED-4DB2-BD59-A6C34878D82A}">
                    <a16:rowId xmlns:a16="http://schemas.microsoft.com/office/drawing/2014/main" val="2326651954"/>
                  </a:ext>
                </a:extLst>
              </a:tr>
              <a:tr h="3874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1)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SOAP is a protocol.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REST is an architectural style.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extLst>
                  <a:ext uri="{0D108BD9-81ED-4DB2-BD59-A6C34878D82A}">
                    <a16:rowId xmlns:a16="http://schemas.microsoft.com/office/drawing/2014/main" val="219688322"/>
                  </a:ext>
                </a:extLst>
              </a:tr>
              <a:tr h="3874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2)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SOAP stands for Simple Object Access Protocol.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REST stands for REpresentational State Transfer.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extLst>
                  <a:ext uri="{0D108BD9-81ED-4DB2-BD59-A6C34878D82A}">
                    <a16:rowId xmlns:a16="http://schemas.microsoft.com/office/drawing/2014/main" val="4186110387"/>
                  </a:ext>
                </a:extLst>
              </a:tr>
              <a:tr h="71430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3)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SOAP can't use REST because it is a protocol.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REST can use SOAP web services because it is a concept and can use any protocol like HTTP, SOAP.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extLst>
                  <a:ext uri="{0D108BD9-81ED-4DB2-BD59-A6C34878D82A}">
                    <a16:rowId xmlns:a16="http://schemas.microsoft.com/office/drawing/2014/main" val="99657178"/>
                  </a:ext>
                </a:extLst>
              </a:tr>
              <a:tr h="4963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4)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SOAP uses services interfaces to expose the business logic.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REST uses URI to expose business logic.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extLst>
                  <a:ext uri="{0D108BD9-81ED-4DB2-BD59-A6C34878D82A}">
                    <a16:rowId xmlns:a16="http://schemas.microsoft.com/office/drawing/2014/main" val="1112326292"/>
                  </a:ext>
                </a:extLst>
              </a:tr>
              <a:tr h="3874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5)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JAX-WS is the java API for SOAP web services.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JAX-RS is the java API for RESTful web services.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extLst>
                  <a:ext uri="{0D108BD9-81ED-4DB2-BD59-A6C34878D82A}">
                    <a16:rowId xmlns:a16="http://schemas.microsoft.com/office/drawing/2014/main" val="52546542"/>
                  </a:ext>
                </a:extLst>
              </a:tr>
              <a:tr h="3874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6)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SOAP defines standards to be strictly followed.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REST does not define too much standards like SOAP.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extLst>
                  <a:ext uri="{0D108BD9-81ED-4DB2-BD59-A6C34878D82A}">
                    <a16:rowId xmlns:a16="http://schemas.microsoft.com/office/drawing/2014/main" val="2894436618"/>
                  </a:ext>
                </a:extLst>
              </a:tr>
              <a:tr h="4963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7)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SOAP requires more bandwidth and resource than REST.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REST requires less bandwidth and resource than SOAP.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extLst>
                  <a:ext uri="{0D108BD9-81ED-4DB2-BD59-A6C34878D82A}">
                    <a16:rowId xmlns:a16="http://schemas.microsoft.com/office/drawing/2014/main" val="3817199179"/>
                  </a:ext>
                </a:extLst>
              </a:tr>
              <a:tr h="6053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8)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SOAP defines its own security.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RESTful web services inherits security measures from the underlying transport.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extLst>
                  <a:ext uri="{0D108BD9-81ED-4DB2-BD59-A6C34878D82A}">
                    <a16:rowId xmlns:a16="http://schemas.microsoft.com/office/drawing/2014/main" val="1381693923"/>
                  </a:ext>
                </a:extLst>
              </a:tr>
              <a:tr h="6053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9)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SOAP permits XML data format only.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REST permits different data format such as Plain text, HTML, XML, JSON etc.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extLst>
                  <a:ext uri="{0D108BD9-81ED-4DB2-BD59-A6C34878D82A}">
                    <a16:rowId xmlns:a16="http://schemas.microsoft.com/office/drawing/2014/main" val="128059807"/>
                  </a:ext>
                </a:extLst>
              </a:tr>
              <a:tr h="3874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10)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SOAP is less preferred than REST.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REST more preferred than SOAP.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0267" marR="30267" marT="30267" marB="30267"/>
                </a:tc>
                <a:extLst>
                  <a:ext uri="{0D108BD9-81ED-4DB2-BD59-A6C34878D82A}">
                    <a16:rowId xmlns:a16="http://schemas.microsoft.com/office/drawing/2014/main" val="101115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39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webservice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724" y="1279457"/>
            <a:ext cx="11039452" cy="505338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REST stands for </a:t>
            </a:r>
            <a:r>
              <a:rPr lang="en-IN" b="1" dirty="0"/>
              <a:t>REpresentational State Transfer</a:t>
            </a:r>
            <a:r>
              <a:rPr lang="en-IN" dirty="0"/>
              <a:t>. It is developed by </a:t>
            </a:r>
            <a:r>
              <a:rPr lang="en-IN" b="1" dirty="0"/>
              <a:t>Roy Thomas Fielding</a:t>
            </a:r>
            <a:r>
              <a:rPr lang="en-IN" dirty="0"/>
              <a:t>, who also developed HTTP. The main goal of RESTful web services is to make web services </a:t>
            </a:r>
            <a:r>
              <a:rPr lang="en-IN" b="1" dirty="0"/>
              <a:t>more effective</a:t>
            </a:r>
            <a:r>
              <a:rPr lang="en-IN" dirty="0"/>
              <a:t>. RESTful web services try to define services using the different concepts that are already present in HTTP. REST is an </a:t>
            </a:r>
            <a:r>
              <a:rPr lang="en-IN" b="1" dirty="0"/>
              <a:t>architectural approach</a:t>
            </a:r>
            <a:r>
              <a:rPr lang="en-IN" dirty="0"/>
              <a:t>, not a </a:t>
            </a:r>
            <a:r>
              <a:rPr lang="en-IN" dirty="0" smtClean="0"/>
              <a:t>protocol</a:t>
            </a:r>
          </a:p>
          <a:p>
            <a:pPr algn="just"/>
            <a:r>
              <a:rPr lang="en-IN" dirty="0"/>
              <a:t>It does not define the standard message exchange format. We can build REST services with both XML and JSON. JSON is more popular format with REST. The </a:t>
            </a:r>
            <a:r>
              <a:rPr lang="en-IN" b="1" dirty="0"/>
              <a:t>key abstraction</a:t>
            </a:r>
            <a:r>
              <a:rPr lang="en-IN" dirty="0"/>
              <a:t> is a resource in REST. A resource can be anything. It can be accessed through a </a:t>
            </a:r>
            <a:r>
              <a:rPr lang="en-IN" b="1" dirty="0"/>
              <a:t>Uniform Resource Identifier (URI)</a:t>
            </a:r>
            <a:r>
              <a:rPr lang="en-IN" dirty="0"/>
              <a:t>. For example:</a:t>
            </a:r>
          </a:p>
          <a:p>
            <a:pPr algn="just"/>
            <a:r>
              <a:rPr lang="en-IN" dirty="0"/>
              <a:t>The resource has representations like XML, HTML, and JSON. The current state capture by representational resource. When we request a resource, we provide the representation of the resource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78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webservice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724" y="1279457"/>
            <a:ext cx="11039452" cy="50533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The important methods of HTTP are:</a:t>
            </a:r>
          </a:p>
          <a:p>
            <a:r>
              <a:rPr lang="en-IN" b="1" dirty="0"/>
              <a:t>GET:</a:t>
            </a:r>
            <a:r>
              <a:rPr lang="en-IN" dirty="0"/>
              <a:t> It reads a resource.</a:t>
            </a:r>
          </a:p>
          <a:p>
            <a:r>
              <a:rPr lang="en-IN" b="1" dirty="0"/>
              <a:t>PUT:</a:t>
            </a:r>
            <a:r>
              <a:rPr lang="en-IN" dirty="0"/>
              <a:t> It updates an existing resource.</a:t>
            </a:r>
          </a:p>
          <a:p>
            <a:r>
              <a:rPr lang="en-IN" b="1" dirty="0"/>
              <a:t>POST:</a:t>
            </a:r>
            <a:r>
              <a:rPr lang="en-IN" dirty="0"/>
              <a:t> It creates a new resource.</a:t>
            </a:r>
          </a:p>
          <a:p>
            <a:r>
              <a:rPr lang="en-IN" b="1" dirty="0"/>
              <a:t>DELETE:</a:t>
            </a:r>
            <a:r>
              <a:rPr lang="en-IN" dirty="0"/>
              <a:t> It deletes the resource.</a:t>
            </a:r>
          </a:p>
          <a:p>
            <a:pPr marL="0" indent="0" algn="just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90612"/>
              </p:ext>
            </p:extLst>
          </p:nvPr>
        </p:nvGraphicFramePr>
        <p:xfrm>
          <a:off x="852169" y="3806147"/>
          <a:ext cx="8128000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54889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7294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effectLst/>
                        </a:rPr>
                        <a:t>POST /users</a:t>
                      </a:r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effectLst/>
                        </a:rPr>
                        <a:t>: It creates a user. </a:t>
                      </a:r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8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effectLst/>
                        </a:rPr>
                        <a:t>GET /users/{id}</a:t>
                      </a:r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effectLst/>
                        </a:rPr>
                        <a:t>: It retrieves the detail of a user.</a:t>
                      </a:r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effectLst/>
                        </a:rPr>
                        <a:t>GET /users</a:t>
                      </a:r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effectLst/>
                        </a:rPr>
                        <a:t>: It retrieves the detail of all users.</a:t>
                      </a:r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5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effectLst/>
                        </a:rPr>
                        <a:t>DELETE /users</a:t>
                      </a:r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effectLst/>
                        </a:rPr>
                        <a:t>: It deletes all users.</a:t>
                      </a:r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effectLst/>
                        </a:rPr>
                        <a:t>DELETE /users/{id}</a:t>
                      </a:r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effectLst/>
                        </a:rPr>
                        <a:t>: It deletes a user.</a:t>
                      </a:r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7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effectLst/>
                        </a:rPr>
                        <a:t>GET /users/{id}/posts/</a:t>
                      </a:r>
                      <a:r>
                        <a:rPr lang="en-IN" sz="1800" b="1" kern="1200" dirty="0" err="1" smtClean="0">
                          <a:effectLst/>
                        </a:rPr>
                        <a:t>post_id</a:t>
                      </a:r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effectLst/>
                        </a:rPr>
                        <a:t>: It retrieve the detail of a specific post.</a:t>
                      </a:r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6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effectLst/>
                        </a:rPr>
                        <a:t>POST / users/{id}/ posts</a:t>
                      </a:r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effectLst/>
                        </a:rPr>
                        <a:t>: It creates a post of the user.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0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webservice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724" y="1279457"/>
            <a:ext cx="11039452" cy="50533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HTTP also defines the following standard status code:</a:t>
            </a:r>
          </a:p>
          <a:p>
            <a:pPr>
              <a:lnSpc>
                <a:spcPct val="150000"/>
              </a:lnSpc>
            </a:pPr>
            <a:r>
              <a:rPr lang="en-IN" b="1" dirty="0"/>
              <a:t>404:</a:t>
            </a:r>
            <a:r>
              <a:rPr lang="en-IN" dirty="0"/>
              <a:t> RESOURCE NOT FOUND</a:t>
            </a:r>
          </a:p>
          <a:p>
            <a:pPr>
              <a:lnSpc>
                <a:spcPct val="150000"/>
              </a:lnSpc>
            </a:pPr>
            <a:r>
              <a:rPr lang="en-IN" b="1" dirty="0"/>
              <a:t>200:</a:t>
            </a:r>
            <a:r>
              <a:rPr lang="en-IN" dirty="0"/>
              <a:t> SUCCESS</a:t>
            </a:r>
          </a:p>
          <a:p>
            <a:pPr>
              <a:lnSpc>
                <a:spcPct val="150000"/>
              </a:lnSpc>
            </a:pPr>
            <a:r>
              <a:rPr lang="en-IN" b="1" dirty="0"/>
              <a:t>201:</a:t>
            </a:r>
            <a:r>
              <a:rPr lang="en-IN" dirty="0"/>
              <a:t> CREATED</a:t>
            </a:r>
          </a:p>
          <a:p>
            <a:pPr>
              <a:lnSpc>
                <a:spcPct val="150000"/>
              </a:lnSpc>
            </a:pPr>
            <a:r>
              <a:rPr lang="en-IN" b="1" dirty="0"/>
              <a:t>401:</a:t>
            </a:r>
            <a:r>
              <a:rPr lang="en-IN" dirty="0"/>
              <a:t> UNAUTHORIZED</a:t>
            </a:r>
          </a:p>
          <a:p>
            <a:pPr>
              <a:lnSpc>
                <a:spcPct val="150000"/>
              </a:lnSpc>
            </a:pPr>
            <a:r>
              <a:rPr lang="en-IN" b="1" dirty="0"/>
              <a:t>500:</a:t>
            </a:r>
            <a:r>
              <a:rPr lang="en-IN" dirty="0"/>
              <a:t> SERVER ERROR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98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webservice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724" y="1279457"/>
            <a:ext cx="11039452" cy="50533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There must be a service producer and service consumer.</a:t>
            </a:r>
          </a:p>
          <a:p>
            <a:pPr>
              <a:lnSpc>
                <a:spcPct val="150000"/>
              </a:lnSpc>
            </a:pPr>
            <a:r>
              <a:rPr lang="en-IN" dirty="0"/>
              <a:t>The service is stateless.</a:t>
            </a:r>
          </a:p>
          <a:p>
            <a:pPr>
              <a:lnSpc>
                <a:spcPct val="150000"/>
              </a:lnSpc>
            </a:pPr>
            <a:r>
              <a:rPr lang="en-IN" dirty="0"/>
              <a:t>The service result must be cacheable.</a:t>
            </a:r>
          </a:p>
          <a:p>
            <a:pPr>
              <a:lnSpc>
                <a:spcPct val="150000"/>
              </a:lnSpc>
            </a:pPr>
            <a:r>
              <a:rPr lang="en-IN" dirty="0"/>
              <a:t>The interface is uniform and exposing resources.</a:t>
            </a:r>
          </a:p>
          <a:p>
            <a:pPr>
              <a:lnSpc>
                <a:spcPct val="150000"/>
              </a:lnSpc>
            </a:pPr>
            <a:r>
              <a:rPr lang="en-IN" dirty="0"/>
              <a:t>The service should assume a layered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26511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RESTful webservice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724" y="1279457"/>
            <a:ext cx="11039452" cy="505338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RESTful </a:t>
            </a:r>
            <a:r>
              <a:rPr lang="en-IN" dirty="0"/>
              <a:t>web services are </a:t>
            </a:r>
            <a:r>
              <a:rPr lang="en-IN" b="1" dirty="0"/>
              <a:t>platform-independent</a:t>
            </a:r>
            <a:r>
              <a:rPr lang="en-IN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It can be written in any programming language and can be executed on any platform.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It provides different data format like </a:t>
            </a:r>
            <a:r>
              <a:rPr lang="en-IN" b="1" dirty="0"/>
              <a:t>JSON, text, HTML,</a:t>
            </a:r>
            <a:r>
              <a:rPr lang="en-IN" dirty="0"/>
              <a:t> and </a:t>
            </a:r>
            <a:r>
              <a:rPr lang="en-IN" b="1" dirty="0"/>
              <a:t>XML</a:t>
            </a:r>
            <a:r>
              <a:rPr lang="en-IN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It is fast in comparison to SOAP because there is no strict specification like SOAP.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These are </a:t>
            </a:r>
            <a:r>
              <a:rPr lang="en-IN" b="1" dirty="0"/>
              <a:t>reusable</a:t>
            </a:r>
            <a:r>
              <a:rPr lang="en-IN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They are </a:t>
            </a:r>
            <a:r>
              <a:rPr lang="en-IN" b="1" dirty="0"/>
              <a:t>language neutral</a:t>
            </a:r>
            <a:r>
              <a:rPr lang="en-IN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557799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</Template>
  <TotalTime>345</TotalTime>
  <Words>882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inter-regular</vt:lpstr>
      <vt:lpstr>Segoe UI</vt:lpstr>
      <vt:lpstr>times new roman</vt:lpstr>
      <vt:lpstr>Trebuchet MS</vt:lpstr>
      <vt:lpstr>2018</vt:lpstr>
      <vt:lpstr>Application designed in Spring Boot, Spring REST, Spring Data </vt:lpstr>
      <vt:lpstr>What is Spring Boot?</vt:lpstr>
      <vt:lpstr>Spring REST </vt:lpstr>
      <vt:lpstr>Difference between SOAP and REST</vt:lpstr>
      <vt:lpstr>RESTful webservice</vt:lpstr>
      <vt:lpstr>RESTful webservice</vt:lpstr>
      <vt:lpstr>RESTful webservice</vt:lpstr>
      <vt:lpstr>RESTful webservice Constraints</vt:lpstr>
      <vt:lpstr>Advantages RESTful webservice</vt:lpstr>
      <vt:lpstr>Practical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Campaign</dc:title>
  <dc:creator>Manish Corriea</dc:creator>
  <cp:lastModifiedBy>Priyanka Sarode</cp:lastModifiedBy>
  <cp:revision>38</cp:revision>
  <dcterms:created xsi:type="dcterms:W3CDTF">2019-03-07T07:10:25Z</dcterms:created>
  <dcterms:modified xsi:type="dcterms:W3CDTF">2022-09-22T11:19:19Z</dcterms:modified>
</cp:coreProperties>
</file>