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4" r:id="rId2"/>
    <p:sldId id="265" r:id="rId3"/>
    <p:sldId id="266" r:id="rId4"/>
    <p:sldId id="267" r:id="rId5"/>
    <p:sldId id="268"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0" d="100"/>
          <a:sy n="80" d="100"/>
        </p:scale>
        <p:origin x="72"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5/31/2024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Designing a Flutter E-Reader App</a:t>
            </a:r>
          </a:p>
        </p:txBody>
      </p:sp>
      <p:sp>
        <p:nvSpPr>
          <p:cNvPr id="4" name="Text Placeholder 3">
            <a:extLst>
              <a:ext uri="{FF2B5EF4-FFF2-40B4-BE49-F238E27FC236}">
                <a16:creationId xmlns:a16="http://schemas.microsoft.com/office/drawing/2014/main" id="{E44F0848-B081-1EB4-54CE-A4262714BD2C}"/>
              </a:ext>
            </a:extLst>
          </p:cNvPr>
          <p:cNvSpPr>
            <a:spLocks/>
          </p:cNvSpPr>
          <p:nvPr/>
        </p:nvSpPr>
        <p:spPr>
          <a:xfrm>
            <a:off x="4905052" y="4471412"/>
            <a:ext cx="2015554" cy="247638"/>
          </a:xfrm>
          <a:prstGeom prst="rect">
            <a:avLst/>
          </a:prstGeom>
        </p:spPr>
        <p:txBody>
          <a:bodyPr/>
          <a:lstStyle/>
          <a:p>
            <a:pPr defTabSz="612648">
              <a:spcAft>
                <a:spcPts val="600"/>
              </a:spcAft>
            </a:pPr>
            <a:r>
              <a:rPr lang="en-US" sz="1206" kern="1200">
                <a:solidFill>
                  <a:schemeClr val="tx1"/>
                </a:solidFill>
                <a:latin typeface="+mn-lt"/>
                <a:ea typeface="+mn-ea"/>
                <a:cs typeface="+mn-cs"/>
              </a:rPr>
              <a:t>Created by</a:t>
            </a:r>
            <a:endParaRPr lang="en-US"/>
          </a:p>
        </p:txBody>
      </p:sp>
      <p:sp>
        <p:nvSpPr>
          <p:cNvPr id="5" name="Text Placeholder 4">
            <a:extLst>
              <a:ext uri="{FF2B5EF4-FFF2-40B4-BE49-F238E27FC236}">
                <a16:creationId xmlns:a16="http://schemas.microsoft.com/office/drawing/2014/main" id="{DAC5B7BB-086A-0BEE-471F-DC71F427D321}"/>
              </a:ext>
            </a:extLst>
          </p:cNvPr>
          <p:cNvSpPr>
            <a:spLocks/>
          </p:cNvSpPr>
          <p:nvPr/>
        </p:nvSpPr>
        <p:spPr>
          <a:xfrm>
            <a:off x="4905052" y="4744735"/>
            <a:ext cx="2015554" cy="247638"/>
          </a:xfrm>
          <a:prstGeom prst="rect">
            <a:avLst/>
          </a:prstGeom>
        </p:spPr>
        <p:txBody>
          <a:bodyPr/>
          <a:lstStyle/>
          <a:p>
            <a:pPr defTabSz="612648">
              <a:spcAft>
                <a:spcPts val="600"/>
              </a:spcAft>
            </a:pPr>
            <a:r>
              <a:rPr lang="en-US" sz="1206" kern="1200" dirty="0">
                <a:solidFill>
                  <a:schemeClr val="tx1"/>
                </a:solidFill>
                <a:latin typeface="+mn-lt"/>
                <a:ea typeface="+mn-ea"/>
                <a:cs typeface="+mn-cs"/>
              </a:rPr>
              <a:t>Harsh 21CSU559</a:t>
            </a:r>
          </a:p>
          <a:p>
            <a:pPr defTabSz="612648">
              <a:spcAft>
                <a:spcPts val="600"/>
              </a:spcAft>
            </a:pPr>
            <a:r>
              <a:rPr lang="en-US" sz="1206" kern="1200" dirty="0">
                <a:solidFill>
                  <a:schemeClr val="tx1"/>
                </a:solidFill>
                <a:latin typeface="+mn-lt"/>
                <a:ea typeface="+mn-ea"/>
                <a:cs typeface="+mn-cs"/>
              </a:rPr>
              <a:t>Ayush 21CSU586</a:t>
            </a:r>
          </a:p>
          <a:p>
            <a:pPr defTabSz="612648">
              <a:spcAft>
                <a:spcPts val="600"/>
              </a:spcAft>
            </a:pPr>
            <a:r>
              <a:rPr lang="en-US" sz="1206" kern="1200" dirty="0" err="1">
                <a:solidFill>
                  <a:schemeClr val="tx1"/>
                </a:solidFill>
                <a:latin typeface="+mn-lt"/>
                <a:ea typeface="+mn-ea"/>
                <a:cs typeface="+mn-cs"/>
              </a:rPr>
              <a:t>Parvinder</a:t>
            </a:r>
            <a:r>
              <a:rPr lang="en-US" sz="1206" kern="1200" dirty="0">
                <a:solidFill>
                  <a:schemeClr val="tx1"/>
                </a:solidFill>
                <a:latin typeface="+mn-lt"/>
                <a:ea typeface="+mn-ea"/>
                <a:cs typeface="+mn-cs"/>
              </a:rPr>
              <a:t> 21CSU560</a:t>
            </a:r>
          </a:p>
          <a:p>
            <a:pPr defTabSz="612648">
              <a:spcAft>
                <a:spcPts val="600"/>
              </a:spcAft>
            </a:pPr>
            <a:r>
              <a:rPr lang="en-US" sz="1206" kern="1200" dirty="0">
                <a:solidFill>
                  <a:schemeClr val="tx1"/>
                </a:solidFill>
                <a:latin typeface="+mn-lt"/>
                <a:ea typeface="+mn-ea"/>
                <a:cs typeface="+mn-cs"/>
              </a:rPr>
              <a:t>Mukesh 21CSU424</a:t>
            </a:r>
            <a:endParaRPr lang="en-US" dirty="0"/>
          </a:p>
        </p:txBody>
      </p:sp>
      <p:pic>
        <p:nvPicPr>
          <p:cNvPr id="3" name="Picture Placeholder 2">
            <a:extLst>
              <a:ext uri="{FF2B5EF4-FFF2-40B4-BE49-F238E27FC236}">
                <a16:creationId xmlns:a16="http://schemas.microsoft.com/office/drawing/2014/main" id="{1208E097-EF71-BA91-8AAC-02708D586647}"/>
              </a:ext>
            </a:extLst>
          </p:cNvPr>
          <p:cNvPicPr>
            <a:picLocks noChangeAspect="1"/>
          </p:cNvPicPr>
          <p:nvPr/>
        </p:nvPicPr>
        <p:blipFill>
          <a:blip r:embed="rId2"/>
          <a:srcRect/>
          <a:stretch>
            <a:fillRect/>
          </a:stretch>
        </p:blipFill>
        <p:spPr>
          <a:xfrm>
            <a:off x="9091203" y="1962426"/>
            <a:ext cx="2480682" cy="3023332"/>
          </a:xfrm>
          <a:prstGeom prst="rect">
            <a:avLst/>
          </a:prstGeom>
        </p:spPr>
      </p:pic>
      <p:pic>
        <p:nvPicPr>
          <p:cNvPr id="8" name="Picture 7">
            <a:extLst>
              <a:ext uri="{FF2B5EF4-FFF2-40B4-BE49-F238E27FC236}">
                <a16:creationId xmlns:a16="http://schemas.microsoft.com/office/drawing/2014/main" id="{99FA172C-1233-A560-4023-262A6DD05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578" y="1962426"/>
            <a:ext cx="2548307" cy="3029947"/>
          </a:xfrm>
          <a:prstGeom prst="rect">
            <a:avLst/>
          </a:prstGeom>
        </p:spPr>
      </p:pic>
    </p:spTree>
    <p:extLst>
      <p:ext uri="{BB962C8B-B14F-4D97-AF65-F5344CB8AC3E}">
        <p14:creationId xmlns:p14="http://schemas.microsoft.com/office/powerpoint/2010/main" val="97953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0ADF-8446-2721-A840-A85EEBD060D8}"/>
              </a:ext>
            </a:extLst>
          </p:cNvPr>
          <p:cNvSpPr>
            <a:spLocks noGrp="1"/>
          </p:cNvSpPr>
          <p:nvPr>
            <p:ph type="title"/>
          </p:nvPr>
        </p:nvSpPr>
        <p:spPr/>
        <p:txBody>
          <a:bodyPr/>
          <a:lstStyle/>
          <a:p>
            <a:r>
              <a:rPr lang="en-IN"/>
              <a:t>Project Scope</a:t>
            </a:r>
          </a:p>
        </p:txBody>
      </p:sp>
      <p:sp>
        <p:nvSpPr>
          <p:cNvPr id="3" name="Text Placeholder 2">
            <a:extLst>
              <a:ext uri="{FF2B5EF4-FFF2-40B4-BE49-F238E27FC236}">
                <a16:creationId xmlns:a16="http://schemas.microsoft.com/office/drawing/2014/main" id="{1505D570-626E-FC19-FE62-0FB5E942C611}"/>
              </a:ext>
            </a:extLst>
          </p:cNvPr>
          <p:cNvSpPr>
            <a:spLocks noGrp="1"/>
          </p:cNvSpPr>
          <p:nvPr>
            <p:ph type="body" sz="quarter" idx="13"/>
          </p:nvPr>
        </p:nvSpPr>
        <p:spPr/>
        <p:txBody>
          <a:bodyPr/>
          <a:lstStyle/>
          <a:p>
            <a:r>
              <a:rPr lang="en-IN"/>
              <a:t>Designing and Developing UI</a:t>
            </a:r>
          </a:p>
        </p:txBody>
      </p:sp>
      <p:sp>
        <p:nvSpPr>
          <p:cNvPr id="4" name="Text Placeholder 3">
            <a:extLst>
              <a:ext uri="{FF2B5EF4-FFF2-40B4-BE49-F238E27FC236}">
                <a16:creationId xmlns:a16="http://schemas.microsoft.com/office/drawing/2014/main" id="{16AA573B-A142-4FAF-2C41-AA53A98C2CCF}"/>
              </a:ext>
            </a:extLst>
          </p:cNvPr>
          <p:cNvSpPr>
            <a:spLocks noGrp="1"/>
          </p:cNvSpPr>
          <p:nvPr>
            <p:ph type="body" sz="quarter" idx="14"/>
          </p:nvPr>
        </p:nvSpPr>
        <p:spPr/>
        <p:txBody>
          <a:bodyPr/>
          <a:lstStyle/>
          <a:p>
            <a:r>
              <a:rPr lang="en-IN"/>
              <a:t>Integrating Ebook Libraries/Services</a:t>
            </a:r>
          </a:p>
        </p:txBody>
      </p:sp>
      <p:sp>
        <p:nvSpPr>
          <p:cNvPr id="5" name="Text Placeholder 4">
            <a:extLst>
              <a:ext uri="{FF2B5EF4-FFF2-40B4-BE49-F238E27FC236}">
                <a16:creationId xmlns:a16="http://schemas.microsoft.com/office/drawing/2014/main" id="{F4F4FF41-CD40-3026-1ED5-60E28C9A736F}"/>
              </a:ext>
            </a:extLst>
          </p:cNvPr>
          <p:cNvSpPr>
            <a:spLocks noGrp="1"/>
          </p:cNvSpPr>
          <p:nvPr>
            <p:ph type="body" sz="quarter" idx="15"/>
          </p:nvPr>
        </p:nvSpPr>
        <p:spPr/>
        <p:txBody>
          <a:bodyPr/>
          <a:lstStyle/>
          <a:p>
            <a:r>
              <a:rPr lang="en-IN"/>
              <a:t>Implementing Reading Features</a:t>
            </a:r>
          </a:p>
        </p:txBody>
      </p:sp>
      <p:sp>
        <p:nvSpPr>
          <p:cNvPr id="6" name="Text Placeholder 5">
            <a:extLst>
              <a:ext uri="{FF2B5EF4-FFF2-40B4-BE49-F238E27FC236}">
                <a16:creationId xmlns:a16="http://schemas.microsoft.com/office/drawing/2014/main" id="{C2AFEE41-49EA-B566-C990-BA804515FBC1}"/>
              </a:ext>
            </a:extLst>
          </p:cNvPr>
          <p:cNvSpPr>
            <a:spLocks noGrp="1"/>
          </p:cNvSpPr>
          <p:nvPr>
            <p:ph type="body" sz="quarter" idx="16"/>
          </p:nvPr>
        </p:nvSpPr>
        <p:spPr/>
        <p:txBody>
          <a:bodyPr/>
          <a:lstStyle/>
          <a:p>
            <a:r>
              <a:rPr lang="en-US"/>
              <a:t>The project's primary objective was to create a user-friendly interface for the e-reader app. This involved designing an intuitive and visually appealing UI that supports easy navigation and follows material design principles.</a:t>
            </a:r>
            <a:endParaRPr lang="en-IN"/>
          </a:p>
        </p:txBody>
      </p:sp>
      <p:sp>
        <p:nvSpPr>
          <p:cNvPr id="7" name="Text Placeholder 6">
            <a:extLst>
              <a:ext uri="{FF2B5EF4-FFF2-40B4-BE49-F238E27FC236}">
                <a16:creationId xmlns:a16="http://schemas.microsoft.com/office/drawing/2014/main" id="{7B1D2310-EADF-B3EE-E13B-361E1D9AF115}"/>
              </a:ext>
            </a:extLst>
          </p:cNvPr>
          <p:cNvSpPr>
            <a:spLocks noGrp="1"/>
          </p:cNvSpPr>
          <p:nvPr>
            <p:ph type="body" sz="quarter" idx="17"/>
          </p:nvPr>
        </p:nvSpPr>
        <p:spPr/>
        <p:txBody>
          <a:bodyPr/>
          <a:lstStyle/>
          <a:p>
            <a:r>
              <a:rPr lang="en-US"/>
              <a:t>The app aimed to integrate with ebook libraries or services, enabling users to browse and download ebooks directly within the app. This required handling authentication, fetching book metadata, and efficiently managing download queues.</a:t>
            </a:r>
            <a:endParaRPr lang="en-IN"/>
          </a:p>
        </p:txBody>
      </p:sp>
      <p:sp>
        <p:nvSpPr>
          <p:cNvPr id="8" name="Text Placeholder 7">
            <a:extLst>
              <a:ext uri="{FF2B5EF4-FFF2-40B4-BE49-F238E27FC236}">
                <a16:creationId xmlns:a16="http://schemas.microsoft.com/office/drawing/2014/main" id="{D94F2DD9-B1FE-2C08-1FE9-25C9BA33C766}"/>
              </a:ext>
            </a:extLst>
          </p:cNvPr>
          <p:cNvSpPr>
            <a:spLocks noGrp="1"/>
          </p:cNvSpPr>
          <p:nvPr>
            <p:ph type="body" sz="quarter" idx="18"/>
          </p:nvPr>
        </p:nvSpPr>
        <p:spPr/>
        <p:txBody>
          <a:bodyPr/>
          <a:lstStyle/>
          <a:p>
            <a:r>
              <a:rPr lang="en-US"/>
              <a:t>The project focused on implementing customizable reading features such as adjustable font sizes, night mode, and bookmarking to enhance the user's reading experience and navigation within the app.</a:t>
            </a:r>
            <a:endParaRPr lang="en-IN"/>
          </a:p>
        </p:txBody>
      </p:sp>
    </p:spTree>
    <p:extLst>
      <p:ext uri="{BB962C8B-B14F-4D97-AF65-F5344CB8AC3E}">
        <p14:creationId xmlns:p14="http://schemas.microsoft.com/office/powerpoint/2010/main" val="429100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3830-03CA-7B3C-9EB0-73D88DB5E498}"/>
              </a:ext>
            </a:extLst>
          </p:cNvPr>
          <p:cNvSpPr>
            <a:spLocks noGrp="1"/>
          </p:cNvSpPr>
          <p:nvPr>
            <p:ph type="title"/>
          </p:nvPr>
        </p:nvSpPr>
        <p:spPr/>
        <p:txBody>
          <a:bodyPr/>
          <a:lstStyle/>
          <a:p>
            <a:r>
              <a:rPr lang="en-IN"/>
              <a:t>Technical Implementation</a:t>
            </a:r>
          </a:p>
        </p:txBody>
      </p:sp>
      <p:sp>
        <p:nvSpPr>
          <p:cNvPr id="3" name="Text Placeholder 2">
            <a:extLst>
              <a:ext uri="{FF2B5EF4-FFF2-40B4-BE49-F238E27FC236}">
                <a16:creationId xmlns:a16="http://schemas.microsoft.com/office/drawing/2014/main" id="{20457EDD-C942-B413-4185-ED7FB98E4F36}"/>
              </a:ext>
            </a:extLst>
          </p:cNvPr>
          <p:cNvSpPr>
            <a:spLocks noGrp="1"/>
          </p:cNvSpPr>
          <p:nvPr>
            <p:ph type="body" sz="quarter" idx="13"/>
          </p:nvPr>
        </p:nvSpPr>
        <p:spPr/>
        <p:txBody>
          <a:bodyPr/>
          <a:lstStyle/>
          <a:p>
            <a:r>
              <a:rPr lang="en-IN"/>
              <a:t>UI Design</a:t>
            </a:r>
          </a:p>
        </p:txBody>
      </p:sp>
      <p:sp>
        <p:nvSpPr>
          <p:cNvPr id="4" name="Text Placeholder 3">
            <a:extLst>
              <a:ext uri="{FF2B5EF4-FFF2-40B4-BE49-F238E27FC236}">
                <a16:creationId xmlns:a16="http://schemas.microsoft.com/office/drawing/2014/main" id="{FC811D29-54A3-3552-CBDE-7CCB214C7FA7}"/>
              </a:ext>
            </a:extLst>
          </p:cNvPr>
          <p:cNvSpPr>
            <a:spLocks noGrp="1"/>
          </p:cNvSpPr>
          <p:nvPr>
            <p:ph type="body" sz="quarter" idx="14"/>
          </p:nvPr>
        </p:nvSpPr>
        <p:spPr/>
        <p:txBody>
          <a:bodyPr/>
          <a:lstStyle/>
          <a:p>
            <a:r>
              <a:rPr lang="en-IN"/>
              <a:t>Ebook Integration</a:t>
            </a:r>
          </a:p>
        </p:txBody>
      </p:sp>
      <p:sp>
        <p:nvSpPr>
          <p:cNvPr id="5" name="Text Placeholder 4">
            <a:extLst>
              <a:ext uri="{FF2B5EF4-FFF2-40B4-BE49-F238E27FC236}">
                <a16:creationId xmlns:a16="http://schemas.microsoft.com/office/drawing/2014/main" id="{32BA1FE5-7480-F499-2F30-731AB4A8F233}"/>
              </a:ext>
            </a:extLst>
          </p:cNvPr>
          <p:cNvSpPr>
            <a:spLocks noGrp="1"/>
          </p:cNvSpPr>
          <p:nvPr>
            <p:ph type="body" sz="quarter" idx="15"/>
          </p:nvPr>
        </p:nvSpPr>
        <p:spPr/>
        <p:txBody>
          <a:bodyPr/>
          <a:lstStyle/>
          <a:p>
            <a:r>
              <a:rPr lang="en-IN"/>
              <a:t>State Management and Features</a:t>
            </a:r>
          </a:p>
        </p:txBody>
      </p:sp>
      <p:sp>
        <p:nvSpPr>
          <p:cNvPr id="6" name="Text Placeholder 5">
            <a:extLst>
              <a:ext uri="{FF2B5EF4-FFF2-40B4-BE49-F238E27FC236}">
                <a16:creationId xmlns:a16="http://schemas.microsoft.com/office/drawing/2014/main" id="{7F720890-A50F-C57D-3784-8AEEAB1A2C5F}"/>
              </a:ext>
            </a:extLst>
          </p:cNvPr>
          <p:cNvSpPr>
            <a:spLocks noGrp="1"/>
          </p:cNvSpPr>
          <p:nvPr>
            <p:ph type="body" sz="quarter" idx="16"/>
          </p:nvPr>
        </p:nvSpPr>
        <p:spPr/>
        <p:txBody>
          <a:bodyPr/>
          <a:lstStyle/>
          <a:p>
            <a:r>
              <a:rPr lang="en-US"/>
              <a:t>The UI design process emphasized creating an intuitive and visually appealing interface for the app, following material design principles for consistency and easy navigation.</a:t>
            </a:r>
            <a:endParaRPr lang="en-IN"/>
          </a:p>
        </p:txBody>
      </p:sp>
      <p:sp>
        <p:nvSpPr>
          <p:cNvPr id="7" name="Text Placeholder 6">
            <a:extLst>
              <a:ext uri="{FF2B5EF4-FFF2-40B4-BE49-F238E27FC236}">
                <a16:creationId xmlns:a16="http://schemas.microsoft.com/office/drawing/2014/main" id="{5D584726-F524-2A0E-63A7-9B12D993AEBE}"/>
              </a:ext>
            </a:extLst>
          </p:cNvPr>
          <p:cNvSpPr>
            <a:spLocks noGrp="1"/>
          </p:cNvSpPr>
          <p:nvPr>
            <p:ph type="body" sz="quarter" idx="17"/>
          </p:nvPr>
        </p:nvSpPr>
        <p:spPr/>
        <p:txBody>
          <a:bodyPr/>
          <a:lstStyle/>
          <a:p>
            <a:r>
              <a:rPr lang="en-US"/>
              <a:t>The app integrated with ebook libraries or services, allowing users to browse and download ebooks directly within the app. This required efficient handling of APIs and download queues.</a:t>
            </a:r>
            <a:endParaRPr lang="en-IN"/>
          </a:p>
        </p:txBody>
      </p:sp>
      <p:sp>
        <p:nvSpPr>
          <p:cNvPr id="8" name="Text Placeholder 7">
            <a:extLst>
              <a:ext uri="{FF2B5EF4-FFF2-40B4-BE49-F238E27FC236}">
                <a16:creationId xmlns:a16="http://schemas.microsoft.com/office/drawing/2014/main" id="{1D469BFD-D5DB-D7DB-1EE2-F1144479F448}"/>
              </a:ext>
            </a:extLst>
          </p:cNvPr>
          <p:cNvSpPr>
            <a:spLocks noGrp="1"/>
          </p:cNvSpPr>
          <p:nvPr>
            <p:ph type="body" sz="quarter" idx="18"/>
          </p:nvPr>
        </p:nvSpPr>
        <p:spPr/>
        <p:txBody>
          <a:bodyPr/>
          <a:lstStyle/>
          <a:p>
            <a:r>
              <a:rPr lang="en-US"/>
              <a:t>State management techniques, such as Provider or Riverpod, were utilized to ensure efficient synchronization of data across different screens, providing a seamless user experience. The app also included customizable reading features like adjustable font sizes and night mode.</a:t>
            </a:r>
            <a:endParaRPr lang="en-IN"/>
          </a:p>
        </p:txBody>
      </p:sp>
    </p:spTree>
    <p:extLst>
      <p:ext uri="{BB962C8B-B14F-4D97-AF65-F5344CB8AC3E}">
        <p14:creationId xmlns:p14="http://schemas.microsoft.com/office/powerpoint/2010/main" val="30973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6681-5B9B-642A-6A1B-53546DA64AA6}"/>
              </a:ext>
            </a:extLst>
          </p:cNvPr>
          <p:cNvSpPr>
            <a:spLocks noGrp="1"/>
          </p:cNvSpPr>
          <p:nvPr>
            <p:ph type="title"/>
          </p:nvPr>
        </p:nvSpPr>
        <p:spPr/>
        <p:txBody>
          <a:bodyPr/>
          <a:lstStyle/>
          <a:p>
            <a:r>
              <a:rPr lang="en-IN" dirty="0"/>
              <a:t>Reading Features</a:t>
            </a:r>
          </a:p>
        </p:txBody>
      </p:sp>
      <p:sp>
        <p:nvSpPr>
          <p:cNvPr id="4" name="Text Placeholder 3">
            <a:extLst>
              <a:ext uri="{FF2B5EF4-FFF2-40B4-BE49-F238E27FC236}">
                <a16:creationId xmlns:a16="http://schemas.microsoft.com/office/drawing/2014/main" id="{665E0363-9590-D0F9-C4C3-25480076D77F}"/>
              </a:ext>
            </a:extLst>
          </p:cNvPr>
          <p:cNvSpPr>
            <a:spLocks noGrp="1"/>
          </p:cNvSpPr>
          <p:nvPr>
            <p:ph type="body" sz="quarter" idx="14"/>
          </p:nvPr>
        </p:nvSpPr>
        <p:spPr>
          <a:xfrm>
            <a:off x="847344" y="4111378"/>
            <a:ext cx="2971800" cy="365126"/>
          </a:xfrm>
        </p:spPr>
        <p:txBody>
          <a:bodyPr>
            <a:noAutofit/>
          </a:bodyPr>
          <a:lstStyle/>
          <a:p>
            <a:r>
              <a:rPr lang="en-IN" sz="2400" dirty="0"/>
              <a:t>Customizable Reading Features</a:t>
            </a:r>
          </a:p>
        </p:txBody>
      </p:sp>
      <p:sp>
        <p:nvSpPr>
          <p:cNvPr id="5" name="Text Placeholder 4">
            <a:extLst>
              <a:ext uri="{FF2B5EF4-FFF2-40B4-BE49-F238E27FC236}">
                <a16:creationId xmlns:a16="http://schemas.microsoft.com/office/drawing/2014/main" id="{45AA1008-D2E1-6292-5A08-7EA28990BB67}"/>
              </a:ext>
            </a:extLst>
          </p:cNvPr>
          <p:cNvSpPr>
            <a:spLocks noGrp="1"/>
          </p:cNvSpPr>
          <p:nvPr>
            <p:ph type="body" sz="quarter" idx="15"/>
          </p:nvPr>
        </p:nvSpPr>
        <p:spPr>
          <a:xfrm>
            <a:off x="847344" y="4857976"/>
            <a:ext cx="2971800" cy="365126"/>
          </a:xfrm>
        </p:spPr>
        <p:txBody>
          <a:bodyPr>
            <a:normAutofit fontScale="25000" lnSpcReduction="20000"/>
          </a:bodyPr>
          <a:lstStyle/>
          <a:p>
            <a:r>
              <a:rPr lang="en-US" sz="6400" dirty="0"/>
              <a:t>The app offered adjustable font sizes, night mode for low light conditions, and bookmarking for easy navigation within the text. These features aimed to enhance the user's reading experience and personalized library organization</a:t>
            </a:r>
            <a:r>
              <a:rPr lang="en-US" dirty="0"/>
              <a:t>.</a:t>
            </a:r>
            <a:endParaRPr lang="en-IN" dirty="0"/>
          </a:p>
        </p:txBody>
      </p:sp>
      <p:sp>
        <p:nvSpPr>
          <p:cNvPr id="7" name="Text Placeholder 6">
            <a:extLst>
              <a:ext uri="{FF2B5EF4-FFF2-40B4-BE49-F238E27FC236}">
                <a16:creationId xmlns:a16="http://schemas.microsoft.com/office/drawing/2014/main" id="{F3A819C6-A682-7D6F-1CC6-2B33A4C84F5C}"/>
              </a:ext>
            </a:extLst>
          </p:cNvPr>
          <p:cNvSpPr>
            <a:spLocks noGrp="1"/>
          </p:cNvSpPr>
          <p:nvPr>
            <p:ph type="body" sz="quarter" idx="4294967295"/>
          </p:nvPr>
        </p:nvSpPr>
        <p:spPr>
          <a:xfrm>
            <a:off x="9321800" y="6573838"/>
            <a:ext cx="2870200" cy="284162"/>
          </a:xfrm>
        </p:spPr>
        <p:txBody>
          <a:bodyPr>
            <a:normAutofit fontScale="55000" lnSpcReduction="20000"/>
          </a:bodyPr>
          <a:lstStyle/>
          <a:p>
            <a:r>
              <a:rPr lang="en-IN"/>
              <a:t>Photos provided by Unsplash</a:t>
            </a:r>
          </a:p>
        </p:txBody>
      </p:sp>
      <p:pic>
        <p:nvPicPr>
          <p:cNvPr id="21" name="Picture Placeholder 17">
            <a:extLst>
              <a:ext uri="{FF2B5EF4-FFF2-40B4-BE49-F238E27FC236}">
                <a16:creationId xmlns:a16="http://schemas.microsoft.com/office/drawing/2014/main" id="{F61F0459-52B9-1D99-E7B6-A7BB92F17A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523" r="7523"/>
          <a:stretch>
            <a:fillRect/>
          </a:stretch>
        </p:blipFill>
        <p:spPr>
          <a:xfrm>
            <a:off x="4615245" y="2400300"/>
            <a:ext cx="7515225" cy="4457700"/>
          </a:xfrm>
        </p:spPr>
      </p:pic>
    </p:spTree>
    <p:extLst>
      <p:ext uri="{BB962C8B-B14F-4D97-AF65-F5344CB8AC3E}">
        <p14:creationId xmlns:p14="http://schemas.microsoft.com/office/powerpoint/2010/main" val="319568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DD8-FB4B-B10B-1283-F8516A36C284}"/>
              </a:ext>
            </a:extLst>
          </p:cNvPr>
          <p:cNvSpPr>
            <a:spLocks noGrp="1"/>
          </p:cNvSpPr>
          <p:nvPr>
            <p:ph type="title"/>
          </p:nvPr>
        </p:nvSpPr>
        <p:spPr/>
        <p:txBody>
          <a:bodyPr/>
          <a:lstStyle/>
          <a:p>
            <a:r>
              <a:rPr lang="en-IN"/>
              <a:t>Challenges Faced</a:t>
            </a:r>
          </a:p>
        </p:txBody>
      </p:sp>
      <p:sp>
        <p:nvSpPr>
          <p:cNvPr id="3" name="Text Placeholder 2">
            <a:extLst>
              <a:ext uri="{FF2B5EF4-FFF2-40B4-BE49-F238E27FC236}">
                <a16:creationId xmlns:a16="http://schemas.microsoft.com/office/drawing/2014/main" id="{7354A78F-3002-0F7E-AB1E-6D914B827CBC}"/>
              </a:ext>
            </a:extLst>
          </p:cNvPr>
          <p:cNvSpPr>
            <a:spLocks noGrp="1"/>
          </p:cNvSpPr>
          <p:nvPr>
            <p:ph type="body" sz="quarter" idx="13"/>
          </p:nvPr>
        </p:nvSpPr>
        <p:spPr/>
        <p:txBody>
          <a:bodyPr/>
          <a:lstStyle/>
          <a:p>
            <a:r>
              <a:rPr lang="en-IN"/>
              <a:t>Development Challenges</a:t>
            </a:r>
          </a:p>
        </p:txBody>
      </p:sp>
      <p:sp>
        <p:nvSpPr>
          <p:cNvPr id="4" name="Text Placeholder 3">
            <a:extLst>
              <a:ext uri="{FF2B5EF4-FFF2-40B4-BE49-F238E27FC236}">
                <a16:creationId xmlns:a16="http://schemas.microsoft.com/office/drawing/2014/main" id="{931C1888-9D9F-45C4-EAAE-E82545FA4274}"/>
              </a:ext>
            </a:extLst>
          </p:cNvPr>
          <p:cNvSpPr>
            <a:spLocks noGrp="1"/>
          </p:cNvSpPr>
          <p:nvPr>
            <p:ph type="body" sz="quarter" idx="16"/>
          </p:nvPr>
        </p:nvSpPr>
        <p:spPr/>
        <p:txBody>
          <a:bodyPr/>
          <a:lstStyle/>
          <a:p>
            <a:r>
              <a:rPr lang="en-US"/>
              <a:t>The integration complexity with ebook libraries, performance optimization for handling large ebook files, and maintaining cross-platform compatibility presented significant challenges during the development process. Addressing these challenges required thorough optimization techniques and platform-specific testing and tweaking.</a:t>
            </a:r>
            <a:endParaRPr lang="en-IN"/>
          </a:p>
        </p:txBody>
      </p:sp>
      <p:sp>
        <p:nvSpPr>
          <p:cNvPr id="6" name="Text Placeholder 5">
            <a:extLst>
              <a:ext uri="{FF2B5EF4-FFF2-40B4-BE49-F238E27FC236}">
                <a16:creationId xmlns:a16="http://schemas.microsoft.com/office/drawing/2014/main" id="{8013BD9F-F198-BC95-A244-0EFF69DC21E1}"/>
              </a:ext>
            </a:extLst>
          </p:cNvPr>
          <p:cNvSpPr>
            <a:spLocks noGrp="1"/>
          </p:cNvSpPr>
          <p:nvPr>
            <p:ph type="body" sz="quarter" idx="20"/>
          </p:nvPr>
        </p:nvSpPr>
        <p:spPr/>
        <p:txBody>
          <a:bodyPr/>
          <a:lstStyle/>
          <a:p>
            <a:r>
              <a:rPr lang="en-IN"/>
              <a:t>Photos provided by Unsplash</a:t>
            </a:r>
          </a:p>
        </p:txBody>
      </p:sp>
      <p:pic>
        <p:nvPicPr>
          <p:cNvPr id="1026" name="Picture 2" descr="How to Navigate Five eBook Conversion Challenges">
            <a:extLst>
              <a:ext uri="{FF2B5EF4-FFF2-40B4-BE49-F238E27FC236}">
                <a16:creationId xmlns:a16="http://schemas.microsoft.com/office/drawing/2014/main" id="{E989D794-DD06-AB11-4482-F13AB3B2D4FC}"/>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l="28188" r="2818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B41D-CD04-817F-1258-F4FFF6AE4DEA}"/>
              </a:ext>
            </a:extLst>
          </p:cNvPr>
          <p:cNvSpPr>
            <a:spLocks noGrp="1"/>
          </p:cNvSpPr>
          <p:nvPr>
            <p:ph type="title"/>
          </p:nvPr>
        </p:nvSpPr>
        <p:spPr/>
        <p:txBody>
          <a:bodyPr/>
          <a:lstStyle/>
          <a:p>
            <a:r>
              <a:rPr lang="en-IN"/>
              <a:t>Future Enhancements</a:t>
            </a:r>
          </a:p>
        </p:txBody>
      </p:sp>
      <p:sp>
        <p:nvSpPr>
          <p:cNvPr id="3" name="Text Placeholder 2">
            <a:extLst>
              <a:ext uri="{FF2B5EF4-FFF2-40B4-BE49-F238E27FC236}">
                <a16:creationId xmlns:a16="http://schemas.microsoft.com/office/drawing/2014/main" id="{B7CB7514-0EA3-D7D6-94DD-095B40EB2B39}"/>
              </a:ext>
            </a:extLst>
          </p:cNvPr>
          <p:cNvSpPr>
            <a:spLocks noGrp="1"/>
          </p:cNvSpPr>
          <p:nvPr>
            <p:ph type="body" sz="quarter" idx="13"/>
          </p:nvPr>
        </p:nvSpPr>
        <p:spPr/>
        <p:txBody>
          <a:bodyPr/>
          <a:lstStyle/>
          <a:p>
            <a:r>
              <a:rPr lang="en-IN"/>
              <a:t>Cloud Sync and Annotation</a:t>
            </a:r>
          </a:p>
        </p:txBody>
      </p:sp>
      <p:sp>
        <p:nvSpPr>
          <p:cNvPr id="4" name="Text Placeholder 3">
            <a:extLst>
              <a:ext uri="{FF2B5EF4-FFF2-40B4-BE49-F238E27FC236}">
                <a16:creationId xmlns:a16="http://schemas.microsoft.com/office/drawing/2014/main" id="{C2B9F0D7-C7ED-DF1E-5EB9-CD42F4713F61}"/>
              </a:ext>
            </a:extLst>
          </p:cNvPr>
          <p:cNvSpPr>
            <a:spLocks noGrp="1"/>
          </p:cNvSpPr>
          <p:nvPr>
            <p:ph type="body" sz="quarter" idx="14"/>
          </p:nvPr>
        </p:nvSpPr>
        <p:spPr/>
        <p:txBody>
          <a:bodyPr/>
          <a:lstStyle/>
          <a:p>
            <a:r>
              <a:rPr lang="en-US"/>
              <a:t>Audio Book Support and Social Features</a:t>
            </a:r>
            <a:endParaRPr lang="en-IN"/>
          </a:p>
        </p:txBody>
      </p:sp>
      <p:sp>
        <p:nvSpPr>
          <p:cNvPr id="5" name="Text Placeholder 4">
            <a:extLst>
              <a:ext uri="{FF2B5EF4-FFF2-40B4-BE49-F238E27FC236}">
                <a16:creationId xmlns:a16="http://schemas.microsoft.com/office/drawing/2014/main" id="{4C7C6364-793F-A257-AF27-DFCE46FDEF1C}"/>
              </a:ext>
            </a:extLst>
          </p:cNvPr>
          <p:cNvSpPr>
            <a:spLocks noGrp="1"/>
          </p:cNvSpPr>
          <p:nvPr>
            <p:ph type="body" sz="quarter" idx="16"/>
          </p:nvPr>
        </p:nvSpPr>
        <p:spPr/>
        <p:txBody>
          <a:bodyPr/>
          <a:lstStyle/>
          <a:p>
            <a:r>
              <a:rPr lang="en-US"/>
              <a:t>Future enhancements for the app include implementing cloud synchronization to allow users seamless access to their library and reading progress across multiple devices. Additionally, advanced annotation features for highlighting, note-taking, and sharing excerpts can be integrated to further enhance the reading experience.</a:t>
            </a:r>
            <a:endParaRPr lang="en-IN"/>
          </a:p>
        </p:txBody>
      </p:sp>
      <p:sp>
        <p:nvSpPr>
          <p:cNvPr id="6" name="Text Placeholder 5">
            <a:extLst>
              <a:ext uri="{FF2B5EF4-FFF2-40B4-BE49-F238E27FC236}">
                <a16:creationId xmlns:a16="http://schemas.microsoft.com/office/drawing/2014/main" id="{14C59F67-CD56-EC4E-AB26-37DAEA82518D}"/>
              </a:ext>
            </a:extLst>
          </p:cNvPr>
          <p:cNvSpPr>
            <a:spLocks noGrp="1"/>
          </p:cNvSpPr>
          <p:nvPr>
            <p:ph type="body" sz="quarter" idx="17"/>
          </p:nvPr>
        </p:nvSpPr>
        <p:spPr/>
        <p:txBody>
          <a:bodyPr/>
          <a:lstStyle/>
          <a:p>
            <a:r>
              <a:rPr lang="en-US"/>
              <a:t>The app's potential future enhancements also encompass integrating support for audio books with playback controls, synchronization with the text, and incorporating social features such as book clubs, recommendations, and discussion forums to engage users and create a sense of community.</a:t>
            </a:r>
            <a:endParaRPr lang="en-IN"/>
          </a:p>
        </p:txBody>
      </p:sp>
      <p:pic>
        <p:nvPicPr>
          <p:cNvPr id="9" name="Picture Placeholder 8">
            <a:extLst>
              <a:ext uri="{FF2B5EF4-FFF2-40B4-BE49-F238E27FC236}">
                <a16:creationId xmlns:a16="http://schemas.microsoft.com/office/drawing/2014/main" id="{A6DCBF81-D84F-3ECD-473D-55976E128DC0}"/>
              </a:ext>
            </a:extLst>
          </p:cNvPr>
          <p:cNvPicPr>
            <a:picLocks noGrp="1" noChangeAspect="1"/>
          </p:cNvPicPr>
          <p:nvPr>
            <p:ph type="pic" sz="quarter" idx="19"/>
          </p:nvPr>
        </p:nvPicPr>
        <p:blipFill>
          <a:blip r:embed="rId2"/>
          <a:srcRect l="28148" r="28148"/>
          <a:stretch>
            <a:fillRect/>
          </a:stretch>
        </p:blipFill>
        <p:spPr/>
      </p:pic>
      <p:sp>
        <p:nvSpPr>
          <p:cNvPr id="8" name="Text Placeholder 7">
            <a:extLst>
              <a:ext uri="{FF2B5EF4-FFF2-40B4-BE49-F238E27FC236}">
                <a16:creationId xmlns:a16="http://schemas.microsoft.com/office/drawing/2014/main" id="{A763BB25-8F1E-E00B-9E72-C19607BFF9C6}"/>
              </a:ext>
            </a:extLst>
          </p:cNvPr>
          <p:cNvSpPr>
            <a:spLocks noGrp="1"/>
          </p:cNvSpPr>
          <p:nvPr>
            <p:ph type="body" sz="quarter" idx="20"/>
          </p:nvPr>
        </p:nvSpPr>
        <p:spPr/>
        <p:txBody>
          <a:bodyPr/>
          <a:lstStyle/>
          <a:p>
            <a:r>
              <a:rPr lang="en-IN"/>
              <a:t>Photos provided by Unsplash</a:t>
            </a:r>
          </a:p>
        </p:txBody>
      </p:sp>
    </p:spTree>
    <p:extLst>
      <p:ext uri="{BB962C8B-B14F-4D97-AF65-F5344CB8AC3E}">
        <p14:creationId xmlns:p14="http://schemas.microsoft.com/office/powerpoint/2010/main" val="233593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3E98-4165-EC05-B215-6B90B61128C7}"/>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E3978F61-DB58-AB8B-A7D8-FF1910DAAD59}"/>
              </a:ext>
            </a:extLst>
          </p:cNvPr>
          <p:cNvSpPr>
            <a:spLocks noGrp="1"/>
          </p:cNvSpPr>
          <p:nvPr>
            <p:ph type="body" sz="quarter" idx="13"/>
          </p:nvPr>
        </p:nvSpPr>
        <p:spPr/>
        <p:txBody>
          <a:bodyPr/>
          <a:lstStyle/>
          <a:p>
            <a:r>
              <a:rPr lang="en-US" dirty="0"/>
              <a:t>Catering to Diverse Reading Needs</a:t>
            </a:r>
            <a:endParaRPr lang="en-IN" dirty="0"/>
          </a:p>
        </p:txBody>
      </p:sp>
      <p:sp>
        <p:nvSpPr>
          <p:cNvPr id="4" name="Text Placeholder 3">
            <a:extLst>
              <a:ext uri="{FF2B5EF4-FFF2-40B4-BE49-F238E27FC236}">
                <a16:creationId xmlns:a16="http://schemas.microsoft.com/office/drawing/2014/main" id="{BB43F0F2-DD65-9594-F6A3-4EA61A208DF8}"/>
              </a:ext>
            </a:extLst>
          </p:cNvPr>
          <p:cNvSpPr>
            <a:spLocks noGrp="1"/>
          </p:cNvSpPr>
          <p:nvPr>
            <p:ph type="body" sz="quarter" idx="16"/>
          </p:nvPr>
        </p:nvSpPr>
        <p:spPr/>
        <p:txBody>
          <a:bodyPr/>
          <a:lstStyle/>
          <a:p>
            <a:r>
              <a:rPr lang="en-US"/>
              <a:t>In conclusion, the development of the Flutter e-reader app aimed to provide a seamless and personalized reading experience, catering to the diverse needs of readers in the digital age. The app's effective state management and integration with ebook libraries position it to become a comprehensive platform for book enthusiasts worldwide, with potential future enhancements further enhancing its impact.</a:t>
            </a:r>
            <a:endParaRPr lang="en-IN"/>
          </a:p>
        </p:txBody>
      </p:sp>
      <p:sp>
        <p:nvSpPr>
          <p:cNvPr id="6" name="Text Placeholder 5">
            <a:extLst>
              <a:ext uri="{FF2B5EF4-FFF2-40B4-BE49-F238E27FC236}">
                <a16:creationId xmlns:a16="http://schemas.microsoft.com/office/drawing/2014/main" id="{3EDBE85C-E5AA-A926-90E1-F3950078CC28}"/>
              </a:ext>
            </a:extLst>
          </p:cNvPr>
          <p:cNvSpPr>
            <a:spLocks noGrp="1"/>
          </p:cNvSpPr>
          <p:nvPr>
            <p:ph type="body" sz="quarter" idx="20"/>
          </p:nvPr>
        </p:nvSpPr>
        <p:spPr/>
        <p:txBody>
          <a:bodyPr/>
          <a:lstStyle/>
          <a:p>
            <a:r>
              <a:rPr lang="en-IN"/>
              <a:t>Photos provided by Unsplash</a:t>
            </a:r>
          </a:p>
        </p:txBody>
      </p:sp>
      <p:pic>
        <p:nvPicPr>
          <p:cNvPr id="26" name="Picture 2" descr="Reading an E-Book vs a Paper Book | Conclusion">
            <a:extLst>
              <a:ext uri="{FF2B5EF4-FFF2-40B4-BE49-F238E27FC236}">
                <a16:creationId xmlns:a16="http://schemas.microsoft.com/office/drawing/2014/main" id="{36C73224-5FE6-6B08-0405-E8B3B84ADE18}"/>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l="26153" r="26153"/>
          <a:stretch>
            <a:fillRect/>
          </a:stretch>
        </p:blipFill>
        <p:spPr bwMode="auto">
          <a:xfrm>
            <a:off x="7394448" y="0"/>
            <a:ext cx="4495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08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3CD31D-BBA0-8048-045E-50FFC28F226C}"/>
              </a:ext>
            </a:extLst>
          </p:cNvPr>
          <p:cNvSpPr>
            <a:spLocks noGrp="1"/>
          </p:cNvSpPr>
          <p:nvPr>
            <p:ph type="title"/>
          </p:nvPr>
        </p:nvSpPr>
        <p:spPr/>
        <p:txBody>
          <a:bodyPr/>
          <a:lstStyle/>
          <a:p>
            <a:endParaRPr lang="en-IN" dirty="0"/>
          </a:p>
        </p:txBody>
      </p:sp>
      <p:pic>
        <p:nvPicPr>
          <p:cNvPr id="9" name="Picture 8">
            <a:extLst>
              <a:ext uri="{FF2B5EF4-FFF2-40B4-BE49-F238E27FC236}">
                <a16:creationId xmlns:a16="http://schemas.microsoft.com/office/drawing/2014/main" id="{32364343-EF6C-1DD8-03E8-589D0C227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67" y="327597"/>
            <a:ext cx="11827265" cy="4901184"/>
          </a:xfrm>
          <a:prstGeom prst="rect">
            <a:avLst/>
          </a:prstGeom>
        </p:spPr>
      </p:pic>
    </p:spTree>
    <p:extLst>
      <p:ext uri="{BB962C8B-B14F-4D97-AF65-F5344CB8AC3E}">
        <p14:creationId xmlns:p14="http://schemas.microsoft.com/office/powerpoint/2010/main" val="1676750601"/>
      </p:ext>
    </p:extLst>
  </p:cSld>
  <p:clrMapOvr>
    <a:masterClrMapping/>
  </p:clrMapOvr>
</p:sld>
</file>

<file path=ppt/theme/theme1.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CF93CEB7-2C85-43D6-A97D-364244A1A22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8F2852D-0DD0-4F2B-BA2A-4560DC18B7ED}">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TotalTime>
  <Words>517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Poppins</vt:lpstr>
      <vt:lpstr>Terra</vt:lpstr>
      <vt:lpstr>Designing a Flutter E-Reader App</vt:lpstr>
      <vt:lpstr>Project Scope</vt:lpstr>
      <vt:lpstr>Technical Implementation</vt:lpstr>
      <vt:lpstr>Reading Features</vt:lpstr>
      <vt:lpstr>Challenges Faced</vt:lpstr>
      <vt:lpstr>Future Enhancements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Flutter E-Reader App</dc:title>
  <dc:creator>Ayush Sharma</dc:creator>
  <cp:lastModifiedBy>harsh21csu559</cp:lastModifiedBy>
  <cp:revision>2</cp:revision>
  <dcterms:created xsi:type="dcterms:W3CDTF">2024-05-30T15:59:35Z</dcterms:created>
  <dcterms:modified xsi:type="dcterms:W3CDTF">2024-05-30T19:06:09Z</dcterms:modified>
</cp:coreProperties>
</file>