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6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1B211C-ECAE-46B8-8E0C-EDAD721FD86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5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9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74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9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6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3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97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1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6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A968-9A0C-61C1-4684-E839C9F6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EBC1-FD8B-DB57-6E8C-85C5A446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56D2-C07C-8236-AF60-EF9534B1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DDF1-1BD2-53A9-B360-C20C6A3A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356E-2E71-1DD1-E6D6-397A4A68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217E-F907-D4C5-C8D8-2C3FE27D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1F16-7162-68F5-E7D3-F850D24F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E1CF-9107-628D-0A2D-902EE70D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9B6F-A171-4F42-7756-3785ABDC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BD84-E66F-2393-022F-1CC51F6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8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81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FF97-430F-24D4-0B6D-A23E4887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E4E7-5A5B-897B-DB91-FDB1D323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C760-96F6-D376-C5B1-F9FF44FA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3A2C-11BD-EC61-AB19-01AE76B7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E8D6-62C8-C310-AFCB-F60F04B2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7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395C-E709-CBF6-55E1-ECA57B43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4B6-FCF9-775B-1337-61FA4D336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834C-33FB-99AE-772E-FE975057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BE7C1-6811-8E52-E3E6-565392C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F7B95-406C-E047-3BA5-58AC55B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A3BD1-9618-2268-DB44-63A4D0C5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71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C11E-8FFD-45F1-66D8-30B0F192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73D8-C149-F985-EF01-E5445D1A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BE188-656D-B048-2413-CC70432A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6DD37-DC26-F602-EDA6-CFFD7552D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B22F8-0DC4-BCFB-DFDA-17BA88194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EDA5-E741-9B32-216F-C3F6748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F00AA-8147-4592-2CAD-F70C1E9A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16334-30E6-6BB7-EB01-EAEB4A88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19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49C5-2964-53A2-5B84-164CD3C9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77335-6C12-C7BF-FA15-996782BF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A6797-143F-E84B-05DF-D846F63D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5383-AFFB-9BF0-0E7F-5B569397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39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30BFE-0747-E1F9-B284-7DC112D4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9F75D-D7A9-C9CD-6A8E-7024A07A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85F3A-8F3B-5DD9-3724-80A1B0B1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7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40E5-7842-5689-64C8-561CE9F9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270E-9C90-34D4-51FD-D55B14AB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A949-C65E-ECE0-1AE1-BA3A61668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2DA9E-5E70-9F51-7269-E225C1E8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6262-70B7-CF6E-31F2-6A21D16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AE57-0BCB-A10E-004E-ACEF784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43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B05B-7CE6-52E1-F31B-372D9F8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10FD1-9977-3010-06AA-A5DC4A028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AEC7-9A55-BDE3-55C8-81315D70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813A9-0E14-2659-123C-6D912D6E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CD0D-C62A-6CB9-5B4E-E91707D0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CEE45-CB52-2BA5-BE6C-877B4AE8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6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D77C-C75F-1691-8219-8439178E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3DC5-867C-AF30-ED43-81ADDCCF2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47B1-245C-B6BC-7048-0B7F7EC7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92BB-32F1-C5BC-C174-AFB59F6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2D42-B669-6C7C-A35E-F81746AB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00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070A1-35BA-E8E5-1689-080799A2C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789D6-05DD-73DD-0EAF-9A7860F2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3C8B-A1F5-735A-3EE9-21FFA4D1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6442-0D39-79F0-CF34-7F3D891D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DA8A-D3E7-23A4-E028-C0210E89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11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01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63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001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9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41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7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88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951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23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64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824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2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165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968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926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578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052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08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1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649DC-C6F4-E1F0-2593-18A91C69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B85A-BCEB-5733-0A77-43E5F80E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1B46-6570-5B46-B99C-94C52D9F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A824-2835-0C4D-D79B-3C9EED3E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178A2-F2D8-7614-2D8F-BF62002B2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559B5C-E310-4312-934B-950EF30400B6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4E6DC-D4F0-47E5-A462-6462B9C26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63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79D622-5BCC-C57E-1E4B-841E96C9B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7847" y="1487861"/>
            <a:ext cx="14047694" cy="865374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UNIVERSITY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411EC-CB8A-3530-9C75-64721E9E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59" y="105055"/>
            <a:ext cx="1452282" cy="1102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C617B-97E0-2F49-2B97-EF2E3D8B7959}"/>
              </a:ext>
            </a:extLst>
          </p:cNvPr>
          <p:cNvSpPr txBox="1"/>
          <p:nvPr/>
        </p:nvSpPr>
        <p:spPr>
          <a:xfrm>
            <a:off x="2680446" y="3716341"/>
            <a:ext cx="873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kern="150" dirty="0">
                <a:effectLst/>
                <a:latin typeface="Leelawadee UI" panose="020B0502040204020203" pitchFamily="34" charset="-34"/>
                <a:ea typeface="Noto Serif CJK SC"/>
                <a:cs typeface="Leelawadee UI" panose="020B0502040204020203" pitchFamily="34" charset="-34"/>
              </a:rPr>
              <a:t>Name – VIVEK UPADHYAY	            ROLL NO – 2021BCS-071</a:t>
            </a:r>
          </a:p>
          <a:p>
            <a:r>
              <a:rPr lang="en-IN" b="1" u="sng" kern="150" dirty="0">
                <a:effectLst/>
                <a:latin typeface="Leelawadee UI" panose="020B0502040204020203" pitchFamily="34" charset="-34"/>
                <a:ea typeface="Noto Serif CJK SC"/>
                <a:cs typeface="Leelawadee UI" panose="020B0502040204020203" pitchFamily="34" charset="-34"/>
              </a:rPr>
              <a:t>Name – HARSH JHA          	            ROLL NO – 2021BCS-078</a:t>
            </a:r>
          </a:p>
          <a:p>
            <a:r>
              <a:rPr lang="en-IN" b="1" u="sng" kern="150" dirty="0">
                <a:effectLst/>
                <a:latin typeface="Leelawadee UI" panose="020B0502040204020203" pitchFamily="34" charset="-34"/>
                <a:ea typeface="Noto Serif CJK SC"/>
                <a:cs typeface="Leelawadee UI" panose="020B0502040204020203" pitchFamily="34" charset="-34"/>
              </a:rPr>
              <a:t>Name – ANUPAM KUMAR       	            ROLL NO – 2021BCS-015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671E2-4823-A8A8-3345-2D2DD3BC3298}"/>
              </a:ext>
            </a:extLst>
          </p:cNvPr>
          <p:cNvSpPr txBox="1"/>
          <p:nvPr/>
        </p:nvSpPr>
        <p:spPr>
          <a:xfrm>
            <a:off x="2680446" y="2913529"/>
            <a:ext cx="545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SUBMITTED TO- </a:t>
            </a:r>
            <a:r>
              <a:rPr lang="en-IN" b="1" i="0" dirty="0" err="1">
                <a:solidFill>
                  <a:srgbClr val="252525"/>
                </a:solidFill>
                <a:effectLst/>
                <a:latin typeface="Arial Black" panose="020B0A04020102020204" pitchFamily="34" charset="0"/>
              </a:rPr>
              <a:t>Dr.</a:t>
            </a:r>
            <a:r>
              <a:rPr lang="en-IN" b="1" i="0" dirty="0">
                <a:solidFill>
                  <a:srgbClr val="252525"/>
                </a:solidFill>
                <a:effectLst/>
                <a:latin typeface="Arial Black" panose="020B0A04020102020204" pitchFamily="34" charset="0"/>
              </a:rPr>
              <a:t> Santosh Singh Rathore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34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B253F-815D-AF11-7B3A-5ED5B8FEE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1" y="1239520"/>
            <a:ext cx="7897812" cy="54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FBE50-695F-7235-1114-4E74D783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05522"/>
            <a:ext cx="10506075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7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F7179-611D-253E-013F-596F46A5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7" y="1219200"/>
            <a:ext cx="10891520" cy="52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C5FE3-9CA6-EF0F-C40B-8A99283B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239519"/>
            <a:ext cx="11054080" cy="52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8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92879-5202-6144-8F1A-64BE85AAD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201"/>
            <a:ext cx="12192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DD199-45E1-DB54-4CDC-4969FE8A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FF2C2-E860-10E4-7C00-16D740F0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120"/>
            <a:ext cx="12192000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7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21691" y="24264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696B2-79E2-8480-E0B5-0278B00B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440"/>
            <a:ext cx="9353550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9E83F-3852-856E-1172-847D92E3AAD3}"/>
              </a:ext>
            </a:extLst>
          </p:cNvPr>
          <p:cNvSpPr txBox="1"/>
          <p:nvPr/>
        </p:nvSpPr>
        <p:spPr>
          <a:xfrm>
            <a:off x="224118" y="116542"/>
            <a:ext cx="11474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u="sng" kern="150" dirty="0">
                <a:solidFill>
                  <a:srgbClr val="C00000"/>
                </a:solidFill>
                <a:effectLst/>
                <a:latin typeface="Goudy Stout" panose="0202090407030B020401" pitchFamily="18" charset="0"/>
                <a:ea typeface="Noto Serif CJK SC"/>
                <a:cs typeface="Lohit Devanagari"/>
              </a:rPr>
              <a:t>UML CLASS DIAGRAM:-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2A3EE-EE38-F4B3-44CD-D13FDF028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12" y="896147"/>
            <a:ext cx="11967882" cy="60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5864A-86FF-CC80-7F73-BDECEDA29F67}"/>
              </a:ext>
            </a:extLst>
          </p:cNvPr>
          <p:cNvSpPr txBox="1"/>
          <p:nvPr/>
        </p:nvSpPr>
        <p:spPr>
          <a:xfrm>
            <a:off x="2796988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u="sng" kern="1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Explanation</a:t>
            </a:r>
            <a:r>
              <a:rPr lang="en-IN" sz="40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:-</a:t>
            </a:r>
            <a:endParaRPr lang="en-IN" sz="4000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17756-7E1A-BF2C-CB09-E7A9EF9450DE}"/>
              </a:ext>
            </a:extLst>
          </p:cNvPr>
          <p:cNvSpPr txBox="1"/>
          <p:nvPr/>
        </p:nvSpPr>
        <p:spPr>
          <a:xfrm>
            <a:off x="699247" y="1157231"/>
            <a:ext cx="119589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        </a:t>
            </a:r>
            <a:r>
              <a:rPr lang="en-IN" sz="2000" b="1" u="sng" kern="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/>
                <a:ea typeface="Noto Serif CJK SC"/>
                <a:cs typeface="Lohit Devanagari"/>
              </a:rPr>
              <a:t>We are building a University Management System, in which we have functionalities for:-</a:t>
            </a:r>
          </a:p>
          <a:p>
            <a:endParaRPr lang="en-IN" sz="20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A4109-02CF-AB9F-CD5E-F056675632AF}"/>
              </a:ext>
            </a:extLst>
          </p:cNvPr>
          <p:cNvSpPr txBox="1"/>
          <p:nvPr/>
        </p:nvSpPr>
        <p:spPr>
          <a:xfrm>
            <a:off x="403411" y="2004668"/>
            <a:ext cx="9421905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1.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Add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new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student in the university</a:t>
            </a:r>
          </a:p>
          <a:p>
            <a:pPr lvl="1" algn="ctr"/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2.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all students</a:t>
            </a:r>
          </a:p>
          <a:p>
            <a:pPr lvl="1" algn="ctr">
              <a:lnSpc>
                <a:spcPts val="1425"/>
              </a:lnSpc>
            </a:pP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3.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Academic Record of all students</a:t>
            </a:r>
          </a:p>
          <a:p>
            <a:pPr lvl="1" algn="ctr">
              <a:lnSpc>
                <a:spcPts val="1425"/>
              </a:lnSpc>
            </a:pP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4.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Courses opted by a particular student</a:t>
            </a:r>
          </a:p>
          <a:p>
            <a:pPr lvl="1" algn="ctr">
              <a:lnSpc>
                <a:spcPts val="1425"/>
              </a:lnSpc>
            </a:pP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  5.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Add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new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faculty in the university</a:t>
            </a: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effectLst/>
                <a:latin typeface="Liberation Serif"/>
                <a:ea typeface="Noto Serif CJK SC"/>
                <a:cs typeface="Lohit Devanagari"/>
              </a:rPr>
              <a:t> </a:t>
            </a: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6.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all faculties in university</a:t>
            </a:r>
          </a:p>
          <a:p>
            <a:pPr lvl="1" algn="ctr">
              <a:lnSpc>
                <a:spcPts val="1425"/>
              </a:lnSpc>
            </a:pP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7.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accounts of all faculties</a:t>
            </a:r>
          </a:p>
          <a:p>
            <a:pPr lvl="1" algn="ctr">
              <a:lnSpc>
                <a:spcPts val="1425"/>
              </a:lnSpc>
            </a:pP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8.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Add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a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new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employee in the university</a:t>
            </a:r>
          </a:p>
          <a:p>
            <a:pPr lvl="1" algn="ctr">
              <a:lnSpc>
                <a:spcPts val="1425"/>
              </a:lnSpc>
            </a:pP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9.</a:t>
            </a:r>
            <a:r>
              <a:rPr lang="en-IN" sz="2000" b="1" u="sng" kern="15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 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the details of all employees in university</a:t>
            </a:r>
          </a:p>
          <a:p>
            <a:pPr lvl="1" algn="ctr">
              <a:lnSpc>
                <a:spcPts val="1425"/>
              </a:lnSpc>
            </a:pP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lvl="1" algn="ctr">
              <a:lnSpc>
                <a:spcPts val="1425"/>
              </a:lnSpc>
            </a:pPr>
            <a:r>
              <a:rPr lang="en-IN" sz="2000" kern="150" dirty="0">
                <a:solidFill>
                  <a:srgbClr val="098658"/>
                </a:solidFill>
                <a:effectLst/>
                <a:latin typeface="Droid Sans Mono"/>
                <a:ea typeface="Noto Serif CJK SC"/>
                <a:cs typeface="Lohit Devanagari"/>
              </a:rPr>
              <a:t>                                 </a:t>
            </a:r>
            <a:r>
              <a:rPr lang="en-IN" sz="2000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10.</a:t>
            </a:r>
            <a:r>
              <a:rPr lang="en-IN" sz="2000" b="1" u="sng" kern="15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oper Black" panose="0208090404030B020404" pitchFamily="18" charset="0"/>
                <a:ea typeface="Noto Serif CJK SC"/>
                <a:cs typeface="Lohit Devanagari"/>
              </a:rPr>
              <a:t>Show</a:t>
            </a:r>
            <a:r>
              <a:rPr lang="en-IN" sz="2000" kern="150" dirty="0">
                <a:solidFill>
                  <a:srgbClr val="000000"/>
                </a:solidFill>
                <a:effectLst/>
                <a:latin typeface="Droid Sans Mono"/>
                <a:ea typeface="Noto Serif CJK SC"/>
                <a:cs typeface="Lohit Devanagari"/>
              </a:rPr>
              <a:t> the details of accounts of a particular employee</a:t>
            </a:r>
            <a:endParaRPr lang="en-IN" sz="20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87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5AA254-7937-D611-0B64-EC8B1B46916E}"/>
              </a:ext>
            </a:extLst>
          </p:cNvPr>
          <p:cNvSpPr txBox="1"/>
          <p:nvPr/>
        </p:nvSpPr>
        <p:spPr>
          <a:xfrm>
            <a:off x="407892" y="250992"/>
            <a:ext cx="956085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For this we have a :-</a:t>
            </a:r>
          </a:p>
          <a:p>
            <a:endParaRPr lang="en-IN" sz="14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1. Person class:-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Person class is in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Person.h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This is a parent class to Student, Faculties and Employees class as every person has the common characteristics and actions of a Person instance.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 are:-  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 id 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 name: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emaill:string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contact_number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-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address:string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All these data members are in private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Member functions are the usual setters and getters for these data members in public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There is a Generalization from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Student,Faculties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and Employees to Person class.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2.Department:-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 class is in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Department.h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 class has a dependency to Student and Faculties class, there can’t exist a Department with 0 student or 0 Faculty in it.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Department hence is a abstract class in this sense.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 are:-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departmentName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departmentHOD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departmentID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//ID of the department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departmentStrength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4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All data members are in private scope.</a:t>
            </a:r>
            <a:endParaRPr lang="en-IN" sz="14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61918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524C1E-6ABA-C4E1-2189-8B097A5AC873}"/>
              </a:ext>
            </a:extLst>
          </p:cNvPr>
          <p:cNvSpPr txBox="1"/>
          <p:nvPr/>
        </p:nvSpPr>
        <p:spPr>
          <a:xfrm>
            <a:off x="421342" y="97318"/>
            <a:ext cx="11654117" cy="684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3. Academic Record:-</a:t>
            </a:r>
          </a:p>
          <a:p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AcademicRecord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is being inherited by Student class.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Every student has a unique Academic Record, no Academic Record can be same of two different students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Data Members are:-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programme_name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//Like B.TECH CSE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admission_no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enroll_no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pair&lt;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int,int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&gt;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session_time_period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//duration of program like (2020-2024)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CGPA;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total_credits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endParaRPr lang="en-IN" sz="12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4. Courses :-</a:t>
            </a:r>
          </a:p>
          <a:p>
            <a:endParaRPr lang="en-IN" sz="12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Courses contain the information regarding the courses picked by a unique student in the university</a:t>
            </a:r>
          </a:p>
          <a:p>
            <a:endParaRPr lang="en-IN" sz="1200" b="1" kern="150" dirty="0">
              <a:solidFill>
                <a:schemeClr val="bg1"/>
              </a:solidFill>
              <a:latin typeface="OpenSymbol"/>
              <a:ea typeface="Noto Serif CJK SC"/>
              <a:cs typeface="Lohit Devanagari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5. Student:-</a:t>
            </a:r>
          </a:p>
          <a:p>
            <a:endParaRPr lang="en-IN" sz="12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 class is in </a:t>
            </a:r>
            <a:r>
              <a:rPr lang="en-IN" sz="12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Student.h</a:t>
            </a: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The parent class of Student class are Academic </a:t>
            </a:r>
            <a:r>
              <a:rPr lang="en-IN" sz="12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Record,Person</a:t>
            </a: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and Department.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Student class has a composition to Courses class, as every student has some select courses opted by him.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The Addition Data Member:-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2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Institute_Mail</a:t>
            </a: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: string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 :Course class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endParaRPr lang="en-IN" sz="12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6. Accounts</a:t>
            </a:r>
          </a:p>
          <a:p>
            <a:endParaRPr lang="en-IN" sz="12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Accounts is in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Accounts.h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header file.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Accounts contain all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infomation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regarding </a:t>
            </a:r>
            <a:r>
              <a:rPr lang="en-IN" sz="1400" b="1" kern="150" dirty="0" err="1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salary,payment</a:t>
            </a:r>
            <a:r>
              <a:rPr lang="en-IN" sz="14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 method for a employee/faculty of the University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decidedSalary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paymentMethod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deductedSalary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bonusSalary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paidSalary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;//to be calculated from other data members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float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totalWorkingHours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05327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E4DB4-EFFB-7775-1CA8-D49D5D8B1BEC}"/>
              </a:ext>
            </a:extLst>
          </p:cNvPr>
          <p:cNvSpPr txBox="1"/>
          <p:nvPr/>
        </p:nvSpPr>
        <p:spPr>
          <a:xfrm>
            <a:off x="89646" y="0"/>
            <a:ext cx="13133296" cy="6794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7. Faculties:-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Faculties class is for storing all the characteristics and functionalities regarding various function managing faculties in a university.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2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Faculties has a composition to Accounts, as every has unique account details associated to them.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faculty_type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faculty_description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All data members are in private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8. Employee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Employee class is for storing all the characteristics and functionalities regarding various function managing employees in a university.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Employee has a composition to Accounts, as every has unique account details associated to them.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string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employee_job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accounts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All data members are in private scope.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9. Classroom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This class contains information of a unique class in the university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strength; //total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num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of students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vector&lt;string&gt;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students_id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//list of ID of students in the class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vector&lt;string&gt;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faculties_id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;//list of ID of faculties in the class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classroom_id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//used as unique identifier for a classroom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Noto Serif CJK SC"/>
                <a:cs typeface="Lohit Devanagari"/>
              </a:rPr>
              <a:t>These data members are in private scope.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4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10. Display</a:t>
            </a:r>
            <a:endParaRPr lang="en-IN" sz="1100" b="1" kern="150" dirty="0">
              <a:solidFill>
                <a:schemeClr val="bg1"/>
              </a:solidFill>
              <a:effectLst/>
              <a:latin typeface="Liberation Serif"/>
              <a:ea typeface="Noto Serif CJK SC"/>
              <a:cs typeface="Lohit Devanagari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This is the central class for our management system, which contains most of the functionality for University Management System.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OpenSymbol"/>
                <a:ea typeface="OpenSymbol"/>
                <a:cs typeface="OpenSymbol"/>
              </a:rPr>
              <a:t>Data Members:-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vector&lt;Student&gt; students;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Courses </a:t>
            </a:r>
            <a:r>
              <a:rPr lang="en-IN" sz="110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courses</a:t>
            </a: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; //this data members is extra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vector&lt;Faculties&gt; faculties;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vector&lt;Employee&gt; employees;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10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vector&lt;Classroom&gt; classrooms;</a:t>
            </a:r>
            <a:endParaRPr lang="en-IN" sz="110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05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Above data members are in private scope.</a:t>
            </a: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05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total_students</a:t>
            </a: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= 0;</a:t>
            </a:r>
            <a:endParaRPr lang="en-IN" sz="105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pPr marL="742950" lvl="1" indent="-285750">
              <a:buFont typeface="Arial" panose="020B0604020202020204" pitchFamily="34" charset="0"/>
              <a:buChar char="◦"/>
            </a:pP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int </a:t>
            </a:r>
            <a:r>
              <a:rPr lang="en-IN" sz="1050" b="1" kern="150" dirty="0" err="1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total_faculties</a:t>
            </a:r>
            <a:r>
              <a:rPr lang="en-IN" sz="1050" b="1" kern="150" dirty="0">
                <a:solidFill>
                  <a:schemeClr val="bg1"/>
                </a:solidFill>
                <a:effectLst/>
                <a:latin typeface="Droid Sans Mono"/>
                <a:ea typeface="OpenSymbol"/>
                <a:cs typeface="OpenSymbol"/>
              </a:rPr>
              <a:t> = 0;</a:t>
            </a:r>
            <a:endParaRPr lang="en-IN" sz="1050" b="1" kern="150" dirty="0">
              <a:solidFill>
                <a:schemeClr val="bg1"/>
              </a:solidFill>
              <a:effectLst/>
              <a:latin typeface="OpenSymbol"/>
              <a:ea typeface="OpenSymbol"/>
              <a:cs typeface="OpenSymbol"/>
            </a:endParaRPr>
          </a:p>
          <a:p>
            <a:r>
              <a:rPr lang="en-IN" sz="1600" b="1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These data members are in public scope.</a:t>
            </a:r>
          </a:p>
        </p:txBody>
      </p:sp>
    </p:spTree>
    <p:extLst>
      <p:ext uri="{BB962C8B-B14F-4D97-AF65-F5344CB8AC3E}">
        <p14:creationId xmlns:p14="http://schemas.microsoft.com/office/powerpoint/2010/main" val="351059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6" name="Image2">
            <a:extLst>
              <a:ext uri="{FF2B5EF4-FFF2-40B4-BE49-F238E27FC236}">
                <a16:creationId xmlns:a16="http://schemas.microsoft.com/office/drawing/2014/main" id="{A9F9A4FA-B79C-86BF-D404-9F318B83C7A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830997"/>
            <a:ext cx="1219200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1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C760E5EC-6E31-C719-C10D-BE5A53ED2E9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34988" y="1098644"/>
            <a:ext cx="7996517" cy="53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0F487-26A5-4E01-F9F7-17D0A597A064}"/>
              </a:ext>
            </a:extLst>
          </p:cNvPr>
          <p:cNvSpPr txBox="1"/>
          <p:nvPr/>
        </p:nvSpPr>
        <p:spPr>
          <a:xfrm>
            <a:off x="4442011" y="-143435"/>
            <a:ext cx="2882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kern="150" dirty="0">
                <a:solidFill>
                  <a:schemeClr val="bg1"/>
                </a:solidFill>
                <a:effectLst/>
                <a:latin typeface="Liberation Serif"/>
                <a:ea typeface="Noto Serif CJK SC"/>
                <a:cs typeface="Lohit Devanagari"/>
              </a:rPr>
              <a:t>Output:-</a:t>
            </a:r>
          </a:p>
        </p:txBody>
      </p:sp>
      <p:pic>
        <p:nvPicPr>
          <p:cNvPr id="2" name="Image4">
            <a:extLst>
              <a:ext uri="{FF2B5EF4-FFF2-40B4-BE49-F238E27FC236}">
                <a16:creationId xmlns:a16="http://schemas.microsoft.com/office/drawing/2014/main" id="{11D0011E-7700-0BC0-B513-168B243B42E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93576" y="860612"/>
            <a:ext cx="6651812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893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Century Gothic</vt:lpstr>
      <vt:lpstr>Cooper Black</vt:lpstr>
      <vt:lpstr>Droid Sans Mono</vt:lpstr>
      <vt:lpstr>Garamond</vt:lpstr>
      <vt:lpstr>Goudy Stout</vt:lpstr>
      <vt:lpstr>Leelawadee UI</vt:lpstr>
      <vt:lpstr>Liberation Serif</vt:lpstr>
      <vt:lpstr>Open Sans</vt:lpstr>
      <vt:lpstr>OpenSymbol</vt:lpstr>
      <vt:lpstr>Wingdings 3</vt:lpstr>
      <vt:lpstr>Organic</vt:lpstr>
      <vt:lpstr>Office Theme</vt:lpstr>
      <vt:lpstr>Slice</vt:lpstr>
      <vt:lpstr>UNIVERSITY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SYSTEM</dc:title>
  <dc:creator>acer</dc:creator>
  <cp:lastModifiedBy>acer</cp:lastModifiedBy>
  <cp:revision>1</cp:revision>
  <dcterms:created xsi:type="dcterms:W3CDTF">2022-11-01T05:08:48Z</dcterms:created>
  <dcterms:modified xsi:type="dcterms:W3CDTF">2022-11-01T06:04:28Z</dcterms:modified>
</cp:coreProperties>
</file>