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3F9-9292-475D-8EFB-F844C4B12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4D76A-08E8-21D8-0205-9B7BF395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D12D-2E24-ED4A-00C4-E6DEA3A7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2B34-3017-8419-FD71-47F3BB93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262D-6771-5875-91FF-8B307D5C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D2C7-1527-6041-F80F-D4CA90CA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10486-722D-35B9-C3AA-D70FBFF2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EB791-8E5B-3C02-4366-BFE1AFA0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A827F-D164-4BEC-135C-46A6B16A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D419-CC77-C45B-945F-49E287F9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95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DFD1E-A4A6-FBED-73BF-47E6A63E9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D9CBE-A8FB-ACC9-076C-89108794E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9312-1129-6172-81B0-FA93DB0D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F7E1-E5E8-57FD-74C1-FCF2494B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D37C7-4639-D2BD-8698-D4BA9F5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43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0BF-EC17-71BC-5883-123366EF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D49AB-5E07-4B34-39C1-E9E46D4A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A83C-E0FF-B825-4020-1A2E996B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9A62A-E0B6-191B-EACB-F5FE9A33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1FBD-2350-FB66-FBC6-9449582E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00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CCFE-4961-8F39-A8CB-34F817EA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7423-A9D5-D82F-8AB5-C731E0D4A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AFB3-7316-F721-11FF-2623BAE4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6FF07-9A9B-F0A5-C2E2-6D5DF8A3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11B4C-7EDD-D000-1317-A453B135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82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A5A0-7349-8BEE-6B94-94353346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41CF-E7DE-9A1A-0CCE-FED11D584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56A28-3656-6C7B-0C98-3E35E176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8F1FA-87BA-564F-1168-4B229BEC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0B598-48BD-B665-5B3D-1E8FE7A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ECF87-745D-1A3B-6600-16F90293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42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7330-F8AD-73B9-A7DA-1F0FBD8E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FAB8-4F83-2820-2CCA-310F20B1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6B386-2414-F882-8451-2FC4FB42E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36478-372D-753A-2491-0EFDACBD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49019-DCAD-7D5D-4329-2634DEE91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3BEEC-569F-92CF-A92B-A07E06BF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62C88-0592-CD32-4B9B-DFB5314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B85A0-CECF-883E-C6F8-2D9162A6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7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0EF-CEC8-6C48-1212-F62C0CFD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C4387-1135-752C-2CE7-4B8BC853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081DB-1FB7-1D8C-0219-D449E182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E5D00-6783-952B-9CB7-00AA0A2A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0617C-0924-82BB-F31F-90C6ABB4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4DF65-B2B6-697F-CFDD-0C2FD60F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C0FC-E997-63B5-8048-D4538062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1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080A-CD1A-933E-C436-E0F2ED74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37E87-D8FF-3520-47DB-46853E151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5CCBA-0034-AAA7-1165-A9F09C584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C3A7-3682-60C6-9E64-EFC8E7E8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070BA-256C-0636-4408-71ED995E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8CF6-3AB0-FB09-1F59-405F25D7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19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7A3A-BE2C-D460-464C-961DC577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721B1-9F4D-723B-B754-CF69A8877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EC745-29EE-E8A4-72D2-C0E75751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385B6-5B56-61C1-3B0E-23A18A1D8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4DACD-DD66-C547-53EB-B6807B7C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46123-DD52-C3BB-9F6D-F5F516FA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63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4AD1F-729A-6E95-6C60-995C3D08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660B-0A93-C0F1-A225-8DB00B017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8C6A-ED0D-461E-9F71-421CD8A8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64EFF-89BB-486D-9E5E-96DCEDBF770F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D55D2-663B-AB16-6B5D-AB5964D44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DB6B-E1CE-AF58-CF89-38CE3FA23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F738B-BA77-4DE1-AF97-7D6EF5CFA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8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bieelkharoua/air-quality-and-health-impact-dataset" TargetMode="External"/><Relationship Id="rId7" Type="http://schemas.openxmlformats.org/officeDocument/2006/relationships/hyperlink" Target="https://scikit-learn.org/" TargetMode="External"/><Relationship Id="rId2" Type="http://schemas.openxmlformats.org/officeDocument/2006/relationships/hyperlink" Target="https://www.kaggle.com/datasets/swapnilmishra/global-urban-air-quality-index-datas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ho.int/news-room/fact-sheets/detail/ambient-(outdoor)-air-quality-and-health" TargetMode="External"/><Relationship Id="rId5" Type="http://schemas.openxmlformats.org/officeDocument/2006/relationships/hyperlink" Target="https://doi.org/10.1109/ICCA56443.2022.10039484" TargetMode="External"/><Relationship Id="rId4" Type="http://schemas.openxmlformats.org/officeDocument/2006/relationships/hyperlink" Target="https://doi.org/10.1016/j.atmosenv.2016.06.03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133A-B1E4-A16D-EE9C-9CFCC1EEE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842" y="2172683"/>
            <a:ext cx="9068311" cy="1701630"/>
          </a:xfrm>
        </p:spPr>
        <p:txBody>
          <a:bodyPr>
            <a:normAutofit/>
          </a:bodyPr>
          <a:lstStyle/>
          <a:p>
            <a:r>
              <a:rPr lang="en-CA" sz="4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Impact of Air Pollution on Public Health</a:t>
            </a:r>
            <a:endParaRPr lang="en-CA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D7CAB-43CC-40BF-E9BE-946C13C52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747" y="3987825"/>
            <a:ext cx="8628499" cy="165576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Multi-City Analysis Using Air Quality and Meteorological Data</a:t>
            </a:r>
          </a:p>
          <a:p>
            <a:pPr marL="358775" indent="88900" algn="l"/>
            <a:br>
              <a:rPr lang="en-CA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7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963C-A888-067F-F2B6-D732D89B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Discussion on Health Impact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B509-C368-80A7-5CA3-7237C31C5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9"/>
            <a:ext cx="10515600" cy="5695951"/>
          </a:xfrm>
        </p:spPr>
        <p:txBody>
          <a:bodyPr numCol="2">
            <a:noAutofit/>
          </a:bodyPr>
          <a:lstStyle/>
          <a:p>
            <a:pPr marL="0" indent="0" algn="just" defTabSz="896938">
              <a:lnSpc>
                <a:spcPct val="100000"/>
              </a:lnSpc>
              <a:buNone/>
              <a:tabLst>
                <a:tab pos="4127500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Air Pollutants Affect Public Health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1. PM2.5 (Fine Particulate Matter)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Tiny particles that reach deep into the lungs and bloodstream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Associated with asthma, bronchitis, heart disease, and premature death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annual limit: 5 µg/m³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Several cities in our analysis exceeded this limit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NO₂ (Nitrogen Dioxide)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Emitted from vehicles and industrial activity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Linked to lung inflammation, childhood asthma, and reduced lung function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annual limit: 10 µg/m³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Levels were notably high in multiple urban areas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3. SO₂ (Sulfur Dioxide)</a:t>
            </a:r>
          </a:p>
          <a:p>
            <a:pPr marL="641350" indent="-285750"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Produced by burning fossil fuels</a:t>
            </a:r>
          </a:p>
          <a:p>
            <a:pPr marL="641350" indent="-285750"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Triggers airway irritation and can worsen asthma</a:t>
            </a:r>
          </a:p>
          <a:p>
            <a:pPr marL="641350" indent="-285750"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Detected at moderate levels across some cities</a:t>
            </a:r>
          </a:p>
          <a:p>
            <a:pPr marL="355600" indent="0" algn="just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4. O₃ (Ozone)</a:t>
            </a:r>
          </a:p>
          <a:p>
            <a:pPr marL="641350" indent="-285750"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Formed through chemical reactions in the atmosphere</a:t>
            </a:r>
          </a:p>
          <a:p>
            <a:pPr marL="641350" indent="-285750"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Can cause chest tightness and shortness of breath</a:t>
            </a:r>
          </a:p>
          <a:p>
            <a:pPr marL="641350" indent="-285750"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Risk increases during hot, sunny conditions</a:t>
            </a:r>
          </a:p>
          <a:p>
            <a:pPr marL="355600" indent="0" algn="just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5. CO (Carbon Monoxide)</a:t>
            </a:r>
          </a:p>
          <a:p>
            <a:pPr marL="641350" indent="-285750"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byproduct of combustion from vehicles and industry. Reduces oxygen delivery to the body, stressing the heart</a:t>
            </a:r>
          </a:p>
        </p:txBody>
      </p:sp>
    </p:spTree>
    <p:extLst>
      <p:ext uri="{BB962C8B-B14F-4D97-AF65-F5344CB8AC3E}">
        <p14:creationId xmlns:p14="http://schemas.microsoft.com/office/powerpoint/2010/main" val="256097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AFBAC-4A47-865F-44A0-22EB164D4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C5C5-1353-F9AA-A1BC-4BF2B503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Discussion and Future Scope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58985-C660-7930-CDF5-7DDAE392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9"/>
            <a:ext cx="10515600" cy="55213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study demonstrates how machine learning can be used to link air pollution with public health risks.  By training predictive models on health outcome data and applying them to city-level pollution exposure,  the project offers a scalable approach to estimate future health impacts and guide policy decisions.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analysis was based on 2024 data only, which limits the ability to observe trends or changes over time.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and socioeconomic variables were not included, which could provide context for vulnerability or risk adjustment.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health data used for model training was synthetic and may differ from real-world public health datasets in complexity or variability.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Regional comparisons were not included due to lack of continent or economic classification in the dataset.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Proposed Next Steps: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Extend the analysis over multiple years and across regions to capture trends, improvements, and disparities in pollution and health outcomes.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Integrate additional datasets (e.g., population, GDP, hospital capacity)  and develop an interactive tool to support targeted policy interventions.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4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F0877-2B3C-EB61-839C-9DED1708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7DD2-13A7-94E4-2599-DBEBE40C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64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References</a:t>
            </a:r>
            <a:endParaRPr lang="en-C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1A2F-980E-F829-2C3F-2787A087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549"/>
            <a:ext cx="10515600" cy="5521325"/>
          </a:xfrm>
        </p:spPr>
        <p:txBody>
          <a:bodyPr>
            <a:noAutofit/>
          </a:bodyPr>
          <a:lstStyle/>
          <a:p>
            <a:pPr marL="266700" indent="-26670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 Global Urban Air Quality Index Dataset – Kaggle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https://www.kaggle.com/datasets/swapnilmishra/global-urban-air-quality-index-dataset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9875" indent="-269875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 Air Quality and Health Impact Dataset – Kaggle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https://www.kaggle.com/datasets/rabieelkharoua/air-quality-and-health-impact-dataset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6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[3] </a:t>
            </a:r>
            <a:r>
              <a:rPr lang="en-CA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B. R. Gurjar, K. Ravindra, and A. S. Nagpure, “Air pollution trends over Indian megacities and their local-to-global implications,” Atmospheric environment (1994), vol. 142, pp. 475–495, 2016, </a:t>
            </a:r>
            <a:r>
              <a:rPr lang="en-CA" sz="1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CA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CA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CA" sz="16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10.1016/j.atmosenv.2016.06.030</a:t>
            </a:r>
            <a:r>
              <a:rPr lang="en-CA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CA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[4] M. Fahim, Md. E. Uddin, R. Ahmed, Md. R. Islam, and N. Ahmed, “A Machine Learning Based Analysis Between Climate Change and Human Health: A Correlational Study,” in </a:t>
            </a:r>
            <a:r>
              <a:rPr lang="en-CA" sz="1600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2022 International Conference on Computer and Applications (ICCA)</a:t>
            </a:r>
            <a:r>
              <a:rPr lang="en-CA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IEEE, 2022, pp. 1–6. </a:t>
            </a:r>
            <a:r>
              <a:rPr lang="en-CA" sz="16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CA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CA" sz="1600" u="sng" kern="100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10.1109/ICCA56443.2022.10039484</a:t>
            </a:r>
            <a:r>
              <a:rPr lang="en-CA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CA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[5]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WHO Air Quality Guidelines (2021 Update)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https://www.who.int/news-room/fact-sheets/detail/ambient-(outdoor)-air-quality-and-health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[6] scikit-learn: Machine Learning in Python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https://scikit-learn.org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8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F8006-05A2-1AAC-B53D-6B0CDB371CA0}"/>
              </a:ext>
            </a:extLst>
          </p:cNvPr>
          <p:cNvSpPr txBox="1"/>
          <p:nvPr/>
        </p:nvSpPr>
        <p:spPr>
          <a:xfrm>
            <a:off x="2663825" y="2551837"/>
            <a:ext cx="6864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Questions and discussion are welcome.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6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4">
            <a:extLst>
              <a:ext uri="{FF2B5EF4-FFF2-40B4-BE49-F238E27FC236}">
                <a16:creationId xmlns:a16="http://schemas.microsoft.com/office/drawing/2014/main" id="{3480165B-A568-6BD3-1243-EF885A5C19F9}"/>
              </a:ext>
            </a:extLst>
          </p:cNvPr>
          <p:cNvSpPr txBox="1">
            <a:spLocks/>
          </p:cNvSpPr>
          <p:nvPr/>
        </p:nvSpPr>
        <p:spPr>
          <a:xfrm>
            <a:off x="838200" y="739125"/>
            <a:ext cx="421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 for Research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C2EC23A7-93CF-306F-EEF2-A7278C328BDF}"/>
              </a:ext>
            </a:extLst>
          </p:cNvPr>
          <p:cNvSpPr txBox="1">
            <a:spLocks/>
          </p:cNvSpPr>
          <p:nvPr/>
        </p:nvSpPr>
        <p:spPr>
          <a:xfrm>
            <a:off x="838200" y="1352000"/>
            <a:ext cx="10515600" cy="47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4290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How have levels of key air pollutants (PM2.5, PM10, NO₂, SO₂, CO, O₃) changed in major global cities in 2024?</a:t>
            </a:r>
          </a:p>
          <a:p>
            <a:pPr marL="431800" indent="-34290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Which cities consistently exhibit the highest or lowest levels of air pollution?</a:t>
            </a:r>
          </a:p>
          <a:p>
            <a:pPr marL="431800" indent="-34290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Which pollutants are most dominant in high-risk cities, and how do they compare across locations?</a:t>
            </a:r>
          </a:p>
          <a:p>
            <a:pPr marL="431800" indent="-34290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Are there noticeable improvements or deteriorations in air quality trends for specific cities in one year?</a:t>
            </a:r>
          </a:p>
          <a:p>
            <a:pPr marL="431800" indent="-34290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How can these pollution trends be interpreted in the context of known public health risks, such as respiratory or cardiovascular diseases?</a:t>
            </a:r>
          </a:p>
        </p:txBody>
      </p:sp>
    </p:spTree>
    <p:extLst>
      <p:ext uri="{BB962C8B-B14F-4D97-AF65-F5344CB8AC3E}">
        <p14:creationId xmlns:p14="http://schemas.microsoft.com/office/powerpoint/2010/main" val="10583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30D2-7DE4-ABEB-508D-B3193290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4">
            <a:extLst>
              <a:ext uri="{FF2B5EF4-FFF2-40B4-BE49-F238E27FC236}">
                <a16:creationId xmlns:a16="http://schemas.microsoft.com/office/drawing/2014/main" id="{7E4D87BB-EECD-ADD2-4C88-6C55459ECE63}"/>
              </a:ext>
            </a:extLst>
          </p:cNvPr>
          <p:cNvSpPr txBox="1">
            <a:spLocks/>
          </p:cNvSpPr>
          <p:nvPr/>
        </p:nvSpPr>
        <p:spPr>
          <a:xfrm>
            <a:off x="838200" y="739125"/>
            <a:ext cx="421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3D31C475-0C1E-A841-A4A2-7977430BB995}"/>
              </a:ext>
            </a:extLst>
          </p:cNvPr>
          <p:cNvSpPr txBox="1">
            <a:spLocks/>
          </p:cNvSpPr>
          <p:nvPr/>
        </p:nvSpPr>
        <p:spPr>
          <a:xfrm>
            <a:off x="838200" y="1352000"/>
            <a:ext cx="10515600" cy="486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1800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20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Primary Dataset: Global Air Quality (2024 Snapshot)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Source: Kaggle – Global Urban Air Quality Index Dataset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Scope: 50+ major global cities across multiple continents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Time Frame: Focused exclusively on the year 2024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Pollutants Tracked:</a:t>
            </a:r>
          </a:p>
          <a:p>
            <a:pPr marL="1346200" lvl="2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PM2.5, PM10, NO₂, SO₂, CO, O₃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Meteorological Data Included:</a:t>
            </a:r>
          </a:p>
          <a:p>
            <a:pPr marL="1346200" lvl="2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Temperature, Humidity, Wind Speed</a:t>
            </a:r>
          </a:p>
          <a:p>
            <a:pPr marL="1003300" lvl="2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431800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8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Secondary Dataset: Health Impact (Used for Model Training)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Source: Kaggle – Air Quality and Health Impact Dataset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Used to train machine learning models for: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Predicted Respiratory, Cardiovascular and Hospital Admissions Cases</a:t>
            </a:r>
          </a:p>
          <a:p>
            <a:pPr marL="889000" lvl="1" indent="-34290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Also used to establish pollution–health relationships (e.g., PM2.5 → respiratory illness)</a:t>
            </a:r>
          </a:p>
        </p:txBody>
      </p:sp>
    </p:spTree>
    <p:extLst>
      <p:ext uri="{BB962C8B-B14F-4D97-AF65-F5344CB8AC3E}">
        <p14:creationId xmlns:p14="http://schemas.microsoft.com/office/powerpoint/2010/main" val="10443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0EEBC-5564-915D-DBA6-00006262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4">
            <a:extLst>
              <a:ext uri="{FF2B5EF4-FFF2-40B4-BE49-F238E27FC236}">
                <a16:creationId xmlns:a16="http://schemas.microsoft.com/office/drawing/2014/main" id="{0AF7A2D6-9366-AEDC-CFE1-4C6969618C11}"/>
              </a:ext>
            </a:extLst>
          </p:cNvPr>
          <p:cNvSpPr txBox="1">
            <a:spLocks/>
          </p:cNvSpPr>
          <p:nvPr/>
        </p:nvSpPr>
        <p:spPr>
          <a:xfrm>
            <a:off x="838200" y="739125"/>
            <a:ext cx="421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A142E60B-91D1-0F01-7C49-60E9A971F203}"/>
              </a:ext>
            </a:extLst>
          </p:cNvPr>
          <p:cNvSpPr txBox="1">
            <a:spLocks/>
          </p:cNvSpPr>
          <p:nvPr/>
        </p:nvSpPr>
        <p:spPr>
          <a:xfrm>
            <a:off x="838200" y="1489160"/>
            <a:ext cx="10515600" cy="486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1. Data Cleaning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Removed missing rows and standardized pollutant columns</a:t>
            </a:r>
          </a:p>
          <a:p>
            <a:pPr marL="88900" indent="0" algn="just">
              <a:lnSpc>
                <a:spcPct val="20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2. Aggregation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Grouped data by city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Calculated average pollutant levels for each city in 2024</a:t>
            </a:r>
          </a:p>
          <a:p>
            <a:pPr marL="88900" indent="0" algn="just">
              <a:lnSpc>
                <a:spcPct val="20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3. Descriptive Analysis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Analyzed distributions and identified cities with extreme pollution levels</a:t>
            </a:r>
          </a:p>
          <a:p>
            <a:pPr marL="88900" indent="0" algn="just">
              <a:lnSpc>
                <a:spcPct val="20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4. Visualization  </a:t>
            </a:r>
          </a:p>
          <a:p>
            <a:pPr marL="374650" indent="-28575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Used bar charts, heatmaps, and scatter plots  </a:t>
            </a:r>
          </a:p>
          <a:p>
            <a:pPr marL="374650" indent="-28575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Highlighted top polluted cities and visualized predicted health risks  </a:t>
            </a:r>
          </a:p>
          <a:p>
            <a:pPr marL="374650" indent="-28575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Created stacked bar and lollipop charts to compare total health burden across cities  </a:t>
            </a:r>
          </a:p>
          <a:p>
            <a:pPr marL="374650" indent="-285750" algn="just">
              <a:lnSpc>
                <a:spcPct val="15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Developed a Health Burden Index and risk classification to support policy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82990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7AA04-DC46-945E-4A3F-74E68863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;p14">
            <a:extLst>
              <a:ext uri="{FF2B5EF4-FFF2-40B4-BE49-F238E27FC236}">
                <a16:creationId xmlns:a16="http://schemas.microsoft.com/office/drawing/2014/main" id="{7415E15A-1654-6C07-1986-234DDC735ECE}"/>
              </a:ext>
            </a:extLst>
          </p:cNvPr>
          <p:cNvSpPr txBox="1">
            <a:spLocks/>
          </p:cNvSpPr>
          <p:nvPr/>
        </p:nvSpPr>
        <p:spPr>
          <a:xfrm>
            <a:off x="838200" y="739125"/>
            <a:ext cx="421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B18F1047-FC41-7097-8CF8-D855EECFC77B}"/>
              </a:ext>
            </a:extLst>
          </p:cNvPr>
          <p:cNvSpPr txBox="1">
            <a:spLocks/>
          </p:cNvSpPr>
          <p:nvPr/>
        </p:nvSpPr>
        <p:spPr>
          <a:xfrm>
            <a:off x="838200" y="1489160"/>
            <a:ext cx="10515600" cy="486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5. Machine Learning Models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Trained Random Forest models to predict:</a:t>
            </a:r>
          </a:p>
          <a:p>
            <a:pPr marL="546100" lvl="1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1) Respiratory Cases  </a:t>
            </a:r>
          </a:p>
          <a:p>
            <a:pPr marL="546100" lvl="1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2) Cardiovascular Cases  </a:t>
            </a:r>
          </a:p>
          <a:p>
            <a:pPr marL="546100" lvl="1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3) Hospital Admissions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Evaluated using RMSE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Applied models to city data for 2024 predictions</a:t>
            </a:r>
          </a:p>
          <a:p>
            <a:pPr marL="88900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endParaRPr lang="en-US" sz="16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88900" indent="0" algn="just">
              <a:lnSpc>
                <a:spcPct val="130000"/>
              </a:lnSpc>
              <a:spcBef>
                <a:spcPts val="0"/>
              </a:spcBef>
              <a:buSzPts val="2200"/>
              <a:buNone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6. Interpretation of Results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Ranked cities by predicted health burden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Identified dominant pollutants (e.g., O₃) using feature importance  </a:t>
            </a:r>
          </a:p>
          <a:p>
            <a:pPr marL="374650" indent="-285750" algn="just">
              <a:lnSpc>
                <a:spcPct val="130000"/>
              </a:lnSpc>
              <a:spcBef>
                <a:spcPts val="0"/>
              </a:spcBef>
              <a:buSzPts val="2200"/>
            </a:pPr>
            <a:r>
              <a:rPr lang="en-US" sz="16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Connected findings to health risks reported in prior research</a:t>
            </a:r>
          </a:p>
        </p:txBody>
      </p:sp>
    </p:spTree>
    <p:extLst>
      <p:ext uri="{BB962C8B-B14F-4D97-AF65-F5344CB8AC3E}">
        <p14:creationId xmlns:p14="http://schemas.microsoft.com/office/powerpoint/2010/main" val="129868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red shades&#10;&#10;AI-generated content may be incorrect.">
            <a:extLst>
              <a:ext uri="{FF2B5EF4-FFF2-40B4-BE49-F238E27FC236}">
                <a16:creationId xmlns:a16="http://schemas.microsoft.com/office/drawing/2014/main" id="{D7C025D9-11B8-EE4B-B285-5EE0A9E08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1350393"/>
            <a:ext cx="7081329" cy="41572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87C50-3DE3-28B7-10D1-1B04D187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1575"/>
            <a:ext cx="3932237" cy="497205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Air quality analysis for the year 2024 revealed noticeable variation in pollution levels across major global cities. 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on average PM2.5 values, the most polluted cities included Los Angeles, São Paulo, Paris, Sydney, and Beijing, 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indicating a higher potential exposure to fine particulate matter in these locations.</a:t>
            </a:r>
          </a:p>
          <a:p>
            <a:pPr marL="285750" indent="-2857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contrast, cities such as Delhi, London, New York, Cairo, and Tokyo recorded comparatively lower average pollutant levels. </a:t>
            </a:r>
          </a:p>
        </p:txBody>
      </p:sp>
      <p:sp>
        <p:nvSpPr>
          <p:cNvPr id="5" name="Google Shape;90;p14">
            <a:extLst>
              <a:ext uri="{FF2B5EF4-FFF2-40B4-BE49-F238E27FC236}">
                <a16:creationId xmlns:a16="http://schemas.microsoft.com/office/drawing/2014/main" id="{75D159FE-3B40-EB95-50B6-3166ADAF783A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Results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9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2350D-4349-F421-6F50-C1E2EDD2D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CF075-2A54-938E-805E-81A6F9ABB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1575"/>
            <a:ext cx="3932237" cy="497205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Pollution variables were ranked using feature importance from the trained machine learning models. 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Ozone (O₃) was identified as the most influential pollutant in predicting health outcomes, followed by PM2.5 and NO₂.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results highlight O₃ as a key contributor to pollution-related health risks, 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reinforcing its role in conditions such as respiratory and cardiovascular illness.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90;p14">
            <a:extLst>
              <a:ext uri="{FF2B5EF4-FFF2-40B4-BE49-F238E27FC236}">
                <a16:creationId xmlns:a16="http://schemas.microsoft.com/office/drawing/2014/main" id="{1C09FD9E-39D5-ABF4-CA0C-8BB26C8E8242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Results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Content Placeholder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3D34890-B7C0-4267-B48E-247A36A83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83187"/>
            <a:ext cx="6172200" cy="3682101"/>
          </a:xfrm>
        </p:spPr>
      </p:pic>
    </p:spTree>
    <p:extLst>
      <p:ext uri="{BB962C8B-B14F-4D97-AF65-F5344CB8AC3E}">
        <p14:creationId xmlns:p14="http://schemas.microsoft.com/office/powerpoint/2010/main" val="34976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09AA-975F-5E58-3CA5-9B6C0602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390CA-516F-F76E-FE7A-7174C92CD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1575"/>
            <a:ext cx="3932237" cy="497205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were used to estimate health impacts for each city based on pollution exposure in 2024. 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Predictions included average cases of respiratory illness, cardiovascular conditions, and hospital admissions.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Cities such as Paris, Tokyo, and São Paulo consistently showed higher predicted health burdens across all categories.  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results provide a clearer understanding of how pollution levels may translate into real-world health outcomes.</a:t>
            </a:r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90;p14">
            <a:extLst>
              <a:ext uri="{FF2B5EF4-FFF2-40B4-BE49-F238E27FC236}">
                <a16:creationId xmlns:a16="http://schemas.microsoft.com/office/drawing/2014/main" id="{22F74E72-D9BF-B18B-FB25-96DB375ABC02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Bodoni"/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Results</a:t>
            </a:r>
            <a:endParaRPr lang="en-US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C570F0-9B36-6CA9-C177-5A42113A7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583187"/>
            <a:ext cx="6172200" cy="3682101"/>
          </a:xfrm>
        </p:spPr>
      </p:pic>
    </p:spTree>
    <p:extLst>
      <p:ext uri="{BB962C8B-B14F-4D97-AF65-F5344CB8AC3E}">
        <p14:creationId xmlns:p14="http://schemas.microsoft.com/office/powerpoint/2010/main" val="344741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70805-8F5A-05FF-E9B8-89C4321B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red and pink shades&#10;&#10;AI-generated content may be incorrect.">
            <a:extLst>
              <a:ext uri="{FF2B5EF4-FFF2-40B4-BE49-F238E27FC236}">
                <a16:creationId xmlns:a16="http://schemas.microsoft.com/office/drawing/2014/main" id="{9F5EC731-8A09-AF94-B093-A53FD223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7"/>
          <a:stretch/>
        </p:blipFill>
        <p:spPr>
          <a:xfrm>
            <a:off x="6261101" y="59590"/>
            <a:ext cx="5597524" cy="21309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5C53-A8B3-FD31-4A3B-F4CF73C56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1999" y="1282722"/>
            <a:ext cx="5499102" cy="507997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were built to predict three major health outcomes:</a:t>
            </a: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respiratory cases, cardiovascular cases, and hospital admissions.</a:t>
            </a: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Cities were ranked by their average predicted cases in 2024, using pollution data as input.</a:t>
            </a: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Paris, São Paulo, and Tokyo appeared consistently in the top 10 across all three health categories.</a:t>
            </a: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PM2.5 and O₃ emerged as dominant pollutants driving predicted health risks.</a:t>
            </a: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findings highlight cities that may face greater pressure on healthcare systems due to pollution-linked illnesses.</a:t>
            </a:r>
          </a:p>
          <a:p>
            <a:pPr marL="285750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combined chart view provides a comparative snapshot of where predicted health burdens are likely to be most severe.</a:t>
            </a:r>
          </a:p>
        </p:txBody>
      </p:sp>
      <p:pic>
        <p:nvPicPr>
          <p:cNvPr id="2" name="Picture 1" descr="A graph of green and white bars&#10;&#10;AI-generated content may be incorrect.">
            <a:extLst>
              <a:ext uri="{FF2B5EF4-FFF2-40B4-BE49-F238E27FC236}">
                <a16:creationId xmlns:a16="http://schemas.microsoft.com/office/drawing/2014/main" id="{2AE675CB-4A59-E495-50C6-26F5527A91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7"/>
          <a:stretch/>
        </p:blipFill>
        <p:spPr>
          <a:xfrm>
            <a:off x="6261101" y="2244357"/>
            <a:ext cx="5597524" cy="2130953"/>
          </a:xfrm>
          <a:prstGeom prst="rect">
            <a:avLst/>
          </a:prstGeom>
        </p:spPr>
      </p:pic>
      <p:pic>
        <p:nvPicPr>
          <p:cNvPr id="6" name="Picture 5" descr="A graph of blue shades&#10;&#10;AI-generated content may be incorrect.">
            <a:extLst>
              <a:ext uri="{FF2B5EF4-FFF2-40B4-BE49-F238E27FC236}">
                <a16:creationId xmlns:a16="http://schemas.microsoft.com/office/drawing/2014/main" id="{91635C79-E030-D7DD-BA13-F8F5E0CEA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7"/>
          <a:stretch/>
        </p:blipFill>
        <p:spPr>
          <a:xfrm>
            <a:off x="6248058" y="4429126"/>
            <a:ext cx="5597523" cy="2130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8A6973-378E-480B-C87B-9535B31D94CC}"/>
              </a:ext>
            </a:extLst>
          </p:cNvPr>
          <p:cNvSpPr/>
          <p:nvPr/>
        </p:nvSpPr>
        <p:spPr>
          <a:xfrm>
            <a:off x="761999" y="718842"/>
            <a:ext cx="1413240" cy="563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7360E-32E1-59A1-E0F7-767D5626EE44}"/>
              </a:ext>
            </a:extLst>
          </p:cNvPr>
          <p:cNvSpPr txBox="1"/>
          <p:nvPr/>
        </p:nvSpPr>
        <p:spPr>
          <a:xfrm>
            <a:off x="761999" y="715617"/>
            <a:ext cx="275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dk1"/>
              </a:buClr>
              <a:buSzPts val="2400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Key Results</a:t>
            </a:r>
          </a:p>
        </p:txBody>
      </p:sp>
    </p:spTree>
    <p:extLst>
      <p:ext uri="{BB962C8B-B14F-4D97-AF65-F5344CB8AC3E}">
        <p14:creationId xmlns:p14="http://schemas.microsoft.com/office/powerpoint/2010/main" val="36867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1336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Bodoni</vt:lpstr>
      <vt:lpstr>Office Theme</vt:lpstr>
      <vt:lpstr>Impact of Air Pollution on Public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on Health Impact</vt:lpstr>
      <vt:lpstr>Discussion and 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Hiteshkumar Dalwadi</dc:creator>
  <cp:lastModifiedBy>Harsh Hiteshkumar Dalwadi</cp:lastModifiedBy>
  <cp:revision>4</cp:revision>
  <dcterms:created xsi:type="dcterms:W3CDTF">2025-04-13T18:00:06Z</dcterms:created>
  <dcterms:modified xsi:type="dcterms:W3CDTF">2025-09-15T21:32:16Z</dcterms:modified>
</cp:coreProperties>
</file>