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87" d="100"/>
          <a:sy n="87" d="100"/>
        </p:scale>
        <p:origin x="5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9/17/2018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9/17/2018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9/17/2018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9/17/2018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9/17/2018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results?search_query=multimedia+database" TargetMode="External"/><Relationship Id="rId2" Type="http://schemas.openxmlformats.org/officeDocument/2006/relationships/hyperlink" Target="https://en.wikipedia.org/wiki/Multimedia_database" TargetMode="External"/><Relationship Id="rId1" Type="http://schemas.openxmlformats.org/officeDocument/2006/relationships/slideLayout" Target="../slideLayouts/slideLayout2.xml"/><Relationship Id="rId6" Type="http://schemas.openxmlformats.org/officeDocument/2006/relationships/hyperlink" Target="https://www.computer.org/csdl/mags/mu/1997/03/u3024.html" TargetMode="External"/><Relationship Id="rId5" Type="http://schemas.openxmlformats.org/officeDocument/2006/relationships/hyperlink" Target="https://www.geeksforgeeks.org/dbms-multimedia-database/" TargetMode="External"/><Relationship Id="rId4" Type="http://schemas.openxmlformats.org/officeDocument/2006/relationships/hyperlink" Target="https://dl.acm.org/citation.cfm?id=3770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C6ED-3B6B-4773-8E96-ED4026536C7D}"/>
              </a:ext>
            </a:extLst>
          </p:cNvPr>
          <p:cNvSpPr>
            <a:spLocks noGrp="1"/>
          </p:cNvSpPr>
          <p:nvPr>
            <p:ph type="ctrTitle"/>
          </p:nvPr>
        </p:nvSpPr>
        <p:spPr/>
        <p:txBody>
          <a:bodyPr/>
          <a:lstStyle/>
          <a:p>
            <a:r>
              <a:rPr lang="en-US" dirty="0"/>
              <a:t>Multimedia databases</a:t>
            </a:r>
          </a:p>
        </p:txBody>
      </p:sp>
      <p:sp>
        <p:nvSpPr>
          <p:cNvPr id="3" name="Subtitle 2">
            <a:extLst>
              <a:ext uri="{FF2B5EF4-FFF2-40B4-BE49-F238E27FC236}">
                <a16:creationId xmlns:a16="http://schemas.microsoft.com/office/drawing/2014/main" id="{FBEEB18D-6C61-49C9-B14A-A71E01FCA30C}"/>
              </a:ext>
            </a:extLst>
          </p:cNvPr>
          <p:cNvSpPr>
            <a:spLocks noGrp="1"/>
          </p:cNvSpPr>
          <p:nvPr>
            <p:ph type="subTitle" idx="1"/>
          </p:nvPr>
        </p:nvSpPr>
        <p:spPr/>
        <p:txBody>
          <a:bodyPr>
            <a:normAutofit lnSpcReduction="10000"/>
          </a:bodyPr>
          <a:lstStyle/>
          <a:p>
            <a:r>
              <a:rPr lang="en-US" dirty="0"/>
              <a:t>-Harsh Darji(810131016)</a:t>
            </a:r>
          </a:p>
          <a:p>
            <a:r>
              <a:rPr lang="en-US" dirty="0"/>
              <a:t>https://harshdarji23.github.io/</a:t>
            </a:r>
          </a:p>
        </p:txBody>
      </p:sp>
    </p:spTree>
    <p:extLst>
      <p:ext uri="{BB962C8B-B14F-4D97-AF65-F5344CB8AC3E}">
        <p14:creationId xmlns:p14="http://schemas.microsoft.com/office/powerpoint/2010/main" val="365131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2581DA-7715-403C-9740-5CEC9FF09A5C}"/>
              </a:ext>
            </a:extLst>
          </p:cNvPr>
          <p:cNvPicPr>
            <a:picLocks noGrp="1" noChangeAspect="1"/>
          </p:cNvPicPr>
          <p:nvPr>
            <p:ph idx="1"/>
          </p:nvPr>
        </p:nvPicPr>
        <p:blipFill rotWithShape="1">
          <a:blip r:embed="rId2"/>
          <a:srcRect l="21084" t="38162" r="34345" b="30714"/>
          <a:stretch/>
        </p:blipFill>
        <p:spPr>
          <a:xfrm>
            <a:off x="1306287" y="382385"/>
            <a:ext cx="10332144" cy="5912398"/>
          </a:xfrm>
          <a:prstGeom prst="rect">
            <a:avLst/>
          </a:prstGeom>
        </p:spPr>
      </p:pic>
    </p:spTree>
    <p:extLst>
      <p:ext uri="{BB962C8B-B14F-4D97-AF65-F5344CB8AC3E}">
        <p14:creationId xmlns:p14="http://schemas.microsoft.com/office/powerpoint/2010/main" val="243734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E10B-9159-4689-9769-EEFD2AC2C197}"/>
              </a:ext>
            </a:extLst>
          </p:cNvPr>
          <p:cNvSpPr>
            <a:spLocks noGrp="1"/>
          </p:cNvSpPr>
          <p:nvPr>
            <p:ph type="title"/>
          </p:nvPr>
        </p:nvSpPr>
        <p:spPr/>
        <p:txBody>
          <a:bodyPr/>
          <a:lstStyle/>
          <a:p>
            <a:r>
              <a:rPr lang="en-US" dirty="0"/>
              <a:t>Multimedia database architecture</a:t>
            </a:r>
          </a:p>
        </p:txBody>
      </p:sp>
      <p:pic>
        <p:nvPicPr>
          <p:cNvPr id="4" name="Content Placeholder 3">
            <a:extLst>
              <a:ext uri="{FF2B5EF4-FFF2-40B4-BE49-F238E27FC236}">
                <a16:creationId xmlns:a16="http://schemas.microsoft.com/office/drawing/2014/main" id="{D860B93C-6A98-438C-B8CC-99DCC9973AFF}"/>
              </a:ext>
            </a:extLst>
          </p:cNvPr>
          <p:cNvPicPr>
            <a:picLocks noGrp="1" noChangeAspect="1"/>
          </p:cNvPicPr>
          <p:nvPr>
            <p:ph idx="1"/>
          </p:nvPr>
        </p:nvPicPr>
        <p:blipFill rotWithShape="1">
          <a:blip r:embed="rId2"/>
          <a:srcRect l="27850" t="39638" r="32266" b="29457"/>
          <a:stretch/>
        </p:blipFill>
        <p:spPr>
          <a:xfrm>
            <a:off x="1603512" y="2067339"/>
            <a:ext cx="9541565" cy="4280451"/>
          </a:xfrm>
          <a:prstGeom prst="rect">
            <a:avLst/>
          </a:prstGeom>
        </p:spPr>
      </p:pic>
    </p:spTree>
    <p:extLst>
      <p:ext uri="{BB962C8B-B14F-4D97-AF65-F5344CB8AC3E}">
        <p14:creationId xmlns:p14="http://schemas.microsoft.com/office/powerpoint/2010/main" val="134879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F33C7-9B99-4186-B0DA-5289BBC0CE89}"/>
              </a:ext>
            </a:extLst>
          </p:cNvPr>
          <p:cNvSpPr>
            <a:spLocks noGrp="1"/>
          </p:cNvSpPr>
          <p:nvPr>
            <p:ph type="title"/>
          </p:nvPr>
        </p:nvSpPr>
        <p:spPr>
          <a:xfrm>
            <a:off x="1251678" y="355880"/>
            <a:ext cx="10178322" cy="1492132"/>
          </a:xfrm>
        </p:spPr>
        <p:txBody>
          <a:bodyPr/>
          <a:lstStyle/>
          <a:p>
            <a:r>
              <a:rPr lang="en-US" dirty="0"/>
              <a:t>Multimedia data domain types</a:t>
            </a:r>
          </a:p>
        </p:txBody>
      </p:sp>
      <p:sp>
        <p:nvSpPr>
          <p:cNvPr id="5" name="Content Placeholder 4">
            <a:extLst>
              <a:ext uri="{FF2B5EF4-FFF2-40B4-BE49-F238E27FC236}">
                <a16:creationId xmlns:a16="http://schemas.microsoft.com/office/drawing/2014/main" id="{F56EFE1B-74BF-4FA7-9BBF-B62BFE60833E}"/>
              </a:ext>
            </a:extLst>
          </p:cNvPr>
          <p:cNvSpPr>
            <a:spLocks noGrp="1"/>
          </p:cNvSpPr>
          <p:nvPr>
            <p:ph sz="half" idx="4294967295"/>
          </p:nvPr>
        </p:nvSpPr>
        <p:spPr>
          <a:xfrm>
            <a:off x="1251678" y="2286000"/>
            <a:ext cx="9959660" cy="3619500"/>
          </a:xfrm>
        </p:spPr>
        <p:txBody>
          <a:bodyPr/>
          <a:lstStyle/>
          <a:p>
            <a:pPr marL="457200" indent="-457200">
              <a:buAutoNum type="arabicPeriod"/>
            </a:pPr>
            <a:r>
              <a:rPr lang="en-US" sz="3600" dirty="0">
                <a:solidFill>
                  <a:schemeClr val="accent6">
                    <a:lumMod val="50000"/>
                  </a:schemeClr>
                </a:solidFill>
              </a:rPr>
              <a:t>Large Object  Domain</a:t>
            </a:r>
          </a:p>
          <a:p>
            <a:pPr marL="457200" indent="-457200">
              <a:buAutoNum type="arabicPeriod"/>
            </a:pPr>
            <a:endParaRPr lang="en-US" sz="3600" dirty="0">
              <a:solidFill>
                <a:schemeClr val="accent6">
                  <a:lumMod val="50000"/>
                </a:schemeClr>
              </a:solidFill>
            </a:endParaRPr>
          </a:p>
          <a:p>
            <a:pPr marL="457200" indent="-457200">
              <a:buAutoNum type="arabicPeriod"/>
            </a:pPr>
            <a:r>
              <a:rPr lang="en-US" sz="3600" dirty="0">
                <a:solidFill>
                  <a:schemeClr val="accent6">
                    <a:lumMod val="50000"/>
                  </a:schemeClr>
                </a:solidFill>
              </a:rPr>
              <a:t>File References </a:t>
            </a:r>
          </a:p>
          <a:p>
            <a:pPr marL="0" indent="0">
              <a:buNone/>
            </a:pPr>
            <a:endParaRPr lang="en-US" sz="3600" dirty="0">
              <a:solidFill>
                <a:schemeClr val="accent6">
                  <a:lumMod val="50000"/>
                </a:schemeClr>
              </a:solidFill>
            </a:endParaRPr>
          </a:p>
          <a:p>
            <a:pPr marL="0" indent="0">
              <a:buNone/>
            </a:pPr>
            <a:r>
              <a:rPr lang="en-US" sz="3600" dirty="0">
                <a:solidFill>
                  <a:schemeClr val="accent6">
                    <a:lumMod val="50000"/>
                  </a:schemeClr>
                </a:solidFill>
              </a:rPr>
              <a:t>3. Genuine Multimedia data types</a:t>
            </a:r>
          </a:p>
          <a:p>
            <a:endParaRPr lang="en-US" dirty="0">
              <a:solidFill>
                <a:schemeClr val="accent6">
                  <a:lumMod val="50000"/>
                </a:schemeClr>
              </a:solidFill>
            </a:endParaRPr>
          </a:p>
        </p:txBody>
      </p:sp>
      <p:sp>
        <p:nvSpPr>
          <p:cNvPr id="9" name="Oval 8">
            <a:extLst>
              <a:ext uri="{FF2B5EF4-FFF2-40B4-BE49-F238E27FC236}">
                <a16:creationId xmlns:a16="http://schemas.microsoft.com/office/drawing/2014/main" id="{9B9D0327-7DDC-4095-AEF2-0D31F797F8B9}"/>
              </a:ext>
            </a:extLst>
          </p:cNvPr>
          <p:cNvSpPr/>
          <p:nvPr/>
        </p:nvSpPr>
        <p:spPr>
          <a:xfrm>
            <a:off x="7474226" y="1319256"/>
            <a:ext cx="2312504" cy="957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BLOB</a:t>
            </a:r>
          </a:p>
        </p:txBody>
      </p:sp>
      <p:sp>
        <p:nvSpPr>
          <p:cNvPr id="11" name="Oval 10">
            <a:extLst>
              <a:ext uri="{FF2B5EF4-FFF2-40B4-BE49-F238E27FC236}">
                <a16:creationId xmlns:a16="http://schemas.microsoft.com/office/drawing/2014/main" id="{6EA7A798-8A06-4FE2-B65C-204D304904DC}"/>
              </a:ext>
            </a:extLst>
          </p:cNvPr>
          <p:cNvSpPr/>
          <p:nvPr/>
        </p:nvSpPr>
        <p:spPr>
          <a:xfrm>
            <a:off x="7571960" y="2542435"/>
            <a:ext cx="2117035" cy="102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CLOB</a:t>
            </a:r>
          </a:p>
        </p:txBody>
      </p:sp>
      <p:cxnSp>
        <p:nvCxnSpPr>
          <p:cNvPr id="13" name="Straight Arrow Connector 12">
            <a:extLst>
              <a:ext uri="{FF2B5EF4-FFF2-40B4-BE49-F238E27FC236}">
                <a16:creationId xmlns:a16="http://schemas.microsoft.com/office/drawing/2014/main" id="{DF3664B0-E62B-4AB8-BA10-EF9D3B1D70D8}"/>
              </a:ext>
            </a:extLst>
          </p:cNvPr>
          <p:cNvCxnSpPr/>
          <p:nvPr/>
        </p:nvCxnSpPr>
        <p:spPr>
          <a:xfrm flipV="1">
            <a:off x="6231508" y="1857287"/>
            <a:ext cx="1242718" cy="85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82D340-C748-4919-AC9D-1EE605231ABB}"/>
              </a:ext>
            </a:extLst>
          </p:cNvPr>
          <p:cNvCxnSpPr>
            <a:endCxn id="11" idx="2"/>
          </p:cNvCxnSpPr>
          <p:nvPr/>
        </p:nvCxnSpPr>
        <p:spPr>
          <a:xfrm>
            <a:off x="6231508" y="2714713"/>
            <a:ext cx="1340452" cy="338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1CF12E9-C99A-4E18-A525-E4641705BB56}"/>
              </a:ext>
            </a:extLst>
          </p:cNvPr>
          <p:cNvSpPr/>
          <p:nvPr/>
        </p:nvSpPr>
        <p:spPr>
          <a:xfrm>
            <a:off x="5862429" y="3824243"/>
            <a:ext cx="2327413"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OLE IN ACESS</a:t>
            </a:r>
          </a:p>
        </p:txBody>
      </p:sp>
      <p:cxnSp>
        <p:nvCxnSpPr>
          <p:cNvPr id="18" name="Straight Arrow Connector 17">
            <a:extLst>
              <a:ext uri="{FF2B5EF4-FFF2-40B4-BE49-F238E27FC236}">
                <a16:creationId xmlns:a16="http://schemas.microsoft.com/office/drawing/2014/main" id="{D9355EAC-D179-4B9F-B904-CEA0E76E8E27}"/>
              </a:ext>
            </a:extLst>
          </p:cNvPr>
          <p:cNvCxnSpPr>
            <a:cxnSpLocks/>
            <a:endCxn id="16" idx="1"/>
          </p:cNvCxnSpPr>
          <p:nvPr/>
        </p:nvCxnSpPr>
        <p:spPr>
          <a:xfrm flipV="1">
            <a:off x="4784035" y="4069409"/>
            <a:ext cx="1078394" cy="2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A52BA48-44BE-4ABE-AD32-22B78004D96D}"/>
              </a:ext>
            </a:extLst>
          </p:cNvPr>
          <p:cNvSpPr/>
          <p:nvPr/>
        </p:nvSpPr>
        <p:spPr>
          <a:xfrm>
            <a:off x="9092647" y="4095751"/>
            <a:ext cx="1764522" cy="1116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ORACLE</a:t>
            </a:r>
          </a:p>
        </p:txBody>
      </p:sp>
      <p:sp>
        <p:nvSpPr>
          <p:cNvPr id="21" name="Oval 20">
            <a:extLst>
              <a:ext uri="{FF2B5EF4-FFF2-40B4-BE49-F238E27FC236}">
                <a16:creationId xmlns:a16="http://schemas.microsoft.com/office/drawing/2014/main" id="{EE8D63FF-491E-407A-94ED-DDA6500343AA}"/>
              </a:ext>
            </a:extLst>
          </p:cNvPr>
          <p:cNvSpPr/>
          <p:nvPr/>
        </p:nvSpPr>
        <p:spPr>
          <a:xfrm>
            <a:off x="9009494" y="5489883"/>
            <a:ext cx="1847675" cy="1116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JASMINE</a:t>
            </a:r>
          </a:p>
        </p:txBody>
      </p:sp>
      <p:cxnSp>
        <p:nvCxnSpPr>
          <p:cNvPr id="25" name="Straight Arrow Connector 24">
            <a:extLst>
              <a:ext uri="{FF2B5EF4-FFF2-40B4-BE49-F238E27FC236}">
                <a16:creationId xmlns:a16="http://schemas.microsoft.com/office/drawing/2014/main" id="{0D629EB6-270B-4564-8D73-F4CC99CC1A8C}"/>
              </a:ext>
            </a:extLst>
          </p:cNvPr>
          <p:cNvCxnSpPr>
            <a:endCxn id="21" idx="2"/>
          </p:cNvCxnSpPr>
          <p:nvPr/>
        </p:nvCxnSpPr>
        <p:spPr>
          <a:xfrm>
            <a:off x="7571960" y="5640959"/>
            <a:ext cx="1437534" cy="40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81A532A-65FF-4667-8132-C81DD7DA9A62}"/>
              </a:ext>
            </a:extLst>
          </p:cNvPr>
          <p:cNvCxnSpPr>
            <a:endCxn id="20" idx="2"/>
          </p:cNvCxnSpPr>
          <p:nvPr/>
        </p:nvCxnSpPr>
        <p:spPr>
          <a:xfrm flipV="1">
            <a:off x="7571960" y="4653999"/>
            <a:ext cx="1520687" cy="98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50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0488-42D6-44A5-B354-4E7DEB0779B4}"/>
              </a:ext>
            </a:extLst>
          </p:cNvPr>
          <p:cNvSpPr>
            <a:spLocks noGrp="1"/>
          </p:cNvSpPr>
          <p:nvPr>
            <p:ph type="title"/>
          </p:nvPr>
        </p:nvSpPr>
        <p:spPr>
          <a:xfrm>
            <a:off x="1251679" y="645107"/>
            <a:ext cx="3384329" cy="1640894"/>
          </a:xfrm>
        </p:spPr>
        <p:txBody>
          <a:bodyPr anchor="t">
            <a:normAutofit/>
          </a:bodyPr>
          <a:lstStyle/>
          <a:p>
            <a:r>
              <a:rPr lang="en-US" sz="4000"/>
              <a:t>APPLICATIONS</a:t>
            </a:r>
          </a:p>
        </p:txBody>
      </p:sp>
      <p:sp>
        <p:nvSpPr>
          <p:cNvPr id="3" name="Content Placeholder 2">
            <a:extLst>
              <a:ext uri="{FF2B5EF4-FFF2-40B4-BE49-F238E27FC236}">
                <a16:creationId xmlns:a16="http://schemas.microsoft.com/office/drawing/2014/main" id="{84F1A01C-B81F-4FA1-B01D-3AC815E0A4C2}"/>
              </a:ext>
            </a:extLst>
          </p:cNvPr>
          <p:cNvSpPr>
            <a:spLocks noGrp="1"/>
          </p:cNvSpPr>
          <p:nvPr>
            <p:ph idx="1"/>
          </p:nvPr>
        </p:nvSpPr>
        <p:spPr>
          <a:xfrm>
            <a:off x="1251679" y="1736035"/>
            <a:ext cx="3384330" cy="4490810"/>
          </a:xfrm>
        </p:spPr>
        <p:txBody>
          <a:bodyPr>
            <a:noAutofit/>
          </a:bodyPr>
          <a:lstStyle/>
          <a:p>
            <a:r>
              <a:rPr lang="en-US" sz="2800" dirty="0">
                <a:solidFill>
                  <a:schemeClr val="accent6">
                    <a:lumMod val="50000"/>
                  </a:schemeClr>
                </a:solidFill>
              </a:rPr>
              <a:t>Digital Libraries</a:t>
            </a:r>
          </a:p>
          <a:p>
            <a:r>
              <a:rPr lang="en-US" sz="2800" dirty="0">
                <a:solidFill>
                  <a:schemeClr val="accent6">
                    <a:lumMod val="50000"/>
                  </a:schemeClr>
                </a:solidFill>
              </a:rPr>
              <a:t>News-on-Demand</a:t>
            </a:r>
          </a:p>
          <a:p>
            <a:r>
              <a:rPr lang="en-US" sz="2800" dirty="0">
                <a:solidFill>
                  <a:schemeClr val="accent6">
                    <a:lumMod val="50000"/>
                  </a:schemeClr>
                </a:solidFill>
              </a:rPr>
              <a:t>Video-on-Demand</a:t>
            </a:r>
          </a:p>
          <a:p>
            <a:r>
              <a:rPr lang="en-US" sz="2800" dirty="0">
                <a:solidFill>
                  <a:schemeClr val="accent6">
                    <a:lumMod val="50000"/>
                  </a:schemeClr>
                </a:solidFill>
              </a:rPr>
              <a:t>Music database</a:t>
            </a:r>
          </a:p>
          <a:p>
            <a:r>
              <a:rPr lang="en-US" sz="2800" dirty="0">
                <a:solidFill>
                  <a:schemeClr val="accent6">
                    <a:lumMod val="50000"/>
                  </a:schemeClr>
                </a:solidFill>
              </a:rPr>
              <a:t>Geographic Information Systems (GIS)</a:t>
            </a:r>
          </a:p>
          <a:p>
            <a:r>
              <a:rPr lang="en-US" sz="2800" dirty="0">
                <a:solidFill>
                  <a:schemeClr val="accent6">
                    <a:lumMod val="50000"/>
                  </a:schemeClr>
                </a:solidFill>
              </a:rPr>
              <a:t>Telemedicine</a:t>
            </a:r>
          </a:p>
        </p:txBody>
      </p:sp>
      <p:pic>
        <p:nvPicPr>
          <p:cNvPr id="6" name="Picture 5">
            <a:extLst>
              <a:ext uri="{FF2B5EF4-FFF2-40B4-BE49-F238E27FC236}">
                <a16:creationId xmlns:a16="http://schemas.microsoft.com/office/drawing/2014/main" id="{2EC77B41-C668-4073-87B0-8EB051138E10}"/>
              </a:ext>
            </a:extLst>
          </p:cNvPr>
          <p:cNvPicPr>
            <a:picLocks noChangeAspect="1"/>
          </p:cNvPicPr>
          <p:nvPr/>
        </p:nvPicPr>
        <p:blipFill>
          <a:blip r:embed="rId2"/>
          <a:stretch>
            <a:fillRect/>
          </a:stretch>
        </p:blipFill>
        <p:spPr>
          <a:xfrm>
            <a:off x="5279472" y="1486110"/>
            <a:ext cx="5995465" cy="3912040"/>
          </a:xfrm>
          <a:prstGeom prst="rect">
            <a:avLst/>
          </a:prstGeom>
        </p:spPr>
      </p:pic>
    </p:spTree>
    <p:extLst>
      <p:ext uri="{BB962C8B-B14F-4D97-AF65-F5344CB8AC3E}">
        <p14:creationId xmlns:p14="http://schemas.microsoft.com/office/powerpoint/2010/main" val="419066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A26F-18D1-42E9-80EA-45CCA49DC6B7}"/>
              </a:ext>
            </a:extLst>
          </p:cNvPr>
          <p:cNvSpPr>
            <a:spLocks noGrp="1"/>
          </p:cNvSpPr>
          <p:nvPr>
            <p:ph type="title"/>
          </p:nvPr>
        </p:nvSpPr>
        <p:spPr>
          <a:xfrm>
            <a:off x="1251678" y="382385"/>
            <a:ext cx="10178322" cy="1247632"/>
          </a:xfrm>
        </p:spPr>
        <p:txBody>
          <a:bodyPr/>
          <a:lstStyle/>
          <a:p>
            <a:r>
              <a:rPr lang="en-US" dirty="0"/>
              <a:t>Issues and challenges</a:t>
            </a:r>
          </a:p>
        </p:txBody>
      </p:sp>
      <p:sp>
        <p:nvSpPr>
          <p:cNvPr id="3" name="Content Placeholder 2">
            <a:extLst>
              <a:ext uri="{FF2B5EF4-FFF2-40B4-BE49-F238E27FC236}">
                <a16:creationId xmlns:a16="http://schemas.microsoft.com/office/drawing/2014/main" id="{E6E80DDE-DA48-4B80-88AC-EE5EA2DF0719}"/>
              </a:ext>
            </a:extLst>
          </p:cNvPr>
          <p:cNvSpPr>
            <a:spLocks noGrp="1"/>
          </p:cNvSpPr>
          <p:nvPr>
            <p:ph idx="1"/>
          </p:nvPr>
        </p:nvSpPr>
        <p:spPr/>
        <p:txBody>
          <a:bodyPr/>
          <a:lstStyle/>
          <a:p>
            <a:r>
              <a:rPr lang="en-US" dirty="0">
                <a:solidFill>
                  <a:schemeClr val="accent6">
                    <a:lumMod val="50000"/>
                  </a:schemeClr>
                </a:solidFill>
              </a:rPr>
              <a:t>Multimedia data consists of a variety of media formats or file representations including TIFF, BMP, PPT, IVUE, FPX, JPEG, MPEG, AVI, MID, WAV, DOC, GIF, EPS, PNG, etc. Because of restrictions on the conversion from one format to the other, the use of the data in a specific format has been limited as well. Usually, the data size of multimedia is large such as video; therefore, multimedia data often require a large storage.</a:t>
            </a:r>
          </a:p>
          <a:p>
            <a:r>
              <a:rPr lang="en-US" dirty="0">
                <a:solidFill>
                  <a:schemeClr val="accent6">
                    <a:lumMod val="50000"/>
                  </a:schemeClr>
                </a:solidFill>
              </a:rPr>
              <a:t>Multimedia database consume a lot of processing time, as well as bandwidth.</a:t>
            </a:r>
          </a:p>
          <a:p>
            <a:r>
              <a:rPr lang="en-US" dirty="0">
                <a:solidFill>
                  <a:schemeClr val="accent6">
                    <a:lumMod val="50000"/>
                  </a:schemeClr>
                </a:solidFill>
              </a:rPr>
              <a:t>Some multimedia data types such as video, audio, and animation sequences have temporal requirements that have implications on their storage, manipulation and presentation, but images, video and graphics data have special constraints in terms of their content.</a:t>
            </a:r>
          </a:p>
        </p:txBody>
      </p:sp>
    </p:spTree>
    <p:extLst>
      <p:ext uri="{BB962C8B-B14F-4D97-AF65-F5344CB8AC3E}">
        <p14:creationId xmlns:p14="http://schemas.microsoft.com/office/powerpoint/2010/main" val="212722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B261-F298-4DC7-AD75-97E2CC4D2C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17F12F1-A3FB-4AE2-8FB3-3613717E93B2}"/>
              </a:ext>
            </a:extLst>
          </p:cNvPr>
          <p:cNvSpPr>
            <a:spLocks noGrp="1"/>
          </p:cNvSpPr>
          <p:nvPr>
            <p:ph idx="1"/>
          </p:nvPr>
        </p:nvSpPr>
        <p:spPr/>
        <p:txBody>
          <a:bodyPr/>
          <a:lstStyle/>
          <a:p>
            <a:r>
              <a:rPr lang="en-US" sz="3200" dirty="0">
                <a:solidFill>
                  <a:schemeClr val="accent6">
                    <a:lumMod val="50000"/>
                  </a:schemeClr>
                </a:solidFill>
              </a:rPr>
              <a:t>Creating digital media is not expensive, but it’s generally expensive to manage and distribute it.</a:t>
            </a:r>
          </a:p>
          <a:p>
            <a:r>
              <a:rPr lang="en-US" sz="3200" dirty="0">
                <a:solidFill>
                  <a:schemeClr val="accent6">
                    <a:lumMod val="50000"/>
                  </a:schemeClr>
                </a:solidFill>
              </a:rPr>
              <a:t>Browsing large multimedia databases can become complex and will demand faster and more efficient algorithms for indexing and retrieval of structures.</a:t>
            </a:r>
          </a:p>
          <a:p>
            <a:r>
              <a:rPr lang="en-US" sz="3200" dirty="0">
                <a:solidFill>
                  <a:schemeClr val="accent6">
                    <a:lumMod val="50000"/>
                  </a:schemeClr>
                </a:solidFill>
              </a:rPr>
              <a:t>Research area with large improvement</a:t>
            </a:r>
          </a:p>
        </p:txBody>
      </p:sp>
    </p:spTree>
    <p:extLst>
      <p:ext uri="{BB962C8B-B14F-4D97-AF65-F5344CB8AC3E}">
        <p14:creationId xmlns:p14="http://schemas.microsoft.com/office/powerpoint/2010/main" val="390797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A32A-E6DB-4CC3-A8C0-43AFE37ADAAA}"/>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DD5C1314-E20E-4C3F-92A0-834009CCA42E}"/>
              </a:ext>
            </a:extLst>
          </p:cNvPr>
          <p:cNvSpPr>
            <a:spLocks noGrp="1"/>
          </p:cNvSpPr>
          <p:nvPr>
            <p:ph idx="1"/>
          </p:nvPr>
        </p:nvSpPr>
        <p:spPr/>
        <p:txBody>
          <a:bodyPr>
            <a:normAutofit/>
          </a:bodyPr>
          <a:lstStyle/>
          <a:p>
            <a:r>
              <a:rPr lang="en-US" sz="2400" dirty="0">
                <a:solidFill>
                  <a:schemeClr val="tx1">
                    <a:lumMod val="95000"/>
                    <a:lumOff val="5000"/>
                  </a:schemeClr>
                </a:solidFill>
                <a:hlinkClick r:id="rId2"/>
              </a:rPr>
              <a:t>https://en.wikipedia.org/wiki/Multimedia_database</a:t>
            </a:r>
            <a:endParaRPr lang="en-US" sz="2400" dirty="0">
              <a:solidFill>
                <a:schemeClr val="tx1">
                  <a:lumMod val="95000"/>
                  <a:lumOff val="5000"/>
                </a:schemeClr>
              </a:solidFill>
            </a:endParaRPr>
          </a:p>
          <a:p>
            <a:r>
              <a:rPr lang="en-US" sz="2400" dirty="0">
                <a:solidFill>
                  <a:schemeClr val="tx1">
                    <a:lumMod val="95000"/>
                    <a:lumOff val="5000"/>
                  </a:schemeClr>
                </a:solidFill>
                <a:hlinkClick r:id="rId3"/>
              </a:rPr>
              <a:t>https://www.youtube.com/results?search_query=multimedia+database</a:t>
            </a:r>
            <a:endParaRPr lang="en-US" sz="2400" dirty="0">
              <a:solidFill>
                <a:schemeClr val="tx1">
                  <a:lumMod val="95000"/>
                  <a:lumOff val="5000"/>
                </a:schemeClr>
              </a:solidFill>
            </a:endParaRPr>
          </a:p>
          <a:p>
            <a:r>
              <a:rPr lang="en-US" sz="2400" dirty="0">
                <a:solidFill>
                  <a:schemeClr val="tx1">
                    <a:lumMod val="95000"/>
                    <a:lumOff val="5000"/>
                  </a:schemeClr>
                </a:solidFill>
                <a:hlinkClick r:id="rId4"/>
              </a:rPr>
              <a:t>https://dl.acm.org/citation.cfm?id=377087</a:t>
            </a:r>
            <a:endParaRPr lang="en-US" sz="2400" dirty="0">
              <a:solidFill>
                <a:schemeClr val="tx1">
                  <a:lumMod val="95000"/>
                  <a:lumOff val="5000"/>
                </a:schemeClr>
              </a:solidFill>
            </a:endParaRPr>
          </a:p>
          <a:p>
            <a:r>
              <a:rPr lang="en-US" sz="2400" dirty="0">
                <a:solidFill>
                  <a:schemeClr val="tx1">
                    <a:lumMod val="95000"/>
                    <a:lumOff val="5000"/>
                  </a:schemeClr>
                </a:solidFill>
                <a:hlinkClick r:id="rId5"/>
              </a:rPr>
              <a:t>https://www.geeksforgeeks.org/dbms-multimedia-database/</a:t>
            </a:r>
            <a:endParaRPr lang="en-US" sz="2400" dirty="0">
              <a:solidFill>
                <a:schemeClr val="tx1">
                  <a:lumMod val="95000"/>
                  <a:lumOff val="5000"/>
                </a:schemeClr>
              </a:solidFill>
            </a:endParaRPr>
          </a:p>
          <a:p>
            <a:r>
              <a:rPr lang="en-US" sz="2400" dirty="0">
                <a:solidFill>
                  <a:schemeClr val="tx1">
                    <a:lumMod val="95000"/>
                    <a:lumOff val="5000"/>
                  </a:schemeClr>
                </a:solidFill>
                <a:hlinkClick r:id="rId6"/>
              </a:rPr>
              <a:t>https://www.computer.org/csdl/mags/mu/1997/03/u3024.html</a:t>
            </a:r>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384303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7C5D-6E98-4963-B54B-45B072852E54}"/>
              </a:ext>
            </a:extLst>
          </p:cNvPr>
          <p:cNvSpPr>
            <a:spLocks noGrp="1"/>
          </p:cNvSpPr>
          <p:nvPr>
            <p:ph type="title"/>
          </p:nvPr>
        </p:nvSpPr>
        <p:spPr/>
        <p:txBody>
          <a:bodyPr>
            <a:normAutofit/>
          </a:bodyPr>
          <a:lstStyle/>
          <a:p>
            <a:r>
              <a:rPr lang="en-US" sz="6600" dirty="0"/>
              <a:t>Contents:</a:t>
            </a:r>
          </a:p>
        </p:txBody>
      </p:sp>
      <p:sp>
        <p:nvSpPr>
          <p:cNvPr id="3" name="Content Placeholder 2">
            <a:extLst>
              <a:ext uri="{FF2B5EF4-FFF2-40B4-BE49-F238E27FC236}">
                <a16:creationId xmlns:a16="http://schemas.microsoft.com/office/drawing/2014/main" id="{A8111B56-578F-4D70-8601-3FC76E72B80B}"/>
              </a:ext>
            </a:extLst>
          </p:cNvPr>
          <p:cNvSpPr>
            <a:spLocks noGrp="1"/>
          </p:cNvSpPr>
          <p:nvPr>
            <p:ph idx="1"/>
          </p:nvPr>
        </p:nvSpPr>
        <p:spPr>
          <a:xfrm>
            <a:off x="1251678" y="2286001"/>
            <a:ext cx="10178322" cy="4035286"/>
          </a:xfrm>
        </p:spPr>
        <p:txBody>
          <a:bodyPr>
            <a:noAutofit/>
          </a:bodyPr>
          <a:lstStyle/>
          <a:p>
            <a:pPr marL="457200" indent="-457200">
              <a:buFont typeface="+mj-lt"/>
              <a:buAutoNum type="arabicPeriod"/>
            </a:pPr>
            <a:r>
              <a:rPr lang="en-US" sz="2400" dirty="0">
                <a:solidFill>
                  <a:schemeClr val="accent6">
                    <a:lumMod val="50000"/>
                  </a:schemeClr>
                </a:solidFill>
              </a:rPr>
              <a:t>What is Multimedia database?</a:t>
            </a:r>
          </a:p>
          <a:p>
            <a:pPr marL="457200" indent="-457200">
              <a:buFont typeface="+mj-lt"/>
              <a:buAutoNum type="arabicPeriod"/>
            </a:pPr>
            <a:r>
              <a:rPr lang="en-US" sz="2400" dirty="0">
                <a:solidFill>
                  <a:schemeClr val="accent6">
                    <a:lumMod val="50000"/>
                  </a:schemeClr>
                </a:solidFill>
              </a:rPr>
              <a:t>Multimedia Database Management System</a:t>
            </a:r>
          </a:p>
          <a:p>
            <a:pPr marL="457200" indent="-457200">
              <a:buFont typeface="+mj-lt"/>
              <a:buAutoNum type="arabicPeriod"/>
            </a:pPr>
            <a:r>
              <a:rPr lang="en-US" sz="2400" dirty="0">
                <a:solidFill>
                  <a:schemeClr val="accent6">
                    <a:lumMod val="50000"/>
                  </a:schemeClr>
                </a:solidFill>
              </a:rPr>
              <a:t>Types of Multimedia Database Management System</a:t>
            </a:r>
          </a:p>
          <a:p>
            <a:pPr marL="457200" indent="-457200">
              <a:buFont typeface="+mj-lt"/>
              <a:buAutoNum type="arabicPeriod"/>
            </a:pPr>
            <a:r>
              <a:rPr lang="en-US" sz="2400" dirty="0">
                <a:solidFill>
                  <a:schemeClr val="accent6">
                    <a:lumMod val="50000"/>
                  </a:schemeClr>
                </a:solidFill>
              </a:rPr>
              <a:t>Multimedia Database Architecture</a:t>
            </a:r>
          </a:p>
          <a:p>
            <a:pPr marL="457200" indent="-457200">
              <a:buFont typeface="+mj-lt"/>
              <a:buAutoNum type="arabicPeriod"/>
            </a:pPr>
            <a:r>
              <a:rPr lang="en-US" sz="2400" dirty="0">
                <a:solidFill>
                  <a:schemeClr val="accent6">
                    <a:lumMod val="50000"/>
                  </a:schemeClr>
                </a:solidFill>
              </a:rPr>
              <a:t>Multimedia Data Domain Types</a:t>
            </a:r>
          </a:p>
          <a:p>
            <a:pPr marL="457200" indent="-457200">
              <a:buFont typeface="+mj-lt"/>
              <a:buAutoNum type="arabicPeriod"/>
            </a:pPr>
            <a:r>
              <a:rPr lang="en-US" sz="2400" dirty="0">
                <a:solidFill>
                  <a:schemeClr val="accent6">
                    <a:lumMod val="50000"/>
                  </a:schemeClr>
                </a:solidFill>
              </a:rPr>
              <a:t>Multimedia Database Applications</a:t>
            </a:r>
          </a:p>
          <a:p>
            <a:pPr marL="457200" indent="-457200">
              <a:buFont typeface="+mj-lt"/>
              <a:buAutoNum type="arabicPeriod"/>
            </a:pPr>
            <a:r>
              <a:rPr lang="en-US" sz="2400" dirty="0">
                <a:solidFill>
                  <a:schemeClr val="accent6">
                    <a:lumMod val="50000"/>
                  </a:schemeClr>
                </a:solidFill>
              </a:rPr>
              <a:t>Issues and Challenges</a:t>
            </a:r>
          </a:p>
          <a:p>
            <a:pPr marL="457200" indent="-457200">
              <a:buFont typeface="+mj-lt"/>
              <a:buAutoNum type="arabicPeriod"/>
            </a:pPr>
            <a:r>
              <a:rPr lang="en-US" sz="2400" dirty="0">
                <a:solidFill>
                  <a:schemeClr val="accent6">
                    <a:lumMod val="50000"/>
                  </a:schemeClr>
                </a:solidFill>
              </a:rPr>
              <a:t>Conclusion</a:t>
            </a:r>
          </a:p>
        </p:txBody>
      </p:sp>
    </p:spTree>
    <p:extLst>
      <p:ext uri="{BB962C8B-B14F-4D97-AF65-F5344CB8AC3E}">
        <p14:creationId xmlns:p14="http://schemas.microsoft.com/office/powerpoint/2010/main" val="323226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79034FC8-43FB-452A-8CA6-610B4251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24">
            <a:extLst>
              <a:ext uri="{FF2B5EF4-FFF2-40B4-BE49-F238E27FC236}">
                <a16:creationId xmlns:a16="http://schemas.microsoft.com/office/drawing/2014/main" id="{389C2559-E66A-464E-AC5B-2D648DDD0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EC03388-C006-4877-82B8-D24316559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generated with very high confidence">
            <a:extLst>
              <a:ext uri="{FF2B5EF4-FFF2-40B4-BE49-F238E27FC236}">
                <a16:creationId xmlns:a16="http://schemas.microsoft.com/office/drawing/2014/main" id="{C9D80251-5F83-419E-888D-EA25D4ADF77F}"/>
              </a:ext>
            </a:extLst>
          </p:cNvPr>
          <p:cNvPicPr>
            <a:picLocks noChangeAspect="1"/>
          </p:cNvPicPr>
          <p:nvPr/>
        </p:nvPicPr>
        <p:blipFill rotWithShape="1">
          <a:blip r:embed="rId2"/>
          <a:srcRect t="14020" r="-3" b="23361"/>
          <a:stretch/>
        </p:blipFill>
        <p:spPr>
          <a:xfrm>
            <a:off x="5719916" y="3474721"/>
            <a:ext cx="6472598" cy="3353858"/>
          </a:xfrm>
          <a:custGeom>
            <a:avLst/>
            <a:gdLst>
              <a:gd name="connsiteX0" fmla="*/ 4081 w 6472598"/>
              <a:gd name="connsiteY0" fmla="*/ 0 h 3353858"/>
              <a:gd name="connsiteX1" fmla="*/ 6472598 w 6472598"/>
              <a:gd name="connsiteY1" fmla="*/ 0 h 3353858"/>
              <a:gd name="connsiteX2" fmla="*/ 6472598 w 6472598"/>
              <a:gd name="connsiteY2" fmla="*/ 3353858 h 3353858"/>
              <a:gd name="connsiteX3" fmla="*/ 179388 w 6472598"/>
              <a:gd name="connsiteY3" fmla="*/ 3353858 h 3353858"/>
              <a:gd name="connsiteX4" fmla="*/ 174625 w 6472598"/>
              <a:gd name="connsiteY4" fmla="*/ 3287183 h 3353858"/>
              <a:gd name="connsiteX5" fmla="*/ 166688 w 6472598"/>
              <a:gd name="connsiteY5" fmla="*/ 3231620 h 3353858"/>
              <a:gd name="connsiteX6" fmla="*/ 157163 w 6472598"/>
              <a:gd name="connsiteY6" fmla="*/ 3179233 h 3353858"/>
              <a:gd name="connsiteX7" fmla="*/ 141288 w 6472598"/>
              <a:gd name="connsiteY7" fmla="*/ 3136370 h 3353858"/>
              <a:gd name="connsiteX8" fmla="*/ 125414 w 6472598"/>
              <a:gd name="connsiteY8" fmla="*/ 3093508 h 3353858"/>
              <a:gd name="connsiteX9" fmla="*/ 106363 w 6472598"/>
              <a:gd name="connsiteY9" fmla="*/ 3056995 h 3353858"/>
              <a:gd name="connsiteX10" fmla="*/ 87313 w 6472598"/>
              <a:gd name="connsiteY10" fmla="*/ 3018895 h 3353858"/>
              <a:gd name="connsiteX11" fmla="*/ 69850 w 6472598"/>
              <a:gd name="connsiteY11" fmla="*/ 2983970 h 3353858"/>
              <a:gd name="connsiteX12" fmla="*/ 52388 w 6472598"/>
              <a:gd name="connsiteY12" fmla="*/ 2944283 h 3353858"/>
              <a:gd name="connsiteX13" fmla="*/ 36513 w 6472598"/>
              <a:gd name="connsiteY13" fmla="*/ 2903008 h 3353858"/>
              <a:gd name="connsiteX14" fmla="*/ 22225 w 6472598"/>
              <a:gd name="connsiteY14" fmla="*/ 2856970 h 3353858"/>
              <a:gd name="connsiteX15" fmla="*/ 11113 w 6472598"/>
              <a:gd name="connsiteY15" fmla="*/ 2807758 h 3353858"/>
              <a:gd name="connsiteX16" fmla="*/ 3176 w 6472598"/>
              <a:gd name="connsiteY16" fmla="*/ 2747433 h 3353858"/>
              <a:gd name="connsiteX17" fmla="*/ 0 w 6472598"/>
              <a:gd name="connsiteY17" fmla="*/ 2679170 h 3353858"/>
              <a:gd name="connsiteX18" fmla="*/ 3176 w 6472598"/>
              <a:gd name="connsiteY18" fmla="*/ 2609320 h 3353858"/>
              <a:gd name="connsiteX19" fmla="*/ 11113 w 6472598"/>
              <a:gd name="connsiteY19" fmla="*/ 2552170 h 3353858"/>
              <a:gd name="connsiteX20" fmla="*/ 22225 w 6472598"/>
              <a:gd name="connsiteY20" fmla="*/ 2499783 h 3353858"/>
              <a:gd name="connsiteX21" fmla="*/ 36513 w 6472598"/>
              <a:gd name="connsiteY21" fmla="*/ 2452158 h 3353858"/>
              <a:gd name="connsiteX22" fmla="*/ 52388 w 6472598"/>
              <a:gd name="connsiteY22" fmla="*/ 2410883 h 3353858"/>
              <a:gd name="connsiteX23" fmla="*/ 71438 w 6472598"/>
              <a:gd name="connsiteY23" fmla="*/ 2372783 h 3353858"/>
              <a:gd name="connsiteX24" fmla="*/ 90488 w 6472598"/>
              <a:gd name="connsiteY24" fmla="*/ 2336270 h 3353858"/>
              <a:gd name="connsiteX25" fmla="*/ 109538 w 6472598"/>
              <a:gd name="connsiteY25" fmla="*/ 2298170 h 3353858"/>
              <a:gd name="connsiteX26" fmla="*/ 127001 w 6472598"/>
              <a:gd name="connsiteY26" fmla="*/ 2258483 h 3353858"/>
              <a:gd name="connsiteX27" fmla="*/ 144464 w 6472598"/>
              <a:gd name="connsiteY27" fmla="*/ 2217208 h 3353858"/>
              <a:gd name="connsiteX28" fmla="*/ 158750 w 6472598"/>
              <a:gd name="connsiteY28" fmla="*/ 2171170 h 3353858"/>
              <a:gd name="connsiteX29" fmla="*/ 168275 w 6472598"/>
              <a:gd name="connsiteY29" fmla="*/ 2118783 h 3353858"/>
              <a:gd name="connsiteX30" fmla="*/ 177800 w 6472598"/>
              <a:gd name="connsiteY30" fmla="*/ 2058458 h 3353858"/>
              <a:gd name="connsiteX31" fmla="*/ 179388 w 6472598"/>
              <a:gd name="connsiteY31" fmla="*/ 1990195 h 3353858"/>
              <a:gd name="connsiteX32" fmla="*/ 177800 w 6472598"/>
              <a:gd name="connsiteY32" fmla="*/ 1921933 h 3353858"/>
              <a:gd name="connsiteX33" fmla="*/ 168275 w 6472598"/>
              <a:gd name="connsiteY33" fmla="*/ 1861608 h 3353858"/>
              <a:gd name="connsiteX34" fmla="*/ 158750 w 6472598"/>
              <a:gd name="connsiteY34" fmla="*/ 1809220 h 3353858"/>
              <a:gd name="connsiteX35" fmla="*/ 144464 w 6472598"/>
              <a:gd name="connsiteY35" fmla="*/ 1764770 h 3353858"/>
              <a:gd name="connsiteX36" fmla="*/ 127001 w 6472598"/>
              <a:gd name="connsiteY36" fmla="*/ 1721908 h 3353858"/>
              <a:gd name="connsiteX37" fmla="*/ 109538 w 6472598"/>
              <a:gd name="connsiteY37" fmla="*/ 1682220 h 3353858"/>
              <a:gd name="connsiteX38" fmla="*/ 90488 w 6472598"/>
              <a:gd name="connsiteY38" fmla="*/ 1645708 h 3353858"/>
              <a:gd name="connsiteX39" fmla="*/ 71438 w 6472598"/>
              <a:gd name="connsiteY39" fmla="*/ 1610783 h 3353858"/>
              <a:gd name="connsiteX40" fmla="*/ 52388 w 6472598"/>
              <a:gd name="connsiteY40" fmla="*/ 1571095 h 3353858"/>
              <a:gd name="connsiteX41" fmla="*/ 36513 w 6472598"/>
              <a:gd name="connsiteY41" fmla="*/ 1529820 h 3353858"/>
              <a:gd name="connsiteX42" fmla="*/ 22225 w 6472598"/>
              <a:gd name="connsiteY42" fmla="*/ 1483783 h 3353858"/>
              <a:gd name="connsiteX43" fmla="*/ 11113 w 6472598"/>
              <a:gd name="connsiteY43" fmla="*/ 1431395 h 3353858"/>
              <a:gd name="connsiteX44" fmla="*/ 3176 w 6472598"/>
              <a:gd name="connsiteY44" fmla="*/ 1371070 h 3353858"/>
              <a:gd name="connsiteX45" fmla="*/ 0 w 6472598"/>
              <a:gd name="connsiteY45" fmla="*/ 1302808 h 3353858"/>
              <a:gd name="connsiteX46" fmla="*/ 3176 w 6472598"/>
              <a:gd name="connsiteY46" fmla="*/ 1234545 h 3353858"/>
              <a:gd name="connsiteX47" fmla="*/ 11113 w 6472598"/>
              <a:gd name="connsiteY47" fmla="*/ 1174220 h 3353858"/>
              <a:gd name="connsiteX48" fmla="*/ 22225 w 6472598"/>
              <a:gd name="connsiteY48" fmla="*/ 1121833 h 3353858"/>
              <a:gd name="connsiteX49" fmla="*/ 36513 w 6472598"/>
              <a:gd name="connsiteY49" fmla="*/ 1075795 h 3353858"/>
              <a:gd name="connsiteX50" fmla="*/ 52388 w 6472598"/>
              <a:gd name="connsiteY50" fmla="*/ 1032933 h 3353858"/>
              <a:gd name="connsiteX51" fmla="*/ 71438 w 6472598"/>
              <a:gd name="connsiteY51" fmla="*/ 994833 h 3353858"/>
              <a:gd name="connsiteX52" fmla="*/ 109538 w 6472598"/>
              <a:gd name="connsiteY52" fmla="*/ 920220 h 3353858"/>
              <a:gd name="connsiteX53" fmla="*/ 127001 w 6472598"/>
              <a:gd name="connsiteY53" fmla="*/ 882120 h 3353858"/>
              <a:gd name="connsiteX54" fmla="*/ 144464 w 6472598"/>
              <a:gd name="connsiteY54" fmla="*/ 839258 h 3353858"/>
              <a:gd name="connsiteX55" fmla="*/ 158750 w 6472598"/>
              <a:gd name="connsiteY55" fmla="*/ 793220 h 3353858"/>
              <a:gd name="connsiteX56" fmla="*/ 168275 w 6472598"/>
              <a:gd name="connsiteY56" fmla="*/ 740833 h 3353858"/>
              <a:gd name="connsiteX57" fmla="*/ 177800 w 6472598"/>
              <a:gd name="connsiteY57" fmla="*/ 682095 h 3353858"/>
              <a:gd name="connsiteX58" fmla="*/ 179388 w 6472598"/>
              <a:gd name="connsiteY58" fmla="*/ 612245 h 3353858"/>
              <a:gd name="connsiteX59" fmla="*/ 177800 w 6472598"/>
              <a:gd name="connsiteY59" fmla="*/ 543983 h 3353858"/>
              <a:gd name="connsiteX60" fmla="*/ 168275 w 6472598"/>
              <a:gd name="connsiteY60" fmla="*/ 483658 h 3353858"/>
              <a:gd name="connsiteX61" fmla="*/ 158750 w 6472598"/>
              <a:gd name="connsiteY61" fmla="*/ 431270 h 3353858"/>
              <a:gd name="connsiteX62" fmla="*/ 144464 w 6472598"/>
              <a:gd name="connsiteY62" fmla="*/ 386820 h 3353858"/>
              <a:gd name="connsiteX63" fmla="*/ 127001 w 6472598"/>
              <a:gd name="connsiteY63" fmla="*/ 343958 h 3353858"/>
              <a:gd name="connsiteX64" fmla="*/ 109538 w 6472598"/>
              <a:gd name="connsiteY64" fmla="*/ 307445 h 3353858"/>
              <a:gd name="connsiteX65" fmla="*/ 71438 w 6472598"/>
              <a:gd name="connsiteY65" fmla="*/ 232833 h 3353858"/>
              <a:gd name="connsiteX66" fmla="*/ 52388 w 6472598"/>
              <a:gd name="connsiteY66" fmla="*/ 193145 h 3353858"/>
              <a:gd name="connsiteX67" fmla="*/ 36513 w 6472598"/>
              <a:gd name="connsiteY67" fmla="*/ 151870 h 3353858"/>
              <a:gd name="connsiteX68" fmla="*/ 22225 w 6472598"/>
              <a:gd name="connsiteY68" fmla="*/ 105833 h 3353858"/>
              <a:gd name="connsiteX69" fmla="*/ 11113 w 6472598"/>
              <a:gd name="connsiteY69" fmla="*/ 53445 h 335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472598" h="3353858">
                <a:moveTo>
                  <a:pt x="4081" y="0"/>
                </a:moveTo>
                <a:lnTo>
                  <a:pt x="6472598" y="0"/>
                </a:lnTo>
                <a:lnTo>
                  <a:pt x="6472598" y="3353858"/>
                </a:lnTo>
                <a:lnTo>
                  <a:pt x="179388" y="3353858"/>
                </a:lnTo>
                <a:lnTo>
                  <a:pt x="174625" y="3287183"/>
                </a:lnTo>
                <a:lnTo>
                  <a:pt x="166688" y="3231620"/>
                </a:lnTo>
                <a:lnTo>
                  <a:pt x="157163" y="3179233"/>
                </a:lnTo>
                <a:lnTo>
                  <a:pt x="141288" y="3136370"/>
                </a:lnTo>
                <a:lnTo>
                  <a:pt x="125414" y="3093508"/>
                </a:lnTo>
                <a:lnTo>
                  <a:pt x="106363" y="3056995"/>
                </a:lnTo>
                <a:lnTo>
                  <a:pt x="87313" y="3018895"/>
                </a:lnTo>
                <a:lnTo>
                  <a:pt x="69850" y="2983970"/>
                </a:lnTo>
                <a:lnTo>
                  <a:pt x="52388" y="2944283"/>
                </a:lnTo>
                <a:lnTo>
                  <a:pt x="36513" y="2903008"/>
                </a:lnTo>
                <a:lnTo>
                  <a:pt x="22225" y="2856970"/>
                </a:lnTo>
                <a:lnTo>
                  <a:pt x="11113" y="2807758"/>
                </a:lnTo>
                <a:lnTo>
                  <a:pt x="3176" y="2747433"/>
                </a:lnTo>
                <a:lnTo>
                  <a:pt x="0" y="2679170"/>
                </a:lnTo>
                <a:lnTo>
                  <a:pt x="3176" y="2609320"/>
                </a:lnTo>
                <a:lnTo>
                  <a:pt x="11113" y="2552170"/>
                </a:lnTo>
                <a:lnTo>
                  <a:pt x="22225" y="2499783"/>
                </a:lnTo>
                <a:lnTo>
                  <a:pt x="36513" y="2452158"/>
                </a:lnTo>
                <a:lnTo>
                  <a:pt x="52388" y="2410883"/>
                </a:lnTo>
                <a:lnTo>
                  <a:pt x="71438" y="2372783"/>
                </a:lnTo>
                <a:lnTo>
                  <a:pt x="90488" y="2336270"/>
                </a:lnTo>
                <a:lnTo>
                  <a:pt x="109538" y="2298170"/>
                </a:lnTo>
                <a:lnTo>
                  <a:pt x="127001" y="2258483"/>
                </a:lnTo>
                <a:lnTo>
                  <a:pt x="144464" y="2217208"/>
                </a:lnTo>
                <a:lnTo>
                  <a:pt x="158750" y="2171170"/>
                </a:lnTo>
                <a:lnTo>
                  <a:pt x="168275" y="2118783"/>
                </a:lnTo>
                <a:lnTo>
                  <a:pt x="177800" y="2058458"/>
                </a:lnTo>
                <a:lnTo>
                  <a:pt x="179388" y="1990195"/>
                </a:lnTo>
                <a:lnTo>
                  <a:pt x="177800" y="1921933"/>
                </a:lnTo>
                <a:lnTo>
                  <a:pt x="168275" y="1861608"/>
                </a:lnTo>
                <a:lnTo>
                  <a:pt x="158750" y="1809220"/>
                </a:lnTo>
                <a:lnTo>
                  <a:pt x="144464" y="1764770"/>
                </a:lnTo>
                <a:lnTo>
                  <a:pt x="127001" y="1721908"/>
                </a:lnTo>
                <a:lnTo>
                  <a:pt x="109538" y="1682220"/>
                </a:lnTo>
                <a:lnTo>
                  <a:pt x="90488" y="1645708"/>
                </a:lnTo>
                <a:lnTo>
                  <a:pt x="71438" y="1610783"/>
                </a:lnTo>
                <a:lnTo>
                  <a:pt x="52388" y="1571095"/>
                </a:lnTo>
                <a:lnTo>
                  <a:pt x="36513" y="1529820"/>
                </a:lnTo>
                <a:lnTo>
                  <a:pt x="22225" y="1483783"/>
                </a:lnTo>
                <a:lnTo>
                  <a:pt x="11113" y="1431395"/>
                </a:lnTo>
                <a:lnTo>
                  <a:pt x="3176" y="1371070"/>
                </a:lnTo>
                <a:lnTo>
                  <a:pt x="0" y="1302808"/>
                </a:lnTo>
                <a:lnTo>
                  <a:pt x="3176" y="1234545"/>
                </a:lnTo>
                <a:lnTo>
                  <a:pt x="11113" y="1174220"/>
                </a:lnTo>
                <a:lnTo>
                  <a:pt x="22225" y="1121833"/>
                </a:lnTo>
                <a:lnTo>
                  <a:pt x="36513" y="1075795"/>
                </a:lnTo>
                <a:lnTo>
                  <a:pt x="52388" y="1032933"/>
                </a:lnTo>
                <a:lnTo>
                  <a:pt x="71438" y="994833"/>
                </a:lnTo>
                <a:lnTo>
                  <a:pt x="109538" y="920220"/>
                </a:lnTo>
                <a:lnTo>
                  <a:pt x="127001" y="882120"/>
                </a:lnTo>
                <a:lnTo>
                  <a:pt x="144464" y="839258"/>
                </a:lnTo>
                <a:lnTo>
                  <a:pt x="158750" y="793220"/>
                </a:lnTo>
                <a:lnTo>
                  <a:pt x="168275" y="740833"/>
                </a:lnTo>
                <a:lnTo>
                  <a:pt x="177800" y="682095"/>
                </a:lnTo>
                <a:lnTo>
                  <a:pt x="179388" y="612245"/>
                </a:lnTo>
                <a:lnTo>
                  <a:pt x="177800" y="543983"/>
                </a:lnTo>
                <a:lnTo>
                  <a:pt x="168275" y="483658"/>
                </a:lnTo>
                <a:lnTo>
                  <a:pt x="158750" y="431270"/>
                </a:lnTo>
                <a:lnTo>
                  <a:pt x="144464" y="386820"/>
                </a:lnTo>
                <a:lnTo>
                  <a:pt x="127001" y="343958"/>
                </a:lnTo>
                <a:lnTo>
                  <a:pt x="109538" y="307445"/>
                </a:lnTo>
                <a:lnTo>
                  <a:pt x="71438" y="232833"/>
                </a:lnTo>
                <a:lnTo>
                  <a:pt x="52388" y="193145"/>
                </a:lnTo>
                <a:lnTo>
                  <a:pt x="36513" y="151870"/>
                </a:lnTo>
                <a:lnTo>
                  <a:pt x="22225" y="105833"/>
                </a:lnTo>
                <a:lnTo>
                  <a:pt x="11113" y="53445"/>
                </a:lnTo>
                <a:close/>
              </a:path>
            </a:pathLst>
          </a:custGeom>
        </p:spPr>
      </p:pic>
      <p:sp useBgFill="1">
        <p:nvSpPr>
          <p:cNvPr id="29" name="Freeform: Shape 28">
            <a:extLst>
              <a:ext uri="{FF2B5EF4-FFF2-40B4-BE49-F238E27FC236}">
                <a16:creationId xmlns:a16="http://schemas.microsoft.com/office/drawing/2014/main" id="{986F59B9-7AC9-46B1-B8E4-AE7EEDD92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794199" cy="6858000"/>
          </a:xfrm>
          <a:custGeom>
            <a:avLst/>
            <a:gdLst>
              <a:gd name="connsiteX0" fmla="*/ 0 w 5794199"/>
              <a:gd name="connsiteY0" fmla="*/ 0 h 6858000"/>
              <a:gd name="connsiteX1" fmla="*/ 5794199 w 5794199"/>
              <a:gd name="connsiteY1" fmla="*/ 0 h 6858000"/>
              <a:gd name="connsiteX2" fmla="*/ 5794199 w 5794199"/>
              <a:gd name="connsiteY2" fmla="*/ 6858000 h 6858000"/>
              <a:gd name="connsiteX3" fmla="*/ 0 w 5794199"/>
              <a:gd name="connsiteY3" fmla="*/ 6858000 h 6858000"/>
              <a:gd name="connsiteX4" fmla="*/ 4763 w 5794199"/>
              <a:gd name="connsiteY4" fmla="*/ 6791325 h 6858000"/>
              <a:gd name="connsiteX5" fmla="*/ 12700 w 5794199"/>
              <a:gd name="connsiteY5" fmla="*/ 6735762 h 6858000"/>
              <a:gd name="connsiteX6" fmla="*/ 22225 w 5794199"/>
              <a:gd name="connsiteY6" fmla="*/ 6683375 h 6858000"/>
              <a:gd name="connsiteX7" fmla="*/ 38100 w 5794199"/>
              <a:gd name="connsiteY7" fmla="*/ 6640512 h 6858000"/>
              <a:gd name="connsiteX8" fmla="*/ 53975 w 5794199"/>
              <a:gd name="connsiteY8" fmla="*/ 6597650 h 6858000"/>
              <a:gd name="connsiteX9" fmla="*/ 73025 w 5794199"/>
              <a:gd name="connsiteY9" fmla="*/ 6561137 h 6858000"/>
              <a:gd name="connsiteX10" fmla="*/ 92075 w 5794199"/>
              <a:gd name="connsiteY10" fmla="*/ 6523037 h 6858000"/>
              <a:gd name="connsiteX11" fmla="*/ 109538 w 5794199"/>
              <a:gd name="connsiteY11" fmla="*/ 6488112 h 6858000"/>
              <a:gd name="connsiteX12" fmla="*/ 127000 w 5794199"/>
              <a:gd name="connsiteY12" fmla="*/ 6448425 h 6858000"/>
              <a:gd name="connsiteX13" fmla="*/ 142875 w 5794199"/>
              <a:gd name="connsiteY13" fmla="*/ 6407150 h 6858000"/>
              <a:gd name="connsiteX14" fmla="*/ 157163 w 5794199"/>
              <a:gd name="connsiteY14" fmla="*/ 6361112 h 6858000"/>
              <a:gd name="connsiteX15" fmla="*/ 168275 w 5794199"/>
              <a:gd name="connsiteY15" fmla="*/ 6311900 h 6858000"/>
              <a:gd name="connsiteX16" fmla="*/ 176213 w 5794199"/>
              <a:gd name="connsiteY16" fmla="*/ 6251575 h 6858000"/>
              <a:gd name="connsiteX17" fmla="*/ 179388 w 5794199"/>
              <a:gd name="connsiteY17" fmla="*/ 6183312 h 6858000"/>
              <a:gd name="connsiteX18" fmla="*/ 176213 w 5794199"/>
              <a:gd name="connsiteY18" fmla="*/ 6113462 h 6858000"/>
              <a:gd name="connsiteX19" fmla="*/ 168275 w 5794199"/>
              <a:gd name="connsiteY19" fmla="*/ 6056312 h 6858000"/>
              <a:gd name="connsiteX20" fmla="*/ 157163 w 5794199"/>
              <a:gd name="connsiteY20" fmla="*/ 6003925 h 6858000"/>
              <a:gd name="connsiteX21" fmla="*/ 142875 w 5794199"/>
              <a:gd name="connsiteY21" fmla="*/ 5956300 h 6858000"/>
              <a:gd name="connsiteX22" fmla="*/ 127000 w 5794199"/>
              <a:gd name="connsiteY22" fmla="*/ 5915025 h 6858000"/>
              <a:gd name="connsiteX23" fmla="*/ 107950 w 5794199"/>
              <a:gd name="connsiteY23" fmla="*/ 5876925 h 6858000"/>
              <a:gd name="connsiteX24" fmla="*/ 88900 w 5794199"/>
              <a:gd name="connsiteY24" fmla="*/ 5840412 h 6858000"/>
              <a:gd name="connsiteX25" fmla="*/ 69850 w 5794199"/>
              <a:gd name="connsiteY25" fmla="*/ 5802312 h 6858000"/>
              <a:gd name="connsiteX26" fmla="*/ 52388 w 5794199"/>
              <a:gd name="connsiteY26" fmla="*/ 5762625 h 6858000"/>
              <a:gd name="connsiteX27" fmla="*/ 34925 w 5794199"/>
              <a:gd name="connsiteY27" fmla="*/ 5721350 h 6858000"/>
              <a:gd name="connsiteX28" fmla="*/ 20638 w 5794199"/>
              <a:gd name="connsiteY28" fmla="*/ 5675312 h 6858000"/>
              <a:gd name="connsiteX29" fmla="*/ 11113 w 5794199"/>
              <a:gd name="connsiteY29" fmla="*/ 5622925 h 6858000"/>
              <a:gd name="connsiteX30" fmla="*/ 1588 w 5794199"/>
              <a:gd name="connsiteY30" fmla="*/ 5562600 h 6858000"/>
              <a:gd name="connsiteX31" fmla="*/ 0 w 5794199"/>
              <a:gd name="connsiteY31" fmla="*/ 5494337 h 6858000"/>
              <a:gd name="connsiteX32" fmla="*/ 1588 w 5794199"/>
              <a:gd name="connsiteY32" fmla="*/ 5426075 h 6858000"/>
              <a:gd name="connsiteX33" fmla="*/ 11113 w 5794199"/>
              <a:gd name="connsiteY33" fmla="*/ 5365750 h 6858000"/>
              <a:gd name="connsiteX34" fmla="*/ 20638 w 5794199"/>
              <a:gd name="connsiteY34" fmla="*/ 5313362 h 6858000"/>
              <a:gd name="connsiteX35" fmla="*/ 34925 w 5794199"/>
              <a:gd name="connsiteY35" fmla="*/ 5268912 h 6858000"/>
              <a:gd name="connsiteX36" fmla="*/ 52388 w 5794199"/>
              <a:gd name="connsiteY36" fmla="*/ 5226050 h 6858000"/>
              <a:gd name="connsiteX37" fmla="*/ 69850 w 5794199"/>
              <a:gd name="connsiteY37" fmla="*/ 5186362 h 6858000"/>
              <a:gd name="connsiteX38" fmla="*/ 88900 w 5794199"/>
              <a:gd name="connsiteY38" fmla="*/ 5149850 h 6858000"/>
              <a:gd name="connsiteX39" fmla="*/ 107950 w 5794199"/>
              <a:gd name="connsiteY39" fmla="*/ 5114925 h 6858000"/>
              <a:gd name="connsiteX40" fmla="*/ 127000 w 5794199"/>
              <a:gd name="connsiteY40" fmla="*/ 5075237 h 6858000"/>
              <a:gd name="connsiteX41" fmla="*/ 142875 w 5794199"/>
              <a:gd name="connsiteY41" fmla="*/ 5033962 h 6858000"/>
              <a:gd name="connsiteX42" fmla="*/ 157163 w 5794199"/>
              <a:gd name="connsiteY42" fmla="*/ 4987925 h 6858000"/>
              <a:gd name="connsiteX43" fmla="*/ 168275 w 5794199"/>
              <a:gd name="connsiteY43" fmla="*/ 4935537 h 6858000"/>
              <a:gd name="connsiteX44" fmla="*/ 176213 w 5794199"/>
              <a:gd name="connsiteY44" fmla="*/ 4875212 h 6858000"/>
              <a:gd name="connsiteX45" fmla="*/ 179388 w 5794199"/>
              <a:gd name="connsiteY45" fmla="*/ 4806950 h 6858000"/>
              <a:gd name="connsiteX46" fmla="*/ 176213 w 5794199"/>
              <a:gd name="connsiteY46" fmla="*/ 4738687 h 6858000"/>
              <a:gd name="connsiteX47" fmla="*/ 168275 w 5794199"/>
              <a:gd name="connsiteY47" fmla="*/ 4678362 h 6858000"/>
              <a:gd name="connsiteX48" fmla="*/ 157163 w 5794199"/>
              <a:gd name="connsiteY48" fmla="*/ 4625975 h 6858000"/>
              <a:gd name="connsiteX49" fmla="*/ 142875 w 5794199"/>
              <a:gd name="connsiteY49" fmla="*/ 4579937 h 6858000"/>
              <a:gd name="connsiteX50" fmla="*/ 127000 w 5794199"/>
              <a:gd name="connsiteY50" fmla="*/ 4537075 h 6858000"/>
              <a:gd name="connsiteX51" fmla="*/ 107950 w 5794199"/>
              <a:gd name="connsiteY51" fmla="*/ 4498975 h 6858000"/>
              <a:gd name="connsiteX52" fmla="*/ 69850 w 5794199"/>
              <a:gd name="connsiteY52" fmla="*/ 4424362 h 6858000"/>
              <a:gd name="connsiteX53" fmla="*/ 52388 w 5794199"/>
              <a:gd name="connsiteY53" fmla="*/ 4386262 h 6858000"/>
              <a:gd name="connsiteX54" fmla="*/ 34925 w 5794199"/>
              <a:gd name="connsiteY54" fmla="*/ 4343400 h 6858000"/>
              <a:gd name="connsiteX55" fmla="*/ 20638 w 5794199"/>
              <a:gd name="connsiteY55" fmla="*/ 4297362 h 6858000"/>
              <a:gd name="connsiteX56" fmla="*/ 11113 w 5794199"/>
              <a:gd name="connsiteY56" fmla="*/ 4244975 h 6858000"/>
              <a:gd name="connsiteX57" fmla="*/ 1588 w 5794199"/>
              <a:gd name="connsiteY57" fmla="*/ 4186237 h 6858000"/>
              <a:gd name="connsiteX58" fmla="*/ 0 w 5794199"/>
              <a:gd name="connsiteY58" fmla="*/ 4116387 h 6858000"/>
              <a:gd name="connsiteX59" fmla="*/ 1588 w 5794199"/>
              <a:gd name="connsiteY59" fmla="*/ 4048125 h 6858000"/>
              <a:gd name="connsiteX60" fmla="*/ 11113 w 5794199"/>
              <a:gd name="connsiteY60" fmla="*/ 3987800 h 6858000"/>
              <a:gd name="connsiteX61" fmla="*/ 20638 w 5794199"/>
              <a:gd name="connsiteY61" fmla="*/ 3935412 h 6858000"/>
              <a:gd name="connsiteX62" fmla="*/ 34925 w 5794199"/>
              <a:gd name="connsiteY62" fmla="*/ 3890962 h 6858000"/>
              <a:gd name="connsiteX63" fmla="*/ 52388 w 5794199"/>
              <a:gd name="connsiteY63" fmla="*/ 3848100 h 6858000"/>
              <a:gd name="connsiteX64" fmla="*/ 69850 w 5794199"/>
              <a:gd name="connsiteY64" fmla="*/ 3811587 h 6858000"/>
              <a:gd name="connsiteX65" fmla="*/ 107950 w 5794199"/>
              <a:gd name="connsiteY65" fmla="*/ 3736975 h 6858000"/>
              <a:gd name="connsiteX66" fmla="*/ 127000 w 5794199"/>
              <a:gd name="connsiteY66" fmla="*/ 3697287 h 6858000"/>
              <a:gd name="connsiteX67" fmla="*/ 142875 w 5794199"/>
              <a:gd name="connsiteY67" fmla="*/ 3656012 h 6858000"/>
              <a:gd name="connsiteX68" fmla="*/ 157163 w 5794199"/>
              <a:gd name="connsiteY68" fmla="*/ 3609975 h 6858000"/>
              <a:gd name="connsiteX69" fmla="*/ 168275 w 5794199"/>
              <a:gd name="connsiteY69" fmla="*/ 3557587 h 6858000"/>
              <a:gd name="connsiteX70" fmla="*/ 176213 w 5794199"/>
              <a:gd name="connsiteY70" fmla="*/ 3497262 h 6858000"/>
              <a:gd name="connsiteX71" fmla="*/ 179388 w 5794199"/>
              <a:gd name="connsiteY71" fmla="*/ 3427412 h 6858000"/>
              <a:gd name="connsiteX72" fmla="*/ 176213 w 5794199"/>
              <a:gd name="connsiteY72" fmla="*/ 3360737 h 6858000"/>
              <a:gd name="connsiteX73" fmla="*/ 168275 w 5794199"/>
              <a:gd name="connsiteY73" fmla="*/ 3300412 h 6858000"/>
              <a:gd name="connsiteX74" fmla="*/ 157163 w 5794199"/>
              <a:gd name="connsiteY74" fmla="*/ 3248025 h 6858000"/>
              <a:gd name="connsiteX75" fmla="*/ 142875 w 5794199"/>
              <a:gd name="connsiteY75" fmla="*/ 3201987 h 6858000"/>
              <a:gd name="connsiteX76" fmla="*/ 127000 w 5794199"/>
              <a:gd name="connsiteY76" fmla="*/ 3160712 h 6858000"/>
              <a:gd name="connsiteX77" fmla="*/ 107950 w 5794199"/>
              <a:gd name="connsiteY77" fmla="*/ 3121025 h 6858000"/>
              <a:gd name="connsiteX78" fmla="*/ 88900 w 5794199"/>
              <a:gd name="connsiteY78" fmla="*/ 3084512 h 6858000"/>
              <a:gd name="connsiteX79" fmla="*/ 69850 w 5794199"/>
              <a:gd name="connsiteY79" fmla="*/ 3046412 h 6858000"/>
              <a:gd name="connsiteX80" fmla="*/ 52388 w 5794199"/>
              <a:gd name="connsiteY80" fmla="*/ 3009900 h 6858000"/>
              <a:gd name="connsiteX81" fmla="*/ 34925 w 5794199"/>
              <a:gd name="connsiteY81" fmla="*/ 2967037 h 6858000"/>
              <a:gd name="connsiteX82" fmla="*/ 20638 w 5794199"/>
              <a:gd name="connsiteY82" fmla="*/ 2922587 h 6858000"/>
              <a:gd name="connsiteX83" fmla="*/ 11113 w 5794199"/>
              <a:gd name="connsiteY83" fmla="*/ 2868612 h 6858000"/>
              <a:gd name="connsiteX84" fmla="*/ 1588 w 5794199"/>
              <a:gd name="connsiteY84" fmla="*/ 2809875 h 6858000"/>
              <a:gd name="connsiteX85" fmla="*/ 0 w 5794199"/>
              <a:gd name="connsiteY85" fmla="*/ 2741612 h 6858000"/>
              <a:gd name="connsiteX86" fmla="*/ 1588 w 5794199"/>
              <a:gd name="connsiteY86" fmla="*/ 2671762 h 6858000"/>
              <a:gd name="connsiteX87" fmla="*/ 11113 w 5794199"/>
              <a:gd name="connsiteY87" fmla="*/ 2613025 h 6858000"/>
              <a:gd name="connsiteX88" fmla="*/ 20638 w 5794199"/>
              <a:gd name="connsiteY88" fmla="*/ 2560637 h 6858000"/>
              <a:gd name="connsiteX89" fmla="*/ 34925 w 5794199"/>
              <a:gd name="connsiteY89" fmla="*/ 2513012 h 6858000"/>
              <a:gd name="connsiteX90" fmla="*/ 52388 w 5794199"/>
              <a:gd name="connsiteY90" fmla="*/ 2471737 h 6858000"/>
              <a:gd name="connsiteX91" fmla="*/ 69850 w 5794199"/>
              <a:gd name="connsiteY91" fmla="*/ 2433637 h 6858000"/>
              <a:gd name="connsiteX92" fmla="*/ 88900 w 5794199"/>
              <a:gd name="connsiteY92" fmla="*/ 2395537 h 6858000"/>
              <a:gd name="connsiteX93" fmla="*/ 107950 w 5794199"/>
              <a:gd name="connsiteY93" fmla="*/ 2359025 h 6858000"/>
              <a:gd name="connsiteX94" fmla="*/ 127000 w 5794199"/>
              <a:gd name="connsiteY94" fmla="*/ 2319337 h 6858000"/>
              <a:gd name="connsiteX95" fmla="*/ 142875 w 5794199"/>
              <a:gd name="connsiteY95" fmla="*/ 2278062 h 6858000"/>
              <a:gd name="connsiteX96" fmla="*/ 157163 w 5794199"/>
              <a:gd name="connsiteY96" fmla="*/ 2232025 h 6858000"/>
              <a:gd name="connsiteX97" fmla="*/ 168275 w 5794199"/>
              <a:gd name="connsiteY97" fmla="*/ 2179637 h 6858000"/>
              <a:gd name="connsiteX98" fmla="*/ 176213 w 5794199"/>
              <a:gd name="connsiteY98" fmla="*/ 2119312 h 6858000"/>
              <a:gd name="connsiteX99" fmla="*/ 179388 w 5794199"/>
              <a:gd name="connsiteY99" fmla="*/ 2051050 h 6858000"/>
              <a:gd name="connsiteX100" fmla="*/ 176213 w 5794199"/>
              <a:gd name="connsiteY100" fmla="*/ 1982787 h 6858000"/>
              <a:gd name="connsiteX101" fmla="*/ 168275 w 5794199"/>
              <a:gd name="connsiteY101" fmla="*/ 1922462 h 6858000"/>
              <a:gd name="connsiteX102" fmla="*/ 157163 w 5794199"/>
              <a:gd name="connsiteY102" fmla="*/ 1870075 h 6858000"/>
              <a:gd name="connsiteX103" fmla="*/ 142875 w 5794199"/>
              <a:gd name="connsiteY103" fmla="*/ 1824037 h 6858000"/>
              <a:gd name="connsiteX104" fmla="*/ 127000 w 5794199"/>
              <a:gd name="connsiteY104" fmla="*/ 1782762 h 6858000"/>
              <a:gd name="connsiteX105" fmla="*/ 107950 w 5794199"/>
              <a:gd name="connsiteY105" fmla="*/ 1743075 h 6858000"/>
              <a:gd name="connsiteX106" fmla="*/ 88900 w 5794199"/>
              <a:gd name="connsiteY106" fmla="*/ 1708150 h 6858000"/>
              <a:gd name="connsiteX107" fmla="*/ 69850 w 5794199"/>
              <a:gd name="connsiteY107" fmla="*/ 1671637 h 6858000"/>
              <a:gd name="connsiteX108" fmla="*/ 52388 w 5794199"/>
              <a:gd name="connsiteY108" fmla="*/ 1631950 h 6858000"/>
              <a:gd name="connsiteX109" fmla="*/ 34925 w 5794199"/>
              <a:gd name="connsiteY109" fmla="*/ 1589087 h 6858000"/>
              <a:gd name="connsiteX110" fmla="*/ 20638 w 5794199"/>
              <a:gd name="connsiteY110" fmla="*/ 1544637 h 6858000"/>
              <a:gd name="connsiteX111" fmla="*/ 11113 w 5794199"/>
              <a:gd name="connsiteY111" fmla="*/ 1492250 h 6858000"/>
              <a:gd name="connsiteX112" fmla="*/ 1588 w 5794199"/>
              <a:gd name="connsiteY112" fmla="*/ 1431925 h 6858000"/>
              <a:gd name="connsiteX113" fmla="*/ 0 w 5794199"/>
              <a:gd name="connsiteY113" fmla="*/ 1363662 h 6858000"/>
              <a:gd name="connsiteX114" fmla="*/ 1588 w 5794199"/>
              <a:gd name="connsiteY114" fmla="*/ 1295400 h 6858000"/>
              <a:gd name="connsiteX115" fmla="*/ 11113 w 5794199"/>
              <a:gd name="connsiteY115" fmla="*/ 1235075 h 6858000"/>
              <a:gd name="connsiteX116" fmla="*/ 20638 w 5794199"/>
              <a:gd name="connsiteY116" fmla="*/ 1182687 h 6858000"/>
              <a:gd name="connsiteX117" fmla="*/ 34925 w 5794199"/>
              <a:gd name="connsiteY117" fmla="*/ 1136650 h 6858000"/>
              <a:gd name="connsiteX118" fmla="*/ 52388 w 5794199"/>
              <a:gd name="connsiteY118" fmla="*/ 1095375 h 6858000"/>
              <a:gd name="connsiteX119" fmla="*/ 69850 w 5794199"/>
              <a:gd name="connsiteY119" fmla="*/ 1055687 h 6858000"/>
              <a:gd name="connsiteX120" fmla="*/ 88900 w 5794199"/>
              <a:gd name="connsiteY120" fmla="*/ 1017587 h 6858000"/>
              <a:gd name="connsiteX121" fmla="*/ 107950 w 5794199"/>
              <a:gd name="connsiteY121" fmla="*/ 981075 h 6858000"/>
              <a:gd name="connsiteX122" fmla="*/ 127000 w 5794199"/>
              <a:gd name="connsiteY122" fmla="*/ 942975 h 6858000"/>
              <a:gd name="connsiteX123" fmla="*/ 142875 w 5794199"/>
              <a:gd name="connsiteY123" fmla="*/ 901700 h 6858000"/>
              <a:gd name="connsiteX124" fmla="*/ 157163 w 5794199"/>
              <a:gd name="connsiteY124" fmla="*/ 854075 h 6858000"/>
              <a:gd name="connsiteX125" fmla="*/ 168275 w 5794199"/>
              <a:gd name="connsiteY125" fmla="*/ 801687 h 6858000"/>
              <a:gd name="connsiteX126" fmla="*/ 176213 w 5794199"/>
              <a:gd name="connsiteY126" fmla="*/ 744537 h 6858000"/>
              <a:gd name="connsiteX127" fmla="*/ 179388 w 5794199"/>
              <a:gd name="connsiteY127" fmla="*/ 673100 h 6858000"/>
              <a:gd name="connsiteX128" fmla="*/ 176213 w 5794199"/>
              <a:gd name="connsiteY128" fmla="*/ 606425 h 6858000"/>
              <a:gd name="connsiteX129" fmla="*/ 168275 w 5794199"/>
              <a:gd name="connsiteY129" fmla="*/ 546100 h 6858000"/>
              <a:gd name="connsiteX130" fmla="*/ 157163 w 5794199"/>
              <a:gd name="connsiteY130" fmla="*/ 496887 h 6858000"/>
              <a:gd name="connsiteX131" fmla="*/ 142875 w 5794199"/>
              <a:gd name="connsiteY131" fmla="*/ 450850 h 6858000"/>
              <a:gd name="connsiteX132" fmla="*/ 127000 w 5794199"/>
              <a:gd name="connsiteY132" fmla="*/ 409575 h 6858000"/>
              <a:gd name="connsiteX133" fmla="*/ 109538 w 5794199"/>
              <a:gd name="connsiteY133" fmla="*/ 369887 h 6858000"/>
              <a:gd name="connsiteX134" fmla="*/ 92075 w 5794199"/>
              <a:gd name="connsiteY134" fmla="*/ 334962 h 6858000"/>
              <a:gd name="connsiteX135" fmla="*/ 73025 w 5794199"/>
              <a:gd name="connsiteY135" fmla="*/ 296862 h 6858000"/>
              <a:gd name="connsiteX136" fmla="*/ 53975 w 5794199"/>
              <a:gd name="connsiteY136" fmla="*/ 260350 h 6858000"/>
              <a:gd name="connsiteX137" fmla="*/ 38100 w 5794199"/>
              <a:gd name="connsiteY137" fmla="*/ 217487 h 6858000"/>
              <a:gd name="connsiteX138" fmla="*/ 22225 w 5794199"/>
              <a:gd name="connsiteY138" fmla="*/ 174625 h 6858000"/>
              <a:gd name="connsiteX139" fmla="*/ 12700 w 5794199"/>
              <a:gd name="connsiteY139" fmla="*/ 122237 h 6858000"/>
              <a:gd name="connsiteX140" fmla="*/ 4763 w 579419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794199" h="6858000">
                <a:moveTo>
                  <a:pt x="0" y="0"/>
                </a:moveTo>
                <a:lnTo>
                  <a:pt x="5794199" y="0"/>
                </a:lnTo>
                <a:lnTo>
                  <a:pt x="5794199"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53DD1E-82B3-4E53-8DED-512F244A87CF}"/>
              </a:ext>
            </a:extLst>
          </p:cNvPr>
          <p:cNvSpPr>
            <a:spLocks noGrp="1"/>
          </p:cNvSpPr>
          <p:nvPr>
            <p:ph type="title"/>
          </p:nvPr>
        </p:nvSpPr>
        <p:spPr>
          <a:xfrm>
            <a:off x="704943" y="593863"/>
            <a:ext cx="4469987" cy="4394988"/>
          </a:xfrm>
        </p:spPr>
        <p:txBody>
          <a:bodyPr vert="horz" lIns="91440" tIns="45720" rIns="91440" bIns="45720" rtlCol="0" anchor="ctr">
            <a:normAutofit/>
          </a:bodyPr>
          <a:lstStyle/>
          <a:p>
            <a:r>
              <a:rPr lang="en-US" spc="800"/>
              <a:t>What is a multimedia Database?</a:t>
            </a:r>
          </a:p>
        </p:txBody>
      </p:sp>
      <p:sp>
        <p:nvSpPr>
          <p:cNvPr id="3" name="Content Placeholder 2">
            <a:extLst>
              <a:ext uri="{FF2B5EF4-FFF2-40B4-BE49-F238E27FC236}">
                <a16:creationId xmlns:a16="http://schemas.microsoft.com/office/drawing/2014/main" id="{97A98381-7B4F-4623-A1B9-C3F501CD6523}"/>
              </a:ext>
            </a:extLst>
          </p:cNvPr>
          <p:cNvSpPr>
            <a:spLocks noGrp="1"/>
          </p:cNvSpPr>
          <p:nvPr>
            <p:ph idx="1"/>
          </p:nvPr>
        </p:nvSpPr>
        <p:spPr>
          <a:xfrm>
            <a:off x="704942" y="4412974"/>
            <a:ext cx="4469987" cy="1826180"/>
          </a:xfrm>
        </p:spPr>
        <p:txBody>
          <a:bodyPr vert="horz" lIns="91440" tIns="45720" rIns="91440" bIns="45720" rtlCol="0" anchor="t">
            <a:normAutofit/>
          </a:bodyPr>
          <a:lstStyle/>
          <a:p>
            <a:pPr marL="0" indent="0">
              <a:lnSpc>
                <a:spcPct val="90000"/>
              </a:lnSpc>
              <a:buNone/>
            </a:pPr>
            <a:r>
              <a:rPr lang="en-US" sz="1700" b="1" cap="all" spc="400" dirty="0">
                <a:solidFill>
                  <a:schemeClr val="tx2"/>
                </a:solidFill>
              </a:rPr>
              <a:t>Multimedia Database is a collection of related multimedia data.</a:t>
            </a:r>
          </a:p>
        </p:txBody>
      </p:sp>
      <p:sp>
        <p:nvSpPr>
          <p:cNvPr id="31" name="Rectangle 30">
            <a:extLst>
              <a:ext uri="{FF2B5EF4-FFF2-40B4-BE49-F238E27FC236}">
                <a16:creationId xmlns:a16="http://schemas.microsoft.com/office/drawing/2014/main" id="{0564B4DB-1447-4C2A-8628-6D6A0859B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0906101E-E1FE-4BEE-BD47-698829B97FD1}"/>
              </a:ext>
            </a:extLst>
          </p:cNvPr>
          <p:cNvPicPr>
            <a:picLocks noChangeAspect="1"/>
          </p:cNvPicPr>
          <p:nvPr/>
        </p:nvPicPr>
        <p:blipFill rotWithShape="1">
          <a:blip r:embed="rId3"/>
          <a:srcRect r="2" b="6654"/>
          <a:stretch/>
        </p:blipFill>
        <p:spPr>
          <a:xfrm>
            <a:off x="5719916" y="10"/>
            <a:ext cx="6472084" cy="3383270"/>
          </a:xfrm>
          <a:custGeom>
            <a:avLst/>
            <a:gdLst>
              <a:gd name="connsiteX0" fmla="*/ 179388 w 6472084"/>
              <a:gd name="connsiteY0" fmla="*/ 0 h 3383280"/>
              <a:gd name="connsiteX1" fmla="*/ 6472084 w 6472084"/>
              <a:gd name="connsiteY1" fmla="*/ 0 h 3383280"/>
              <a:gd name="connsiteX2" fmla="*/ 6472084 w 6472084"/>
              <a:gd name="connsiteY2" fmla="*/ 3383280 h 3383280"/>
              <a:gd name="connsiteX3" fmla="*/ 2101 w 6472084"/>
              <a:gd name="connsiteY3" fmla="*/ 3383280 h 3383280"/>
              <a:gd name="connsiteX4" fmla="*/ 3174 w 6472084"/>
              <a:gd name="connsiteY4" fmla="*/ 3360737 h 3383280"/>
              <a:gd name="connsiteX5" fmla="*/ 11112 w 6472084"/>
              <a:gd name="connsiteY5" fmla="*/ 3300412 h 3383280"/>
              <a:gd name="connsiteX6" fmla="*/ 22224 w 6472084"/>
              <a:gd name="connsiteY6" fmla="*/ 3248025 h 3383280"/>
              <a:gd name="connsiteX7" fmla="*/ 36512 w 6472084"/>
              <a:gd name="connsiteY7" fmla="*/ 3201987 h 3383280"/>
              <a:gd name="connsiteX8" fmla="*/ 52387 w 6472084"/>
              <a:gd name="connsiteY8" fmla="*/ 3160712 h 3383280"/>
              <a:gd name="connsiteX9" fmla="*/ 71438 w 6472084"/>
              <a:gd name="connsiteY9" fmla="*/ 3121025 h 3383280"/>
              <a:gd name="connsiteX10" fmla="*/ 90487 w 6472084"/>
              <a:gd name="connsiteY10" fmla="*/ 3084512 h 3383280"/>
              <a:gd name="connsiteX11" fmla="*/ 109537 w 6472084"/>
              <a:gd name="connsiteY11" fmla="*/ 3046412 h 3383280"/>
              <a:gd name="connsiteX12" fmla="*/ 126999 w 6472084"/>
              <a:gd name="connsiteY12" fmla="*/ 3009900 h 3383280"/>
              <a:gd name="connsiteX13" fmla="*/ 144462 w 6472084"/>
              <a:gd name="connsiteY13" fmla="*/ 2967037 h 3383280"/>
              <a:gd name="connsiteX14" fmla="*/ 158749 w 6472084"/>
              <a:gd name="connsiteY14" fmla="*/ 2922587 h 3383280"/>
              <a:gd name="connsiteX15" fmla="*/ 168274 w 6472084"/>
              <a:gd name="connsiteY15" fmla="*/ 2868612 h 3383280"/>
              <a:gd name="connsiteX16" fmla="*/ 177799 w 6472084"/>
              <a:gd name="connsiteY16" fmla="*/ 2809875 h 3383280"/>
              <a:gd name="connsiteX17" fmla="*/ 179388 w 6472084"/>
              <a:gd name="connsiteY17" fmla="*/ 2741612 h 3383280"/>
              <a:gd name="connsiteX18" fmla="*/ 177799 w 6472084"/>
              <a:gd name="connsiteY18" fmla="*/ 2671762 h 3383280"/>
              <a:gd name="connsiteX19" fmla="*/ 168274 w 6472084"/>
              <a:gd name="connsiteY19" fmla="*/ 2613025 h 3383280"/>
              <a:gd name="connsiteX20" fmla="*/ 158749 w 6472084"/>
              <a:gd name="connsiteY20" fmla="*/ 2560637 h 3383280"/>
              <a:gd name="connsiteX21" fmla="*/ 144462 w 6472084"/>
              <a:gd name="connsiteY21" fmla="*/ 2513012 h 3383280"/>
              <a:gd name="connsiteX22" fmla="*/ 126999 w 6472084"/>
              <a:gd name="connsiteY22" fmla="*/ 2471737 h 3383280"/>
              <a:gd name="connsiteX23" fmla="*/ 109537 w 6472084"/>
              <a:gd name="connsiteY23" fmla="*/ 2433637 h 3383280"/>
              <a:gd name="connsiteX24" fmla="*/ 90487 w 6472084"/>
              <a:gd name="connsiteY24" fmla="*/ 2395537 h 3383280"/>
              <a:gd name="connsiteX25" fmla="*/ 71438 w 6472084"/>
              <a:gd name="connsiteY25" fmla="*/ 2359025 h 3383280"/>
              <a:gd name="connsiteX26" fmla="*/ 52387 w 6472084"/>
              <a:gd name="connsiteY26" fmla="*/ 2319337 h 3383280"/>
              <a:gd name="connsiteX27" fmla="*/ 36512 w 6472084"/>
              <a:gd name="connsiteY27" fmla="*/ 2278062 h 3383280"/>
              <a:gd name="connsiteX28" fmla="*/ 22224 w 6472084"/>
              <a:gd name="connsiteY28" fmla="*/ 2232025 h 3383280"/>
              <a:gd name="connsiteX29" fmla="*/ 11112 w 6472084"/>
              <a:gd name="connsiteY29" fmla="*/ 2179637 h 3383280"/>
              <a:gd name="connsiteX30" fmla="*/ 3174 w 6472084"/>
              <a:gd name="connsiteY30" fmla="*/ 2119312 h 3383280"/>
              <a:gd name="connsiteX31" fmla="*/ 0 w 6472084"/>
              <a:gd name="connsiteY31" fmla="*/ 2051050 h 3383280"/>
              <a:gd name="connsiteX32" fmla="*/ 3174 w 6472084"/>
              <a:gd name="connsiteY32" fmla="*/ 1982787 h 3383280"/>
              <a:gd name="connsiteX33" fmla="*/ 11112 w 6472084"/>
              <a:gd name="connsiteY33" fmla="*/ 1922462 h 3383280"/>
              <a:gd name="connsiteX34" fmla="*/ 22224 w 6472084"/>
              <a:gd name="connsiteY34" fmla="*/ 1870075 h 3383280"/>
              <a:gd name="connsiteX35" fmla="*/ 36512 w 6472084"/>
              <a:gd name="connsiteY35" fmla="*/ 1824037 h 3383280"/>
              <a:gd name="connsiteX36" fmla="*/ 52387 w 6472084"/>
              <a:gd name="connsiteY36" fmla="*/ 1782762 h 3383280"/>
              <a:gd name="connsiteX37" fmla="*/ 71438 w 6472084"/>
              <a:gd name="connsiteY37" fmla="*/ 1743075 h 3383280"/>
              <a:gd name="connsiteX38" fmla="*/ 90487 w 6472084"/>
              <a:gd name="connsiteY38" fmla="*/ 1708150 h 3383280"/>
              <a:gd name="connsiteX39" fmla="*/ 109537 w 6472084"/>
              <a:gd name="connsiteY39" fmla="*/ 1671637 h 3383280"/>
              <a:gd name="connsiteX40" fmla="*/ 126999 w 6472084"/>
              <a:gd name="connsiteY40" fmla="*/ 1631950 h 3383280"/>
              <a:gd name="connsiteX41" fmla="*/ 144462 w 6472084"/>
              <a:gd name="connsiteY41" fmla="*/ 1589087 h 3383280"/>
              <a:gd name="connsiteX42" fmla="*/ 158749 w 6472084"/>
              <a:gd name="connsiteY42" fmla="*/ 1544637 h 3383280"/>
              <a:gd name="connsiteX43" fmla="*/ 168274 w 6472084"/>
              <a:gd name="connsiteY43" fmla="*/ 1492250 h 3383280"/>
              <a:gd name="connsiteX44" fmla="*/ 177799 w 6472084"/>
              <a:gd name="connsiteY44" fmla="*/ 1431925 h 3383280"/>
              <a:gd name="connsiteX45" fmla="*/ 179388 w 6472084"/>
              <a:gd name="connsiteY45" fmla="*/ 1363662 h 3383280"/>
              <a:gd name="connsiteX46" fmla="*/ 177799 w 6472084"/>
              <a:gd name="connsiteY46" fmla="*/ 1295400 h 3383280"/>
              <a:gd name="connsiteX47" fmla="*/ 168274 w 6472084"/>
              <a:gd name="connsiteY47" fmla="*/ 1235075 h 3383280"/>
              <a:gd name="connsiteX48" fmla="*/ 158749 w 6472084"/>
              <a:gd name="connsiteY48" fmla="*/ 1182687 h 3383280"/>
              <a:gd name="connsiteX49" fmla="*/ 144462 w 6472084"/>
              <a:gd name="connsiteY49" fmla="*/ 1136650 h 3383280"/>
              <a:gd name="connsiteX50" fmla="*/ 126999 w 6472084"/>
              <a:gd name="connsiteY50" fmla="*/ 1095375 h 3383280"/>
              <a:gd name="connsiteX51" fmla="*/ 109537 w 6472084"/>
              <a:gd name="connsiteY51" fmla="*/ 1055687 h 3383280"/>
              <a:gd name="connsiteX52" fmla="*/ 90487 w 6472084"/>
              <a:gd name="connsiteY52" fmla="*/ 1017587 h 3383280"/>
              <a:gd name="connsiteX53" fmla="*/ 71438 w 6472084"/>
              <a:gd name="connsiteY53" fmla="*/ 981075 h 3383280"/>
              <a:gd name="connsiteX54" fmla="*/ 52387 w 6472084"/>
              <a:gd name="connsiteY54" fmla="*/ 942975 h 3383280"/>
              <a:gd name="connsiteX55" fmla="*/ 36512 w 6472084"/>
              <a:gd name="connsiteY55" fmla="*/ 901700 h 3383280"/>
              <a:gd name="connsiteX56" fmla="*/ 22224 w 6472084"/>
              <a:gd name="connsiteY56" fmla="*/ 854075 h 3383280"/>
              <a:gd name="connsiteX57" fmla="*/ 11112 w 6472084"/>
              <a:gd name="connsiteY57" fmla="*/ 801687 h 3383280"/>
              <a:gd name="connsiteX58" fmla="*/ 3174 w 6472084"/>
              <a:gd name="connsiteY58" fmla="*/ 744537 h 3383280"/>
              <a:gd name="connsiteX59" fmla="*/ 0 w 6472084"/>
              <a:gd name="connsiteY59" fmla="*/ 673100 h 3383280"/>
              <a:gd name="connsiteX60" fmla="*/ 3174 w 6472084"/>
              <a:gd name="connsiteY60" fmla="*/ 606425 h 3383280"/>
              <a:gd name="connsiteX61" fmla="*/ 11112 w 6472084"/>
              <a:gd name="connsiteY61" fmla="*/ 546100 h 3383280"/>
              <a:gd name="connsiteX62" fmla="*/ 22224 w 6472084"/>
              <a:gd name="connsiteY62" fmla="*/ 496887 h 3383280"/>
              <a:gd name="connsiteX63" fmla="*/ 36512 w 6472084"/>
              <a:gd name="connsiteY63" fmla="*/ 450850 h 3383280"/>
              <a:gd name="connsiteX64" fmla="*/ 52387 w 6472084"/>
              <a:gd name="connsiteY64" fmla="*/ 409575 h 3383280"/>
              <a:gd name="connsiteX65" fmla="*/ 69849 w 6472084"/>
              <a:gd name="connsiteY65" fmla="*/ 369887 h 3383280"/>
              <a:gd name="connsiteX66" fmla="*/ 87312 w 6472084"/>
              <a:gd name="connsiteY66" fmla="*/ 334962 h 3383280"/>
              <a:gd name="connsiteX67" fmla="*/ 106362 w 6472084"/>
              <a:gd name="connsiteY67" fmla="*/ 296862 h 3383280"/>
              <a:gd name="connsiteX68" fmla="*/ 125413 w 6472084"/>
              <a:gd name="connsiteY68" fmla="*/ 260350 h 3383280"/>
              <a:gd name="connsiteX69" fmla="*/ 141287 w 6472084"/>
              <a:gd name="connsiteY69" fmla="*/ 217487 h 3383280"/>
              <a:gd name="connsiteX70" fmla="*/ 157162 w 6472084"/>
              <a:gd name="connsiteY70" fmla="*/ 174625 h 3383280"/>
              <a:gd name="connsiteX71" fmla="*/ 166687 w 6472084"/>
              <a:gd name="connsiteY71" fmla="*/ 122237 h 3383280"/>
              <a:gd name="connsiteX72" fmla="*/ 174624 w 6472084"/>
              <a:gd name="connsiteY72" fmla="*/ 66675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472084" h="3383280">
                <a:moveTo>
                  <a:pt x="179388" y="0"/>
                </a:moveTo>
                <a:lnTo>
                  <a:pt x="6472084" y="0"/>
                </a:lnTo>
                <a:lnTo>
                  <a:pt x="6472084" y="3383280"/>
                </a:lnTo>
                <a:lnTo>
                  <a:pt x="2101" y="3383280"/>
                </a:lnTo>
                <a:lnTo>
                  <a:pt x="3174" y="3360737"/>
                </a:lnTo>
                <a:lnTo>
                  <a:pt x="11112" y="3300412"/>
                </a:lnTo>
                <a:lnTo>
                  <a:pt x="22224" y="3248025"/>
                </a:lnTo>
                <a:lnTo>
                  <a:pt x="36512" y="3201987"/>
                </a:lnTo>
                <a:lnTo>
                  <a:pt x="52387" y="3160712"/>
                </a:lnTo>
                <a:lnTo>
                  <a:pt x="71438" y="3121025"/>
                </a:lnTo>
                <a:lnTo>
                  <a:pt x="90487" y="3084512"/>
                </a:lnTo>
                <a:lnTo>
                  <a:pt x="109537" y="3046412"/>
                </a:lnTo>
                <a:lnTo>
                  <a:pt x="126999" y="3009900"/>
                </a:lnTo>
                <a:lnTo>
                  <a:pt x="144462" y="2967037"/>
                </a:lnTo>
                <a:lnTo>
                  <a:pt x="158749" y="2922587"/>
                </a:lnTo>
                <a:lnTo>
                  <a:pt x="168274" y="2868612"/>
                </a:lnTo>
                <a:lnTo>
                  <a:pt x="177799" y="2809875"/>
                </a:lnTo>
                <a:lnTo>
                  <a:pt x="179388" y="2741612"/>
                </a:lnTo>
                <a:lnTo>
                  <a:pt x="177799" y="2671762"/>
                </a:lnTo>
                <a:lnTo>
                  <a:pt x="168274" y="2613025"/>
                </a:lnTo>
                <a:lnTo>
                  <a:pt x="158749" y="2560637"/>
                </a:lnTo>
                <a:lnTo>
                  <a:pt x="144462" y="2513012"/>
                </a:lnTo>
                <a:lnTo>
                  <a:pt x="126999" y="2471737"/>
                </a:lnTo>
                <a:lnTo>
                  <a:pt x="109537" y="2433637"/>
                </a:lnTo>
                <a:lnTo>
                  <a:pt x="90487" y="2395537"/>
                </a:lnTo>
                <a:lnTo>
                  <a:pt x="71438" y="2359025"/>
                </a:lnTo>
                <a:lnTo>
                  <a:pt x="52387" y="2319337"/>
                </a:lnTo>
                <a:lnTo>
                  <a:pt x="36512" y="2278062"/>
                </a:lnTo>
                <a:lnTo>
                  <a:pt x="22224" y="2232025"/>
                </a:lnTo>
                <a:lnTo>
                  <a:pt x="11112" y="2179637"/>
                </a:lnTo>
                <a:lnTo>
                  <a:pt x="3174" y="2119312"/>
                </a:lnTo>
                <a:lnTo>
                  <a:pt x="0" y="2051050"/>
                </a:lnTo>
                <a:lnTo>
                  <a:pt x="3174" y="1982787"/>
                </a:lnTo>
                <a:lnTo>
                  <a:pt x="11112" y="1922462"/>
                </a:lnTo>
                <a:lnTo>
                  <a:pt x="22224" y="1870075"/>
                </a:lnTo>
                <a:lnTo>
                  <a:pt x="36512" y="1824037"/>
                </a:lnTo>
                <a:lnTo>
                  <a:pt x="52387" y="1782762"/>
                </a:lnTo>
                <a:lnTo>
                  <a:pt x="71438" y="1743075"/>
                </a:lnTo>
                <a:lnTo>
                  <a:pt x="90487" y="1708150"/>
                </a:lnTo>
                <a:lnTo>
                  <a:pt x="109537" y="1671637"/>
                </a:lnTo>
                <a:lnTo>
                  <a:pt x="126999" y="1631950"/>
                </a:lnTo>
                <a:lnTo>
                  <a:pt x="144462" y="1589087"/>
                </a:lnTo>
                <a:lnTo>
                  <a:pt x="158749" y="1544637"/>
                </a:lnTo>
                <a:lnTo>
                  <a:pt x="168274" y="1492250"/>
                </a:lnTo>
                <a:lnTo>
                  <a:pt x="177799" y="1431925"/>
                </a:lnTo>
                <a:lnTo>
                  <a:pt x="179388" y="1363662"/>
                </a:lnTo>
                <a:lnTo>
                  <a:pt x="177799" y="1295400"/>
                </a:lnTo>
                <a:lnTo>
                  <a:pt x="168274" y="1235075"/>
                </a:lnTo>
                <a:lnTo>
                  <a:pt x="158749" y="1182687"/>
                </a:lnTo>
                <a:lnTo>
                  <a:pt x="144462" y="1136650"/>
                </a:lnTo>
                <a:lnTo>
                  <a:pt x="126999" y="1095375"/>
                </a:lnTo>
                <a:lnTo>
                  <a:pt x="109537" y="1055687"/>
                </a:lnTo>
                <a:lnTo>
                  <a:pt x="90487" y="1017587"/>
                </a:lnTo>
                <a:lnTo>
                  <a:pt x="71438" y="981075"/>
                </a:lnTo>
                <a:lnTo>
                  <a:pt x="52387" y="942975"/>
                </a:lnTo>
                <a:lnTo>
                  <a:pt x="36512" y="901700"/>
                </a:lnTo>
                <a:lnTo>
                  <a:pt x="22224" y="854075"/>
                </a:lnTo>
                <a:lnTo>
                  <a:pt x="11112" y="801687"/>
                </a:lnTo>
                <a:lnTo>
                  <a:pt x="3174" y="744537"/>
                </a:lnTo>
                <a:lnTo>
                  <a:pt x="0" y="673100"/>
                </a:lnTo>
                <a:lnTo>
                  <a:pt x="3174" y="606425"/>
                </a:lnTo>
                <a:lnTo>
                  <a:pt x="11112" y="546100"/>
                </a:lnTo>
                <a:lnTo>
                  <a:pt x="22224" y="496887"/>
                </a:lnTo>
                <a:lnTo>
                  <a:pt x="36512" y="450850"/>
                </a:lnTo>
                <a:lnTo>
                  <a:pt x="52387" y="409575"/>
                </a:lnTo>
                <a:lnTo>
                  <a:pt x="69849" y="369887"/>
                </a:lnTo>
                <a:lnTo>
                  <a:pt x="87312" y="334962"/>
                </a:lnTo>
                <a:lnTo>
                  <a:pt x="106362" y="296862"/>
                </a:lnTo>
                <a:lnTo>
                  <a:pt x="125413" y="260350"/>
                </a:lnTo>
                <a:lnTo>
                  <a:pt x="141287" y="217487"/>
                </a:lnTo>
                <a:lnTo>
                  <a:pt x="157162" y="174625"/>
                </a:lnTo>
                <a:lnTo>
                  <a:pt x="166687" y="122237"/>
                </a:lnTo>
                <a:lnTo>
                  <a:pt x="174624" y="66675"/>
                </a:lnTo>
                <a:close/>
              </a:path>
            </a:pathLst>
          </a:custGeom>
        </p:spPr>
      </p:pic>
    </p:spTree>
    <p:extLst>
      <p:ext uri="{BB962C8B-B14F-4D97-AF65-F5344CB8AC3E}">
        <p14:creationId xmlns:p14="http://schemas.microsoft.com/office/powerpoint/2010/main" val="18890818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6" name="Rectangle 15">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5FB45-419F-4C16-863A-E4B69706204A}"/>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a:solidFill>
                  <a:srgbClr val="2A1A00"/>
                </a:solidFill>
              </a:rPr>
              <a:t> Multimedia Database</a:t>
            </a:r>
          </a:p>
        </p:txBody>
      </p:sp>
      <p:pic>
        <p:nvPicPr>
          <p:cNvPr id="9" name="Content Placeholder 5">
            <a:extLst>
              <a:ext uri="{FF2B5EF4-FFF2-40B4-BE49-F238E27FC236}">
                <a16:creationId xmlns:a16="http://schemas.microsoft.com/office/drawing/2014/main" id="{241B6A84-3E72-48E4-B4BC-ACC1C74C408D}"/>
              </a:ext>
            </a:extLst>
          </p:cNvPr>
          <p:cNvPicPr>
            <a:picLocks noChangeAspect="1"/>
          </p:cNvPicPr>
          <p:nvPr/>
        </p:nvPicPr>
        <p:blipFill>
          <a:blip r:embed="rId2"/>
          <a:stretch>
            <a:fillRect/>
          </a:stretch>
        </p:blipFill>
        <p:spPr>
          <a:xfrm>
            <a:off x="1078523" y="643467"/>
            <a:ext cx="10318418" cy="3925867"/>
          </a:xfrm>
          <a:prstGeom prst="rect">
            <a:avLst/>
          </a:prstGeom>
        </p:spPr>
      </p:pic>
    </p:spTree>
    <p:extLst>
      <p:ext uri="{BB962C8B-B14F-4D97-AF65-F5344CB8AC3E}">
        <p14:creationId xmlns:p14="http://schemas.microsoft.com/office/powerpoint/2010/main" val="15736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7B0F-69AF-44BD-A15E-54B77E66DA1F}"/>
              </a:ext>
            </a:extLst>
          </p:cNvPr>
          <p:cNvSpPr>
            <a:spLocks noGrp="1"/>
          </p:cNvSpPr>
          <p:nvPr>
            <p:ph type="title"/>
          </p:nvPr>
        </p:nvSpPr>
        <p:spPr>
          <a:xfrm>
            <a:off x="1251679" y="645107"/>
            <a:ext cx="3384329" cy="1640894"/>
          </a:xfrm>
        </p:spPr>
        <p:txBody>
          <a:bodyPr anchor="t">
            <a:normAutofit/>
          </a:bodyPr>
          <a:lstStyle/>
          <a:p>
            <a:r>
              <a:rPr lang="en-US" sz="3700"/>
              <a:t>Categories of Multimedia database</a:t>
            </a:r>
          </a:p>
        </p:txBody>
      </p:sp>
      <p:sp>
        <p:nvSpPr>
          <p:cNvPr id="3" name="Content Placeholder 2">
            <a:extLst>
              <a:ext uri="{FF2B5EF4-FFF2-40B4-BE49-F238E27FC236}">
                <a16:creationId xmlns:a16="http://schemas.microsoft.com/office/drawing/2014/main" id="{14967A2A-4E31-40A1-B1A0-EDF0F364F555}"/>
              </a:ext>
            </a:extLst>
          </p:cNvPr>
          <p:cNvSpPr>
            <a:spLocks noGrp="1"/>
          </p:cNvSpPr>
          <p:nvPr>
            <p:ph idx="1"/>
          </p:nvPr>
        </p:nvSpPr>
        <p:spPr>
          <a:xfrm>
            <a:off x="1251679" y="2286001"/>
            <a:ext cx="3384330" cy="3940844"/>
          </a:xfrm>
        </p:spPr>
        <p:txBody>
          <a:bodyPr>
            <a:normAutofit/>
          </a:bodyPr>
          <a:lstStyle/>
          <a:p>
            <a:pPr marL="0" indent="0">
              <a:buNone/>
            </a:pPr>
            <a:r>
              <a:rPr lang="en-US"/>
              <a:t>1.Static Media:</a:t>
            </a:r>
          </a:p>
          <a:p>
            <a:r>
              <a:rPr lang="en-US"/>
              <a:t>Texts</a:t>
            </a:r>
          </a:p>
          <a:p>
            <a:r>
              <a:rPr lang="en-US"/>
              <a:t>Handwritings</a:t>
            </a:r>
          </a:p>
          <a:p>
            <a:pPr marL="0" indent="0">
              <a:buNone/>
            </a:pPr>
            <a:r>
              <a:rPr lang="en-US"/>
              <a:t>2.Dynamic Media:</a:t>
            </a:r>
          </a:p>
          <a:p>
            <a:r>
              <a:rPr lang="en-US"/>
              <a:t>Video</a:t>
            </a:r>
          </a:p>
          <a:p>
            <a:r>
              <a:rPr lang="en-US"/>
              <a:t>Sound bytes</a:t>
            </a:r>
          </a:p>
          <a:p>
            <a:pPr marL="0" indent="0">
              <a:buNone/>
            </a:pPr>
            <a:r>
              <a:rPr lang="en-US"/>
              <a:t>3.Dimensional media:</a:t>
            </a:r>
          </a:p>
          <a:p>
            <a:r>
              <a:rPr lang="en-US"/>
              <a:t>3D-games</a:t>
            </a:r>
          </a:p>
          <a:p>
            <a:r>
              <a:rPr lang="en-US"/>
              <a:t>CAD</a:t>
            </a:r>
            <a:endParaRPr lang="en-US" dirty="0"/>
          </a:p>
        </p:txBody>
      </p:sp>
      <p:graphicFrame>
        <p:nvGraphicFramePr>
          <p:cNvPr id="4" name="Table 3">
            <a:extLst>
              <a:ext uri="{FF2B5EF4-FFF2-40B4-BE49-F238E27FC236}">
                <a16:creationId xmlns:a16="http://schemas.microsoft.com/office/drawing/2014/main" id="{DE022EF3-C956-4D27-8F38-79ED844BDEB6}"/>
              </a:ext>
            </a:extLst>
          </p:cNvPr>
          <p:cNvGraphicFramePr>
            <a:graphicFrameLocks noGrp="1"/>
          </p:cNvGraphicFramePr>
          <p:nvPr>
            <p:extLst>
              <p:ext uri="{D42A27DB-BD31-4B8C-83A1-F6EECF244321}">
                <p14:modId xmlns:p14="http://schemas.microsoft.com/office/powerpoint/2010/main" val="10476673"/>
              </p:ext>
            </p:extLst>
          </p:nvPr>
        </p:nvGraphicFramePr>
        <p:xfrm>
          <a:off x="5421385" y="645107"/>
          <a:ext cx="5711641" cy="5594051"/>
        </p:xfrm>
        <a:graphic>
          <a:graphicData uri="http://schemas.openxmlformats.org/drawingml/2006/table">
            <a:tbl>
              <a:tblPr firstRow="1" bandRow="1">
                <a:tableStyleId>{5C22544A-7EE6-4342-B048-85BDC9FD1C3A}</a:tableStyleId>
              </a:tblPr>
              <a:tblGrid>
                <a:gridCol w="1641397">
                  <a:extLst>
                    <a:ext uri="{9D8B030D-6E8A-4147-A177-3AD203B41FA5}">
                      <a16:colId xmlns:a16="http://schemas.microsoft.com/office/drawing/2014/main" val="2481693745"/>
                    </a:ext>
                  </a:extLst>
                </a:gridCol>
                <a:gridCol w="1903880">
                  <a:extLst>
                    <a:ext uri="{9D8B030D-6E8A-4147-A177-3AD203B41FA5}">
                      <a16:colId xmlns:a16="http://schemas.microsoft.com/office/drawing/2014/main" val="3417970015"/>
                    </a:ext>
                  </a:extLst>
                </a:gridCol>
                <a:gridCol w="2166364">
                  <a:extLst>
                    <a:ext uri="{9D8B030D-6E8A-4147-A177-3AD203B41FA5}">
                      <a16:colId xmlns:a16="http://schemas.microsoft.com/office/drawing/2014/main" val="2459370379"/>
                    </a:ext>
                  </a:extLst>
                </a:gridCol>
              </a:tblGrid>
              <a:tr h="932342">
                <a:tc>
                  <a:txBody>
                    <a:bodyPr/>
                    <a:lstStyle/>
                    <a:p>
                      <a:pPr algn="ctr"/>
                      <a:r>
                        <a:rPr lang="en-US" sz="2500">
                          <a:effectLst/>
                        </a:rPr>
                        <a:t>Medium </a:t>
                      </a:r>
                    </a:p>
                  </a:txBody>
                  <a:tcPr marL="125992" marR="125992" marT="62996" marB="62996" anchor="ctr"/>
                </a:tc>
                <a:tc>
                  <a:txBody>
                    <a:bodyPr/>
                    <a:lstStyle/>
                    <a:p>
                      <a:pPr algn="ctr"/>
                      <a:r>
                        <a:rPr lang="en-US" sz="2500">
                          <a:effectLst/>
                        </a:rPr>
                        <a:t>Elements </a:t>
                      </a:r>
                    </a:p>
                  </a:txBody>
                  <a:tcPr marL="125992" marR="125992" marT="62996" marB="62996" anchor="ctr"/>
                </a:tc>
                <a:tc>
                  <a:txBody>
                    <a:bodyPr/>
                    <a:lstStyle/>
                    <a:p>
                      <a:pPr algn="ctr"/>
                      <a:r>
                        <a:rPr lang="en-US" sz="2500">
                          <a:effectLst/>
                        </a:rPr>
                        <a:t>Time-dependence</a:t>
                      </a:r>
                    </a:p>
                  </a:txBody>
                  <a:tcPr marL="125992" marR="125992" marT="62996" marB="62996" anchor="ctr"/>
                </a:tc>
                <a:extLst>
                  <a:ext uri="{0D108BD9-81ED-4DB2-BD59-A6C34878D82A}">
                    <a16:rowId xmlns:a16="http://schemas.microsoft.com/office/drawing/2014/main" val="3452923029"/>
                  </a:ext>
                </a:extLst>
              </a:tr>
              <a:tr h="932342">
                <a:tc>
                  <a:txBody>
                    <a:bodyPr/>
                    <a:lstStyle/>
                    <a:p>
                      <a:r>
                        <a:rPr lang="en-US" sz="2500">
                          <a:effectLst/>
                        </a:rPr>
                        <a:t>Text</a:t>
                      </a:r>
                    </a:p>
                  </a:txBody>
                  <a:tcPr marL="125992" marR="125992" marT="62996" marB="62996" anchor="ctr"/>
                </a:tc>
                <a:tc>
                  <a:txBody>
                    <a:bodyPr/>
                    <a:lstStyle/>
                    <a:p>
                      <a:r>
                        <a:rPr lang="en-US" sz="2500">
                          <a:effectLst/>
                        </a:rPr>
                        <a:t>Printable characters</a:t>
                      </a:r>
                    </a:p>
                  </a:txBody>
                  <a:tcPr marL="125992" marR="125992" marT="62996" marB="62996" anchor="ctr"/>
                </a:tc>
                <a:tc>
                  <a:txBody>
                    <a:bodyPr/>
                    <a:lstStyle/>
                    <a:p>
                      <a:r>
                        <a:rPr lang="en-US" sz="2500">
                          <a:effectLst/>
                        </a:rPr>
                        <a:t>No</a:t>
                      </a:r>
                    </a:p>
                  </a:txBody>
                  <a:tcPr marL="125992" marR="125992" marT="62996" marB="62996" anchor="ctr"/>
                </a:tc>
                <a:extLst>
                  <a:ext uri="{0D108BD9-81ED-4DB2-BD59-A6C34878D82A}">
                    <a16:rowId xmlns:a16="http://schemas.microsoft.com/office/drawing/2014/main" val="29424099"/>
                  </a:ext>
                </a:extLst>
              </a:tr>
              <a:tr h="932342">
                <a:tc>
                  <a:txBody>
                    <a:bodyPr/>
                    <a:lstStyle/>
                    <a:p>
                      <a:r>
                        <a:rPr lang="en-US" sz="2500">
                          <a:effectLst/>
                        </a:rPr>
                        <a:t>Graphic</a:t>
                      </a:r>
                    </a:p>
                  </a:txBody>
                  <a:tcPr marL="125992" marR="125992" marT="62996" marB="62996" anchor="ctr"/>
                </a:tc>
                <a:tc>
                  <a:txBody>
                    <a:bodyPr/>
                    <a:lstStyle/>
                    <a:p>
                      <a:r>
                        <a:rPr lang="en-US" sz="2500">
                          <a:effectLst/>
                        </a:rPr>
                        <a:t>Vectors, regions</a:t>
                      </a:r>
                    </a:p>
                  </a:txBody>
                  <a:tcPr marL="125992" marR="125992" marT="62996" marB="62996" anchor="ctr"/>
                </a:tc>
                <a:tc>
                  <a:txBody>
                    <a:bodyPr/>
                    <a:lstStyle/>
                    <a:p>
                      <a:r>
                        <a:rPr lang="en-US" sz="2500">
                          <a:effectLst/>
                        </a:rPr>
                        <a:t>No</a:t>
                      </a:r>
                    </a:p>
                  </a:txBody>
                  <a:tcPr marL="125992" marR="125992" marT="62996" marB="62996" anchor="ctr"/>
                </a:tc>
                <a:extLst>
                  <a:ext uri="{0D108BD9-81ED-4DB2-BD59-A6C34878D82A}">
                    <a16:rowId xmlns:a16="http://schemas.microsoft.com/office/drawing/2014/main" val="2822741439"/>
                  </a:ext>
                </a:extLst>
              </a:tr>
              <a:tr h="554365">
                <a:tc>
                  <a:txBody>
                    <a:bodyPr/>
                    <a:lstStyle/>
                    <a:p>
                      <a:r>
                        <a:rPr lang="en-US" sz="2500">
                          <a:effectLst/>
                        </a:rPr>
                        <a:t>Image</a:t>
                      </a:r>
                    </a:p>
                  </a:txBody>
                  <a:tcPr marL="125992" marR="125992" marT="62996" marB="62996" anchor="ctr"/>
                </a:tc>
                <a:tc>
                  <a:txBody>
                    <a:bodyPr/>
                    <a:lstStyle/>
                    <a:p>
                      <a:r>
                        <a:rPr lang="en-US" sz="2500">
                          <a:effectLst/>
                        </a:rPr>
                        <a:t>Pixels</a:t>
                      </a:r>
                    </a:p>
                  </a:txBody>
                  <a:tcPr marL="125992" marR="125992" marT="62996" marB="62996" anchor="ctr"/>
                </a:tc>
                <a:tc>
                  <a:txBody>
                    <a:bodyPr/>
                    <a:lstStyle/>
                    <a:p>
                      <a:r>
                        <a:rPr lang="en-US" sz="2500">
                          <a:effectLst/>
                        </a:rPr>
                        <a:t>No</a:t>
                      </a:r>
                    </a:p>
                  </a:txBody>
                  <a:tcPr marL="125992" marR="125992" marT="62996" marB="62996" anchor="ctr"/>
                </a:tc>
                <a:extLst>
                  <a:ext uri="{0D108BD9-81ED-4DB2-BD59-A6C34878D82A}">
                    <a16:rowId xmlns:a16="http://schemas.microsoft.com/office/drawing/2014/main" val="153421949"/>
                  </a:ext>
                </a:extLst>
              </a:tr>
              <a:tr h="932342">
                <a:tc>
                  <a:txBody>
                    <a:bodyPr/>
                    <a:lstStyle/>
                    <a:p>
                      <a:r>
                        <a:rPr lang="en-US" sz="2500">
                          <a:effectLst/>
                        </a:rPr>
                        <a:t>Audio</a:t>
                      </a:r>
                    </a:p>
                  </a:txBody>
                  <a:tcPr marL="125992" marR="125992" marT="62996" marB="62996" anchor="ctr"/>
                </a:tc>
                <a:tc>
                  <a:txBody>
                    <a:bodyPr/>
                    <a:lstStyle/>
                    <a:p>
                      <a:r>
                        <a:rPr lang="en-US" sz="2500">
                          <a:effectLst/>
                        </a:rPr>
                        <a:t>Sound, Volume</a:t>
                      </a:r>
                    </a:p>
                  </a:txBody>
                  <a:tcPr marL="125992" marR="125992" marT="62996" marB="62996" anchor="ctr"/>
                </a:tc>
                <a:tc>
                  <a:txBody>
                    <a:bodyPr/>
                    <a:lstStyle/>
                    <a:p>
                      <a:r>
                        <a:rPr lang="en-US" sz="2500">
                          <a:effectLst/>
                        </a:rPr>
                        <a:t>Yes</a:t>
                      </a:r>
                    </a:p>
                  </a:txBody>
                  <a:tcPr marL="125992" marR="125992" marT="62996" marB="62996" anchor="ctr"/>
                </a:tc>
                <a:extLst>
                  <a:ext uri="{0D108BD9-81ED-4DB2-BD59-A6C34878D82A}">
                    <a16:rowId xmlns:a16="http://schemas.microsoft.com/office/drawing/2014/main" val="1783965736"/>
                  </a:ext>
                </a:extLst>
              </a:tr>
              <a:tr h="1310318">
                <a:tc>
                  <a:txBody>
                    <a:bodyPr/>
                    <a:lstStyle/>
                    <a:p>
                      <a:r>
                        <a:rPr lang="en-US" sz="2500">
                          <a:effectLst/>
                        </a:rPr>
                        <a:t>Video</a:t>
                      </a:r>
                    </a:p>
                  </a:txBody>
                  <a:tcPr marL="125992" marR="125992" marT="62996" marB="62996" anchor="ctr"/>
                </a:tc>
                <a:tc>
                  <a:txBody>
                    <a:bodyPr/>
                    <a:lstStyle/>
                    <a:p>
                      <a:r>
                        <a:rPr lang="en-US" sz="2500">
                          <a:effectLst/>
                        </a:rPr>
                        <a:t>Raster images, graphics</a:t>
                      </a:r>
                    </a:p>
                  </a:txBody>
                  <a:tcPr marL="125992" marR="125992" marT="62996" marB="62996" anchor="ctr"/>
                </a:tc>
                <a:tc>
                  <a:txBody>
                    <a:bodyPr/>
                    <a:lstStyle/>
                    <a:p>
                      <a:r>
                        <a:rPr lang="en-US" sz="2500">
                          <a:effectLst/>
                        </a:rPr>
                        <a:t>Yes</a:t>
                      </a:r>
                    </a:p>
                  </a:txBody>
                  <a:tcPr marL="125992" marR="125992" marT="62996" marB="62996" anchor="ctr"/>
                </a:tc>
                <a:extLst>
                  <a:ext uri="{0D108BD9-81ED-4DB2-BD59-A6C34878D82A}">
                    <a16:rowId xmlns:a16="http://schemas.microsoft.com/office/drawing/2014/main" val="3784965481"/>
                  </a:ext>
                </a:extLst>
              </a:tr>
            </a:tbl>
          </a:graphicData>
        </a:graphic>
      </p:graphicFrame>
    </p:spTree>
    <p:extLst>
      <p:ext uri="{BB962C8B-B14F-4D97-AF65-F5344CB8AC3E}">
        <p14:creationId xmlns:p14="http://schemas.microsoft.com/office/powerpoint/2010/main" val="155334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7B8C-E20D-415B-9C75-5B12F3B5D08D}"/>
              </a:ext>
            </a:extLst>
          </p:cNvPr>
          <p:cNvSpPr>
            <a:spLocks noGrp="1"/>
          </p:cNvSpPr>
          <p:nvPr>
            <p:ph type="title"/>
          </p:nvPr>
        </p:nvSpPr>
        <p:spPr>
          <a:xfrm>
            <a:off x="1251677" y="645105"/>
            <a:ext cx="4357499" cy="1320855"/>
          </a:xfrm>
        </p:spPr>
        <p:txBody>
          <a:bodyPr>
            <a:normAutofit/>
          </a:bodyPr>
          <a:lstStyle/>
          <a:p>
            <a:r>
              <a:rPr lang="en-US" sz="3100"/>
              <a:t>MULTIMEDIA DATABASE MANAGEMENT SYSTEM</a:t>
            </a:r>
          </a:p>
        </p:txBody>
      </p:sp>
      <p:sp>
        <p:nvSpPr>
          <p:cNvPr id="3" name="Content Placeholder 2">
            <a:extLst>
              <a:ext uri="{FF2B5EF4-FFF2-40B4-BE49-F238E27FC236}">
                <a16:creationId xmlns:a16="http://schemas.microsoft.com/office/drawing/2014/main" id="{28572FE7-C9BE-402F-9305-58C02E794E3A}"/>
              </a:ext>
            </a:extLst>
          </p:cNvPr>
          <p:cNvSpPr>
            <a:spLocks noGrp="1"/>
          </p:cNvSpPr>
          <p:nvPr>
            <p:ph idx="1"/>
          </p:nvPr>
        </p:nvSpPr>
        <p:spPr>
          <a:xfrm>
            <a:off x="1251678" y="2286001"/>
            <a:ext cx="4363595" cy="3593591"/>
          </a:xfrm>
        </p:spPr>
        <p:txBody>
          <a:bodyPr>
            <a:normAutofit/>
          </a:bodyPr>
          <a:lstStyle/>
          <a:p>
            <a:pPr>
              <a:lnSpc>
                <a:spcPct val="100000"/>
              </a:lnSpc>
            </a:pPr>
            <a:r>
              <a:rPr lang="en-US">
                <a:solidFill>
                  <a:schemeClr val="tx1"/>
                </a:solidFill>
              </a:rPr>
              <a:t>A </a:t>
            </a:r>
            <a:r>
              <a:rPr lang="en-US" b="1">
                <a:solidFill>
                  <a:schemeClr val="tx1"/>
                </a:solidFill>
              </a:rPr>
              <a:t>Multimedia Database Management System</a:t>
            </a:r>
            <a:r>
              <a:rPr lang="en-US">
                <a:solidFill>
                  <a:schemeClr val="tx1"/>
                </a:solidFill>
              </a:rPr>
              <a:t> (</a:t>
            </a:r>
            <a:r>
              <a:rPr lang="en-US" b="1">
                <a:solidFill>
                  <a:schemeClr val="tx1"/>
                </a:solidFill>
              </a:rPr>
              <a:t>MMDBMS</a:t>
            </a:r>
            <a:r>
              <a:rPr lang="en-US">
                <a:solidFill>
                  <a:schemeClr val="tx1"/>
                </a:solidFill>
              </a:rPr>
              <a:t>) is a framework that manages different types of data potentially represented in a wide diversity of formats on a wide array of media sources.</a:t>
            </a:r>
          </a:p>
          <a:p>
            <a:pPr>
              <a:lnSpc>
                <a:spcPct val="100000"/>
              </a:lnSpc>
            </a:pPr>
            <a:r>
              <a:rPr lang="en-US">
                <a:solidFill>
                  <a:schemeClr val="tx1"/>
                </a:solidFill>
              </a:rPr>
              <a:t> It provides support for multimedia data types, and facilitate for creation, storage, access, query and control of a multimedia database.</a:t>
            </a:r>
          </a:p>
          <a:p>
            <a:pPr>
              <a:lnSpc>
                <a:spcPct val="100000"/>
              </a:lnSpc>
            </a:pPr>
            <a:endParaRPr lang="en-US">
              <a:solidFill>
                <a:schemeClr val="tx1"/>
              </a:solidFill>
            </a:endParaRPr>
          </a:p>
        </p:txBody>
      </p:sp>
      <p:pic>
        <p:nvPicPr>
          <p:cNvPr id="5" name="Picture 4" descr="A screenshot of a cell phone&#10;&#10;Description generated with high confidence">
            <a:extLst>
              <a:ext uri="{FF2B5EF4-FFF2-40B4-BE49-F238E27FC236}">
                <a16:creationId xmlns:a16="http://schemas.microsoft.com/office/drawing/2014/main" id="{FF135B90-34FA-4A81-A4CB-9C2FBBDD8C6A}"/>
              </a:ext>
            </a:extLst>
          </p:cNvPr>
          <p:cNvPicPr>
            <a:picLocks noChangeAspect="1"/>
          </p:cNvPicPr>
          <p:nvPr/>
        </p:nvPicPr>
        <p:blipFill>
          <a:blip r:embed="rId2"/>
          <a:stretch>
            <a:fillRect/>
          </a:stretch>
        </p:blipFill>
        <p:spPr>
          <a:xfrm>
            <a:off x="6098193" y="1537855"/>
            <a:ext cx="5176744" cy="3851563"/>
          </a:xfrm>
          <a:prstGeom prst="rect">
            <a:avLst/>
          </a:prstGeom>
        </p:spPr>
      </p:pic>
    </p:spTree>
    <p:extLst>
      <p:ext uri="{BB962C8B-B14F-4D97-AF65-F5344CB8AC3E}">
        <p14:creationId xmlns:p14="http://schemas.microsoft.com/office/powerpoint/2010/main" val="152502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7587-673F-4E7C-B137-932F7D9F68CC}"/>
              </a:ext>
            </a:extLst>
          </p:cNvPr>
          <p:cNvSpPr>
            <a:spLocks noGrp="1"/>
          </p:cNvSpPr>
          <p:nvPr>
            <p:ph type="title"/>
          </p:nvPr>
        </p:nvSpPr>
        <p:spPr/>
        <p:txBody>
          <a:bodyPr/>
          <a:lstStyle/>
          <a:p>
            <a:r>
              <a:rPr lang="en-US" dirty="0"/>
              <a:t>Types of multimedia database management system</a:t>
            </a:r>
          </a:p>
        </p:txBody>
      </p:sp>
      <p:pic>
        <p:nvPicPr>
          <p:cNvPr id="4" name="Content Placeholder 3">
            <a:extLst>
              <a:ext uri="{FF2B5EF4-FFF2-40B4-BE49-F238E27FC236}">
                <a16:creationId xmlns:a16="http://schemas.microsoft.com/office/drawing/2014/main" id="{860802CB-0518-46D6-8A79-94826BE66309}"/>
              </a:ext>
            </a:extLst>
          </p:cNvPr>
          <p:cNvPicPr>
            <a:picLocks noGrp="1" noChangeAspect="1"/>
          </p:cNvPicPr>
          <p:nvPr>
            <p:ph idx="1"/>
          </p:nvPr>
        </p:nvPicPr>
        <p:blipFill rotWithShape="1">
          <a:blip r:embed="rId2"/>
          <a:srcRect l="22330" t="37424" r="22527" b="26791"/>
          <a:stretch/>
        </p:blipFill>
        <p:spPr>
          <a:xfrm>
            <a:off x="1427019" y="2328471"/>
            <a:ext cx="9781308" cy="4252437"/>
          </a:xfrm>
          <a:prstGeom prst="rect">
            <a:avLst/>
          </a:prstGeom>
        </p:spPr>
      </p:pic>
    </p:spTree>
    <p:extLst>
      <p:ext uri="{BB962C8B-B14F-4D97-AF65-F5344CB8AC3E}">
        <p14:creationId xmlns:p14="http://schemas.microsoft.com/office/powerpoint/2010/main" val="150287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5D00A4-7725-4083-B999-1F6806B97562}"/>
              </a:ext>
            </a:extLst>
          </p:cNvPr>
          <p:cNvPicPr>
            <a:picLocks noGrp="1" noChangeAspect="1"/>
          </p:cNvPicPr>
          <p:nvPr>
            <p:ph idx="4294967295"/>
          </p:nvPr>
        </p:nvPicPr>
        <p:blipFill rotWithShape="1">
          <a:blip r:embed="rId2"/>
          <a:srcRect l="20677" t="31802" r="23143" b="29759"/>
          <a:stretch/>
        </p:blipFill>
        <p:spPr>
          <a:xfrm>
            <a:off x="1522557" y="214602"/>
            <a:ext cx="9699625" cy="5749925"/>
          </a:xfrm>
          <a:prstGeom prst="rect">
            <a:avLst/>
          </a:prstGeom>
        </p:spPr>
      </p:pic>
    </p:spTree>
    <p:extLst>
      <p:ext uri="{BB962C8B-B14F-4D97-AF65-F5344CB8AC3E}">
        <p14:creationId xmlns:p14="http://schemas.microsoft.com/office/powerpoint/2010/main" val="401100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05F22E-22E7-4B31-B111-97EBF2946E40}"/>
              </a:ext>
            </a:extLst>
          </p:cNvPr>
          <p:cNvPicPr>
            <a:picLocks noGrp="1" noChangeAspect="1"/>
          </p:cNvPicPr>
          <p:nvPr>
            <p:ph idx="1"/>
          </p:nvPr>
        </p:nvPicPr>
        <p:blipFill rotWithShape="1">
          <a:blip r:embed="rId2"/>
          <a:srcRect l="20884" t="31802" r="24181" b="31234"/>
          <a:stretch/>
        </p:blipFill>
        <p:spPr>
          <a:xfrm>
            <a:off x="1510748" y="212035"/>
            <a:ext cx="9740347" cy="5870713"/>
          </a:xfrm>
          <a:prstGeom prst="rect">
            <a:avLst/>
          </a:prstGeom>
        </p:spPr>
      </p:pic>
    </p:spTree>
    <p:extLst>
      <p:ext uri="{BB962C8B-B14F-4D97-AF65-F5344CB8AC3E}">
        <p14:creationId xmlns:p14="http://schemas.microsoft.com/office/powerpoint/2010/main" val="14008202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87</TotalTime>
  <Words>443</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Impact</vt:lpstr>
      <vt:lpstr>Badge</vt:lpstr>
      <vt:lpstr>Multimedia databases</vt:lpstr>
      <vt:lpstr>Contents:</vt:lpstr>
      <vt:lpstr>What is a multimedia Database?</vt:lpstr>
      <vt:lpstr> Multimedia Database</vt:lpstr>
      <vt:lpstr>Categories of Multimedia database</vt:lpstr>
      <vt:lpstr>MULTIMEDIA DATABASE MANAGEMENT SYSTEM</vt:lpstr>
      <vt:lpstr>Types of multimedia database management system</vt:lpstr>
      <vt:lpstr>PowerPoint Presentation</vt:lpstr>
      <vt:lpstr>PowerPoint Presentation</vt:lpstr>
      <vt:lpstr>PowerPoint Presentation</vt:lpstr>
      <vt:lpstr>Multimedia database architecture</vt:lpstr>
      <vt:lpstr>Multimedia data domain types</vt:lpstr>
      <vt:lpstr>APPLICATIONS</vt:lpstr>
      <vt:lpstr>Issues and challenges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databases</dc:title>
  <dc:creator>harsh darji</dc:creator>
  <cp:lastModifiedBy>Aditya Ganesh</cp:lastModifiedBy>
  <cp:revision>11</cp:revision>
  <dcterms:created xsi:type="dcterms:W3CDTF">2018-09-17T04:52:32Z</dcterms:created>
  <dcterms:modified xsi:type="dcterms:W3CDTF">2018-09-17T20:09:53Z</dcterms:modified>
</cp:coreProperties>
</file>