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8" r:id="rId3"/>
    <p:sldId id="264" r:id="rId4"/>
    <p:sldId id="266" r:id="rId5"/>
    <p:sldId id="281" r:id="rId6"/>
    <p:sldId id="259" r:id="rId7"/>
    <p:sldId id="283" r:id="rId8"/>
    <p:sldId id="267" r:id="rId9"/>
    <p:sldId id="269" r:id="rId10"/>
    <p:sldId id="282" r:id="rId11"/>
    <p:sldId id="270" r:id="rId12"/>
    <p:sldId id="271" r:id="rId13"/>
    <p:sldId id="273" r:id="rId14"/>
    <p:sldId id="272" r:id="rId15"/>
    <p:sldId id="274" r:id="rId16"/>
    <p:sldId id="280" r:id="rId17"/>
    <p:sldId id="278" r:id="rId18"/>
    <p:sldId id="27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8"/>
    <p:restoredTop sz="94685"/>
  </p:normalViewPr>
  <p:slideViewPr>
    <p:cSldViewPr snapToGrid="0" snapToObjects="1">
      <p:cViewPr>
        <p:scale>
          <a:sx n="120" d="100"/>
          <a:sy n="120" d="100"/>
        </p:scale>
        <p:origin x="126" y="-4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77CAA5-E1D4-9744-9703-BFCF5D670BE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3583309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77CAA5-E1D4-9744-9703-BFCF5D670BE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49269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77CAA5-E1D4-9744-9703-BFCF5D670BE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2B1D961-A16E-6743-9EA3-14ADCBC12A26}"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0766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77CAA5-E1D4-9744-9703-BFCF5D670BE7}"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40329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77CAA5-E1D4-9744-9703-BFCF5D670BE7}"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2B1D961-A16E-6743-9EA3-14ADCBC12A26}"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8149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77CAA5-E1D4-9744-9703-BFCF5D670BE7}"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3742707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7CAA5-E1D4-9744-9703-BFCF5D670BE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654407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7CAA5-E1D4-9744-9703-BFCF5D670BE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186260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7CAA5-E1D4-9744-9703-BFCF5D670BE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39491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77CAA5-E1D4-9744-9703-BFCF5D670BE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140924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77CAA5-E1D4-9744-9703-BFCF5D670BE7}"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397507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77CAA5-E1D4-9744-9703-BFCF5D670BE7}"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165715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77CAA5-E1D4-9744-9703-BFCF5D670BE7}"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397224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7CAA5-E1D4-9744-9703-BFCF5D670BE7}"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186813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7CAA5-E1D4-9744-9703-BFCF5D670BE7}"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409293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7CAA5-E1D4-9744-9703-BFCF5D670BE7}"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2B1D961-A16E-6743-9EA3-14ADCBC12A26}" type="slidenum">
              <a:rPr lang="en-US" smtClean="0"/>
              <a:t>‹#›</a:t>
            </a:fld>
            <a:endParaRPr lang="en-US"/>
          </a:p>
        </p:txBody>
      </p:sp>
    </p:spTree>
    <p:extLst>
      <p:ext uri="{BB962C8B-B14F-4D97-AF65-F5344CB8AC3E}">
        <p14:creationId xmlns:p14="http://schemas.microsoft.com/office/powerpoint/2010/main" val="381299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F677CAA5-E1D4-9744-9703-BFCF5D670BE7}" type="datetimeFigureOut">
              <a:rPr lang="en-US" smtClean="0"/>
              <a:t>11/26/2018</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12B1D961-A16E-6743-9EA3-14ADCBC12A26}" type="slidenum">
              <a:rPr lang="en-US" smtClean="0"/>
              <a:t>‹#›</a:t>
            </a:fld>
            <a:endParaRPr lang="en-US"/>
          </a:p>
        </p:txBody>
      </p:sp>
    </p:spTree>
    <p:extLst>
      <p:ext uri="{BB962C8B-B14F-4D97-AF65-F5344CB8AC3E}">
        <p14:creationId xmlns:p14="http://schemas.microsoft.com/office/powerpoint/2010/main" val="350935802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2616426"/>
          </a:xfrm>
        </p:spPr>
        <p:txBody>
          <a:bodyPr>
            <a:normAutofit/>
          </a:bodyPr>
          <a:lstStyle/>
          <a:p>
            <a:pPr algn="ctr"/>
            <a:r>
              <a:rPr lang="en-US" sz="4400" b="1" dirty="0" smtClean="0">
                <a:solidFill>
                  <a:srgbClr val="0070C0"/>
                </a:solidFill>
              </a:rPr>
              <a:t>CRICKET MANAGEMENT SYSTEM</a:t>
            </a:r>
            <a:endParaRPr lang="en-US" sz="4400" b="1" dirty="0">
              <a:solidFill>
                <a:srgbClr val="0070C0"/>
              </a:solidFill>
            </a:endParaRPr>
          </a:p>
        </p:txBody>
      </p:sp>
      <p:sp>
        <p:nvSpPr>
          <p:cNvPr id="3" name="Subtitle 2"/>
          <p:cNvSpPr>
            <a:spLocks noGrp="1"/>
          </p:cNvSpPr>
          <p:nvPr>
            <p:ph type="subTitle" idx="1"/>
          </p:nvPr>
        </p:nvSpPr>
        <p:spPr>
          <a:xfrm>
            <a:off x="1207911" y="4402667"/>
            <a:ext cx="6881672" cy="1750407"/>
          </a:xfrm>
        </p:spPr>
        <p:txBody>
          <a:bodyPr>
            <a:normAutofit lnSpcReduction="10000"/>
          </a:bodyPr>
          <a:lstStyle/>
          <a:p>
            <a:endParaRPr lang="en-US" dirty="0" smtClean="0"/>
          </a:p>
          <a:p>
            <a:pPr algn="ctr"/>
            <a:r>
              <a:rPr lang="en-US" sz="2200" b="1" dirty="0" smtClean="0">
                <a:solidFill>
                  <a:schemeClr val="accent1"/>
                </a:solidFill>
              </a:rPr>
              <a:t>IST 659 – Data base management Systems</a:t>
            </a:r>
          </a:p>
          <a:p>
            <a:pPr algn="ctr"/>
            <a:r>
              <a:rPr lang="en-US" sz="2200" b="1" dirty="0" smtClean="0">
                <a:solidFill>
                  <a:schemeClr val="accent1"/>
                </a:solidFill>
              </a:rPr>
              <a:t>HARSH DARJI</a:t>
            </a:r>
            <a:endParaRPr lang="en-US" sz="2200" b="1" dirty="0">
              <a:solidFill>
                <a:schemeClr val="accent1"/>
              </a:solidFill>
            </a:endParaRPr>
          </a:p>
          <a:p>
            <a:pPr algn="ctr"/>
            <a:r>
              <a:rPr lang="en-US" sz="2200" b="1" dirty="0" smtClean="0">
                <a:solidFill>
                  <a:schemeClr val="accent1"/>
                </a:solidFill>
              </a:rPr>
              <a:t>NOVEMBER 26, 2018</a:t>
            </a:r>
          </a:p>
          <a:p>
            <a:endParaRPr lang="en-US" dirty="0"/>
          </a:p>
        </p:txBody>
      </p:sp>
    </p:spTree>
    <p:extLst>
      <p:ext uri="{BB962C8B-B14F-4D97-AF65-F5344CB8AC3E}">
        <p14:creationId xmlns:p14="http://schemas.microsoft.com/office/powerpoint/2010/main" val="2465885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267" y="624110"/>
            <a:ext cx="7586134" cy="1280890"/>
          </a:xfrm>
        </p:spPr>
        <p:txBody>
          <a:bodyPr/>
          <a:lstStyle/>
          <a:p>
            <a:pPr algn="ctr"/>
            <a:r>
              <a:rPr lang="en-US" b="1" dirty="0" smtClean="0">
                <a:solidFill>
                  <a:srgbClr val="0070C0"/>
                </a:solidFill>
              </a:rPr>
              <a:t>Forms </a:t>
            </a:r>
            <a:endParaRPr lang="en-US" dirty="0"/>
          </a:p>
        </p:txBody>
      </p:sp>
      <p:sp>
        <p:nvSpPr>
          <p:cNvPr id="3" name="Content Placeholder 2"/>
          <p:cNvSpPr>
            <a:spLocks noGrp="1"/>
          </p:cNvSpPr>
          <p:nvPr>
            <p:ph idx="1"/>
          </p:nvPr>
        </p:nvSpPr>
        <p:spPr>
          <a:xfrm>
            <a:off x="1761067" y="1580444"/>
            <a:ext cx="6773334" cy="4330778"/>
          </a:xfrm>
        </p:spPr>
        <p:txBody>
          <a:bodyPr>
            <a:normAutofit/>
          </a:bodyPr>
          <a:lstStyle/>
          <a:p>
            <a:pPr marL="0" indent="0">
              <a:buNone/>
            </a:pPr>
            <a:r>
              <a:rPr lang="en-US" dirty="0" smtClean="0"/>
              <a:t>Admin </a:t>
            </a:r>
            <a:r>
              <a:rPr lang="en-US" dirty="0"/>
              <a:t>PAGE: </a:t>
            </a:r>
          </a:p>
          <a:p>
            <a:r>
              <a:rPr lang="en-US" dirty="0" smtClean="0"/>
              <a:t>TEAM DATA</a:t>
            </a:r>
            <a:endParaRPr lang="en-US" dirty="0"/>
          </a:p>
          <a:p>
            <a:r>
              <a:rPr lang="en-US" dirty="0" smtClean="0"/>
              <a:t>TEAM PLAYERS DATA</a:t>
            </a:r>
            <a:endParaRPr lang="en-US" dirty="0"/>
          </a:p>
          <a:p>
            <a:r>
              <a:rPr lang="en-US" dirty="0" smtClean="0"/>
              <a:t>MATCH DATA</a:t>
            </a:r>
            <a:endParaRPr lang="en-US" dirty="0"/>
          </a:p>
          <a:p>
            <a:r>
              <a:rPr lang="en-US" dirty="0" smtClean="0"/>
              <a:t>STADIUM  DATA</a:t>
            </a:r>
          </a:p>
          <a:p>
            <a:r>
              <a:rPr lang="en-US" dirty="0" smtClean="0"/>
              <a:t>LEAGUE DATA</a:t>
            </a:r>
          </a:p>
          <a:p>
            <a:r>
              <a:rPr lang="en-US" dirty="0" smtClean="0"/>
              <a:t>TEAMS WITH MOST POINTS</a:t>
            </a:r>
          </a:p>
          <a:p>
            <a:r>
              <a:rPr lang="en-US" dirty="0" smtClean="0"/>
              <a:t>TOP RUN SCORER</a:t>
            </a:r>
          </a:p>
          <a:p>
            <a:r>
              <a:rPr lang="en-US" dirty="0" smtClean="0"/>
              <a:t>TOP WICKET TAKERS</a:t>
            </a:r>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91210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624110"/>
            <a:ext cx="7631289" cy="1280890"/>
          </a:xfrm>
        </p:spPr>
        <p:txBody>
          <a:bodyPr/>
          <a:lstStyle/>
          <a:p>
            <a:pPr algn="ctr"/>
            <a:r>
              <a:rPr lang="en-US" b="1" dirty="0">
                <a:solidFill>
                  <a:srgbClr val="0070C0"/>
                </a:solidFill>
              </a:rPr>
              <a:t>Forms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3179" y="2133600"/>
            <a:ext cx="6171141" cy="3778250"/>
          </a:xfrm>
        </p:spPr>
      </p:pic>
    </p:spTree>
    <p:extLst>
      <p:ext uri="{BB962C8B-B14F-4D97-AF65-F5344CB8AC3E}">
        <p14:creationId xmlns:p14="http://schemas.microsoft.com/office/powerpoint/2010/main" val="2498860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624110"/>
            <a:ext cx="7631289" cy="1024068"/>
          </a:xfrm>
        </p:spPr>
        <p:txBody>
          <a:bodyPr/>
          <a:lstStyle/>
          <a:p>
            <a:pPr algn="ctr"/>
            <a:r>
              <a:rPr lang="en-US" b="1" dirty="0">
                <a:solidFill>
                  <a:srgbClr val="0070C0"/>
                </a:solidFill>
              </a:rPr>
              <a:t>Forms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364" y="1923840"/>
            <a:ext cx="6249272" cy="3010320"/>
          </a:xfrm>
          <a:prstGeom prst="rect">
            <a:avLst/>
          </a:prstGeom>
        </p:spPr>
      </p:pic>
    </p:spTree>
    <p:extLst>
      <p:ext uri="{BB962C8B-B14F-4D97-AF65-F5344CB8AC3E}">
        <p14:creationId xmlns:p14="http://schemas.microsoft.com/office/powerpoint/2010/main" val="2340732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657205"/>
            <a:ext cx="7631289" cy="1024068"/>
          </a:xfrm>
        </p:spPr>
        <p:txBody>
          <a:bodyPr/>
          <a:lstStyle/>
          <a:p>
            <a:pPr algn="ctr"/>
            <a:r>
              <a:rPr lang="en-US" b="1" dirty="0">
                <a:solidFill>
                  <a:srgbClr val="0070C0"/>
                </a:solidFill>
              </a:rPr>
              <a:t>Forms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200" y="2133600"/>
            <a:ext cx="6261100" cy="377825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074" y="1915911"/>
            <a:ext cx="7019550" cy="4004224"/>
          </a:xfrm>
          <a:prstGeom prst="rect">
            <a:avLst/>
          </a:prstGeom>
        </p:spPr>
      </p:pic>
    </p:spTree>
    <p:extLst>
      <p:ext uri="{BB962C8B-B14F-4D97-AF65-F5344CB8AC3E}">
        <p14:creationId xmlns:p14="http://schemas.microsoft.com/office/powerpoint/2010/main" val="2418835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245" y="624110"/>
            <a:ext cx="7665156" cy="662823"/>
          </a:xfrm>
        </p:spPr>
        <p:txBody>
          <a:bodyPr/>
          <a:lstStyle/>
          <a:p>
            <a:pPr algn="ctr"/>
            <a:r>
              <a:rPr lang="en-US" b="1" dirty="0" smtClean="0">
                <a:solidFill>
                  <a:srgbClr val="0070C0"/>
                </a:solidFill>
              </a:rPr>
              <a:t>Major Data Questions- Reports </a:t>
            </a:r>
            <a:endParaRPr lang="en-US" dirty="0"/>
          </a:p>
        </p:txBody>
      </p:sp>
      <p:sp>
        <p:nvSpPr>
          <p:cNvPr id="3" name="Content Placeholder 2"/>
          <p:cNvSpPr>
            <a:spLocks noGrp="1"/>
          </p:cNvSpPr>
          <p:nvPr>
            <p:ph idx="1"/>
          </p:nvPr>
        </p:nvSpPr>
        <p:spPr>
          <a:xfrm>
            <a:off x="1603748" y="1659467"/>
            <a:ext cx="6591985" cy="3777622"/>
          </a:xfrm>
        </p:spPr>
        <p:txBody>
          <a:bodyPr>
            <a:normAutofit/>
          </a:bodyPr>
          <a:lstStyle/>
          <a:p>
            <a:r>
              <a:rPr lang="en-US" dirty="0" smtClean="0"/>
              <a:t>Teams with most number of wins in each league with their points.(y)</a:t>
            </a:r>
          </a:p>
          <a:p>
            <a:pPr marL="342900" lvl="1" indent="-342900"/>
            <a:r>
              <a:rPr lang="en-US" dirty="0" smtClean="0"/>
              <a:t>Which team has won most number of matches?(n)</a:t>
            </a:r>
          </a:p>
          <a:p>
            <a:pPr marL="342900" lvl="1" indent="-342900"/>
            <a:r>
              <a:rPr lang="en-US" dirty="0" smtClean="0"/>
              <a:t>Which player has </a:t>
            </a:r>
            <a:r>
              <a:rPr lang="en-US" dirty="0"/>
              <a:t>won most number of matches?(n)</a:t>
            </a:r>
          </a:p>
          <a:p>
            <a:pPr marL="342900" lvl="1" indent="-342900"/>
            <a:r>
              <a:rPr lang="en-US" dirty="0"/>
              <a:t>Which </a:t>
            </a:r>
            <a:r>
              <a:rPr lang="en-US" dirty="0" err="1" smtClean="0"/>
              <a:t>palyer</a:t>
            </a:r>
            <a:r>
              <a:rPr lang="en-US" dirty="0" smtClean="0"/>
              <a:t> has scored most number of runs in minimum number of matches ?(</a:t>
            </a:r>
            <a:r>
              <a:rPr lang="en-US" dirty="0"/>
              <a:t>n)</a:t>
            </a:r>
          </a:p>
          <a:p>
            <a:pPr marL="342900" lvl="1" indent="-342900"/>
            <a:r>
              <a:rPr lang="en-US" dirty="0"/>
              <a:t>Which </a:t>
            </a:r>
            <a:r>
              <a:rPr lang="en-US" dirty="0" err="1"/>
              <a:t>palyer</a:t>
            </a:r>
            <a:r>
              <a:rPr lang="en-US" dirty="0"/>
              <a:t> has </a:t>
            </a:r>
            <a:r>
              <a:rPr lang="en-US" dirty="0" smtClean="0"/>
              <a:t>taken  </a:t>
            </a:r>
            <a:r>
              <a:rPr lang="en-US" dirty="0"/>
              <a:t>most number of </a:t>
            </a:r>
            <a:r>
              <a:rPr lang="en-US" dirty="0" smtClean="0"/>
              <a:t>wickets </a:t>
            </a:r>
            <a:r>
              <a:rPr lang="en-US" dirty="0"/>
              <a:t>in minimum number of matches ?(n)</a:t>
            </a:r>
          </a:p>
          <a:p>
            <a:pPr marL="342900" lvl="1" indent="-342900"/>
            <a:r>
              <a:rPr lang="en-US" dirty="0"/>
              <a:t>Which </a:t>
            </a:r>
            <a:r>
              <a:rPr lang="en-US" dirty="0" err="1"/>
              <a:t>palyer</a:t>
            </a:r>
            <a:r>
              <a:rPr lang="en-US" dirty="0"/>
              <a:t> has taken  most number of </a:t>
            </a:r>
            <a:r>
              <a:rPr lang="en-US" dirty="0" smtClean="0"/>
              <a:t>catches </a:t>
            </a:r>
            <a:r>
              <a:rPr lang="en-US" dirty="0"/>
              <a:t>in minimum number of matches ?(n)</a:t>
            </a:r>
          </a:p>
          <a:p>
            <a:pPr marL="342900" lvl="1" indent="-342900"/>
            <a:r>
              <a:rPr lang="en-US" b="1" dirty="0" smtClean="0"/>
              <a:t>* All question related to players</a:t>
            </a:r>
            <a:endParaRPr lang="en-US" b="1" dirty="0"/>
          </a:p>
          <a:p>
            <a:pPr marL="0" lvl="1" indent="0">
              <a:buNone/>
            </a:pPr>
            <a:endParaRPr lang="en-US" dirty="0" smtClean="0"/>
          </a:p>
          <a:p>
            <a:pPr marL="342900" lvl="1" indent="-342900"/>
            <a:endParaRPr lang="en-US" dirty="0"/>
          </a:p>
          <a:p>
            <a:pPr marL="342900" lvl="1" indent="-342900"/>
            <a:endParaRPr lang="en-US" dirty="0" smtClean="0"/>
          </a:p>
          <a:p>
            <a:pPr marL="342900" lvl="1" indent="-342900"/>
            <a:endParaRPr lang="en-US" dirty="0"/>
          </a:p>
          <a:p>
            <a:endParaRPr lang="en-US" dirty="0" smtClean="0"/>
          </a:p>
          <a:p>
            <a:endParaRPr lang="en-US" dirty="0"/>
          </a:p>
        </p:txBody>
      </p:sp>
    </p:spTree>
    <p:extLst>
      <p:ext uri="{BB962C8B-B14F-4D97-AF65-F5344CB8AC3E}">
        <p14:creationId xmlns:p14="http://schemas.microsoft.com/office/powerpoint/2010/main" val="222458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957" y="624110"/>
            <a:ext cx="7676444" cy="628957"/>
          </a:xfrm>
        </p:spPr>
        <p:txBody>
          <a:bodyPr>
            <a:normAutofit fontScale="90000"/>
          </a:bodyPr>
          <a:lstStyle/>
          <a:p>
            <a:pPr algn="ctr"/>
            <a:r>
              <a:rPr lang="en-US" b="1" dirty="0">
                <a:solidFill>
                  <a:srgbClr val="0070C0"/>
                </a:solidFill>
              </a:rPr>
              <a:t> </a:t>
            </a:r>
            <a:r>
              <a:rPr lang="en-US" b="1" dirty="0" smtClean="0">
                <a:solidFill>
                  <a:srgbClr val="0070C0"/>
                </a:solidFill>
              </a:rPr>
              <a:t>    Report 1</a:t>
            </a:r>
            <a:endParaRPr lang="en-US" dirty="0"/>
          </a:p>
        </p:txBody>
      </p:sp>
      <p:sp>
        <p:nvSpPr>
          <p:cNvPr id="5" name="TextBox 4"/>
          <p:cNvSpPr txBox="1"/>
          <p:nvPr/>
        </p:nvSpPr>
        <p:spPr>
          <a:xfrm>
            <a:off x="1354667" y="1456267"/>
            <a:ext cx="7179733" cy="646331"/>
          </a:xfrm>
          <a:prstGeom prst="rect">
            <a:avLst/>
          </a:prstGeom>
          <a:noFill/>
        </p:spPr>
        <p:txBody>
          <a:bodyPr wrap="square" rtlCol="0">
            <a:spAutoFit/>
          </a:bodyPr>
          <a:lstStyle/>
          <a:p>
            <a:r>
              <a:rPr lang="en-US" dirty="0"/>
              <a:t>Teams with most number of wins in each league with their points.(</a:t>
            </a:r>
            <a:r>
              <a:rPr lang="en-US" dirty="0" smtClean="0"/>
              <a:t>y)</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667" y="2423532"/>
            <a:ext cx="6919538" cy="3778250"/>
          </a:xfrm>
        </p:spPr>
      </p:pic>
    </p:spTree>
    <p:extLst>
      <p:ext uri="{BB962C8B-B14F-4D97-AF65-F5344CB8AC3E}">
        <p14:creationId xmlns:p14="http://schemas.microsoft.com/office/powerpoint/2010/main" val="2873683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689" y="624110"/>
            <a:ext cx="7608711" cy="753134"/>
          </a:xfrm>
        </p:spPr>
        <p:txBody>
          <a:bodyPr>
            <a:normAutofit/>
          </a:bodyPr>
          <a:lstStyle/>
          <a:p>
            <a:pPr algn="ctr"/>
            <a:r>
              <a:rPr lang="en-US" b="1" dirty="0" smtClean="0">
                <a:solidFill>
                  <a:srgbClr val="0070C0"/>
                </a:solidFill>
              </a:rPr>
              <a:t>Trigger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995" y="1906859"/>
            <a:ext cx="7207406" cy="4004363"/>
          </a:xfrm>
          <a:prstGeom prst="rect">
            <a:avLst/>
          </a:prstGeom>
        </p:spPr>
      </p:pic>
      <p:sp>
        <p:nvSpPr>
          <p:cNvPr id="7" name="TextBox 6"/>
          <p:cNvSpPr txBox="1"/>
          <p:nvPr/>
        </p:nvSpPr>
        <p:spPr>
          <a:xfrm>
            <a:off x="2408663" y="1516566"/>
            <a:ext cx="4103649" cy="369332"/>
          </a:xfrm>
          <a:prstGeom prst="rect">
            <a:avLst/>
          </a:prstGeom>
          <a:noFill/>
        </p:spPr>
        <p:txBody>
          <a:bodyPr wrap="square" rtlCol="0">
            <a:spAutoFit/>
          </a:bodyPr>
          <a:lstStyle/>
          <a:p>
            <a:r>
              <a:rPr lang="en-US" dirty="0" smtClean="0"/>
              <a:t>Before Trigger team points are 27</a:t>
            </a:r>
            <a:endParaRPr lang="en-US" dirty="0"/>
          </a:p>
        </p:txBody>
      </p:sp>
    </p:spTree>
    <p:extLst>
      <p:ext uri="{BB962C8B-B14F-4D97-AF65-F5344CB8AC3E}">
        <p14:creationId xmlns:p14="http://schemas.microsoft.com/office/powerpoint/2010/main" val="3695344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2801" y="624110"/>
            <a:ext cx="7721600" cy="775712"/>
          </a:xfrm>
        </p:spPr>
        <p:txBody>
          <a:bodyPr>
            <a:normAutofit/>
          </a:bodyPr>
          <a:lstStyle/>
          <a:p>
            <a:pPr algn="ctr"/>
            <a:r>
              <a:rPr lang="en-US" b="1" dirty="0" smtClean="0">
                <a:solidFill>
                  <a:srgbClr val="0070C0"/>
                </a:solidFill>
              </a:rPr>
              <a:t>Trigger </a:t>
            </a:r>
            <a:endParaRPr lang="en-US" dirty="0"/>
          </a:p>
        </p:txBody>
      </p:sp>
      <p:sp>
        <p:nvSpPr>
          <p:cNvPr id="5" name="TextBox 4"/>
          <p:cNvSpPr txBox="1"/>
          <p:nvPr/>
        </p:nvSpPr>
        <p:spPr>
          <a:xfrm>
            <a:off x="1264355" y="1391222"/>
            <a:ext cx="7270045" cy="369332"/>
          </a:xfrm>
          <a:prstGeom prst="rect">
            <a:avLst/>
          </a:prstGeom>
          <a:noFill/>
        </p:spPr>
        <p:txBody>
          <a:bodyPr wrap="square" rtlCol="0">
            <a:spAutoFit/>
          </a:bodyPr>
          <a:lstStyle/>
          <a:p>
            <a:r>
              <a:rPr lang="en-US" b="1" dirty="0" smtClean="0"/>
              <a:t>After trigger Team points are 28</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929161"/>
            <a:ext cx="7059961" cy="4346857"/>
          </a:xfrm>
          <a:prstGeom prst="rect">
            <a:avLst/>
          </a:prstGeom>
        </p:spPr>
      </p:pic>
    </p:spTree>
    <p:extLst>
      <p:ext uri="{BB962C8B-B14F-4D97-AF65-F5344CB8AC3E}">
        <p14:creationId xmlns:p14="http://schemas.microsoft.com/office/powerpoint/2010/main" val="887476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2801" y="624110"/>
            <a:ext cx="7721600" cy="775712"/>
          </a:xfrm>
        </p:spPr>
        <p:txBody>
          <a:bodyPr>
            <a:normAutofit/>
          </a:bodyPr>
          <a:lstStyle/>
          <a:p>
            <a:pPr algn="ctr"/>
            <a:r>
              <a:rPr lang="en-US" b="1" dirty="0" smtClean="0">
                <a:solidFill>
                  <a:srgbClr val="0070C0"/>
                </a:solidFill>
              </a:rPr>
              <a:t>Trigger </a:t>
            </a:r>
            <a:endParaRPr lang="en-US" dirty="0"/>
          </a:p>
        </p:txBody>
      </p:sp>
      <p:sp>
        <p:nvSpPr>
          <p:cNvPr id="6" name="TextBox 5"/>
          <p:cNvSpPr txBox="1"/>
          <p:nvPr/>
        </p:nvSpPr>
        <p:spPr>
          <a:xfrm>
            <a:off x="1304693" y="1828800"/>
            <a:ext cx="7014117" cy="4801314"/>
          </a:xfrm>
          <a:prstGeom prst="rect">
            <a:avLst/>
          </a:prstGeom>
          <a:noFill/>
        </p:spPr>
        <p:txBody>
          <a:bodyPr wrap="square" rtlCol="0">
            <a:spAutoFit/>
          </a:bodyPr>
          <a:lstStyle/>
          <a:p>
            <a:r>
              <a:rPr lang="en-US" dirty="0"/>
              <a:t>select * from Player</a:t>
            </a:r>
          </a:p>
          <a:p>
            <a:r>
              <a:rPr lang="en-US" dirty="0"/>
              <a:t>SELECT * FROM </a:t>
            </a:r>
            <a:r>
              <a:rPr lang="en-US" dirty="0" smtClean="0"/>
              <a:t>Team</a:t>
            </a:r>
            <a:endParaRPr lang="en-US" dirty="0"/>
          </a:p>
          <a:p>
            <a:r>
              <a:rPr lang="en-US" dirty="0"/>
              <a:t>go</a:t>
            </a:r>
          </a:p>
          <a:p>
            <a:r>
              <a:rPr lang="en-US" dirty="0"/>
              <a:t>create trigger </a:t>
            </a:r>
            <a:r>
              <a:rPr lang="en-US" dirty="0" err="1"/>
              <a:t>updateTeam</a:t>
            </a:r>
            <a:endParaRPr lang="en-US" dirty="0"/>
          </a:p>
          <a:p>
            <a:r>
              <a:rPr lang="en-US" dirty="0"/>
              <a:t>on Team</a:t>
            </a:r>
          </a:p>
          <a:p>
            <a:r>
              <a:rPr lang="en-US" dirty="0"/>
              <a:t>after update, insert</a:t>
            </a:r>
          </a:p>
          <a:p>
            <a:r>
              <a:rPr lang="en-US" dirty="0"/>
              <a:t>as </a:t>
            </a:r>
          </a:p>
          <a:p>
            <a:r>
              <a:rPr lang="en-US" dirty="0"/>
              <a:t>begin</a:t>
            </a:r>
          </a:p>
          <a:p>
            <a:r>
              <a:rPr lang="en-US" dirty="0"/>
              <a:t>declare @flag </a:t>
            </a:r>
            <a:r>
              <a:rPr lang="en-US" dirty="0" err="1"/>
              <a:t>int</a:t>
            </a:r>
            <a:r>
              <a:rPr lang="en-US" dirty="0"/>
              <a:t> </a:t>
            </a:r>
          </a:p>
          <a:p>
            <a:r>
              <a:rPr lang="en-US" dirty="0"/>
              <a:t>select @flag=</a:t>
            </a:r>
            <a:r>
              <a:rPr lang="en-US" dirty="0" err="1"/>
              <a:t>i.Team_HomeTie</a:t>
            </a:r>
            <a:r>
              <a:rPr lang="en-US" dirty="0"/>
              <a:t> from inserted </a:t>
            </a:r>
            <a:r>
              <a:rPr lang="en-US" dirty="0" err="1"/>
              <a:t>i</a:t>
            </a:r>
            <a:r>
              <a:rPr lang="en-US" dirty="0"/>
              <a:t> </a:t>
            </a:r>
          </a:p>
          <a:p>
            <a:r>
              <a:rPr lang="en-US" dirty="0"/>
              <a:t>update Team</a:t>
            </a:r>
          </a:p>
          <a:p>
            <a:r>
              <a:rPr lang="en-US" dirty="0"/>
              <a:t>SET </a:t>
            </a:r>
            <a:r>
              <a:rPr lang="en-US" dirty="0" err="1"/>
              <a:t>Team_Points</a:t>
            </a:r>
            <a:r>
              <a:rPr lang="en-US" dirty="0"/>
              <a:t>=</a:t>
            </a:r>
            <a:r>
              <a:rPr lang="en-US" dirty="0" err="1"/>
              <a:t>Team_Points</a:t>
            </a:r>
            <a:r>
              <a:rPr lang="en-US" dirty="0"/>
              <a:t> + @flag</a:t>
            </a:r>
          </a:p>
          <a:p>
            <a:r>
              <a:rPr lang="en-US" dirty="0"/>
              <a:t>where </a:t>
            </a:r>
            <a:r>
              <a:rPr lang="en-US" dirty="0" err="1"/>
              <a:t>Team_ID</a:t>
            </a:r>
            <a:r>
              <a:rPr lang="en-US" dirty="0"/>
              <a:t> in (select </a:t>
            </a:r>
            <a:r>
              <a:rPr lang="en-US" dirty="0" err="1"/>
              <a:t>Team_ID</a:t>
            </a:r>
            <a:r>
              <a:rPr lang="en-US" dirty="0"/>
              <a:t> </a:t>
            </a:r>
          </a:p>
          <a:p>
            <a:r>
              <a:rPr lang="en-US" dirty="0"/>
              <a:t>from inserted)</a:t>
            </a:r>
          </a:p>
          <a:p>
            <a:r>
              <a:rPr lang="en-US" dirty="0"/>
              <a:t>end</a:t>
            </a:r>
          </a:p>
          <a:p>
            <a:r>
              <a:rPr lang="en-US" dirty="0" smtClean="0"/>
              <a:t>go</a:t>
            </a:r>
            <a:endParaRPr lang="en-US" dirty="0"/>
          </a:p>
          <a:p>
            <a:r>
              <a:rPr lang="en-US" dirty="0"/>
              <a:t>update Team Set </a:t>
            </a:r>
            <a:r>
              <a:rPr lang="en-US" dirty="0" err="1"/>
              <a:t>Team_HomeTie</a:t>
            </a:r>
            <a:r>
              <a:rPr lang="en-US" dirty="0"/>
              <a:t>=1 where </a:t>
            </a:r>
            <a:r>
              <a:rPr lang="en-US" dirty="0" err="1"/>
              <a:t>Team_ID</a:t>
            </a:r>
            <a:r>
              <a:rPr lang="en-US" dirty="0"/>
              <a:t> ='T01';</a:t>
            </a:r>
          </a:p>
        </p:txBody>
      </p:sp>
    </p:spTree>
    <p:extLst>
      <p:ext uri="{BB962C8B-B14F-4D97-AF65-F5344CB8AC3E}">
        <p14:creationId xmlns:p14="http://schemas.microsoft.com/office/powerpoint/2010/main" val="1200053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22489"/>
            <a:ext cx="7543800" cy="846668"/>
          </a:xfrm>
        </p:spPr>
        <p:txBody>
          <a:bodyPr/>
          <a:lstStyle/>
          <a:p>
            <a:pPr algn="ctr"/>
            <a:r>
              <a:rPr lang="en-US" b="1" dirty="0" smtClean="0">
                <a:solidFill>
                  <a:srgbClr val="0070C0"/>
                </a:solidFill>
              </a:rPr>
              <a:t>Project Goals</a:t>
            </a:r>
            <a:endParaRPr lang="en-US" b="1" dirty="0">
              <a:solidFill>
                <a:srgbClr val="0070C0"/>
              </a:solidFill>
            </a:endParaRPr>
          </a:p>
        </p:txBody>
      </p:sp>
      <p:sp>
        <p:nvSpPr>
          <p:cNvPr id="3" name="Content Placeholder 2"/>
          <p:cNvSpPr>
            <a:spLocks noGrp="1"/>
          </p:cNvSpPr>
          <p:nvPr>
            <p:ph idx="1"/>
          </p:nvPr>
        </p:nvSpPr>
        <p:spPr>
          <a:xfrm>
            <a:off x="822959" y="1803268"/>
            <a:ext cx="7654997" cy="4023360"/>
          </a:xfrm>
        </p:spPr>
        <p:txBody>
          <a:bodyPr>
            <a:normAutofit/>
          </a:bodyPr>
          <a:lstStyle/>
          <a:p>
            <a:r>
              <a:rPr lang="en-US" dirty="0"/>
              <a:t>M</a:t>
            </a:r>
            <a:r>
              <a:rPr lang="en-US" dirty="0" smtClean="0"/>
              <a:t>ajor </a:t>
            </a:r>
            <a:r>
              <a:rPr lang="en-US" dirty="0"/>
              <a:t>functions </a:t>
            </a:r>
            <a:r>
              <a:rPr lang="en-US" dirty="0" smtClean="0"/>
              <a:t>of database systems</a:t>
            </a:r>
            <a:r>
              <a:rPr lang="en-US" dirty="0"/>
              <a:t> </a:t>
            </a:r>
            <a:r>
              <a:rPr lang="en-US" dirty="0" smtClean="0"/>
              <a:t>are : </a:t>
            </a:r>
            <a:endParaRPr lang="en-US" dirty="0" smtClean="0">
              <a:solidFill>
                <a:schemeClr val="accent6"/>
              </a:solidFill>
            </a:endParaRPr>
          </a:p>
          <a:p>
            <a:pPr lvl="1"/>
            <a:r>
              <a:rPr lang="en-US" b="1" dirty="0"/>
              <a:t>W</a:t>
            </a:r>
            <a:r>
              <a:rPr lang="en-US" b="1" dirty="0" smtClean="0"/>
              <a:t>hat </a:t>
            </a:r>
            <a:r>
              <a:rPr lang="en-US" b="1" dirty="0"/>
              <a:t>data to </a:t>
            </a:r>
            <a:r>
              <a:rPr lang="en-US" b="1" dirty="0" smtClean="0"/>
              <a:t>collect</a:t>
            </a:r>
          </a:p>
          <a:p>
            <a:pPr marL="486918" lvl="1">
              <a:buFont typeface="Wingdings" panose="05000000000000000000" pitchFamily="2" charset="2"/>
              <a:buChar char="Ø"/>
            </a:pPr>
            <a:r>
              <a:rPr lang="en-US" dirty="0" smtClean="0"/>
              <a:t>Team details are collected </a:t>
            </a:r>
          </a:p>
          <a:p>
            <a:pPr marL="486918" lvl="1">
              <a:buFont typeface="Wingdings" panose="05000000000000000000" pitchFamily="2" charset="2"/>
              <a:buChar char="Ø"/>
            </a:pPr>
            <a:r>
              <a:rPr lang="en-US" dirty="0" smtClean="0"/>
              <a:t>Player details of various teams</a:t>
            </a:r>
          </a:p>
          <a:p>
            <a:pPr marL="486918" lvl="1">
              <a:buFont typeface="Wingdings" panose="05000000000000000000" pitchFamily="2" charset="2"/>
              <a:buChar char="Ø"/>
            </a:pPr>
            <a:r>
              <a:rPr lang="en-US" dirty="0" smtClean="0"/>
              <a:t>Various metrics of Players </a:t>
            </a:r>
          </a:p>
          <a:p>
            <a:pPr marL="486918" lvl="1">
              <a:buFont typeface="Wingdings" panose="05000000000000000000" pitchFamily="2" charset="2"/>
              <a:buChar char="Ø"/>
            </a:pPr>
            <a:r>
              <a:rPr lang="en-US" dirty="0" smtClean="0"/>
              <a:t>Match details for the fans</a:t>
            </a:r>
          </a:p>
          <a:p>
            <a:pPr marL="486918" lvl="1">
              <a:buFont typeface="Wingdings" panose="05000000000000000000" pitchFamily="2" charset="2"/>
              <a:buChar char="Ø"/>
            </a:pPr>
            <a:r>
              <a:rPr lang="en-US" dirty="0" smtClean="0"/>
              <a:t>Best teams of each leagues </a:t>
            </a:r>
          </a:p>
        </p:txBody>
      </p:sp>
      <p:sp>
        <p:nvSpPr>
          <p:cNvPr id="5" name="Rectangle 4"/>
          <p:cNvSpPr/>
          <p:nvPr/>
        </p:nvSpPr>
        <p:spPr>
          <a:xfrm>
            <a:off x="993423" y="5662394"/>
            <a:ext cx="7262682"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3297336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379" y="733778"/>
            <a:ext cx="7699022" cy="970844"/>
          </a:xfrm>
        </p:spPr>
        <p:txBody>
          <a:bodyPr/>
          <a:lstStyle/>
          <a:p>
            <a:pPr algn="ctr"/>
            <a:r>
              <a:rPr lang="en-US" b="1" dirty="0">
                <a:solidFill>
                  <a:srgbClr val="0070C0"/>
                </a:solidFill>
              </a:rPr>
              <a:t>Project Goals</a:t>
            </a:r>
            <a:endParaRPr lang="en-US" dirty="0"/>
          </a:p>
        </p:txBody>
      </p:sp>
      <p:sp>
        <p:nvSpPr>
          <p:cNvPr id="3" name="Content Placeholder 2"/>
          <p:cNvSpPr>
            <a:spLocks noGrp="1"/>
          </p:cNvSpPr>
          <p:nvPr>
            <p:ph idx="1"/>
          </p:nvPr>
        </p:nvSpPr>
        <p:spPr>
          <a:xfrm>
            <a:off x="1942415" y="1693333"/>
            <a:ext cx="6591985" cy="3777622"/>
          </a:xfrm>
        </p:spPr>
        <p:txBody>
          <a:bodyPr/>
          <a:lstStyle/>
          <a:p>
            <a:r>
              <a:rPr lang="en-US" b="1" dirty="0" smtClean="0"/>
              <a:t>Who can Input the data</a:t>
            </a:r>
          </a:p>
          <a:p>
            <a:pPr>
              <a:buFont typeface="Wingdings" panose="05000000000000000000" pitchFamily="2" charset="2"/>
              <a:buChar char="Ø"/>
            </a:pPr>
            <a:r>
              <a:rPr lang="en-US" dirty="0" smtClean="0"/>
              <a:t>The league officials</a:t>
            </a:r>
          </a:p>
          <a:p>
            <a:pPr>
              <a:buFont typeface="Wingdings" panose="05000000000000000000" pitchFamily="2" charset="2"/>
              <a:buChar char="Ø"/>
            </a:pPr>
            <a:r>
              <a:rPr lang="en-US" dirty="0" smtClean="0"/>
              <a:t>Administrative staff</a:t>
            </a:r>
          </a:p>
          <a:p>
            <a:r>
              <a:rPr lang="en-US" b="1" dirty="0"/>
              <a:t>Who can query the data</a:t>
            </a:r>
          </a:p>
          <a:p>
            <a:pPr>
              <a:buFont typeface="Wingdings" panose="05000000000000000000" pitchFamily="2" charset="2"/>
              <a:buChar char="Ø"/>
            </a:pPr>
            <a:r>
              <a:rPr lang="en-US" dirty="0" smtClean="0"/>
              <a:t>The League officials</a:t>
            </a:r>
            <a:endParaRPr lang="en-US" dirty="0"/>
          </a:p>
          <a:p>
            <a:pPr>
              <a:buFont typeface="Wingdings" panose="05000000000000000000" pitchFamily="2" charset="2"/>
              <a:buChar char="Ø"/>
            </a:pPr>
            <a:r>
              <a:rPr lang="en-US" dirty="0" smtClean="0"/>
              <a:t>Administrative staff</a:t>
            </a:r>
            <a:endParaRPr lang="en-US" dirty="0"/>
          </a:p>
          <a:p>
            <a:pPr>
              <a:buFont typeface="Wingdings" panose="05000000000000000000" pitchFamily="2" charset="2"/>
              <a:buChar char="Ø"/>
            </a:pPr>
            <a:r>
              <a:rPr lang="en-US" dirty="0" smtClean="0"/>
              <a:t> Team owners</a:t>
            </a:r>
            <a:endParaRPr lang="en-US" dirty="0"/>
          </a:p>
          <a:p>
            <a:pPr>
              <a:buFont typeface="Wingdings" panose="05000000000000000000" pitchFamily="2" charset="2"/>
              <a:buChar char="Ø"/>
            </a:pPr>
            <a:r>
              <a:rPr lang="en-US" dirty="0" smtClean="0"/>
              <a:t>Fans</a:t>
            </a:r>
            <a:endParaRPr lang="en-US" dirty="0"/>
          </a:p>
          <a:p>
            <a:pPr>
              <a:buFont typeface="Wingdings" panose="05000000000000000000" pitchFamily="2" charset="2"/>
              <a:buChar char="Ø"/>
            </a:pPr>
            <a:endParaRPr lang="en-US" dirty="0" smtClean="0"/>
          </a:p>
          <a:p>
            <a:pPr marL="0" indent="0">
              <a:buNone/>
            </a:pPr>
            <a:endParaRPr lang="en-US" b="1" dirty="0"/>
          </a:p>
        </p:txBody>
      </p:sp>
    </p:spTree>
    <p:extLst>
      <p:ext uri="{BB962C8B-B14F-4D97-AF65-F5344CB8AC3E}">
        <p14:creationId xmlns:p14="http://schemas.microsoft.com/office/powerpoint/2010/main" val="271251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1" y="624110"/>
            <a:ext cx="7834489" cy="1280890"/>
          </a:xfrm>
        </p:spPr>
        <p:txBody>
          <a:bodyPr/>
          <a:lstStyle/>
          <a:p>
            <a:pPr algn="ctr"/>
            <a:r>
              <a:rPr lang="en-US" b="1" dirty="0">
                <a:solidFill>
                  <a:srgbClr val="0070C0"/>
                </a:solidFill>
              </a:rPr>
              <a:t>Project Goals</a:t>
            </a:r>
            <a:endParaRPr lang="en-US" dirty="0"/>
          </a:p>
        </p:txBody>
      </p:sp>
      <p:sp>
        <p:nvSpPr>
          <p:cNvPr id="3" name="Content Placeholder 2"/>
          <p:cNvSpPr>
            <a:spLocks noGrp="1"/>
          </p:cNvSpPr>
          <p:nvPr>
            <p:ph idx="1"/>
          </p:nvPr>
        </p:nvSpPr>
        <p:spPr>
          <a:xfrm>
            <a:off x="1863393" y="1501422"/>
            <a:ext cx="6591985" cy="3777622"/>
          </a:xfrm>
        </p:spPr>
        <p:txBody>
          <a:bodyPr/>
          <a:lstStyle/>
          <a:p>
            <a:pPr marL="342900" lvl="1" indent="-342900"/>
            <a:r>
              <a:rPr lang="en-US" b="1" dirty="0"/>
              <a:t>Why a fan queries the database</a:t>
            </a:r>
            <a:r>
              <a:rPr lang="en-US" dirty="0" smtClean="0"/>
              <a:t>:</a:t>
            </a:r>
          </a:p>
          <a:p>
            <a:pPr marL="342900" lvl="1" indent="-342900"/>
            <a:r>
              <a:rPr lang="en-US" dirty="0" smtClean="0"/>
              <a:t> To find </a:t>
            </a:r>
            <a:r>
              <a:rPr lang="en-US" dirty="0"/>
              <a:t>match fixtures between different </a:t>
            </a:r>
            <a:r>
              <a:rPr lang="en-US" dirty="0" smtClean="0"/>
              <a:t>teams, </a:t>
            </a:r>
            <a:r>
              <a:rPr lang="en-US" dirty="0"/>
              <a:t>what day, date and time the matches are held</a:t>
            </a:r>
            <a:r>
              <a:rPr lang="en-US" dirty="0" smtClean="0"/>
              <a:t>.</a:t>
            </a:r>
          </a:p>
          <a:p>
            <a:pPr marL="342900" lvl="1" indent="-342900">
              <a:buFont typeface="Wingdings" panose="05000000000000000000" pitchFamily="2" charset="2"/>
              <a:buChar char="Ø"/>
            </a:pPr>
            <a:r>
              <a:rPr lang="en-US" dirty="0" smtClean="0"/>
              <a:t>To view </a:t>
            </a:r>
            <a:r>
              <a:rPr lang="en-US" dirty="0"/>
              <a:t>which players play for which club.</a:t>
            </a:r>
            <a:r>
              <a:rPr lang="en-US" dirty="0" smtClean="0"/>
              <a:t>?</a:t>
            </a:r>
          </a:p>
          <a:p>
            <a:pPr marL="342900" lvl="1" indent="-342900">
              <a:buFont typeface="Wingdings" panose="05000000000000000000" pitchFamily="2" charset="2"/>
              <a:buChar char="Ø"/>
            </a:pPr>
            <a:r>
              <a:rPr lang="en-US" dirty="0" smtClean="0"/>
              <a:t>To view </a:t>
            </a:r>
            <a:r>
              <a:rPr lang="en-US" dirty="0"/>
              <a:t>who is the most valuable player </a:t>
            </a:r>
            <a:endParaRPr lang="en-US" dirty="0" smtClean="0"/>
          </a:p>
          <a:p>
            <a:pPr marL="342900" lvl="1" indent="-342900">
              <a:buFont typeface="Wingdings" panose="05000000000000000000" pitchFamily="2" charset="2"/>
              <a:buChar char="Ø"/>
            </a:pPr>
            <a:r>
              <a:rPr lang="en-US" dirty="0" smtClean="0"/>
              <a:t>To view </a:t>
            </a:r>
            <a:r>
              <a:rPr lang="en-US" dirty="0"/>
              <a:t>the </a:t>
            </a:r>
            <a:r>
              <a:rPr lang="en-US" dirty="0" smtClean="0"/>
              <a:t>team </a:t>
            </a:r>
            <a:r>
              <a:rPr lang="en-US" dirty="0"/>
              <a:t>with most </a:t>
            </a:r>
            <a:r>
              <a:rPr lang="en-US" dirty="0" smtClean="0"/>
              <a:t>points</a:t>
            </a:r>
          </a:p>
          <a:p>
            <a:pPr marL="342900" lvl="1" indent="-342900">
              <a:buFont typeface="Wingdings" panose="05000000000000000000" pitchFamily="2" charset="2"/>
              <a:buChar char="Ø"/>
            </a:pPr>
            <a:r>
              <a:rPr lang="en-US" dirty="0" smtClean="0"/>
              <a:t>To view </a:t>
            </a:r>
            <a:r>
              <a:rPr lang="en-US" dirty="0"/>
              <a:t>the young players from a particular </a:t>
            </a:r>
            <a:r>
              <a:rPr lang="en-US" dirty="0" smtClean="0"/>
              <a:t>team with </a:t>
            </a:r>
            <a:r>
              <a:rPr lang="en-US" dirty="0"/>
              <a:t>good number of </a:t>
            </a:r>
            <a:r>
              <a:rPr lang="en-US" dirty="0" smtClean="0"/>
              <a:t>runs</a:t>
            </a:r>
            <a:endParaRPr lang="en-US" b="1" dirty="0"/>
          </a:p>
        </p:txBody>
      </p:sp>
    </p:spTree>
    <p:extLst>
      <p:ext uri="{BB962C8B-B14F-4D97-AF65-F5344CB8AC3E}">
        <p14:creationId xmlns:p14="http://schemas.microsoft.com/office/powerpoint/2010/main" val="3323051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1" y="624110"/>
            <a:ext cx="7834489" cy="1280890"/>
          </a:xfrm>
        </p:spPr>
        <p:txBody>
          <a:bodyPr/>
          <a:lstStyle/>
          <a:p>
            <a:pPr algn="ctr"/>
            <a:r>
              <a:rPr lang="en-US" b="1" dirty="0">
                <a:solidFill>
                  <a:srgbClr val="0070C0"/>
                </a:solidFill>
              </a:rPr>
              <a:t>Project Goals</a:t>
            </a:r>
            <a:endParaRPr lang="en-US" dirty="0"/>
          </a:p>
        </p:txBody>
      </p:sp>
      <p:sp>
        <p:nvSpPr>
          <p:cNvPr id="3" name="Content Placeholder 2"/>
          <p:cNvSpPr>
            <a:spLocks noGrp="1"/>
          </p:cNvSpPr>
          <p:nvPr>
            <p:ph idx="1"/>
          </p:nvPr>
        </p:nvSpPr>
        <p:spPr>
          <a:xfrm>
            <a:off x="1863393" y="1501422"/>
            <a:ext cx="6591985" cy="3777622"/>
          </a:xfrm>
        </p:spPr>
        <p:txBody>
          <a:bodyPr/>
          <a:lstStyle/>
          <a:p>
            <a:pPr marL="342900" lvl="1" indent="-342900"/>
            <a:r>
              <a:rPr lang="en-US" b="1" dirty="0"/>
              <a:t>Why the league officials query the database: </a:t>
            </a:r>
            <a:endParaRPr lang="en-US" b="1" dirty="0" smtClean="0"/>
          </a:p>
          <a:p>
            <a:pPr marL="342900" lvl="1" indent="-342900"/>
            <a:r>
              <a:rPr lang="en-US" dirty="0"/>
              <a:t> To set which players are playing which matches (on what day, date and time the match is between which teams and on which stadium the match is held and played by which player ) </a:t>
            </a:r>
            <a:endParaRPr lang="en-US" dirty="0" smtClean="0"/>
          </a:p>
          <a:p>
            <a:pPr marL="342900" lvl="1" indent="-342900"/>
            <a:r>
              <a:rPr lang="en-US" dirty="0"/>
              <a:t>To reward the most valuable player </a:t>
            </a:r>
            <a:endParaRPr lang="en-US" dirty="0" smtClean="0"/>
          </a:p>
          <a:p>
            <a:pPr marL="342900" lvl="1" indent="-342900"/>
            <a:r>
              <a:rPr lang="en-US" dirty="0"/>
              <a:t>To reward the player from a particular </a:t>
            </a:r>
            <a:r>
              <a:rPr lang="en-US" dirty="0" smtClean="0"/>
              <a:t>team </a:t>
            </a:r>
            <a:r>
              <a:rPr lang="en-US" dirty="0"/>
              <a:t>with most </a:t>
            </a:r>
            <a:r>
              <a:rPr lang="en-US" dirty="0" smtClean="0"/>
              <a:t>wins </a:t>
            </a:r>
          </a:p>
          <a:p>
            <a:pPr marL="342900" lvl="1" indent="-342900"/>
            <a:r>
              <a:rPr lang="en-US" dirty="0" smtClean="0"/>
              <a:t>To view </a:t>
            </a:r>
            <a:r>
              <a:rPr lang="en-US" dirty="0"/>
              <a:t>the </a:t>
            </a:r>
            <a:r>
              <a:rPr lang="en-US" dirty="0" smtClean="0"/>
              <a:t>team </a:t>
            </a:r>
            <a:r>
              <a:rPr lang="en-US" dirty="0"/>
              <a:t>with most </a:t>
            </a:r>
            <a:r>
              <a:rPr lang="en-US" dirty="0" smtClean="0"/>
              <a:t>points</a:t>
            </a:r>
          </a:p>
          <a:p>
            <a:pPr marL="342900" lvl="1" indent="-342900">
              <a:buFont typeface="Wingdings" panose="05000000000000000000" pitchFamily="2" charset="2"/>
              <a:buChar char="Ø"/>
            </a:pPr>
            <a:r>
              <a:rPr lang="en-US" b="1" dirty="0"/>
              <a:t>The administrators assigned by the officials must have the administrator rights to access all the databases.</a:t>
            </a:r>
          </a:p>
        </p:txBody>
      </p:sp>
    </p:spTree>
    <p:extLst>
      <p:ext uri="{BB962C8B-B14F-4D97-AF65-F5344CB8AC3E}">
        <p14:creationId xmlns:p14="http://schemas.microsoft.com/office/powerpoint/2010/main" val="2050371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624110"/>
            <a:ext cx="7620000" cy="1280890"/>
          </a:xfrm>
        </p:spPr>
        <p:txBody>
          <a:bodyPr/>
          <a:lstStyle/>
          <a:p>
            <a:r>
              <a:rPr lang="en-US" b="1" dirty="0">
                <a:solidFill>
                  <a:srgbClr val="0070C0"/>
                </a:solidFill>
              </a:rPr>
              <a:t> </a:t>
            </a:r>
            <a:r>
              <a:rPr lang="en-US" b="1" dirty="0" smtClean="0">
                <a:solidFill>
                  <a:srgbClr val="0070C0"/>
                </a:solidFill>
              </a:rPr>
              <a:t>            ER Diagram - Visio</a:t>
            </a:r>
            <a:endParaRPr lang="en-US" dirty="0"/>
          </a:p>
        </p:txBody>
      </p:sp>
      <p:sp>
        <p:nvSpPr>
          <p:cNvPr id="5" name="Rectangle 2"/>
          <p:cNvSpPr>
            <a:spLocks noChangeArrowheads="1"/>
          </p:cNvSpPr>
          <p:nvPr/>
        </p:nvSpPr>
        <p:spPr bwMode="auto">
          <a:xfrm>
            <a:off x="-1" y="0"/>
            <a:ext cx="117962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263322072"/>
              </p:ext>
            </p:extLst>
          </p:nvPr>
        </p:nvGraphicFramePr>
        <p:xfrm>
          <a:off x="769434" y="1382751"/>
          <a:ext cx="8151542" cy="5096107"/>
        </p:xfrm>
        <a:graphic>
          <a:graphicData uri="http://schemas.openxmlformats.org/presentationml/2006/ole">
            <mc:AlternateContent xmlns:mc="http://schemas.openxmlformats.org/markup-compatibility/2006">
              <mc:Choice xmlns:v="urn:schemas-microsoft-com:vml" Requires="v">
                <p:oleObj spid="_x0000_s1030" name="Visio" r:id="rId3" imgW="9991837" imgH="13763737" progId="Visio.Drawing.15">
                  <p:embed/>
                </p:oleObj>
              </mc:Choice>
              <mc:Fallback>
                <p:oleObj name="Visio" r:id="rId3" imgW="9991837" imgH="1376373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434" y="1382751"/>
                        <a:ext cx="8151542" cy="5096107"/>
                      </a:xfrm>
                      <a:prstGeom prst="rect">
                        <a:avLst/>
                      </a:prstGeom>
                      <a:noFill/>
                    </p:spPr>
                  </p:pic>
                </p:oleObj>
              </mc:Fallback>
            </mc:AlternateContent>
          </a:graphicData>
        </a:graphic>
      </p:graphicFrame>
    </p:spTree>
    <p:extLst>
      <p:ext uri="{BB962C8B-B14F-4D97-AF65-F5344CB8AC3E}">
        <p14:creationId xmlns:p14="http://schemas.microsoft.com/office/powerpoint/2010/main" val="368520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624110"/>
            <a:ext cx="7620000" cy="1280890"/>
          </a:xfrm>
        </p:spPr>
        <p:txBody>
          <a:bodyPr/>
          <a:lstStyle/>
          <a:p>
            <a:r>
              <a:rPr lang="en-US" b="1" dirty="0">
                <a:solidFill>
                  <a:srgbClr val="0070C0"/>
                </a:solidFill>
              </a:rPr>
              <a:t> </a:t>
            </a:r>
            <a:r>
              <a:rPr lang="en-US" b="1" dirty="0" smtClean="0">
                <a:solidFill>
                  <a:srgbClr val="0070C0"/>
                </a:solidFill>
              </a:rPr>
              <a:t>            ER Diagram - </a:t>
            </a:r>
            <a:r>
              <a:rPr lang="en-US" b="1" dirty="0" err="1" smtClean="0">
                <a:solidFill>
                  <a:srgbClr val="0070C0"/>
                </a:solidFill>
              </a:rPr>
              <a:t>sql</a:t>
            </a:r>
            <a:endParaRPr lang="en-US" dirty="0"/>
          </a:p>
        </p:txBody>
      </p:sp>
      <p:sp>
        <p:nvSpPr>
          <p:cNvPr id="5" name="Rectangle 2"/>
          <p:cNvSpPr>
            <a:spLocks noChangeArrowheads="1"/>
          </p:cNvSpPr>
          <p:nvPr/>
        </p:nvSpPr>
        <p:spPr bwMode="auto">
          <a:xfrm>
            <a:off x="-1" y="0"/>
            <a:ext cx="117962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497" r="17280"/>
          <a:stretch/>
        </p:blipFill>
        <p:spPr>
          <a:xfrm>
            <a:off x="914401" y="1605776"/>
            <a:ext cx="7906213" cy="5000142"/>
          </a:xfrm>
          <a:prstGeom prst="rect">
            <a:avLst/>
          </a:prstGeom>
        </p:spPr>
      </p:pic>
    </p:spTree>
    <p:extLst>
      <p:ext uri="{BB962C8B-B14F-4D97-AF65-F5344CB8AC3E}">
        <p14:creationId xmlns:p14="http://schemas.microsoft.com/office/powerpoint/2010/main" val="3966891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624110"/>
            <a:ext cx="7620000" cy="1280890"/>
          </a:xfrm>
        </p:spPr>
        <p:txBody>
          <a:bodyPr/>
          <a:lstStyle/>
          <a:p>
            <a:pPr algn="ctr"/>
            <a:r>
              <a:rPr lang="en-US" b="1" dirty="0" smtClean="0">
                <a:solidFill>
                  <a:srgbClr val="0070C0"/>
                </a:solidFill>
              </a:rPr>
              <a:t> ER Diagram – Access Relationship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205" y="2051824"/>
            <a:ext cx="7118195" cy="3925230"/>
          </a:xfrm>
          <a:prstGeom prst="rect">
            <a:avLst/>
          </a:prstGeom>
        </p:spPr>
      </p:pic>
    </p:spTree>
    <p:extLst>
      <p:ext uri="{BB962C8B-B14F-4D97-AF65-F5344CB8AC3E}">
        <p14:creationId xmlns:p14="http://schemas.microsoft.com/office/powerpoint/2010/main" val="1677827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267" y="624110"/>
            <a:ext cx="7586134" cy="1280890"/>
          </a:xfrm>
        </p:spPr>
        <p:txBody>
          <a:bodyPr/>
          <a:lstStyle/>
          <a:p>
            <a:pPr algn="ctr"/>
            <a:r>
              <a:rPr lang="en-US" b="1" dirty="0" smtClean="0">
                <a:solidFill>
                  <a:srgbClr val="0070C0"/>
                </a:solidFill>
              </a:rPr>
              <a:t>Forms </a:t>
            </a:r>
            <a:endParaRPr lang="en-US" dirty="0"/>
          </a:p>
        </p:txBody>
      </p:sp>
      <p:sp>
        <p:nvSpPr>
          <p:cNvPr id="3" name="Content Placeholder 2"/>
          <p:cNvSpPr>
            <a:spLocks noGrp="1"/>
          </p:cNvSpPr>
          <p:nvPr>
            <p:ph idx="1"/>
          </p:nvPr>
        </p:nvSpPr>
        <p:spPr>
          <a:xfrm>
            <a:off x="1761067" y="1580444"/>
            <a:ext cx="6773334" cy="4330778"/>
          </a:xfrm>
        </p:spPr>
        <p:txBody>
          <a:bodyPr>
            <a:normAutofit/>
          </a:bodyPr>
          <a:lstStyle/>
          <a:p>
            <a:r>
              <a:rPr lang="en-US" b="1" dirty="0" smtClean="0"/>
              <a:t>Total Number of Tables : 6</a:t>
            </a:r>
          </a:p>
          <a:p>
            <a:r>
              <a:rPr lang="en-US" b="1" dirty="0" smtClean="0"/>
              <a:t>Total Number of Forms : 20</a:t>
            </a:r>
          </a:p>
          <a:p>
            <a:r>
              <a:rPr lang="en-US" b="1" dirty="0" smtClean="0"/>
              <a:t>Number of Forms that you created so far : </a:t>
            </a:r>
            <a:r>
              <a:rPr lang="en-US" b="1" dirty="0"/>
              <a:t>1</a:t>
            </a:r>
            <a:r>
              <a:rPr lang="en-US" b="1" dirty="0" smtClean="0"/>
              <a:t>0</a:t>
            </a:r>
          </a:p>
          <a:p>
            <a:pPr marL="0" indent="0">
              <a:buNone/>
            </a:pPr>
            <a:r>
              <a:rPr lang="en-US" dirty="0" smtClean="0"/>
              <a:t>FAN PAGE: </a:t>
            </a:r>
          </a:p>
          <a:p>
            <a:r>
              <a:rPr lang="en-US" dirty="0" smtClean="0"/>
              <a:t>View Matches</a:t>
            </a:r>
          </a:p>
          <a:p>
            <a:r>
              <a:rPr lang="en-US" dirty="0"/>
              <a:t>View </a:t>
            </a:r>
            <a:r>
              <a:rPr lang="en-US" dirty="0" smtClean="0"/>
              <a:t>Teams</a:t>
            </a:r>
            <a:endParaRPr lang="en-US" dirty="0"/>
          </a:p>
          <a:p>
            <a:r>
              <a:rPr lang="en-US" dirty="0"/>
              <a:t>View </a:t>
            </a:r>
            <a:r>
              <a:rPr lang="en-US" dirty="0" smtClean="0"/>
              <a:t>Players</a:t>
            </a:r>
          </a:p>
          <a:p>
            <a:r>
              <a:rPr lang="en-US" dirty="0" smtClean="0"/>
              <a:t>View Top Run scorers</a:t>
            </a:r>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7491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522</TotalTime>
  <Words>499</Words>
  <Application>Microsoft Office PowerPoint</Application>
  <PresentationFormat>On-screen Show (4:3)</PresentationFormat>
  <Paragraphs>101</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Century Gothic</vt:lpstr>
      <vt:lpstr>Wingdings</vt:lpstr>
      <vt:lpstr>Wingdings 3</vt:lpstr>
      <vt:lpstr>Wisp</vt:lpstr>
      <vt:lpstr>Visio</vt:lpstr>
      <vt:lpstr>CRICKET MANAGEMENT SYSTEM</vt:lpstr>
      <vt:lpstr>Project Goals</vt:lpstr>
      <vt:lpstr>Project Goals</vt:lpstr>
      <vt:lpstr>Project Goals</vt:lpstr>
      <vt:lpstr>Project Goals</vt:lpstr>
      <vt:lpstr>             ER Diagram - Visio</vt:lpstr>
      <vt:lpstr>             ER Diagram - sql</vt:lpstr>
      <vt:lpstr> ER Diagram – Access Relationship Diagram</vt:lpstr>
      <vt:lpstr>Forms </vt:lpstr>
      <vt:lpstr>Forms </vt:lpstr>
      <vt:lpstr>Forms </vt:lpstr>
      <vt:lpstr>Forms </vt:lpstr>
      <vt:lpstr>Forms </vt:lpstr>
      <vt:lpstr>Major Data Questions- Reports </vt:lpstr>
      <vt:lpstr>     Report 1</vt:lpstr>
      <vt:lpstr>Trigger </vt:lpstr>
      <vt:lpstr>Trigger </vt:lpstr>
      <vt:lpstr>Trigger </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Database Project</dc:title>
  <dc:creator>Yun Huang</dc:creator>
  <cp:lastModifiedBy>Harsh Rajesh Darji</cp:lastModifiedBy>
  <cp:revision>134</cp:revision>
  <dcterms:created xsi:type="dcterms:W3CDTF">2013-10-24T00:23:41Z</dcterms:created>
  <dcterms:modified xsi:type="dcterms:W3CDTF">2018-11-26T23:13:46Z</dcterms:modified>
</cp:coreProperties>
</file>