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6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embeddings/oleObject7.bin" ContentType="application/vnd.openxmlformats-officedocument.oleObject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65" r:id="rId3"/>
    <p:sldId id="342" r:id="rId4"/>
    <p:sldId id="345" r:id="rId5"/>
    <p:sldId id="352" r:id="rId6"/>
    <p:sldId id="346" r:id="rId7"/>
    <p:sldId id="366" r:id="rId8"/>
    <p:sldId id="364" r:id="rId9"/>
    <p:sldId id="368" r:id="rId10"/>
    <p:sldId id="261" r:id="rId11"/>
    <p:sldId id="262" r:id="rId12"/>
    <p:sldId id="341" r:id="rId13"/>
    <p:sldId id="263" r:id="rId14"/>
    <p:sldId id="344" r:id="rId15"/>
    <p:sldId id="351" r:id="rId16"/>
    <p:sldId id="369" r:id="rId17"/>
    <p:sldId id="370" r:id="rId18"/>
    <p:sldId id="353" r:id="rId19"/>
    <p:sldId id="354" r:id="rId20"/>
    <p:sldId id="355" r:id="rId21"/>
    <p:sldId id="267" r:id="rId22"/>
    <p:sldId id="356" r:id="rId23"/>
    <p:sldId id="361" r:id="rId24"/>
    <p:sldId id="268" r:id="rId25"/>
    <p:sldId id="269" r:id="rId26"/>
    <p:sldId id="298" r:id="rId27"/>
    <p:sldId id="299" r:id="rId28"/>
    <p:sldId id="300" r:id="rId29"/>
    <p:sldId id="373" r:id="rId30"/>
    <p:sldId id="333" r:id="rId31"/>
    <p:sldId id="304" r:id="rId32"/>
    <p:sldId id="327" r:id="rId33"/>
    <p:sldId id="338" r:id="rId34"/>
    <p:sldId id="374" r:id="rId35"/>
    <p:sldId id="315" r:id="rId36"/>
    <p:sldId id="376" r:id="rId37"/>
    <p:sldId id="377" r:id="rId38"/>
    <p:sldId id="375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66FFCC"/>
    <a:srgbClr val="CC00FF"/>
    <a:srgbClr val="CC3399"/>
    <a:srgbClr val="993366"/>
    <a:srgbClr val="99FF99"/>
    <a:srgbClr val="99FF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39" autoAdjust="0"/>
  </p:normalViewPr>
  <p:slideViewPr>
    <p:cSldViewPr>
      <p:cViewPr varScale="1">
        <p:scale>
          <a:sx n="68" d="100"/>
          <a:sy n="68" d="100"/>
        </p:scale>
        <p:origin x="-13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05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Relationship Id="rId2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053BE91-0C74-42D8-8E31-91BDD4EB1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6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D2CD034-D7F5-498E-A22B-CA288E0979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8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 charset="0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week we will learn about association</a:t>
            </a:r>
            <a:r>
              <a:rPr lang="en-US" baseline="0" dirty="0" smtClean="0"/>
              <a:t> rule mining.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P(A,D)/N=3/5=.60</a:t>
            </a:r>
          </a:p>
          <a:p>
            <a:r>
              <a:rPr lang="en-US" dirty="0" smtClean="0"/>
              <a:t>Confidence</a:t>
            </a:r>
          </a:p>
          <a:p>
            <a:r>
              <a:rPr lang="en-US" dirty="0" smtClean="0"/>
              <a:t>P(A,D)/P(A)=3/3=1</a:t>
            </a:r>
          </a:p>
          <a:p>
            <a:r>
              <a:rPr lang="en-US" dirty="0" smtClean="0"/>
              <a:t>P(A,D)/P(D)=3/4=.75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AB is not</a:t>
            </a:r>
            <a:r>
              <a:rPr lang="en-US" baseline="0" dirty="0" smtClean="0"/>
              <a:t> frequent, then its supersets like ABC ABD etc. would be equal or even less frequent.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Pseudo code to illustrate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a search and</a:t>
            </a:r>
            <a:r>
              <a:rPr lang="en-US" baseline="0" dirty="0" smtClean="0"/>
              <a:t> prune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 </a:t>
            </a:r>
            <a:r>
              <a:rPr lang="en-US" dirty="0" err="1" smtClean="0"/>
              <a:t>itemset</a:t>
            </a:r>
            <a:r>
              <a:rPr lang="en-US" dirty="0" smtClean="0"/>
              <a:t> like </a:t>
            </a:r>
            <a:r>
              <a:rPr lang="en-US" dirty="0" err="1" smtClean="0"/>
              <a:t>abcd</a:t>
            </a:r>
            <a:r>
              <a:rPr lang="en-US" dirty="0" smtClean="0"/>
              <a:t>, for all of the rules generated based on this </a:t>
            </a:r>
            <a:r>
              <a:rPr lang="en-US" dirty="0" err="1" smtClean="0"/>
              <a:t>itemset</a:t>
            </a:r>
            <a:r>
              <a:rPr lang="en-US" dirty="0" smtClean="0"/>
              <a:t>, the rules with longer LHS have stronger confidence, e.g. rule ABC-D is stronger than AB-CD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You’d think there must be strong positive correlation between buying movies and buying games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9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include</a:t>
            </a:r>
            <a:r>
              <a:rPr lang="en-US" baseline="0" dirty="0" smtClean="0"/>
              <a:t> negation in association rule generation, we can find a rule that people who bought game tend not to buy movie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5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Interpreting</a:t>
            </a:r>
            <a:r>
              <a:rPr lang="en-US" baseline="0" dirty="0" smtClean="0"/>
              <a:t> the rules using our world knowledge or domain knowledge, not just by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Association Rule</a:t>
            </a:r>
            <a:r>
              <a:rPr lang="en-US" baseline="0" dirty="0" smtClean="0"/>
              <a:t> Mining is commonly used by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look this sample transaction data. It includes 5 transactions, each with a unique id, and a number of product items bought. Can you answer questions by just eyeballing the data? Probably not that hard when the data set is small.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when the data set is large, we need to write a computer program to help us count.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case, we define</a:t>
            </a:r>
            <a:r>
              <a:rPr lang="en-US" baseline="0" dirty="0" smtClean="0"/>
              <a:t> </a:t>
            </a:r>
            <a:r>
              <a:rPr lang="is-IS" baseline="0" dirty="0" smtClean="0"/>
              <a:t>… and c</a:t>
            </a:r>
            <a:r>
              <a:rPr lang="en-US" dirty="0" err="1" smtClean="0"/>
              <a:t>ount</a:t>
            </a:r>
            <a:r>
              <a:rPr lang="en-US" baseline="0" dirty="0" smtClean="0"/>
              <a:t> 1-itemsets as</a:t>
            </a:r>
            <a:r>
              <a:rPr lang="is-IS" baseline="0" dirty="0" smtClean="0"/>
              <a:t>…, 2-itemsets, no 3-itemsets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previous example we</a:t>
            </a:r>
            <a:r>
              <a:rPr lang="en-US" baseline="0" dirty="0" smtClean="0"/>
              <a:t> have counted that a 2-itemset {D, 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</a:t>
            </a:r>
            <a:r>
              <a:rPr lang="en-US" baseline="0" dirty="0" smtClean="0"/>
              <a:t> rules are generated based on frequent </a:t>
            </a:r>
            <a:r>
              <a:rPr lang="en-US" baseline="0" dirty="0" err="1" smtClean="0"/>
              <a:t>itemsets</a:t>
            </a:r>
            <a:endParaRPr lang="en-US" baseline="0" dirty="0" smtClean="0"/>
          </a:p>
          <a:p>
            <a:r>
              <a:rPr lang="en-US" baseline="0" dirty="0" smtClean="0"/>
              <a:t>We can split a frequent </a:t>
            </a:r>
            <a:r>
              <a:rPr lang="en-US" baseline="0" dirty="0" err="1" smtClean="0"/>
              <a:t>itemsets</a:t>
            </a:r>
            <a:r>
              <a:rPr lang="en-US" baseline="0" dirty="0" smtClean="0"/>
              <a:t> into two subsets, put one on the LHS, the other on the RHS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so many rules generated,</a:t>
            </a:r>
            <a:r>
              <a:rPr lang="en-US" baseline="0" dirty="0" smtClean="0"/>
              <a:t> we cannot show all of them to users. We need some measure to evaluate the strength of the rules and rank them, pick the strongest to show to users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Support for the rule is the same as the support for the frequent </a:t>
            </a:r>
            <a:r>
              <a:rPr lang="en-US" baseline="0" dirty="0" err="1" smtClean="0"/>
              <a:t>itemset</a:t>
            </a:r>
            <a:r>
              <a:rPr lang="en-US" baseline="0" dirty="0" smtClean="0"/>
              <a:t>, how many transactions contain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Confidence: conditional probability when people bought x, how likely would they also buy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switching the LHS and RHS, the rules are different,</a:t>
            </a:r>
            <a:r>
              <a:rPr lang="en-US" baseline="0" dirty="0" smtClean="0"/>
              <a:t> their confidence is different, because the denominator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D034-D7F5-498E-A22B-CA288E0979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1313B-65A8-4FAB-98E0-C0B6E50B06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E58E7-BA6F-4454-8614-29769B36D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188B1-121E-4AFE-BB16-EB816AD53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6CEFC7-1016-4A41-BCA1-D7CF3FB143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038600"/>
            <a:ext cx="3886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9AF2C-89C9-4F5D-9F29-E1E6BF67E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C30A1-21D9-4188-99FE-E911F5D9A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22630-8127-44E0-8802-C1E3E58315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862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A6937-FEBD-47B3-A726-8A08D7B4EB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F551D-D165-4C24-9961-8BE9076AE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3D09-0835-42F4-942B-724B577A58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DCA51-4C95-44B8-9BF8-87017473E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BD740-A93A-455B-A8D1-EAFBD5FA4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E5962-8D54-4BDE-AA6B-5CAFA6AF6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440141-DA3C-4547-928B-620F58B721E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1295400"/>
            <a:ext cx="64770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+mj-lt"/>
          <a:ea typeface="Times New Roman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ea typeface="Times New Roman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00FF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Times New Roman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Times New Roman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Times New Roman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Times New Roman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2.doc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905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Mining Frequent Patterns:</a:t>
            </a:r>
            <a:br>
              <a:rPr lang="en-US" dirty="0" smtClean="0"/>
            </a:br>
            <a:r>
              <a:rPr lang="en-US" smtClean="0"/>
              <a:t>Association Rules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191000"/>
            <a:ext cx="68580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IST565 Data Mining</a:t>
            </a:r>
          </a:p>
          <a:p>
            <a:pPr eaLnBrk="1" hangingPunct="1"/>
            <a:r>
              <a:rPr lang="en-US" dirty="0" smtClean="0"/>
              <a:t>Week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FE54CD-AC65-4D4C-8479-6C53E4E10817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Frequent </a:t>
            </a:r>
            <a:r>
              <a:rPr lang="en-US" sz="3200" dirty="0" err="1" smtClean="0"/>
              <a:t>itemset</a:t>
            </a:r>
            <a:endParaRPr lang="en-US" sz="3200" dirty="0" smtClean="0"/>
          </a:p>
        </p:txBody>
      </p:sp>
      <p:graphicFrame>
        <p:nvGraphicFramePr>
          <p:cNvPr id="13518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8252"/>
              </p:ext>
            </p:extLst>
          </p:nvPr>
        </p:nvGraphicFramePr>
        <p:xfrm>
          <a:off x="381000" y="1560513"/>
          <a:ext cx="6324600" cy="3153063"/>
        </p:xfrm>
        <a:graphic>
          <a:graphicData uri="http://schemas.openxmlformats.org/drawingml/2006/table">
            <a:tbl>
              <a:tblPr/>
              <a:tblGrid>
                <a:gridCol w="3162300"/>
                <a:gridCol w="3162300"/>
              </a:tblGrid>
              <a:tr h="52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bought  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2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0292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you answer the following questions?</a:t>
            </a:r>
          </a:p>
          <a:p>
            <a:r>
              <a:rPr lang="en-US" dirty="0" smtClean="0"/>
              <a:t>- Which two items are frequently bought together?</a:t>
            </a:r>
          </a:p>
          <a:p>
            <a:r>
              <a:rPr lang="en-US" dirty="0" smtClean="0"/>
              <a:t>- Which </a:t>
            </a:r>
            <a:r>
              <a:rPr lang="en-US" dirty="0"/>
              <a:t>three items are often bought together?</a:t>
            </a:r>
          </a:p>
          <a:p>
            <a:r>
              <a:rPr lang="en-US" dirty="0" smtClean="0"/>
              <a:t>-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59AF53-98DF-43B1-907A-E8BF369A6DEB}" type="slidenum">
              <a:rPr lang="en-US"/>
              <a:pPr/>
              <a:t>11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Definition:  Frequent </a:t>
            </a:r>
            <a:r>
              <a:rPr lang="en-US" sz="3200" dirty="0" err="1" smtClean="0"/>
              <a:t>Itemset</a:t>
            </a:r>
            <a:r>
              <a:rPr lang="en-US" sz="3200" dirty="0" smtClean="0"/>
              <a:t>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64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Itemset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collection of one or more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k-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contains k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1-itemset: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{A}:3, {B}:3, {C}:2, {D}:4, {E}:3, {F}:2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2-itemset: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{A,B}:1; {A,D}:3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3-itemset: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{A,B,C}:0, {B, E, F}:2</a:t>
            </a:r>
          </a:p>
        </p:txBody>
      </p:sp>
      <p:graphicFrame>
        <p:nvGraphicFramePr>
          <p:cNvPr id="136206" name="Group 14"/>
          <p:cNvGraphicFramePr>
            <a:graphicFrameLocks noGrp="1"/>
          </p:cNvGraphicFramePr>
          <p:nvPr/>
        </p:nvGraphicFramePr>
        <p:xfrm>
          <a:off x="5334000" y="2057400"/>
          <a:ext cx="3352800" cy="2133601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30575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59AF53-98DF-43B1-907A-E8BF369A6DEB}" type="slidenum">
              <a:rPr lang="en-US"/>
              <a:pPr/>
              <a:t>12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Metrics to evaluate frequent level of </a:t>
            </a:r>
            <a:r>
              <a:rPr lang="en-US" sz="3200" dirty="0" err="1" smtClean="0"/>
              <a:t>itemsets</a:t>
            </a:r>
            <a:endParaRPr lang="en-US" sz="32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How frequent is 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Support</a:t>
            </a:r>
            <a:r>
              <a:rPr lang="en-US" sz="2800" dirty="0" smtClean="0">
                <a:solidFill>
                  <a:srgbClr val="000000"/>
                </a:solidFill>
              </a:rPr>
              <a:t> 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transactions that contain an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/>
              <a:t>support_count</a:t>
            </a:r>
            <a:r>
              <a:rPr lang="en-US" sz="2400" dirty="0" smtClean="0"/>
              <a:t>({ D, E } ) = 2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Support</a:t>
            </a:r>
            <a:r>
              <a:rPr lang="en-US" sz="2800" dirty="0" smtClean="0">
                <a:solidFill>
                  <a:srgbClr val="000000"/>
                </a:solidFill>
              </a:rPr>
              <a:t> percentage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raction of transactions that contain an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support( {D, E}) = 2/5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Frequent </a:t>
            </a:r>
            <a:r>
              <a:rPr lang="en-US" sz="2800" dirty="0" err="1" smtClean="0"/>
              <a:t>Itemset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</a:t>
            </a:r>
            <a:r>
              <a:rPr lang="en-US" sz="2400" dirty="0" smtClean="0"/>
              <a:t>with support &gt;= threshold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610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74786-40B8-459C-8F7F-8226ED8FBC0E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Definition:  Association Rule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848600" cy="1981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Association Rule</a:t>
            </a:r>
          </a:p>
          <a:p>
            <a:pPr lvl="1" eaLnBrk="1" hangingPunct="1"/>
            <a:r>
              <a:rPr lang="en-US" sz="2400" dirty="0" smtClean="0"/>
              <a:t>an implication of the form X </a:t>
            </a:r>
            <a:r>
              <a:rPr lang="en-US" sz="2400" dirty="0" smtClean="0">
                <a:sym typeface="Wingdings" charset="2"/>
              </a:rPr>
              <a:t> Y, </a:t>
            </a:r>
          </a:p>
          <a:p>
            <a:pPr marL="457200" lvl="1" indent="0" eaLnBrk="1" hangingPunct="1">
              <a:buNone/>
            </a:pPr>
            <a:r>
              <a:rPr lang="en-US" sz="2400" dirty="0" smtClean="0">
                <a:sym typeface="Wingdings" charset="2"/>
              </a:rPr>
              <a:t>    where X and Y are </a:t>
            </a:r>
            <a:r>
              <a:rPr lang="en-US" sz="2400" dirty="0" err="1" smtClean="0">
                <a:sym typeface="Wingdings" charset="2"/>
              </a:rPr>
              <a:t>itemsets</a:t>
            </a:r>
            <a:r>
              <a:rPr lang="en-US" sz="2400" dirty="0" smtClean="0">
                <a:sym typeface="Wingdings" charset="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sym typeface="Wingdings" charset="2"/>
              </a:rPr>
              <a:t> </a:t>
            </a:r>
            <a:r>
              <a:rPr lang="en-US" sz="2400" dirty="0" smtClean="0">
                <a:sym typeface="Wingdings" charset="2"/>
              </a:rPr>
              <a:t>   e.g. </a:t>
            </a:r>
            <a:r>
              <a:rPr lang="en-US" dirty="0" smtClean="0"/>
              <a:t>{ E, F } </a:t>
            </a:r>
            <a:r>
              <a:rPr lang="en-US" dirty="0" smtClean="0">
                <a:sym typeface="Wingdings" charset="2"/>
              </a:rPr>
              <a:t> { B }</a:t>
            </a:r>
          </a:p>
          <a:p>
            <a:pPr marL="457200" lvl="1" indent="0" eaLnBrk="1" hangingPunct="1">
              <a:buNone/>
            </a:pPr>
            <a:endParaRPr lang="en-US" dirty="0" smtClean="0">
              <a:sym typeface="Wingdings" charset="2"/>
            </a:endParaRPr>
          </a:p>
        </p:txBody>
      </p:sp>
      <p:graphicFrame>
        <p:nvGraphicFramePr>
          <p:cNvPr id="137268" name="Group 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9147937"/>
              </p:ext>
            </p:extLst>
          </p:nvPr>
        </p:nvGraphicFramePr>
        <p:xfrm>
          <a:off x="5410200" y="3817962"/>
          <a:ext cx="3124200" cy="2209802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828800" y="3581400"/>
            <a:ext cx="26828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Example Rules:</a:t>
            </a:r>
          </a:p>
          <a:p>
            <a:r>
              <a:rPr lang="en-US" dirty="0"/>
              <a:t>{B, E} </a:t>
            </a:r>
            <a:r>
              <a:rPr lang="en-US" dirty="0">
                <a:sym typeface="Wingdings" charset="2"/>
              </a:rPr>
              <a:t> {F}</a:t>
            </a:r>
          </a:p>
          <a:p>
            <a:r>
              <a:rPr lang="en-US" dirty="0">
                <a:sym typeface="Wingdings" charset="2"/>
              </a:rPr>
              <a:t>{E, F}  {B}</a:t>
            </a:r>
          </a:p>
          <a:p>
            <a:r>
              <a:rPr lang="en-US" dirty="0">
                <a:sym typeface="Wingdings" charset="2"/>
              </a:rPr>
              <a:t>{B, F}  {E}</a:t>
            </a:r>
          </a:p>
          <a:p>
            <a:r>
              <a:rPr lang="en-US" dirty="0">
                <a:sym typeface="Wingdings" charset="2"/>
              </a:rPr>
              <a:t>{B}  {E, F}</a:t>
            </a:r>
          </a:p>
          <a:p>
            <a:r>
              <a:rPr lang="en-US" dirty="0">
                <a:sym typeface="Wingdings" charset="2"/>
              </a:rPr>
              <a:t>{E}  {B, F}</a:t>
            </a:r>
          </a:p>
          <a:p>
            <a:r>
              <a:rPr lang="en-US" dirty="0">
                <a:sym typeface="Wingdings" charset="2"/>
              </a:rPr>
              <a:t>{F}  {B, E}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9337" y="4419600"/>
            <a:ext cx="962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LHS</a:t>
            </a:r>
            <a:r>
              <a:rPr lang="en-US" dirty="0" smtClean="0"/>
              <a:t>: </a:t>
            </a:r>
          </a:p>
          <a:p>
            <a:r>
              <a:rPr lang="en-US" dirty="0"/>
              <a:t>L</a:t>
            </a:r>
            <a:r>
              <a:rPr lang="en-US" dirty="0" smtClean="0"/>
              <a:t>eft-Hand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4267200"/>
            <a:ext cx="962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HS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Right-Hand </a:t>
            </a:r>
            <a:r>
              <a:rPr lang="en-US" dirty="0"/>
              <a:t>S</a:t>
            </a:r>
            <a:r>
              <a:rPr lang="en-US" dirty="0" smtClean="0"/>
              <a:t>ide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1471863" y="5204430"/>
            <a:ext cx="3569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3733800" y="4920228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74786-40B8-459C-8F7F-8226ED8FBC0E}" type="slidenum">
              <a:rPr lang="en-US"/>
              <a:pPr/>
              <a:t>14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Metrics to evaluate the rule’s strength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077200" cy="4343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Rule Evaluation Metrics</a:t>
            </a:r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Support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P(X, Y)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2" eaLnBrk="1" hangingPunct="1"/>
            <a:r>
              <a:rPr lang="en-US" dirty="0" smtClean="0"/>
              <a:t>Fraction of transactions that contain both X and Y</a:t>
            </a:r>
          </a:p>
          <a:p>
            <a:pPr lvl="2" eaLnBrk="1" hangingPunct="1"/>
            <a:r>
              <a:rPr lang="en-US" dirty="0" smtClean="0"/>
              <a:t>Support({E, F} </a:t>
            </a:r>
            <a:r>
              <a:rPr lang="en-US" dirty="0" smtClean="0">
                <a:sym typeface="Wingdings" charset="2"/>
              </a:rPr>
              <a:t> {B}) = </a:t>
            </a:r>
            <a:r>
              <a:rPr lang="en-US" dirty="0" err="1" smtClean="0">
                <a:sym typeface="Wingdings" charset="2"/>
              </a:rPr>
              <a:t>support_count</a:t>
            </a:r>
            <a:r>
              <a:rPr lang="en-US" dirty="0" smtClean="0">
                <a:sym typeface="Wingdings" charset="2"/>
              </a:rPr>
              <a:t>({B,E,F}) / N = 2/5</a:t>
            </a:r>
            <a:endParaRPr lang="en-US" dirty="0" smtClean="0"/>
          </a:p>
          <a:p>
            <a:pPr lvl="1" eaLnBrk="1" hangingPunct="1"/>
            <a:r>
              <a:rPr lang="en-US" sz="2400" dirty="0" smtClean="0">
                <a:solidFill>
                  <a:schemeClr val="accent2"/>
                </a:solidFill>
              </a:rPr>
              <a:t>Confidence </a:t>
            </a:r>
            <a:r>
              <a:rPr lang="en-US" altLang="zh-CN" sz="2400" dirty="0" smtClean="0">
                <a:solidFill>
                  <a:schemeClr val="accent2"/>
                </a:solidFill>
              </a:rPr>
              <a:t>P(Y|X)=P(X, Y)/P(X)</a:t>
            </a:r>
            <a:endParaRPr lang="en-US" dirty="0" smtClean="0"/>
          </a:p>
          <a:p>
            <a:pPr lvl="2" eaLnBrk="1" hangingPunct="1"/>
            <a:r>
              <a:rPr lang="en-US" sz="1800" dirty="0" smtClean="0"/>
              <a:t>How frequently items in Y appear in transactions that contain X</a:t>
            </a:r>
          </a:p>
          <a:p>
            <a:pPr lvl="2" eaLnBrk="1" hangingPunct="1"/>
            <a:endParaRPr lang="en-US" sz="1800" dirty="0" smtClean="0"/>
          </a:p>
        </p:txBody>
      </p:sp>
      <p:sp>
        <p:nvSpPr>
          <p:cNvPr id="22556" name="Text Box 76"/>
          <p:cNvSpPr txBox="1">
            <a:spLocks noChangeArrowheads="1"/>
          </p:cNvSpPr>
          <p:nvPr/>
        </p:nvSpPr>
        <p:spPr bwMode="auto">
          <a:xfrm>
            <a:off x="1524000" y="4267200"/>
            <a:ext cx="58320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confidence({E,F} </a:t>
            </a:r>
            <a:r>
              <a:rPr lang="en-US" sz="2000" dirty="0">
                <a:sym typeface="Wingdings" charset="2"/>
              </a:rPr>
              <a:t> {B})</a:t>
            </a:r>
            <a:br>
              <a:rPr lang="en-US" sz="2000" dirty="0">
                <a:sym typeface="Wingdings" charset="2"/>
              </a:rPr>
            </a:br>
            <a:r>
              <a:rPr lang="en-US" sz="2000" dirty="0">
                <a:sym typeface="Wingdings" charset="2"/>
              </a:rPr>
              <a:t>        = support({B,E,F}} / support({E,F})</a:t>
            </a:r>
            <a:br>
              <a:rPr lang="en-US" sz="2000" dirty="0">
                <a:sym typeface="Wingdings" charset="2"/>
              </a:rPr>
            </a:br>
            <a:r>
              <a:rPr lang="en-US" sz="2000" dirty="0">
                <a:sym typeface="Wingdings" charset="2"/>
              </a:rPr>
              <a:t>        = </a:t>
            </a:r>
            <a:r>
              <a:rPr lang="en-US" sz="2000" dirty="0" err="1">
                <a:sym typeface="Wingdings" charset="2"/>
              </a:rPr>
              <a:t>support_count</a:t>
            </a:r>
            <a:r>
              <a:rPr lang="en-US" sz="2000" dirty="0">
                <a:sym typeface="Wingdings" charset="2"/>
              </a:rPr>
              <a:t>({B,E,F}) / </a:t>
            </a:r>
            <a:r>
              <a:rPr lang="en-US" sz="2000" dirty="0" err="1">
                <a:sym typeface="Wingdings" charset="2"/>
              </a:rPr>
              <a:t>support_count</a:t>
            </a:r>
            <a:r>
              <a:rPr lang="en-US" sz="2000" dirty="0">
                <a:sym typeface="Wingdings" charset="2"/>
              </a:rPr>
              <a:t>({E,F})</a:t>
            </a:r>
            <a:br>
              <a:rPr lang="en-US" sz="2000" dirty="0">
                <a:sym typeface="Wingdings" charset="2"/>
              </a:rPr>
            </a:br>
            <a:r>
              <a:rPr lang="en-US" sz="2000" dirty="0">
                <a:sym typeface="Wingdings" charset="2"/>
              </a:rPr>
              <a:t>        = 2/2 = 1</a:t>
            </a:r>
          </a:p>
        </p:txBody>
      </p:sp>
    </p:spTree>
    <p:extLst>
      <p:ext uri="{BB962C8B-B14F-4D97-AF65-F5344CB8AC3E}">
        <p14:creationId xmlns:p14="http://schemas.microsoft.com/office/powerpoint/2010/main" val="55589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76"/>
          <p:cNvSpPr txBox="1">
            <a:spLocks noGrp="1" noChangeArrowheads="1"/>
          </p:cNvSpPr>
          <p:nvPr>
            <p:ph idx="1"/>
          </p:nvPr>
        </p:nvSpPr>
        <p:spPr bwMode="auto">
          <a:xfrm>
            <a:off x="685800" y="1524000"/>
            <a:ext cx="8305800" cy="32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confidence({E,F} </a:t>
            </a:r>
            <a:r>
              <a:rPr lang="en-US" sz="2800" dirty="0">
                <a:sym typeface="Wingdings" charset="2"/>
              </a:rPr>
              <a:t> {B})</a:t>
            </a:r>
            <a:br>
              <a:rPr lang="en-US" sz="2800" dirty="0">
                <a:sym typeface="Wingdings" charset="2"/>
              </a:rPr>
            </a:br>
            <a:r>
              <a:rPr lang="en-US" sz="2800" dirty="0">
                <a:sym typeface="Wingdings" charset="2"/>
              </a:rPr>
              <a:t>        = support({B,E,F}} / support({E,F})</a:t>
            </a:r>
            <a:br>
              <a:rPr lang="en-US" sz="2800" dirty="0">
                <a:sym typeface="Wingdings" charset="2"/>
              </a:rPr>
            </a:br>
            <a:r>
              <a:rPr lang="en-US" sz="2800" dirty="0">
                <a:sym typeface="Wingdings" charset="2"/>
              </a:rPr>
              <a:t>        = </a:t>
            </a:r>
            <a:r>
              <a:rPr lang="en-US" sz="2800" dirty="0" err="1">
                <a:sym typeface="Wingdings" charset="2"/>
              </a:rPr>
              <a:t>support_count</a:t>
            </a:r>
            <a:r>
              <a:rPr lang="en-US" sz="2800" dirty="0">
                <a:sym typeface="Wingdings" charset="2"/>
              </a:rPr>
              <a:t>({B,E,F}) </a:t>
            </a:r>
            <a:r>
              <a:rPr lang="en-US" sz="2800" dirty="0" smtClean="0">
                <a:sym typeface="Wingdings" charset="2"/>
              </a:rPr>
              <a:t>/</a:t>
            </a:r>
            <a:r>
              <a:rPr lang="en-US" sz="2800" dirty="0" err="1" smtClean="0">
                <a:sym typeface="Wingdings" charset="2"/>
              </a:rPr>
              <a:t>support_count</a:t>
            </a:r>
            <a:r>
              <a:rPr lang="en-US" sz="2800" dirty="0">
                <a:sym typeface="Wingdings" charset="2"/>
              </a:rPr>
              <a:t>({E,F})</a:t>
            </a:r>
            <a:br>
              <a:rPr lang="en-US" sz="2800" dirty="0">
                <a:sym typeface="Wingdings" charset="2"/>
              </a:rPr>
            </a:br>
            <a:r>
              <a:rPr lang="en-US" sz="2800" dirty="0">
                <a:sym typeface="Wingdings" charset="2"/>
              </a:rPr>
              <a:t>        = 2/2 = </a:t>
            </a:r>
            <a:r>
              <a:rPr lang="en-US" sz="2800" dirty="0" smtClean="0">
                <a:sym typeface="Wingdings" charset="2"/>
              </a:rPr>
              <a:t>1</a:t>
            </a:r>
          </a:p>
          <a:p>
            <a:endParaRPr lang="en-US" sz="2800" dirty="0" smtClean="0">
              <a:sym typeface="Wingdings" charset="2"/>
            </a:endParaRPr>
          </a:p>
          <a:p>
            <a:r>
              <a:rPr lang="en-US" sz="2800" dirty="0" smtClean="0">
                <a:sym typeface="Wingdings" charset="2"/>
              </a:rPr>
              <a:t>Switching LHS and RHS results in different rules with different confidence</a:t>
            </a:r>
          </a:p>
        </p:txBody>
      </p:sp>
    </p:spTree>
    <p:extLst>
      <p:ext uri="{BB962C8B-B14F-4D97-AF65-F5344CB8AC3E}">
        <p14:creationId xmlns:p14="http://schemas.microsoft.com/office/powerpoint/2010/main" val="69041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AR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support and confidence of</a:t>
            </a:r>
            <a:br>
              <a:rPr lang="en-US" dirty="0" smtClean="0"/>
            </a:br>
            <a:r>
              <a:rPr lang="en-US" dirty="0" smtClean="0"/>
              <a:t>association rules {A}-&gt;{D} and</a:t>
            </a:r>
            <a:br>
              <a:rPr lang="en-US" dirty="0" smtClean="0"/>
            </a:br>
            <a:r>
              <a:rPr lang="en-US" dirty="0" smtClean="0"/>
              <a:t>{D}-&gt;{A}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Group 14"/>
          <p:cNvGraphicFramePr>
            <a:graphicFrameLocks noGrp="1"/>
          </p:cNvGraphicFramePr>
          <p:nvPr/>
        </p:nvGraphicFramePr>
        <p:xfrm>
          <a:off x="5334000" y="2057400"/>
          <a:ext cx="3352800" cy="2133601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75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mine association rules?</a:t>
            </a:r>
            <a:endParaRPr lang="en-US" dirty="0"/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of transactions T, the goal of association rule mining is to find all rules having </a:t>
            </a:r>
          </a:p>
          <a:p>
            <a:pPr lvl="1"/>
            <a:r>
              <a:rPr lang="en-US" dirty="0"/>
              <a:t>support </a:t>
            </a:r>
            <a:r>
              <a:rPr lang="en-US" dirty="0">
                <a:cs typeface="Arial" charset="0"/>
              </a:rPr>
              <a:t>≥ </a:t>
            </a:r>
            <a:r>
              <a:rPr lang="en-US" i="1" dirty="0" err="1">
                <a:cs typeface="Arial" charset="0"/>
              </a:rPr>
              <a:t>minsup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threshold</a:t>
            </a:r>
          </a:p>
          <a:p>
            <a:pPr lvl="1"/>
            <a:r>
              <a:rPr lang="en-US" dirty="0">
                <a:cs typeface="Arial" charset="0"/>
              </a:rPr>
              <a:t>confidence ≥ </a:t>
            </a:r>
            <a:r>
              <a:rPr lang="en-US" i="1" dirty="0" err="1">
                <a:cs typeface="Arial" charset="0"/>
              </a:rPr>
              <a:t>minconf</a:t>
            </a:r>
            <a:r>
              <a:rPr lang="en-US" i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threshold</a:t>
            </a:r>
          </a:p>
          <a:p>
            <a:pPr lvl="1"/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dirty="0">
                <a:cs typeface="Arial" charset="0"/>
              </a:rPr>
              <a:t>Prune rules that fail the </a:t>
            </a:r>
            <a:r>
              <a:rPr lang="en-US" i="1" dirty="0" err="1">
                <a:cs typeface="Arial" charset="0"/>
              </a:rPr>
              <a:t>minsup</a:t>
            </a:r>
            <a:r>
              <a:rPr lang="en-US" dirty="0">
                <a:cs typeface="Arial" charset="0"/>
              </a:rPr>
              <a:t> and </a:t>
            </a:r>
            <a:r>
              <a:rPr lang="en-US" i="1" dirty="0" err="1">
                <a:cs typeface="Arial" charset="0"/>
              </a:rPr>
              <a:t>minconf</a:t>
            </a:r>
            <a:r>
              <a:rPr lang="en-US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dirty="0">
                <a:cs typeface="Arial" charset="0"/>
                <a:sym typeface="Symbol" charset="0"/>
              </a:rPr>
              <a:t>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Computationally prohibitive</a:t>
            </a:r>
            <a:r>
              <a:rPr lang="en-US" dirty="0"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3562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charset="0"/>
              </a:rPr>
              <a:t>Example of Rules:</a:t>
            </a:r>
            <a:br>
              <a:rPr lang="en-US" sz="2400" b="0">
                <a:solidFill>
                  <a:srgbClr val="CC3300"/>
                </a:solidFill>
                <a:sym typeface="Symbol" charset="0"/>
              </a:rPr>
            </a:br>
            <a:endParaRPr lang="en-US" sz="1000" b="0">
              <a:solidFill>
                <a:srgbClr val="CC3300"/>
              </a:solidFill>
              <a:sym typeface="Symbol" charset="0"/>
            </a:endParaRPr>
          </a:p>
          <a:p>
            <a:r>
              <a:rPr lang="en-US" sz="2000" b="0"/>
              <a:t>{Milk,Diaper} </a:t>
            </a:r>
            <a:r>
              <a:rPr lang="en-US" sz="2000" b="0">
                <a:sym typeface="Symbol" charset="0"/>
              </a:rPr>
              <a:t> {Beer} (s=0.4, c=0.67)</a:t>
            </a:r>
            <a:br>
              <a:rPr lang="en-US" sz="2000" b="0">
                <a:sym typeface="Symbol" charset="0"/>
              </a:rPr>
            </a:br>
            <a:r>
              <a:rPr lang="en-US" sz="2000" b="0"/>
              <a:t>{Milk,Beer} </a:t>
            </a:r>
            <a:r>
              <a:rPr lang="en-US" sz="2000" b="0">
                <a:sym typeface="Symbol" charset="0"/>
              </a:rPr>
              <a:t> {Diaper} (s=0.4, c=1.0)</a:t>
            </a:r>
          </a:p>
          <a:p>
            <a:r>
              <a:rPr lang="en-US" sz="2000" b="0"/>
              <a:t>{Diaper,Beer} </a:t>
            </a:r>
            <a:r>
              <a:rPr lang="en-US" sz="2000" b="0">
                <a:sym typeface="Symbol" charset="0"/>
              </a:rPr>
              <a:t> {Milk} (s=0.4, c=0.67)</a:t>
            </a:r>
          </a:p>
          <a:p>
            <a:r>
              <a:rPr lang="en-US" sz="2000" b="0">
                <a:sym typeface="Symbol" charset="0"/>
              </a:rPr>
              <a:t>{Beer}  {Milk,Diaper} (s=0.4, c=0.67) </a:t>
            </a:r>
            <a:br>
              <a:rPr lang="en-US" sz="2000" b="0">
                <a:sym typeface="Symbol" charset="0"/>
              </a:rPr>
            </a:br>
            <a:r>
              <a:rPr lang="en-US" sz="2000" b="0">
                <a:sym typeface="Symbol" charset="0"/>
              </a:rPr>
              <a:t>{Diaper}  {Milk,Beer} (s=0.4, c=0.5) </a:t>
            </a:r>
          </a:p>
          <a:p>
            <a:r>
              <a:rPr lang="en-US" sz="2000" b="0">
                <a:sym typeface="Symbol" charset="0"/>
              </a:rPr>
              <a:t>{Milk}  {Diaper,Beer} (s=0.4, c=0.5)</a:t>
            </a:r>
          </a:p>
        </p:txBody>
      </p:sp>
      <p:graphicFrame>
        <p:nvGraphicFramePr>
          <p:cNvPr id="12113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0">
                <a:solidFill>
                  <a:srgbClr val="CC3300"/>
                </a:solidFill>
                <a:sym typeface="Symbol" charset="0"/>
              </a:rPr>
              <a:t>Observations: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charset="0"/>
              </a:rPr>
              <a:t> All the above rules are binary partitions of the same itemset: </a:t>
            </a:r>
            <a:br>
              <a:rPr lang="en-US" sz="2000" b="0">
                <a:sym typeface="Symbol" charset="0"/>
              </a:rPr>
            </a:br>
            <a:r>
              <a:rPr lang="en-US" sz="2000" b="0">
                <a:sym typeface="Symbol" charset="0"/>
              </a:rPr>
              <a:t>	{Milk, Diaper, Beer}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charset="0"/>
              </a:rPr>
              <a:t> Rules originating from the same itemset have identical support but</a:t>
            </a:r>
            <a:br>
              <a:rPr lang="en-US" sz="2000" b="0">
                <a:sym typeface="Symbol" charset="0"/>
              </a:rPr>
            </a:br>
            <a:r>
              <a:rPr lang="en-US" sz="2000" b="0">
                <a:sym typeface="Symbol" charset="0"/>
              </a:rPr>
              <a:t>  can have different confidence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>
                <a:sym typeface="Symbol" charset="0"/>
              </a:rPr>
              <a:t> Thus, we may decouple the support and confidence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6516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AC1AB-B2FB-4A69-84CC-AEEF199F6A63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What Is Frequent Pattern Analysis?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2514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800" dirty="0" smtClean="0"/>
              <a:t>Frequent pattern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 smtClean="0"/>
              <a:t>What products do people frequently buy together?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dirty="0" smtClean="0"/>
              <a:t>What other products would people buy if they </a:t>
            </a:r>
            <a:r>
              <a:rPr lang="en-US" sz="2400" dirty="0"/>
              <a:t>b</a:t>
            </a:r>
            <a:r>
              <a:rPr lang="en-US" sz="2400" dirty="0" smtClean="0"/>
              <a:t>ought a laptop?</a:t>
            </a:r>
          </a:p>
        </p:txBody>
      </p:sp>
    </p:spTree>
    <p:extLst>
      <p:ext uri="{BB962C8B-B14F-4D97-AF65-F5344CB8AC3E}">
        <p14:creationId xmlns:p14="http://schemas.microsoft.com/office/powerpoint/2010/main" val="2105373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Frequent Itemset Generation</a:t>
            </a:r>
            <a:endParaRPr lang="en-US"/>
          </a:p>
          <a:p>
            <a:pPr marL="1295400" lvl="2" indent="-381000">
              <a:buFont typeface="Arial" charset="0"/>
              <a:buChar char="–"/>
            </a:pPr>
            <a:r>
              <a:rPr lang="en-US"/>
              <a:t>Generate all itemsets whose support </a:t>
            </a:r>
            <a:r>
              <a:rPr lang="en-US">
                <a:sym typeface="Symbol" charset="0"/>
              </a:rPr>
              <a:t> </a:t>
            </a:r>
            <a:r>
              <a:rPr lang="en-US"/>
              <a:t>minsup</a:t>
            </a:r>
          </a:p>
          <a:p>
            <a:pPr marL="1295400" lvl="2" indent="-381000">
              <a:buFont typeface="Arial" charset="0"/>
              <a:buNone/>
            </a:pPr>
            <a:endParaRPr lang="en-US"/>
          </a:p>
          <a:p>
            <a:pPr marL="914400" lvl="1" indent="-457200">
              <a:buFont typeface="Arial" charset="0"/>
              <a:buAutoNum type="arabicPeriod"/>
            </a:pPr>
            <a:r>
              <a:rPr lang="en-US">
                <a:solidFill>
                  <a:srgbClr val="FF0000"/>
                </a:solidFill>
              </a:rPr>
              <a:t>Rule Generation</a:t>
            </a:r>
            <a:endParaRPr lang="en-US"/>
          </a:p>
          <a:p>
            <a:pPr marL="1295400" lvl="2" indent="-381000">
              <a:buFont typeface="Arial" charset="0"/>
              <a:buChar char="–"/>
            </a:pPr>
            <a:r>
              <a:rPr lang="en-US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/>
          </a:p>
          <a:p>
            <a:pPr marL="533400" indent="-533400"/>
            <a:r>
              <a:rPr lang="en-US"/>
              <a:t>Frequent itemset generation is still computationally expensive</a:t>
            </a:r>
          </a:p>
          <a:p>
            <a:pPr marL="533400" indent="-533400">
              <a:buFont typeface="Monotype Sort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7457A-D3DE-4476-8D36-31BAD96CE0A7}" type="slidenum">
              <a:rPr lang="en-US"/>
              <a:pPr/>
              <a:t>21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85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smtClean="0"/>
              <a:t>Scalable Methods for Mining Frequent Patterns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Scalable mining methods: Three major approaches</a:t>
            </a:r>
          </a:p>
          <a:p>
            <a:pPr lvl="1" eaLnBrk="1" hangingPunct="1"/>
            <a:r>
              <a:rPr lang="en-US" sz="2400" dirty="0" err="1" smtClean="0"/>
              <a:t>Apriori</a:t>
            </a:r>
            <a:r>
              <a:rPr lang="en-US" sz="2400" dirty="0" smtClean="0"/>
              <a:t> (</a:t>
            </a:r>
            <a:r>
              <a:rPr lang="en-US" sz="2400" dirty="0" err="1" smtClean="0"/>
              <a:t>Agrawal</a:t>
            </a:r>
            <a:r>
              <a:rPr lang="en-US" sz="2400" dirty="0" smtClean="0"/>
              <a:t> &amp; Srikant@VLDB’94)</a:t>
            </a:r>
          </a:p>
          <a:p>
            <a:pPr lvl="1" eaLnBrk="1" hangingPunct="1"/>
            <a:r>
              <a:rPr lang="en-US" sz="2400" dirty="0" smtClean="0"/>
              <a:t>Freq. pattern growth (</a:t>
            </a:r>
            <a:r>
              <a:rPr lang="en-US" sz="2400" dirty="0" err="1" smtClean="0"/>
              <a:t>FPgrowth</a:t>
            </a:r>
            <a:r>
              <a:rPr lang="en-US" sz="2400" dirty="0" smtClean="0">
                <a:latin typeface="Tahoma" charset="0"/>
              </a:rPr>
              <a:t>—</a:t>
            </a:r>
            <a:r>
              <a:rPr lang="en-US" sz="2400" dirty="0" smtClean="0"/>
              <a:t>Han, Pei &amp; Yin @SIGMOD’00)</a:t>
            </a:r>
          </a:p>
          <a:p>
            <a:pPr lvl="1" eaLnBrk="1" hangingPunct="1"/>
            <a:r>
              <a:rPr lang="en-US" sz="2400" dirty="0" smtClean="0"/>
              <a:t>Vertical data format approach (Charm</a:t>
            </a:r>
            <a:r>
              <a:rPr lang="en-US" sz="2400" dirty="0" smtClean="0">
                <a:latin typeface="Tahoma" charset="0"/>
              </a:rPr>
              <a:t>—</a:t>
            </a:r>
            <a:r>
              <a:rPr lang="en-US" sz="2400" dirty="0" err="1" smtClean="0"/>
              <a:t>Zaki</a:t>
            </a:r>
            <a:r>
              <a:rPr lang="en-US" sz="2400" dirty="0" smtClean="0"/>
              <a:t> &amp; Hsiao @SDM</a:t>
            </a:r>
            <a:r>
              <a:rPr lang="en-US" sz="2400" dirty="0" smtClean="0">
                <a:latin typeface="Tahoma" charset="0"/>
              </a:rPr>
              <a:t>’</a:t>
            </a:r>
            <a:r>
              <a:rPr lang="en-US" sz="2400" dirty="0" smtClean="0"/>
              <a:t>02)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Generation</a:t>
            </a:r>
          </a:p>
        </p:txBody>
      </p:sp>
      <p:graphicFrame>
        <p:nvGraphicFramePr>
          <p:cNvPr id="1213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04376"/>
              </p:ext>
            </p:extLst>
          </p:nvPr>
        </p:nvGraphicFramePr>
        <p:xfrm>
          <a:off x="304800" y="1392237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VISIO" r:id="rId3" imgW="9807480" imgH="7407000" progId="Visio.Drawing.6">
                  <p:embed/>
                </p:oleObj>
              </mc:Choice>
              <mc:Fallback>
                <p:oleObj name="VISIO" r:id="rId3" imgW="9807480" imgH="74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92237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Given d items, there are 2</a:t>
            </a:r>
            <a:r>
              <a:rPr lang="en-US" sz="2000" baseline="30000"/>
              <a:t>d</a:t>
            </a:r>
            <a:r>
              <a:rPr lang="en-US" sz="2000"/>
              <a:t> possible candidate itemsets</a:t>
            </a:r>
            <a:endParaRPr lang="en-US" sz="200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1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42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239043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044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0C6D9C"/>
                  </a:solidFill>
                </a:rPr>
                <a:t>Found to be Infrequent</a:t>
              </a:r>
              <a:endParaRPr lang="en-US" sz="2000" b="0">
                <a:solidFill>
                  <a:srgbClr val="0C6D9C"/>
                </a:solidFill>
                <a:sym typeface="Symbol" charset="0"/>
              </a:endParaRPr>
            </a:p>
          </p:txBody>
        </p:sp>
        <p:graphicFrame>
          <p:nvGraphicFramePr>
            <p:cNvPr id="1239045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7"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04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2800"/>
              <a:t>Illustrating Apriori Principle</a:t>
            </a:r>
          </a:p>
        </p:txBody>
      </p:sp>
      <p:grpSp>
        <p:nvGrpSpPr>
          <p:cNvPr id="1239047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239048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8" name="Visio" r:id="rId6" imgW="9866478" imgH="7377618" progId="Visio.Drawing.6">
                    <p:embed/>
                  </p:oleObj>
                </mc:Choice>
                <mc:Fallback>
                  <p:oleObj name="Visio" r:id="rId6" imgW="9866478" imgH="737761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49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0">
                  <a:solidFill>
                    <a:srgbClr val="FF0000"/>
                  </a:solidFill>
                </a:rPr>
                <a:t>Pruned supersets</a:t>
              </a:r>
              <a:endParaRPr lang="en-US" sz="2000" b="0">
                <a:solidFill>
                  <a:srgbClr val="FF0000"/>
                </a:solidFill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7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4EBC7E-47EA-47BE-A8B3-9E0CD5900BC1}" type="slidenum">
              <a:rPr lang="en-US"/>
              <a:pPr/>
              <a:t>24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2800" smtClean="0"/>
              <a:t>Apriori: A Candidate Generation-and-Test Approach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u="sng" smtClean="0">
                <a:solidFill>
                  <a:schemeClr val="accent2"/>
                </a:solidFill>
              </a:rPr>
              <a:t>Apriori pruning principle</a:t>
            </a:r>
            <a:r>
              <a:rPr lang="en-US" smtClean="0">
                <a:solidFill>
                  <a:schemeClr val="accent2"/>
                </a:solidFill>
              </a:rPr>
              <a:t>:</a:t>
            </a:r>
            <a:r>
              <a:rPr lang="en-US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tx2"/>
                </a:solidFill>
              </a:rPr>
              <a:t>If there is </a:t>
            </a:r>
            <a:r>
              <a:rPr lang="en-US" smtClean="0">
                <a:solidFill>
                  <a:schemeClr val="accent2"/>
                </a:solidFill>
              </a:rPr>
              <a:t>any </a:t>
            </a:r>
            <a:r>
              <a:rPr lang="en-US" smtClean="0">
                <a:solidFill>
                  <a:schemeClr val="tx2"/>
                </a:solidFill>
              </a:rPr>
              <a:t>itemset which is infrequent, its superset should not be generated/tested! </a:t>
            </a:r>
          </a:p>
          <a:p>
            <a:pPr eaLnBrk="1" hangingPunct="1">
              <a:lnSpc>
                <a:spcPct val="120000"/>
              </a:lnSpc>
            </a:pPr>
            <a:r>
              <a:rPr lang="en-US" smtClean="0">
                <a:solidFill>
                  <a:schemeClr val="bg2"/>
                </a:solidFill>
              </a:rPr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Generate </a:t>
            </a:r>
            <a:r>
              <a:rPr lang="en-US" sz="2400" smtClean="0">
                <a:solidFill>
                  <a:schemeClr val="bg2"/>
                </a:solidFill>
              </a:rPr>
              <a:t>length (k+1) </a:t>
            </a:r>
            <a:r>
              <a:rPr lang="en-US" sz="2400" smtClean="0">
                <a:solidFill>
                  <a:schemeClr val="accent2"/>
                </a:solidFill>
              </a:rPr>
              <a:t>candidate</a:t>
            </a:r>
            <a:r>
              <a:rPr lang="en-US" sz="2400" smtClean="0">
                <a:solidFill>
                  <a:schemeClr val="bg2"/>
                </a:solidFill>
              </a:rPr>
              <a:t> itemsets from length k </a:t>
            </a:r>
            <a:r>
              <a:rPr lang="en-US" sz="2400" smtClean="0">
                <a:solidFill>
                  <a:schemeClr val="accent2"/>
                </a:solidFill>
              </a:rPr>
              <a:t>frequent</a:t>
            </a:r>
            <a:r>
              <a:rPr lang="en-US" sz="2400" smtClean="0">
                <a:solidFill>
                  <a:schemeClr val="bg2"/>
                </a:solidFill>
              </a:rPr>
              <a:t> itemsets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Test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smtClean="0">
                <a:solidFill>
                  <a:schemeClr val="bg2"/>
                </a:solidFill>
              </a:rPr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smtClean="0">
                <a:solidFill>
                  <a:schemeClr val="bg2"/>
                </a:solidFill>
              </a:rPr>
              <a:t>Terminate when no frequent or candidate set can be generated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B8DB38-965E-44CE-BF51-B8DD373EADA2}" type="slidenum">
              <a:rPr lang="en-US"/>
              <a:pPr/>
              <a:t>25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304800"/>
            <a:ext cx="8842375" cy="6096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The </a:t>
            </a:r>
            <a:r>
              <a:rPr lang="en-US" sz="3200" dirty="0" err="1" smtClean="0"/>
              <a:t>Apriori</a:t>
            </a:r>
            <a:r>
              <a:rPr lang="en-US" sz="3200" dirty="0" smtClean="0"/>
              <a:t> Algorithm—Generate Frequent </a:t>
            </a:r>
            <a:r>
              <a:rPr lang="en-US" sz="3200" dirty="0" err="1" smtClean="0"/>
              <a:t>Itemset</a:t>
            </a:r>
            <a:r>
              <a:rPr lang="en-US" sz="3200" dirty="0" smtClean="0"/>
              <a:t>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Database TDB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scan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1</a:t>
            </a:r>
          </a:p>
        </p:txBody>
      </p:sp>
      <p:sp>
        <p:nvSpPr>
          <p:cNvPr id="29704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1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2</a:t>
            </a:r>
          </a:p>
        </p:txBody>
      </p:sp>
      <p:sp>
        <p:nvSpPr>
          <p:cNvPr id="29706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2</a:t>
            </a:r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9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scan</a:t>
            </a:r>
          </a:p>
        </p:txBody>
      </p: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C</a:t>
            </a:r>
            <a:r>
              <a:rPr lang="en-US" i="1" baseline="-25000"/>
              <a:t>3</a:t>
            </a:r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/>
              <a:t>L</a:t>
            </a:r>
            <a:r>
              <a:rPr lang="en-US" i="1" baseline="-25000"/>
              <a:t>3</a:t>
            </a:r>
          </a:p>
        </p:txBody>
      </p:sp>
      <p:sp>
        <p:nvSpPr>
          <p:cNvPr id="29714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scan</a:t>
            </a:r>
          </a:p>
        </p:txBody>
      </p:sp>
      <p:sp>
        <p:nvSpPr>
          <p:cNvPr id="29715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7477" name="Group 21"/>
          <p:cNvGraphicFramePr>
            <a:graphicFrameLocks noGrp="1"/>
          </p:cNvGraphicFramePr>
          <p:nvPr/>
        </p:nvGraphicFramePr>
        <p:xfrm>
          <a:off x="152400" y="1828800"/>
          <a:ext cx="1905000" cy="141732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497" name="Group 41"/>
          <p:cNvGraphicFramePr>
            <a:graphicFrameLocks noGrp="1"/>
          </p:cNvGraphicFramePr>
          <p:nvPr/>
        </p:nvGraphicFramePr>
        <p:xfrm>
          <a:off x="3429000" y="1219200"/>
          <a:ext cx="1752600" cy="1700784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20" name="Group 64"/>
          <p:cNvGraphicFramePr>
            <a:graphicFrameLocks noGrp="1"/>
          </p:cNvGraphicFramePr>
          <p:nvPr/>
        </p:nvGraphicFramePr>
        <p:xfrm>
          <a:off x="5943600" y="1371600"/>
          <a:ext cx="1752600" cy="141732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40" name="Group 84"/>
          <p:cNvGraphicFramePr>
            <a:graphicFrameLocks noGrp="1"/>
          </p:cNvGraphicFramePr>
          <p:nvPr/>
        </p:nvGraphicFramePr>
        <p:xfrm>
          <a:off x="6553200" y="3581400"/>
          <a:ext cx="1143000" cy="1984248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58" name="Group 102"/>
          <p:cNvGraphicFramePr>
            <a:graphicFrameLocks noGrp="1"/>
          </p:cNvGraphicFramePr>
          <p:nvPr/>
        </p:nvGraphicFramePr>
        <p:xfrm>
          <a:off x="3200400" y="3429000"/>
          <a:ext cx="1752600" cy="183489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584" name="Group 128"/>
          <p:cNvGraphicFramePr>
            <a:graphicFrameLocks noGrp="1"/>
          </p:cNvGraphicFramePr>
          <p:nvPr/>
        </p:nvGraphicFramePr>
        <p:xfrm>
          <a:off x="762000" y="3862388"/>
          <a:ext cx="1752600" cy="131064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604" name="Group 148"/>
          <p:cNvGraphicFramePr>
            <a:graphicFrameLocks noGrp="1"/>
          </p:cNvGraphicFramePr>
          <p:nvPr/>
        </p:nvGraphicFramePr>
        <p:xfrm>
          <a:off x="1143000" y="5867400"/>
          <a:ext cx="1143000" cy="631127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7612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864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ahoma" charset="0"/>
              </a:rPr>
              <a:t>Sup</a:t>
            </a:r>
            <a:r>
              <a:rPr lang="en-US" baseline="-25000">
                <a:latin typeface="Tahoma" charset="0"/>
              </a:rPr>
              <a:t>min</a:t>
            </a:r>
            <a:r>
              <a:rPr lang="en-US">
                <a:latin typeface="Tahoma" charset="0"/>
              </a:rPr>
              <a:t> = 2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6281EE-40B0-4713-89F6-CDBAC1800EAD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Rule Generation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Given a frequent </a:t>
            </a:r>
            <a:r>
              <a:rPr lang="en-US" dirty="0" err="1" smtClean="0"/>
              <a:t>itemset</a:t>
            </a:r>
            <a:r>
              <a:rPr lang="en-US" dirty="0" smtClean="0"/>
              <a:t> L, find all non-empty subsets f, such that f </a:t>
            </a:r>
            <a:r>
              <a:rPr lang="en-US" dirty="0" smtClean="0">
                <a:sym typeface="Wingdings" charset="2"/>
              </a:rPr>
              <a:t> (L – f) satisfies the minimum confidence requirement</a:t>
            </a:r>
          </a:p>
          <a:p>
            <a:pPr lvl="1" eaLnBrk="1" hangingPunct="1"/>
            <a:r>
              <a:rPr lang="en-US" dirty="0" smtClean="0"/>
              <a:t>If {A, B, C, D} is a frequent </a:t>
            </a:r>
            <a:r>
              <a:rPr lang="en-US" dirty="0" err="1" smtClean="0"/>
              <a:t>itemset</a:t>
            </a:r>
            <a:r>
              <a:rPr lang="en-US" dirty="0" smtClean="0"/>
              <a:t>, candidate rules:</a:t>
            </a:r>
          </a:p>
          <a:p>
            <a:pPr lvl="2" eaLnBrk="1" hangingPunct="1"/>
            <a:r>
              <a:rPr lang="en-US" dirty="0" smtClean="0"/>
              <a:t>ABC </a:t>
            </a:r>
            <a:r>
              <a:rPr lang="en-US" dirty="0" smtClean="0">
                <a:sym typeface="Wingdings" charset="2"/>
              </a:rPr>
              <a:t> D,   ABD  C, ACD  B, BCD  A</a:t>
            </a:r>
          </a:p>
          <a:p>
            <a:pPr lvl="2" eaLnBrk="1" hangingPunct="1"/>
            <a:r>
              <a:rPr lang="en-US" dirty="0" smtClean="0">
                <a:sym typeface="Wingdings" charset="2"/>
              </a:rPr>
              <a:t>AB  CD, AC  BD, …</a:t>
            </a:r>
          </a:p>
          <a:p>
            <a:pPr lvl="2" eaLnBrk="1" hangingPunct="1"/>
            <a:r>
              <a:rPr lang="en-US" dirty="0" smtClean="0">
                <a:sym typeface="Wingdings" charset="2"/>
              </a:rPr>
              <a:t>A  BCD, B  ACD, C ABD, D  ABC</a:t>
            </a:r>
          </a:p>
          <a:p>
            <a:pPr lvl="1" eaLnBrk="1" hangingPunct="1"/>
            <a:r>
              <a:rPr lang="en-US" dirty="0" smtClean="0"/>
              <a:t>Compute the confidence for each rule, and keep the ones that are greater than </a:t>
            </a:r>
            <a:r>
              <a:rPr lang="en-US" dirty="0" err="1" smtClean="0"/>
              <a:t>min_conf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F04BBC-35BA-49C5-8967-95A4FDF57065}" type="slidenum">
              <a:rPr lang="en-US"/>
              <a:pPr/>
              <a:t>27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Rule Generation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efficiently generate rules from frequent </a:t>
            </a:r>
            <a:r>
              <a:rPr lang="en-US" dirty="0" err="1" smtClean="0"/>
              <a:t>itemsets</a:t>
            </a:r>
            <a:r>
              <a:rPr lang="en-US" dirty="0" smtClean="0"/>
              <a:t>?</a:t>
            </a:r>
          </a:p>
          <a:p>
            <a:pPr eaLnBrk="1" hangingPunct="1"/>
            <a:r>
              <a:rPr lang="en-US" dirty="0" smtClean="0"/>
              <a:t>Start from long LHS</a:t>
            </a:r>
          </a:p>
          <a:p>
            <a:pPr lvl="1" eaLnBrk="1" hangingPunct="1"/>
            <a:r>
              <a:rPr lang="en-US" dirty="0" smtClean="0"/>
              <a:t>For </a:t>
            </a:r>
            <a:r>
              <a:rPr lang="en-US" dirty="0" err="1" smtClean="0"/>
              <a:t>itemset</a:t>
            </a:r>
            <a:r>
              <a:rPr lang="en-US" dirty="0" smtClean="0"/>
              <a:t> {ABCD}, c(x) means confidence of rule x</a:t>
            </a:r>
            <a:br>
              <a:rPr lang="en-US" dirty="0" smtClean="0"/>
            </a:br>
            <a:r>
              <a:rPr lang="en-US" dirty="0" smtClean="0"/>
              <a:t>c(ABC </a:t>
            </a:r>
            <a:r>
              <a:rPr lang="en-US" dirty="0" smtClean="0">
                <a:sym typeface="Wingdings" charset="2"/>
              </a:rPr>
              <a:t> D) &gt;= c(AB  CD) &gt;= c(A  BCD)</a:t>
            </a:r>
          </a:p>
          <a:p>
            <a:pPr eaLnBrk="1" hangingPunct="1"/>
            <a:r>
              <a:rPr lang="en-US" dirty="0" smtClean="0">
                <a:sym typeface="Wingdings" charset="2"/>
              </a:rPr>
              <a:t>Proof</a:t>
            </a:r>
          </a:p>
          <a:p>
            <a:pPr lvl="2" eaLnBrk="1" hangingPunct="1"/>
            <a:r>
              <a:rPr lang="en-US" dirty="0" smtClean="0">
                <a:sym typeface="Wingdings" charset="2"/>
              </a:rPr>
              <a:t>C(ABC-&gt;D) = support(ABCD)/support(ABC)</a:t>
            </a:r>
          </a:p>
          <a:p>
            <a:pPr lvl="2" eaLnBrk="1" hangingPunct="1"/>
            <a:r>
              <a:rPr lang="en-US" dirty="0" smtClean="0">
                <a:sym typeface="Wingdings" charset="2"/>
              </a:rPr>
              <a:t>C(AB-&gt;CD) = </a:t>
            </a:r>
            <a:r>
              <a:rPr lang="en-US" dirty="0">
                <a:sym typeface="Wingdings" charset="2"/>
              </a:rPr>
              <a:t>support (</a:t>
            </a:r>
            <a:r>
              <a:rPr lang="en-US" dirty="0" smtClean="0">
                <a:sym typeface="Wingdings" charset="2"/>
              </a:rPr>
              <a:t>ABCD)</a:t>
            </a:r>
            <a:r>
              <a:rPr lang="en-US" dirty="0">
                <a:sym typeface="Wingdings" charset="2"/>
              </a:rPr>
              <a:t>/support (</a:t>
            </a:r>
            <a:r>
              <a:rPr lang="en-US" dirty="0" smtClean="0">
                <a:sym typeface="Wingdings" charset="2"/>
              </a:rPr>
              <a:t>AB)</a:t>
            </a:r>
          </a:p>
          <a:p>
            <a:pPr lvl="2" eaLnBrk="1" hangingPunct="1"/>
            <a:r>
              <a:rPr lang="en-US" dirty="0">
                <a:sym typeface="Wingdings" charset="2"/>
              </a:rPr>
              <a:t>support(</a:t>
            </a:r>
            <a:r>
              <a:rPr lang="en-US" dirty="0" smtClean="0">
                <a:sym typeface="Wingdings" charset="2"/>
              </a:rPr>
              <a:t>AB)</a:t>
            </a:r>
            <a:r>
              <a:rPr lang="en-US" dirty="0">
                <a:sym typeface="Wingdings" charset="2"/>
              </a:rPr>
              <a:t> </a:t>
            </a:r>
            <a:r>
              <a:rPr lang="en-US" dirty="0" smtClean="0">
                <a:sym typeface="Wingdings" charset="2"/>
              </a:rPr>
              <a:t>&gt;= support </a:t>
            </a:r>
            <a:r>
              <a:rPr lang="en-US" dirty="0">
                <a:sym typeface="Wingdings" charset="2"/>
              </a:rPr>
              <a:t>(</a:t>
            </a:r>
            <a:r>
              <a:rPr lang="en-US" dirty="0" smtClean="0">
                <a:sym typeface="Wingdings" charset="2"/>
              </a:rPr>
              <a:t>ABC)</a:t>
            </a:r>
          </a:p>
          <a:p>
            <a:pPr lvl="2" eaLnBrk="1" hangingPunct="1"/>
            <a:r>
              <a:rPr lang="en-US" dirty="0" smtClean="0">
                <a:sym typeface="Wingdings" charset="2"/>
              </a:rPr>
              <a:t>So C(ABC-&gt;D) &gt;= C(AB-&gt;CD)</a:t>
            </a:r>
          </a:p>
          <a:p>
            <a:pPr eaLnBrk="1" hangingPunct="1"/>
            <a:r>
              <a:rPr lang="en-US" dirty="0" smtClean="0"/>
              <a:t>if </a:t>
            </a:r>
            <a:r>
              <a:rPr lang="en-US" dirty="0" err="1" smtClean="0"/>
              <a:t>min_conf</a:t>
            </a:r>
            <a:r>
              <a:rPr lang="en-US" dirty="0" smtClean="0"/>
              <a:t> is not satisfied, no need to generate rules with larger right-hand-side (RHS)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D3D16-6649-4D35-92FC-29CD424D694E}" type="slidenum">
              <a:rPr lang="en-US"/>
              <a:pPr/>
              <a:t>28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96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Algorithm: Rule pruning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1066800" y="169227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6" name="Visio" r:id="rId3" imgW="8671306" imgH="4782859" progId="Visio.Drawing.11">
                  <p:embed/>
                </p:oleObj>
              </mc:Choice>
              <mc:Fallback>
                <p:oleObj name="Visio" r:id="rId3" imgW="8671306" imgH="478285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9227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09600" y="1339850"/>
            <a:ext cx="202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CC3300"/>
                </a:solidFill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692275"/>
            <a:ext cx="8153400" cy="4784725"/>
            <a:chOff x="96" y="894"/>
            <a:chExt cx="5136" cy="3014"/>
          </a:xfrm>
        </p:grpSpPr>
        <p:graphicFrame>
          <p:nvGraphicFramePr>
            <p:cNvPr id="34819" name="Object 6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57" name="Visio" r:id="rId5" imgW="8671306" imgH="4782859" progId="Visio.Drawing.11">
                    <p:embed/>
                  </p:oleObj>
                </mc:Choice>
                <mc:Fallback>
                  <p:oleObj name="Visio" r:id="rId5" imgW="8671306" imgH="4782859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Pruned Rules</a:t>
              </a:r>
            </a:p>
          </p:txBody>
        </p:sp>
      </p:grp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1219200" y="255905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57200" y="1873250"/>
            <a:ext cx="13716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Low Confidence Rule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own words to explain why starting from longest LHS is an efficient method to generate associate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CA51-4C95-44B8-9BF8-87017473ED2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" y="228600"/>
            <a:ext cx="91630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62960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533400" y="3581400"/>
            <a:ext cx="3452812" cy="609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6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3400" cy="990600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imitation of confidence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8610600" cy="198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100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75 bought movies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60 bought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40 bought both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114800" y="2743200"/>
            <a:ext cx="3429000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{movies}-&gt;{games} </a:t>
            </a:r>
            <a:endParaRPr lang="en-US" dirty="0"/>
          </a:p>
          <a:p>
            <a:r>
              <a:rPr lang="en-US" dirty="0"/>
              <a:t>support </a:t>
            </a:r>
            <a:r>
              <a:rPr lang="en-US" dirty="0" smtClean="0"/>
              <a:t>40/100=0.4</a:t>
            </a:r>
            <a:endParaRPr lang="en-US" dirty="0"/>
          </a:p>
          <a:p>
            <a:r>
              <a:rPr lang="en-US" dirty="0"/>
              <a:t>confidence </a:t>
            </a:r>
            <a:r>
              <a:rPr lang="en-US" dirty="0" smtClean="0"/>
              <a:t>40/75=0.53</a:t>
            </a:r>
            <a:endParaRPr lang="en-US" dirty="0"/>
          </a:p>
          <a:p>
            <a:endParaRPr lang="en-US" dirty="0"/>
          </a:p>
          <a:p>
            <a:r>
              <a:rPr lang="en-US" dirty="0"/>
              <a:t>{</a:t>
            </a:r>
            <a:r>
              <a:rPr lang="en-US" dirty="0" smtClean="0"/>
              <a:t>games}-&gt;{movies} </a:t>
            </a:r>
            <a:endParaRPr lang="en-US" dirty="0"/>
          </a:p>
          <a:p>
            <a:r>
              <a:rPr lang="en-US" dirty="0"/>
              <a:t>support </a:t>
            </a:r>
            <a:r>
              <a:rPr lang="en-US" dirty="0" smtClean="0"/>
              <a:t>40/100=0.4</a:t>
            </a:r>
            <a:endParaRPr lang="en-US" dirty="0"/>
          </a:p>
          <a:p>
            <a:r>
              <a:rPr lang="en-US" dirty="0"/>
              <a:t>confidence </a:t>
            </a:r>
            <a:r>
              <a:rPr lang="en-US" dirty="0" smtClean="0"/>
              <a:t>40/60=0.67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Both seem to be strong rules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B08A1-F5E6-4118-A8BE-F9581FE09007}" type="slidenum">
              <a:rPr lang="en-US"/>
              <a:pPr/>
              <a:t>31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However,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352800"/>
            <a:ext cx="5410200" cy="2362200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P(movies) = 75/100=0.75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P(games) = 60/100=0.6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P(movies &amp; games</a:t>
            </a:r>
            <a:r>
              <a:rPr lang="en-US" sz="2400" dirty="0" smtClean="0">
                <a:sym typeface="Symbol" charset="2"/>
              </a:rPr>
              <a:t>) = 40/100=0.4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315200" cy="1643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100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75 bought movies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60 bought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/>
              <a:t>40 bought both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482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sym typeface="Symbol" charset="2"/>
              </a:rPr>
              <a:t>Correlation(movies, games) </a:t>
            </a:r>
            <a:r>
              <a:rPr lang="en-US" dirty="0">
                <a:sym typeface="Symbol" charset="2"/>
              </a:rPr>
              <a:t>= </a:t>
            </a:r>
            <a:r>
              <a:rPr lang="en-US" dirty="0" smtClean="0"/>
              <a:t>P</a:t>
            </a:r>
            <a:r>
              <a:rPr lang="en-US" dirty="0"/>
              <a:t>(movies &amp; games</a:t>
            </a:r>
            <a:r>
              <a:rPr lang="en-US" dirty="0" smtClean="0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/ [P(movies)  P(games) ] =0.4/(0.75*0.6)=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0.89</a:t>
            </a:r>
          </a:p>
          <a:p>
            <a:pPr lvl="1"/>
            <a:endParaRPr lang="en-US" sz="2000" dirty="0" smtClean="0">
              <a:sym typeface="Symbol" charset="2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sym typeface="Symbol" charset="2"/>
              </a:rPr>
              <a:t>Correlation&lt;1 means negative correlation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32766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 people tend not to buy movies and games together!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confidence measure is sometimes misleading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B4FB6-5C58-40F9-9485-2176DD3B82BD}" type="slidenum">
              <a:rPr lang="en-US"/>
              <a:pPr/>
              <a:t>32</a:t>
            </a:fld>
            <a:endParaRPr lang="en-US"/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Metric: Lift (correlation)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7848600" cy="3657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 smtClean="0">
                <a:sym typeface="Symbol" charset="2"/>
              </a:rPr>
              <a:t>Measure of dependent/correlated events: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lift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Lift (A =&gt; B) = support({A,B})/(support(A)*support(B))</a:t>
            </a:r>
          </a:p>
        </p:txBody>
      </p:sp>
      <p:graphicFrame>
        <p:nvGraphicFramePr>
          <p:cNvPr id="3993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026028"/>
              </p:ext>
            </p:extLst>
          </p:nvPr>
        </p:nvGraphicFramePr>
        <p:xfrm>
          <a:off x="1495759" y="2590800"/>
          <a:ext cx="30321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2" name="Equation" r:id="rId4" imgW="1574640" imgH="419040" progId="Equation.3">
                  <p:embed/>
                </p:oleObj>
              </mc:Choice>
              <mc:Fallback>
                <p:oleObj name="Equation" r:id="rId4" imgW="157464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59" y="2590800"/>
                        <a:ext cx="30321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Text Box 34"/>
          <p:cNvSpPr txBox="1">
            <a:spLocks noChangeArrowheads="1"/>
          </p:cNvSpPr>
          <p:nvPr/>
        </p:nvSpPr>
        <p:spPr bwMode="auto">
          <a:xfrm>
            <a:off x="1219200" y="3733800"/>
            <a:ext cx="74676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 smtClean="0">
                <a:latin typeface="Arial" charset="0"/>
              </a:rPr>
              <a:t>Association rules should have &gt;1 lift to be meaningful</a:t>
            </a:r>
            <a:endParaRPr lang="en-US" sz="2000" b="1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949E8-4F88-4877-9B60-F6CACA8BF5CF}" type="slidenum">
              <a:rPr lang="en-US"/>
              <a:pPr/>
              <a:t>33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Lift (correlation) Measure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6982"/>
              </p:ext>
            </p:extLst>
          </p:nvPr>
        </p:nvGraphicFramePr>
        <p:xfrm>
          <a:off x="533400" y="17526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game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Movie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movie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9200" y="41910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P(buy game)=0.6</a:t>
            </a:r>
            <a:endParaRPr lang="en-US" dirty="0"/>
          </a:p>
          <a:p>
            <a:r>
              <a:rPr lang="en-US" dirty="0" smtClean="0"/>
              <a:t>P(not buy movie</a:t>
            </a:r>
            <a:r>
              <a:rPr lang="en-US" dirty="0"/>
              <a:t>) </a:t>
            </a:r>
            <a:r>
              <a:rPr lang="en-US" dirty="0" smtClean="0"/>
              <a:t>=0.25</a:t>
            </a:r>
            <a:endParaRPr lang="en-US" dirty="0"/>
          </a:p>
          <a:p>
            <a:r>
              <a:rPr lang="en-US" dirty="0" smtClean="0"/>
              <a:t>P(buy game &amp; not buy movie</a:t>
            </a:r>
            <a:r>
              <a:rPr lang="en-US" dirty="0"/>
              <a:t>) </a:t>
            </a:r>
            <a:r>
              <a:rPr lang="en-US" dirty="0" smtClean="0"/>
              <a:t>=0.20</a:t>
            </a:r>
            <a:endParaRPr lang="en-US" dirty="0"/>
          </a:p>
          <a:p>
            <a:r>
              <a:rPr lang="en-US" dirty="0" smtClean="0"/>
              <a:t>Lift (</a:t>
            </a:r>
            <a:r>
              <a:rPr lang="en-US" dirty="0" smtClean="0">
                <a:solidFill>
                  <a:srgbClr val="FF0000"/>
                </a:solidFill>
              </a:rPr>
              <a:t>buy game -&gt; not buy movie</a:t>
            </a:r>
            <a:r>
              <a:rPr lang="en-US" dirty="0" smtClean="0"/>
              <a:t>)</a:t>
            </a:r>
          </a:p>
          <a:p>
            <a:r>
              <a:rPr lang="en-US" dirty="0" smtClean="0"/>
              <a:t>=0.20/(0.6*0.25)=</a:t>
            </a:r>
            <a:r>
              <a:rPr lang="en-US" dirty="0" smtClean="0">
                <a:solidFill>
                  <a:srgbClr val="FF0000"/>
                </a:solidFill>
              </a:rPr>
              <a:t>1.33 </a:t>
            </a:r>
            <a:r>
              <a:rPr lang="en-US" dirty="0">
                <a:solidFill>
                  <a:srgbClr val="FF0000"/>
                </a:solidFill>
              </a:rPr>
              <a:t>&gt;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5715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Strong rule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486400" y="5562600"/>
            <a:ext cx="685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measures</a:t>
            </a:r>
            <a:endParaRPr lang="en-US" dirty="0"/>
          </a:p>
        </p:txBody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rule algorithms tend to produce too many rules </a:t>
            </a:r>
          </a:p>
          <a:p>
            <a:pPr lvl="1"/>
            <a:r>
              <a:rPr lang="en-US" dirty="0"/>
              <a:t>many of them are uninteresting or </a:t>
            </a:r>
            <a:r>
              <a:rPr lang="en-US" dirty="0" smtClean="0"/>
              <a:t>redundant</a:t>
            </a:r>
          </a:p>
          <a:p>
            <a:pPr lvl="1"/>
            <a:r>
              <a:rPr lang="en-US" dirty="0" smtClean="0"/>
              <a:t>Uninteresting if it is known knowledge</a:t>
            </a:r>
            <a:endParaRPr lang="en-US" dirty="0"/>
          </a:p>
          <a:p>
            <a:pPr lvl="1"/>
            <a:r>
              <a:rPr lang="en-US" dirty="0"/>
              <a:t>Redundant if {A,B,C} </a:t>
            </a:r>
            <a:r>
              <a:rPr lang="en-US" dirty="0">
                <a:sym typeface="Symbol" charset="0"/>
              </a:rPr>
              <a:t> {D} and </a:t>
            </a:r>
            <a:r>
              <a:rPr lang="en-US" dirty="0"/>
              <a:t>{A,B} </a:t>
            </a:r>
            <a:r>
              <a:rPr lang="en-US" dirty="0">
                <a:sym typeface="Symbol" charset="0"/>
              </a:rPr>
              <a:t> {D}  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have same support &amp; confidence</a:t>
            </a:r>
          </a:p>
          <a:p>
            <a:pPr lvl="1"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9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C1289-BFED-4015-A995-4DCF840708A4}" type="slidenum">
              <a:rPr lang="en-US"/>
              <a:pPr/>
              <a:t>35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Interestingness via Unexpectedness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447800"/>
            <a:ext cx="8275637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Need to model expectation of users (domain knowledge)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Need to combine expectation of users with evidence from data (i.e., extracted patterns)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5222875" y="1947863"/>
            <a:ext cx="3508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+</a:t>
            </a:r>
            <a:endParaRPr lang="en-US" sz="1400" b="1">
              <a:latin typeface="Arial" charset="0"/>
            </a:endParaRP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5545138" y="2033588"/>
            <a:ext cx="274637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Pattern expected to be frequent</a:t>
            </a:r>
            <a:endParaRPr lang="en-US" sz="1400" b="1">
              <a:latin typeface="Arial" charset="0"/>
            </a:endParaRP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5243513" y="2368550"/>
            <a:ext cx="2651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-</a:t>
            </a:r>
            <a:endParaRPr lang="en-US" sz="1400" b="1">
              <a:latin typeface="Arial" charset="0"/>
            </a:endParaRPr>
          </a:p>
        </p:txBody>
      </p:sp>
      <p:sp>
        <p:nvSpPr>
          <p:cNvPr id="43017" name="Rectangle 7"/>
          <p:cNvSpPr>
            <a:spLocks noChangeArrowheads="1"/>
          </p:cNvSpPr>
          <p:nvPr/>
        </p:nvSpPr>
        <p:spPr bwMode="auto">
          <a:xfrm>
            <a:off x="5545138" y="2473325"/>
            <a:ext cx="28956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Pattern expected to be infrequent</a:t>
            </a:r>
            <a:endParaRPr lang="en-US" sz="1400" b="1">
              <a:latin typeface="Arial" charset="0"/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5545138" y="2840038"/>
            <a:ext cx="2451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Pattern found to be frequent</a:t>
            </a:r>
            <a:endParaRPr lang="en-US" sz="1400" b="1">
              <a:latin typeface="Arial" charset="0"/>
            </a:endParaRPr>
          </a:p>
        </p:txBody>
      </p:sp>
      <p:sp>
        <p:nvSpPr>
          <p:cNvPr id="43019" name="Rectangle 9"/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Rectangle 10"/>
          <p:cNvSpPr>
            <a:spLocks noChangeArrowheads="1"/>
          </p:cNvSpPr>
          <p:nvPr/>
        </p:nvSpPr>
        <p:spPr bwMode="auto">
          <a:xfrm>
            <a:off x="5545138" y="3284538"/>
            <a:ext cx="26003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Pattern found to be infrequent</a:t>
            </a:r>
            <a:endParaRPr lang="en-US" sz="1400" b="1">
              <a:latin typeface="Arial" charset="0"/>
            </a:endParaRPr>
          </a:p>
        </p:txBody>
      </p:sp>
      <p:sp>
        <p:nvSpPr>
          <p:cNvPr id="43021" name="Rectangle 11"/>
          <p:cNvSpPr>
            <a:spLocks noChangeArrowheads="1"/>
          </p:cNvSpPr>
          <p:nvPr/>
        </p:nvSpPr>
        <p:spPr bwMode="auto">
          <a:xfrm>
            <a:off x="5202238" y="3971925"/>
            <a:ext cx="3508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+</a:t>
            </a:r>
            <a:endParaRPr lang="en-US" sz="1400" b="1">
              <a:latin typeface="Arial" charset="0"/>
            </a:endParaRPr>
          </a:p>
        </p:txBody>
      </p:sp>
      <p:sp>
        <p:nvSpPr>
          <p:cNvPr id="43022" name="Rectangle 12"/>
          <p:cNvSpPr>
            <a:spLocks noChangeArrowheads="1"/>
          </p:cNvSpPr>
          <p:nvPr/>
        </p:nvSpPr>
        <p:spPr bwMode="auto">
          <a:xfrm>
            <a:off x="5243513" y="4456113"/>
            <a:ext cx="2651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-</a:t>
            </a:r>
            <a:endParaRPr lang="en-US" sz="1400" b="1">
              <a:latin typeface="Arial" charset="0"/>
            </a:endParaRPr>
          </a:p>
        </p:txBody>
      </p:sp>
      <p:sp>
        <p:nvSpPr>
          <p:cNvPr id="43023" name="Rectangle 13"/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Rectangle 14"/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5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Rectangle 15"/>
          <p:cNvSpPr>
            <a:spLocks noChangeArrowheads="1"/>
          </p:cNvSpPr>
          <p:nvPr/>
        </p:nvSpPr>
        <p:spPr bwMode="auto">
          <a:xfrm>
            <a:off x="6005513" y="4051300"/>
            <a:ext cx="163512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Expected Patterns</a:t>
            </a:r>
            <a:endParaRPr lang="en-US" sz="1400" b="1">
              <a:latin typeface="Arial" charset="0"/>
            </a:endParaRPr>
          </a:p>
        </p:txBody>
      </p:sp>
      <p:sp>
        <p:nvSpPr>
          <p:cNvPr id="43026" name="Rectangle 16"/>
          <p:cNvSpPr>
            <a:spLocks noChangeArrowheads="1"/>
          </p:cNvSpPr>
          <p:nvPr/>
        </p:nvSpPr>
        <p:spPr bwMode="auto">
          <a:xfrm>
            <a:off x="5661025" y="3952875"/>
            <a:ext cx="265113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-</a:t>
            </a:r>
            <a:endParaRPr lang="en-US" sz="1400" b="1">
              <a:latin typeface="Arial" charset="0"/>
            </a:endParaRPr>
          </a:p>
        </p:txBody>
      </p:sp>
      <p:sp>
        <p:nvSpPr>
          <p:cNvPr id="43027" name="Freeform 17"/>
          <p:cNvSpPr>
            <a:spLocks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99546569 h 316"/>
              <a:gd name="T2" fmla="*/ 1889919 w 316"/>
              <a:gd name="T3" fmla="*/ 80645000 h 316"/>
              <a:gd name="T4" fmla="*/ 6299994 w 316"/>
              <a:gd name="T5" fmla="*/ 63003906 h 316"/>
              <a:gd name="T6" fmla="*/ 15120938 w 316"/>
              <a:gd name="T7" fmla="*/ 47252731 h 316"/>
              <a:gd name="T8" fmla="*/ 25831800 w 316"/>
              <a:gd name="T9" fmla="*/ 32131794 h 316"/>
              <a:gd name="T10" fmla="*/ 39062025 w 316"/>
              <a:gd name="T11" fmla="*/ 19531013 h 316"/>
              <a:gd name="T12" fmla="*/ 54813200 w 316"/>
              <a:gd name="T13" fmla="*/ 10080625 h 316"/>
              <a:gd name="T14" fmla="*/ 71824056 w 316"/>
              <a:gd name="T15" fmla="*/ 3779838 h 316"/>
              <a:gd name="T16" fmla="*/ 90095388 w 316"/>
              <a:gd name="T17" fmla="*/ 0 h 316"/>
              <a:gd name="T18" fmla="*/ 108996956 w 316"/>
              <a:gd name="T19" fmla="*/ 0 h 316"/>
              <a:gd name="T20" fmla="*/ 126638050 w 316"/>
              <a:gd name="T21" fmla="*/ 3779838 h 316"/>
              <a:gd name="T22" fmla="*/ 143648906 w 316"/>
              <a:gd name="T23" fmla="*/ 10080625 h 316"/>
              <a:gd name="T24" fmla="*/ 159400081 w 316"/>
              <a:gd name="T25" fmla="*/ 19531013 h 316"/>
              <a:gd name="T26" fmla="*/ 172631100 w 316"/>
              <a:gd name="T27" fmla="*/ 32131794 h 316"/>
              <a:gd name="T28" fmla="*/ 183971406 w 316"/>
              <a:gd name="T29" fmla="*/ 47252731 h 316"/>
              <a:gd name="T30" fmla="*/ 192162113 w 316"/>
              <a:gd name="T31" fmla="*/ 63003906 h 316"/>
              <a:gd name="T32" fmla="*/ 197832663 w 316"/>
              <a:gd name="T33" fmla="*/ 80645000 h 316"/>
              <a:gd name="T34" fmla="*/ 199092344 w 316"/>
              <a:gd name="T35" fmla="*/ 99546569 h 316"/>
              <a:gd name="T36" fmla="*/ 197832663 w 316"/>
              <a:gd name="T37" fmla="*/ 117817106 h 316"/>
              <a:gd name="T38" fmla="*/ 192162113 w 316"/>
              <a:gd name="T39" fmla="*/ 136088438 h 316"/>
              <a:gd name="T40" fmla="*/ 183971406 w 316"/>
              <a:gd name="T41" fmla="*/ 151839613 h 316"/>
              <a:gd name="T42" fmla="*/ 172631100 w 316"/>
              <a:gd name="T43" fmla="*/ 166960550 h 316"/>
              <a:gd name="T44" fmla="*/ 159400081 w 316"/>
              <a:gd name="T45" fmla="*/ 179561331 h 316"/>
              <a:gd name="T46" fmla="*/ 143648906 w 316"/>
              <a:gd name="T47" fmla="*/ 189011719 h 316"/>
              <a:gd name="T48" fmla="*/ 126638050 w 316"/>
              <a:gd name="T49" fmla="*/ 195312506 h 316"/>
              <a:gd name="T50" fmla="*/ 108996956 w 316"/>
              <a:gd name="T51" fmla="*/ 199092344 h 316"/>
              <a:gd name="T52" fmla="*/ 90095388 w 316"/>
              <a:gd name="T53" fmla="*/ 199092344 h 316"/>
              <a:gd name="T54" fmla="*/ 71824056 w 316"/>
              <a:gd name="T55" fmla="*/ 195312506 h 316"/>
              <a:gd name="T56" fmla="*/ 54813200 w 316"/>
              <a:gd name="T57" fmla="*/ 189011719 h 316"/>
              <a:gd name="T58" fmla="*/ 39062025 w 316"/>
              <a:gd name="T59" fmla="*/ 179561331 h 316"/>
              <a:gd name="T60" fmla="*/ 25831800 w 316"/>
              <a:gd name="T61" fmla="*/ 166960550 h 316"/>
              <a:gd name="T62" fmla="*/ 15120938 w 316"/>
              <a:gd name="T63" fmla="*/ 151839613 h 316"/>
              <a:gd name="T64" fmla="*/ 6299994 w 316"/>
              <a:gd name="T65" fmla="*/ 136088438 h 316"/>
              <a:gd name="T66" fmla="*/ 1889919 w 316"/>
              <a:gd name="T67" fmla="*/ 117817106 h 316"/>
              <a:gd name="T68" fmla="*/ 0 w 316"/>
              <a:gd name="T69" fmla="*/ 99546569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Rectangle 18"/>
          <p:cNvSpPr>
            <a:spLocks noChangeArrowheads="1"/>
          </p:cNvSpPr>
          <p:nvPr/>
        </p:nvSpPr>
        <p:spPr bwMode="auto">
          <a:xfrm>
            <a:off x="5619750" y="4456113"/>
            <a:ext cx="3508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600">
                <a:solidFill>
                  <a:srgbClr val="000000"/>
                </a:solidFill>
                <a:latin typeface="Arial" charset="0"/>
              </a:rPr>
              <a:t>+</a:t>
            </a:r>
            <a:endParaRPr lang="en-US" sz="1400" b="1">
              <a:latin typeface="Arial" charset="0"/>
            </a:endParaRPr>
          </a:p>
        </p:txBody>
      </p:sp>
      <p:sp>
        <p:nvSpPr>
          <p:cNvPr id="43029" name="Freeform 19"/>
          <p:cNvSpPr>
            <a:spLocks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99546569 h 316"/>
              <a:gd name="T2" fmla="*/ 1889919 w 316"/>
              <a:gd name="T3" fmla="*/ 80645000 h 316"/>
              <a:gd name="T4" fmla="*/ 6930231 w 316"/>
              <a:gd name="T5" fmla="*/ 63003906 h 316"/>
              <a:gd name="T6" fmla="*/ 15120938 w 316"/>
              <a:gd name="T7" fmla="*/ 47252731 h 316"/>
              <a:gd name="T8" fmla="*/ 25831800 w 316"/>
              <a:gd name="T9" fmla="*/ 32131794 h 316"/>
              <a:gd name="T10" fmla="*/ 39692263 w 316"/>
              <a:gd name="T11" fmla="*/ 19531013 h 316"/>
              <a:gd name="T12" fmla="*/ 54813200 w 316"/>
              <a:gd name="T13" fmla="*/ 9450388 h 316"/>
              <a:gd name="T14" fmla="*/ 72454294 w 316"/>
              <a:gd name="T15" fmla="*/ 3779838 h 316"/>
              <a:gd name="T16" fmla="*/ 90095388 w 316"/>
              <a:gd name="T17" fmla="*/ 0 h 316"/>
              <a:gd name="T18" fmla="*/ 108996956 w 316"/>
              <a:gd name="T19" fmla="*/ 0 h 316"/>
              <a:gd name="T20" fmla="*/ 126638050 w 316"/>
              <a:gd name="T21" fmla="*/ 3779838 h 316"/>
              <a:gd name="T22" fmla="*/ 144279144 w 316"/>
              <a:gd name="T23" fmla="*/ 9450388 h 316"/>
              <a:gd name="T24" fmla="*/ 159400081 w 316"/>
              <a:gd name="T25" fmla="*/ 19531013 h 316"/>
              <a:gd name="T26" fmla="*/ 173890781 w 316"/>
              <a:gd name="T27" fmla="*/ 32131794 h 316"/>
              <a:gd name="T28" fmla="*/ 183971406 w 316"/>
              <a:gd name="T29" fmla="*/ 47252731 h 316"/>
              <a:gd name="T30" fmla="*/ 192162113 w 316"/>
              <a:gd name="T31" fmla="*/ 63003906 h 316"/>
              <a:gd name="T32" fmla="*/ 197832663 w 316"/>
              <a:gd name="T33" fmla="*/ 80645000 h 316"/>
              <a:gd name="T34" fmla="*/ 199092344 w 316"/>
              <a:gd name="T35" fmla="*/ 99546569 h 316"/>
              <a:gd name="T36" fmla="*/ 197832663 w 316"/>
              <a:gd name="T37" fmla="*/ 117817106 h 316"/>
              <a:gd name="T38" fmla="*/ 192162113 w 316"/>
              <a:gd name="T39" fmla="*/ 134827963 h 316"/>
              <a:gd name="T40" fmla="*/ 183971406 w 316"/>
              <a:gd name="T41" fmla="*/ 151839613 h 316"/>
              <a:gd name="T42" fmla="*/ 173890781 w 316"/>
              <a:gd name="T43" fmla="*/ 166960550 h 316"/>
              <a:gd name="T44" fmla="*/ 159400081 w 316"/>
              <a:gd name="T45" fmla="*/ 179561331 h 316"/>
              <a:gd name="T46" fmla="*/ 144279144 w 316"/>
              <a:gd name="T47" fmla="*/ 189011719 h 316"/>
              <a:gd name="T48" fmla="*/ 126638050 w 316"/>
              <a:gd name="T49" fmla="*/ 195312506 h 316"/>
              <a:gd name="T50" fmla="*/ 108996956 w 316"/>
              <a:gd name="T51" fmla="*/ 199092344 h 316"/>
              <a:gd name="T52" fmla="*/ 90095388 w 316"/>
              <a:gd name="T53" fmla="*/ 199092344 h 316"/>
              <a:gd name="T54" fmla="*/ 72454294 w 316"/>
              <a:gd name="T55" fmla="*/ 195312506 h 316"/>
              <a:gd name="T56" fmla="*/ 54813200 w 316"/>
              <a:gd name="T57" fmla="*/ 189011719 h 316"/>
              <a:gd name="T58" fmla="*/ 39692263 w 316"/>
              <a:gd name="T59" fmla="*/ 179561331 h 316"/>
              <a:gd name="T60" fmla="*/ 25831800 w 316"/>
              <a:gd name="T61" fmla="*/ 166960550 h 316"/>
              <a:gd name="T62" fmla="*/ 15120938 w 316"/>
              <a:gd name="T63" fmla="*/ 151839613 h 316"/>
              <a:gd name="T64" fmla="*/ 6930231 w 316"/>
              <a:gd name="T65" fmla="*/ 134827963 h 316"/>
              <a:gd name="T66" fmla="*/ 1889919 w 316"/>
              <a:gd name="T67" fmla="*/ 117817106 h 316"/>
              <a:gd name="T68" fmla="*/ 0 w 316"/>
              <a:gd name="T69" fmla="*/ 99546569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Rectangle 20"/>
          <p:cNvSpPr>
            <a:spLocks noChangeArrowheads="1"/>
          </p:cNvSpPr>
          <p:nvPr/>
        </p:nvSpPr>
        <p:spPr bwMode="auto">
          <a:xfrm>
            <a:off x="6005513" y="4554538"/>
            <a:ext cx="1858962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>
                <a:solidFill>
                  <a:srgbClr val="000000"/>
                </a:solidFill>
                <a:latin typeface="Arial" charset="0"/>
              </a:rPr>
              <a:t>Unexpected Patterns</a:t>
            </a:r>
            <a:endParaRPr lang="en-US" sz="1400" b="1">
              <a:latin typeface="Arial" charset="0"/>
            </a:endParaRPr>
          </a:p>
        </p:txBody>
      </p:sp>
      <p:sp>
        <p:nvSpPr>
          <p:cNvPr id="43031" name="Freeform 21"/>
          <p:cNvSpPr>
            <a:spLocks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99546569 h 316"/>
              <a:gd name="T2" fmla="*/ 1889919 w 316"/>
              <a:gd name="T3" fmla="*/ 80645000 h 316"/>
              <a:gd name="T4" fmla="*/ 6299994 w 316"/>
              <a:gd name="T5" fmla="*/ 63003906 h 316"/>
              <a:gd name="T6" fmla="*/ 15120938 w 316"/>
              <a:gd name="T7" fmla="*/ 47252731 h 316"/>
              <a:gd name="T8" fmla="*/ 25831800 w 316"/>
              <a:gd name="T9" fmla="*/ 32131794 h 316"/>
              <a:gd name="T10" fmla="*/ 39062025 w 316"/>
              <a:gd name="T11" fmla="*/ 19531013 h 316"/>
              <a:gd name="T12" fmla="*/ 54813200 w 316"/>
              <a:gd name="T13" fmla="*/ 10080625 h 316"/>
              <a:gd name="T14" fmla="*/ 71824056 w 316"/>
              <a:gd name="T15" fmla="*/ 3779838 h 316"/>
              <a:gd name="T16" fmla="*/ 90095388 w 316"/>
              <a:gd name="T17" fmla="*/ 0 h 316"/>
              <a:gd name="T18" fmla="*/ 108996956 w 316"/>
              <a:gd name="T19" fmla="*/ 0 h 316"/>
              <a:gd name="T20" fmla="*/ 126638050 w 316"/>
              <a:gd name="T21" fmla="*/ 3779838 h 316"/>
              <a:gd name="T22" fmla="*/ 143648906 w 316"/>
              <a:gd name="T23" fmla="*/ 10080625 h 316"/>
              <a:gd name="T24" fmla="*/ 159400081 w 316"/>
              <a:gd name="T25" fmla="*/ 19531013 h 316"/>
              <a:gd name="T26" fmla="*/ 172631100 w 316"/>
              <a:gd name="T27" fmla="*/ 32131794 h 316"/>
              <a:gd name="T28" fmla="*/ 183971406 w 316"/>
              <a:gd name="T29" fmla="*/ 47252731 h 316"/>
              <a:gd name="T30" fmla="*/ 192162113 w 316"/>
              <a:gd name="T31" fmla="*/ 63003906 h 316"/>
              <a:gd name="T32" fmla="*/ 197832663 w 316"/>
              <a:gd name="T33" fmla="*/ 80645000 h 316"/>
              <a:gd name="T34" fmla="*/ 199092344 w 316"/>
              <a:gd name="T35" fmla="*/ 99546569 h 316"/>
              <a:gd name="T36" fmla="*/ 197832663 w 316"/>
              <a:gd name="T37" fmla="*/ 117817106 h 316"/>
              <a:gd name="T38" fmla="*/ 192162113 w 316"/>
              <a:gd name="T39" fmla="*/ 136088438 h 316"/>
              <a:gd name="T40" fmla="*/ 183971406 w 316"/>
              <a:gd name="T41" fmla="*/ 151839613 h 316"/>
              <a:gd name="T42" fmla="*/ 172631100 w 316"/>
              <a:gd name="T43" fmla="*/ 166960550 h 316"/>
              <a:gd name="T44" fmla="*/ 159400081 w 316"/>
              <a:gd name="T45" fmla="*/ 179561331 h 316"/>
              <a:gd name="T46" fmla="*/ 143648906 w 316"/>
              <a:gd name="T47" fmla="*/ 189011719 h 316"/>
              <a:gd name="T48" fmla="*/ 126638050 w 316"/>
              <a:gd name="T49" fmla="*/ 195312506 h 316"/>
              <a:gd name="T50" fmla="*/ 108996956 w 316"/>
              <a:gd name="T51" fmla="*/ 199092344 h 316"/>
              <a:gd name="T52" fmla="*/ 90095388 w 316"/>
              <a:gd name="T53" fmla="*/ 199092344 h 316"/>
              <a:gd name="T54" fmla="*/ 71824056 w 316"/>
              <a:gd name="T55" fmla="*/ 195312506 h 316"/>
              <a:gd name="T56" fmla="*/ 54813200 w 316"/>
              <a:gd name="T57" fmla="*/ 189011719 h 316"/>
              <a:gd name="T58" fmla="*/ 39062025 w 316"/>
              <a:gd name="T59" fmla="*/ 179561331 h 316"/>
              <a:gd name="T60" fmla="*/ 25831800 w 316"/>
              <a:gd name="T61" fmla="*/ 166960550 h 316"/>
              <a:gd name="T62" fmla="*/ 15120938 w 316"/>
              <a:gd name="T63" fmla="*/ 151839613 h 316"/>
              <a:gd name="T64" fmla="*/ 6299994 w 316"/>
              <a:gd name="T65" fmla="*/ 136088438 h 316"/>
              <a:gd name="T66" fmla="*/ 1889919 w 316"/>
              <a:gd name="T67" fmla="*/ 117817106 h 316"/>
              <a:gd name="T68" fmla="*/ 0 w 316"/>
              <a:gd name="T69" fmla="*/ 99546569 h 3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16"/>
              <a:gd name="T106" fmla="*/ 0 h 316"/>
              <a:gd name="T107" fmla="*/ 316 w 316"/>
              <a:gd name="T108" fmla="*/ 316 h 3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10" name="Object 22"/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Bitmap Image" r:id="rId4" imgW="5695238" imgH="5638095" progId="PBrush">
                  <p:embed/>
                </p:oleObj>
              </mc:Choice>
              <mc:Fallback>
                <p:oleObj name="Bitmap Image" r:id="rId4" imgW="5695238" imgH="5638095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Weka Association Rules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Implemented a variation of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 smtClean="0"/>
              <a:t>algorithm </a:t>
            </a:r>
            <a:r>
              <a:rPr lang="en-US" dirty="0" smtClean="0"/>
              <a:t>that </a:t>
            </a:r>
            <a:r>
              <a:rPr lang="en-US" dirty="0" smtClean="0"/>
              <a:t>iteratively reduces the minimum support until it finds the required number of rules with the given minimum </a:t>
            </a:r>
            <a:r>
              <a:rPr lang="en-US" dirty="0" smtClean="0"/>
              <a:t>confidence.</a:t>
            </a:r>
            <a:endParaRPr lang="en-US" dirty="0" smtClean="0"/>
          </a:p>
          <a:p>
            <a:pPr eaLnBrk="1" hangingPunct="1"/>
            <a:r>
              <a:rPr lang="en-US" dirty="0" smtClean="0"/>
              <a:t>Allows mining of “class association rules”.  If the data has a class label attribute, the right hand side of a rule can be restricted to that </a:t>
            </a:r>
            <a:r>
              <a:rPr lang="en-US" dirty="0" smtClean="0"/>
              <a:t>label.</a:t>
            </a: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78185B-01F5-4D60-81FA-4ADDC08F27A3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Association Rule Measures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what levels of support, confidence and lift should we aim for?</a:t>
            </a:r>
          </a:p>
          <a:p>
            <a:r>
              <a:rPr lang="en-US" dirty="0" smtClean="0"/>
              <a:t>Support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epends on dataset </a:t>
            </a:r>
            <a:r>
              <a:rPr lang="en-US" dirty="0" smtClean="0"/>
              <a:t>and </a:t>
            </a:r>
            <a:r>
              <a:rPr lang="en-US" dirty="0" smtClean="0"/>
              <a:t>business </a:t>
            </a:r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Common setting: 20</a:t>
            </a:r>
            <a:r>
              <a:rPr lang="en-US" dirty="0" smtClean="0"/>
              <a:t>-40% of the transactions</a:t>
            </a:r>
          </a:p>
          <a:p>
            <a:r>
              <a:rPr lang="en-US" dirty="0" smtClean="0"/>
              <a:t>Confidence</a:t>
            </a:r>
          </a:p>
          <a:p>
            <a:pPr lvl="1"/>
            <a:r>
              <a:rPr lang="en-US" dirty="0" smtClean="0"/>
              <a:t>Strong </a:t>
            </a:r>
            <a:r>
              <a:rPr lang="en-US" dirty="0" smtClean="0"/>
              <a:t>confidence rules </a:t>
            </a:r>
            <a:r>
              <a:rPr lang="en-US" dirty="0" smtClean="0"/>
              <a:t>&gt;=.</a:t>
            </a:r>
            <a:r>
              <a:rPr lang="en-US" dirty="0" smtClean="0"/>
              <a:t>9, </a:t>
            </a:r>
            <a:r>
              <a:rPr lang="en-US" dirty="0" smtClean="0"/>
              <a:t>but .</a:t>
            </a:r>
            <a:r>
              <a:rPr lang="en-US" dirty="0" smtClean="0"/>
              <a:t>6 to .8 range might be o.k.</a:t>
            </a:r>
          </a:p>
          <a:p>
            <a:r>
              <a:rPr lang="en-US" dirty="0" smtClean="0"/>
              <a:t>Lift </a:t>
            </a:r>
            <a:endParaRPr lang="en-US" dirty="0" smtClean="0"/>
          </a:p>
          <a:p>
            <a:pPr lvl="1"/>
            <a:r>
              <a:rPr lang="en-US" dirty="0" smtClean="0"/>
              <a:t>should </a:t>
            </a:r>
            <a:r>
              <a:rPr lang="en-US" dirty="0" smtClean="0"/>
              <a:t>be above 1.0, the higher the better</a:t>
            </a:r>
          </a:p>
          <a:p>
            <a:pPr lvl="1"/>
            <a:r>
              <a:rPr lang="en-US" dirty="0" smtClean="0"/>
              <a:t>Levels of 2 and above can occasionally be seen, but more likely to see around 1.3 – 1.5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09CF93-C394-4F5A-A887-F95939B5A5B6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calculate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lift of rules {A}-&gt;{D} and {D}-&gt;{A}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49554"/>
              </p:ext>
            </p:extLst>
          </p:nvPr>
        </p:nvGraphicFramePr>
        <p:xfrm>
          <a:off x="2590800" y="2819399"/>
          <a:ext cx="3352800" cy="2133601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9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CA51-4C95-44B8-9BF8-87017473ED2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78676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304800" y="3276600"/>
            <a:ext cx="4800600" cy="4572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33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185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1230852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Example of Association Rules</a:t>
            </a:r>
          </a:p>
        </p:txBody>
      </p:sp>
      <p:sp>
        <p:nvSpPr>
          <p:cNvPr id="1230855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{Diaper} </a:t>
            </a:r>
            <a:r>
              <a:rPr lang="en-US" sz="1800" b="0">
                <a:sym typeface="Symbol" charset="0"/>
              </a:rPr>
              <a:t> {Beer},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{Milk, Bread}  {Eggs,Coke},</a:t>
            </a:r>
            <a:br>
              <a:rPr lang="en-US" sz="1800" b="0">
                <a:sym typeface="Symbol" charset="0"/>
              </a:rPr>
            </a:br>
            <a:r>
              <a:rPr lang="en-US" sz="1800" b="0">
                <a:sym typeface="Symbol" charset="0"/>
              </a:rPr>
              <a:t>{Beer, Bread}  {Milk},</a:t>
            </a:r>
          </a:p>
        </p:txBody>
      </p:sp>
      <p:sp>
        <p:nvSpPr>
          <p:cNvPr id="1230856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351205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(AR)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chapter 6 requires some background knowledge in undergraduate computer science courses like data structure. </a:t>
            </a:r>
          </a:p>
          <a:p>
            <a:r>
              <a:rPr lang="en-US" dirty="0" smtClean="0"/>
              <a:t>Requirement for this class: </a:t>
            </a:r>
            <a:r>
              <a:rPr lang="en-US" dirty="0" smtClean="0"/>
              <a:t>learn </a:t>
            </a:r>
            <a:r>
              <a:rPr lang="en-US" dirty="0" smtClean="0"/>
              <a:t>the basic concepts about AR and the main idea of the </a:t>
            </a:r>
            <a:r>
              <a:rPr lang="en-US" dirty="0" err="1" smtClean="0"/>
              <a:t>Apriori</a:t>
            </a:r>
            <a:r>
              <a:rPr lang="en-US" dirty="0" smtClean="0"/>
              <a:t> algorithm.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FAC1AB-B2FB-4A69-84CC-AEEF199F6A63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More applications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410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sz="2800" dirty="0"/>
              <a:t>Product recommendation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2400" dirty="0"/>
              <a:t>E.g. </a:t>
            </a:r>
            <a:r>
              <a:rPr lang="en-US" sz="2400" dirty="0" err="1"/>
              <a:t>Amazon.com</a:t>
            </a:r>
            <a:endParaRPr lang="en-US" sz="2400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2800" dirty="0"/>
              <a:t>C</a:t>
            </a:r>
            <a:r>
              <a:rPr lang="en-US" sz="2800" dirty="0" smtClean="0"/>
              <a:t>atalog design</a:t>
            </a:r>
            <a:endParaRPr lang="en-US" sz="2800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2800" dirty="0" smtClean="0"/>
              <a:t>Web log (click stream) analysis</a:t>
            </a:r>
            <a:endParaRPr lang="en-US" sz="2800" dirty="0"/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2800" dirty="0" smtClean="0"/>
              <a:t>DNA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649306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AR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business that has not yet used association rule mining for business intelligence. Explain whether or not associate rule mining can be helpful for this business.</a:t>
            </a:r>
          </a:p>
          <a:p>
            <a:r>
              <a:rPr lang="en-US" dirty="0" smtClean="0"/>
              <a:t>For example, I have not seen any restaurants use association rule mining, but as a customer I would like to know which dishes are popular, which dishes are frequently ordered together, and what else did customers order if they had ordered dish 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30A1-21D9-4188-99FE-E911F5D9A5D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7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 in AR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43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 2k\Templates\Presentation Designs\Whirlpool.pot</Template>
  <TotalTime>12293</TotalTime>
  <Words>2531</Words>
  <Application>Microsoft Macintosh PowerPoint</Application>
  <PresentationFormat>On-screen Show (4:3)</PresentationFormat>
  <Paragraphs>464</Paragraphs>
  <Slides>38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Default Design</vt:lpstr>
      <vt:lpstr>Document</vt:lpstr>
      <vt:lpstr>VISIO</vt:lpstr>
      <vt:lpstr>Visio</vt:lpstr>
      <vt:lpstr>Equation</vt:lpstr>
      <vt:lpstr>Bitmap Image</vt:lpstr>
      <vt:lpstr>Mining Frequent Patterns: Association Rules</vt:lpstr>
      <vt:lpstr>What Is Frequent Pattern Analysis?</vt:lpstr>
      <vt:lpstr>PowerPoint Presentation</vt:lpstr>
      <vt:lpstr>PowerPoint Presentation</vt:lpstr>
      <vt:lpstr>Association Rule Mining</vt:lpstr>
      <vt:lpstr>Association Rule (AR) Mining</vt:lpstr>
      <vt:lpstr>More applications</vt:lpstr>
      <vt:lpstr>Exercise: AR applications</vt:lpstr>
      <vt:lpstr>Basic concepts in AR mining</vt:lpstr>
      <vt:lpstr>Frequent itemset</vt:lpstr>
      <vt:lpstr>Definition:  Frequent Itemset </vt:lpstr>
      <vt:lpstr>Metrics to evaluate frequent level of itemsets</vt:lpstr>
      <vt:lpstr>Definition:  Association Rule</vt:lpstr>
      <vt:lpstr>Metrics to evaluate the rule’s strength</vt:lpstr>
      <vt:lpstr>Confidence</vt:lpstr>
      <vt:lpstr>Exercise: AR metrics</vt:lpstr>
      <vt:lpstr>Apriori algorithm</vt:lpstr>
      <vt:lpstr>How to mine association rules?</vt:lpstr>
      <vt:lpstr>Mining Association Rules</vt:lpstr>
      <vt:lpstr>Mining Association Rules</vt:lpstr>
      <vt:lpstr>Scalable Methods for Mining Frequent Patterns</vt:lpstr>
      <vt:lpstr>Frequent Itemset Generation</vt:lpstr>
      <vt:lpstr>Illustrating Apriori Principle</vt:lpstr>
      <vt:lpstr>Apriori: A Candidate Generation-and-Test Approach</vt:lpstr>
      <vt:lpstr>The Apriori Algorithm—Generate Frequent Itemset </vt:lpstr>
      <vt:lpstr>Rule Generation</vt:lpstr>
      <vt:lpstr>Rule Generation</vt:lpstr>
      <vt:lpstr>The Apriori Algorithm: Rule pruning</vt:lpstr>
      <vt:lpstr>Exercise: Apriori algorithm</vt:lpstr>
      <vt:lpstr>Limitation of confidence measure</vt:lpstr>
      <vt:lpstr>However,</vt:lpstr>
      <vt:lpstr>Metric: Lift (correlation)</vt:lpstr>
      <vt:lpstr>The Lift (correlation) Measure</vt:lpstr>
      <vt:lpstr>Alternative measures</vt:lpstr>
      <vt:lpstr>Interestingness via Unexpectedness</vt:lpstr>
      <vt:lpstr>Weka Association Rules</vt:lpstr>
      <vt:lpstr>Association Rule Measures</vt:lpstr>
      <vt:lpstr>Exercise: calculate lift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Labeling using Support Vector Machines</dc:title>
  <dc:creator>byu</dc:creator>
  <cp:lastModifiedBy>Bei Yu</cp:lastModifiedBy>
  <cp:revision>296</cp:revision>
  <cp:lastPrinted>2010-10-19T17:25:54Z</cp:lastPrinted>
  <dcterms:created xsi:type="dcterms:W3CDTF">2010-10-19T12:57:18Z</dcterms:created>
  <dcterms:modified xsi:type="dcterms:W3CDTF">2016-10-24T02:02:08Z</dcterms:modified>
</cp:coreProperties>
</file>