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8.xml" ContentType="application/vnd.openxmlformats-officedocument.presentationml.notesSlide+xml"/>
  <Override PartName="/ppt/embeddings/oleObject5.bin" ContentType="application/vnd.openxmlformats-officedocument.oleObject"/>
  <Override PartName="/ppt/notesSlides/notesSlide9.xml" ContentType="application/vnd.openxmlformats-officedocument.presentationml.notesSlide+xml"/>
  <Override PartName="/ppt/embeddings/oleObject6.bin" ContentType="application/vnd.openxmlformats-officedocument.oleObject"/>
  <Override PartName="/ppt/notesSlides/notesSlide10.xml" ContentType="application/vnd.openxmlformats-officedocument.presentationml.notesSlide+xml"/>
  <Override PartName="/ppt/embeddings/oleObject7.bin" ContentType="application/vnd.openxmlformats-officedocument.oleObject"/>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embeddings/oleObject10.bin" ContentType="application/vnd.openxmlformats-officedocument.oleObject"/>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58" r:id="rId3"/>
    <p:sldId id="260" r:id="rId4"/>
    <p:sldId id="399" r:id="rId5"/>
    <p:sldId id="417" r:id="rId6"/>
    <p:sldId id="262" r:id="rId7"/>
    <p:sldId id="409" r:id="rId8"/>
    <p:sldId id="400" r:id="rId9"/>
    <p:sldId id="387" r:id="rId10"/>
    <p:sldId id="274" r:id="rId11"/>
    <p:sldId id="415" r:id="rId12"/>
    <p:sldId id="416" r:id="rId13"/>
    <p:sldId id="279" r:id="rId14"/>
    <p:sldId id="280" r:id="rId15"/>
    <p:sldId id="373" r:id="rId16"/>
    <p:sldId id="410" r:id="rId17"/>
    <p:sldId id="374" r:id="rId18"/>
    <p:sldId id="402" r:id="rId19"/>
    <p:sldId id="403" r:id="rId20"/>
    <p:sldId id="411" r:id="rId21"/>
    <p:sldId id="418" r:id="rId22"/>
    <p:sldId id="381" r:id="rId23"/>
    <p:sldId id="404" r:id="rId24"/>
    <p:sldId id="382" r:id="rId25"/>
    <p:sldId id="383" r:id="rId26"/>
    <p:sldId id="384" r:id="rId27"/>
    <p:sldId id="385" r:id="rId28"/>
    <p:sldId id="386" r:id="rId29"/>
    <p:sldId id="389" r:id="rId30"/>
    <p:sldId id="412" r:id="rId31"/>
    <p:sldId id="401" r:id="rId32"/>
    <p:sldId id="393" r:id="rId33"/>
    <p:sldId id="394" r:id="rId34"/>
    <p:sldId id="395" r:id="rId35"/>
    <p:sldId id="396" r:id="rId36"/>
    <p:sldId id="397" r:id="rId37"/>
    <p:sldId id="398" r:id="rId38"/>
    <p:sldId id="408" r:id="rId39"/>
    <p:sldId id="405" r:id="rId40"/>
    <p:sldId id="406" r:id="rId41"/>
    <p:sldId id="413" r:id="rId42"/>
    <p:sldId id="407" r:id="rId43"/>
    <p:sldId id="326" r:id="rId44"/>
    <p:sldId id="419" r:id="rId4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CC"/>
    <a:srgbClr val="CC00FF"/>
    <a:srgbClr val="CC3399"/>
    <a:srgbClr val="993366"/>
    <a:srgbClr val="99FF99"/>
    <a:srgbClr val="99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96" autoAdjust="0"/>
  </p:normalViewPr>
  <p:slideViewPr>
    <p:cSldViewPr>
      <p:cViewPr varScale="1">
        <p:scale>
          <a:sx n="53" d="100"/>
          <a:sy n="53" d="100"/>
        </p:scale>
        <p:origin x="-17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662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662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662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5F8FD65-6683-44EF-A930-3C05C96D52ED}" type="slidenum">
              <a:rPr lang="en-US"/>
              <a:pPr/>
              <a:t>‹#›</a:t>
            </a:fld>
            <a:endParaRPr lang="en-US"/>
          </a:p>
        </p:txBody>
      </p:sp>
    </p:spTree>
    <p:extLst>
      <p:ext uri="{BB962C8B-B14F-4D97-AF65-F5344CB8AC3E}">
        <p14:creationId xmlns:p14="http://schemas.microsoft.com/office/powerpoint/2010/main" val="1654812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2037EFB-F901-4A23-B4DC-AD485C03300F}" type="slidenum">
              <a:rPr lang="en-US"/>
              <a:pPr/>
              <a:t>‹#›</a:t>
            </a:fld>
            <a:endParaRPr lang="en-US"/>
          </a:p>
        </p:txBody>
      </p:sp>
    </p:spTree>
    <p:extLst>
      <p:ext uri="{BB962C8B-B14F-4D97-AF65-F5344CB8AC3E}">
        <p14:creationId xmlns:p14="http://schemas.microsoft.com/office/powerpoint/2010/main" val="1849456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Automated Classification</a:t>
            </a:r>
            <a:r>
              <a:rPr lang="en-US" baseline="0" dirty="0" smtClean="0"/>
              <a:t> is a two step process. The first step is induction. In this process we use a learning algorithm to learn or train a model based on a set of training data. The second step is deduction, when we apply the learned model to test data, in which the decisions are unknown. </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2</a:t>
            </a:fld>
            <a:endParaRPr lang="en-US"/>
          </a:p>
        </p:txBody>
      </p:sp>
    </p:spTree>
    <p:extLst>
      <p:ext uri="{BB962C8B-B14F-4D97-AF65-F5344CB8AC3E}">
        <p14:creationId xmlns:p14="http://schemas.microsoft.com/office/powerpoint/2010/main" val="4044150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26</a:t>
            </a:fld>
            <a:endParaRPr lang="en-US"/>
          </a:p>
        </p:txBody>
      </p:sp>
    </p:spTree>
    <p:extLst>
      <p:ext uri="{BB962C8B-B14F-4D97-AF65-F5344CB8AC3E}">
        <p14:creationId xmlns:p14="http://schemas.microsoft.com/office/powerpoint/2010/main" val="330574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27</a:t>
            </a:fld>
            <a:endParaRPr lang="en-US"/>
          </a:p>
        </p:txBody>
      </p:sp>
    </p:spTree>
    <p:extLst>
      <p:ext uri="{BB962C8B-B14F-4D97-AF65-F5344CB8AC3E}">
        <p14:creationId xmlns:p14="http://schemas.microsoft.com/office/powerpoint/2010/main" val="3305741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Re-construct DT model</a:t>
            </a:r>
            <a:r>
              <a:rPr lang="en-US" baseline="0" dirty="0" smtClean="0"/>
              <a:t> for the left graph: </a:t>
            </a:r>
          </a:p>
          <a:p>
            <a:endParaRPr lang="en-US" baseline="0" dirty="0" smtClean="0"/>
          </a:p>
          <a:p>
            <a:r>
              <a:rPr lang="en-US" baseline="0" dirty="0" smtClean="0"/>
              <a:t>X &lt;0.43</a:t>
            </a:r>
          </a:p>
          <a:p>
            <a:r>
              <a:rPr lang="en-US" baseline="0" dirty="0" smtClean="0"/>
              <a:t>  Y&lt;0.48 blue</a:t>
            </a:r>
          </a:p>
          <a:p>
            <a:r>
              <a:rPr lang="en-US" baseline="0" dirty="0" smtClean="0"/>
              <a:t>  Y&gt;=0.48 red</a:t>
            </a:r>
          </a:p>
          <a:p>
            <a:r>
              <a:rPr lang="en-US" baseline="0" dirty="0" smtClean="0"/>
              <a:t>X &gt; 0.43</a:t>
            </a:r>
          </a:p>
          <a:p>
            <a:r>
              <a:rPr lang="en-US" baseline="0" dirty="0" smtClean="0"/>
              <a:t>  Y&lt;0.32 red</a:t>
            </a:r>
          </a:p>
          <a:p>
            <a:r>
              <a:rPr lang="en-US" baseline="0" dirty="0" smtClean="0"/>
              <a:t>  Y&gt;=0.32 blue</a:t>
            </a:r>
          </a:p>
          <a:p>
            <a:endParaRPr lang="en-US" baseline="0" dirty="0" smtClean="0"/>
          </a:p>
          <a:p>
            <a:r>
              <a:rPr lang="en-US" baseline="0" dirty="0" smtClean="0"/>
              <a:t>Decision boundary in the right graph: </a:t>
            </a:r>
            <a:r>
              <a:rPr lang="en-US" baseline="0" dirty="0" err="1" smtClean="0"/>
              <a:t>x+y</a:t>
            </a:r>
            <a:r>
              <a:rPr lang="en-US" baseline="0" dirty="0" smtClean="0"/>
              <a:t>=1</a:t>
            </a:r>
          </a:p>
          <a:p>
            <a:endParaRPr lang="en-US" baseline="0" dirty="0" smtClean="0"/>
          </a:p>
          <a:p>
            <a:r>
              <a:rPr lang="en-US" baseline="0" dirty="0" smtClean="0"/>
              <a:t>Can you find a line to separate red from blue in the left graph?</a:t>
            </a:r>
          </a:p>
          <a:p>
            <a:r>
              <a:rPr lang="en-US" baseline="0" dirty="0" smtClean="0"/>
              <a:t>Can you build a DT to separate red from blue in the right graph?</a:t>
            </a:r>
          </a:p>
          <a:p>
            <a:endParaRPr lang="en-US" baseline="0" dirty="0" smtClean="0"/>
          </a:p>
        </p:txBody>
      </p:sp>
      <p:sp>
        <p:nvSpPr>
          <p:cNvPr id="4" name="Slide Number Placeholder 3"/>
          <p:cNvSpPr>
            <a:spLocks noGrp="1"/>
          </p:cNvSpPr>
          <p:nvPr>
            <p:ph type="sldNum" sz="quarter" idx="10"/>
          </p:nvPr>
        </p:nvSpPr>
        <p:spPr/>
        <p:txBody>
          <a:bodyPr/>
          <a:lstStyle/>
          <a:p>
            <a:fld id="{22037EFB-F901-4A23-B4DC-AD485C03300F}" type="slidenum">
              <a:rPr lang="en-US" smtClean="0"/>
              <a:pPr/>
              <a:t>39</a:t>
            </a:fld>
            <a:endParaRPr lang="en-US"/>
          </a:p>
        </p:txBody>
      </p:sp>
    </p:spTree>
    <p:extLst>
      <p:ext uri="{BB962C8B-B14F-4D97-AF65-F5344CB8AC3E}">
        <p14:creationId xmlns:p14="http://schemas.microsoft.com/office/powerpoint/2010/main" val="231999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CE17973-6FA9-4D46-B6C6-155A8135C4D8}" type="slidenum">
              <a:rPr lang="en-US"/>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algorithms represent</a:t>
            </a:r>
            <a:r>
              <a:rPr lang="en-US" baseline="0" dirty="0" smtClean="0"/>
              <a:t> different mathematical ideas.</a:t>
            </a:r>
          </a:p>
          <a:p>
            <a:r>
              <a:rPr lang="en-US" baseline="0" dirty="0" smtClean="0"/>
              <a:t>We will also introduce how to pick and choose algorithms based on the characteristics of your data</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3</a:t>
            </a:fld>
            <a:endParaRPr lang="en-US"/>
          </a:p>
        </p:txBody>
      </p:sp>
    </p:spTree>
    <p:extLst>
      <p:ext uri="{BB962C8B-B14F-4D97-AF65-F5344CB8AC3E}">
        <p14:creationId xmlns:p14="http://schemas.microsoft.com/office/powerpoint/2010/main" val="63407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decision tree classification method would learn a decision tree as the model for prediction.</a:t>
            </a:r>
            <a:r>
              <a:rPr lang="en-US" baseline="0" dirty="0" smtClean="0"/>
              <a:t> What does a decision tree look like?</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4</a:t>
            </a:fld>
            <a:endParaRPr lang="en-US"/>
          </a:p>
        </p:txBody>
      </p:sp>
    </p:spTree>
    <p:extLst>
      <p:ext uri="{BB962C8B-B14F-4D97-AF65-F5344CB8AC3E}">
        <p14:creationId xmlns:p14="http://schemas.microsoft.com/office/powerpoint/2010/main" val="348489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upside</a:t>
            </a:r>
            <a:r>
              <a:rPr lang="en-US" baseline="0" dirty="0" smtClean="0"/>
              <a:t> down</a:t>
            </a:r>
            <a:r>
              <a:rPr lang="en-US" dirty="0" smtClean="0"/>
              <a:t> tree has some nodes</a:t>
            </a:r>
            <a:r>
              <a:rPr lang="en-US" baseline="0" dirty="0" smtClean="0"/>
              <a:t> and edges. Two kinds of nodes, the leaf nodes  and internal node. A special node at the top is the root node. Every internal node is an attribute, and the whole data set will be split based on the values of this attribute. The edges are conditions.</a:t>
            </a:r>
          </a:p>
          <a:p>
            <a:endParaRPr lang="en-US" baseline="0" dirty="0" smtClean="0"/>
          </a:p>
          <a:p>
            <a:r>
              <a:rPr lang="en-US" baseline="0" dirty="0" smtClean="0"/>
              <a:t>For example the root node “refund” can take yes and no values. This tree learned from the training data that </a:t>
            </a:r>
            <a:endParaRPr lang="en-US" dirty="0" smtClean="0"/>
          </a:p>
          <a:p>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5</a:t>
            </a:fld>
            <a:endParaRPr lang="en-US"/>
          </a:p>
        </p:txBody>
      </p:sp>
    </p:spTree>
    <p:extLst>
      <p:ext uri="{BB962C8B-B14F-4D97-AF65-F5344CB8AC3E}">
        <p14:creationId xmlns:p14="http://schemas.microsoft.com/office/powerpoint/2010/main" val="205661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attribute to choose? How to split? For</a:t>
            </a:r>
            <a:r>
              <a:rPr lang="en-US" baseline="0" dirty="0" smtClean="0"/>
              <a:t> easier understanding, f</a:t>
            </a:r>
            <a:r>
              <a:rPr lang="en-US" dirty="0" smtClean="0"/>
              <a:t>irst talk about how to split, then about choose attributes. </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10</a:t>
            </a:fld>
            <a:endParaRPr lang="en-US"/>
          </a:p>
        </p:txBody>
      </p:sp>
    </p:spTree>
    <p:extLst>
      <p:ext uri="{BB962C8B-B14F-4D97-AF65-F5344CB8AC3E}">
        <p14:creationId xmlns:p14="http://schemas.microsoft.com/office/powerpoint/2010/main" val="357051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Splitting means the attribute has</a:t>
            </a:r>
            <a:r>
              <a:rPr lang="en-US" baseline="0" dirty="0" smtClean="0"/>
              <a:t> to be categorical</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11</a:t>
            </a:fld>
            <a:endParaRPr lang="en-US"/>
          </a:p>
        </p:txBody>
      </p:sp>
    </p:spTree>
    <p:extLst>
      <p:ext uri="{BB962C8B-B14F-4D97-AF65-F5344CB8AC3E}">
        <p14:creationId xmlns:p14="http://schemas.microsoft.com/office/powerpoint/2010/main" val="304061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age an example, equal</a:t>
            </a:r>
            <a:r>
              <a:rPr lang="en-US" baseline="0" dirty="0" smtClean="0"/>
              <a:t> interval bucketing, frequency-based </a:t>
            </a: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24</a:t>
            </a:fld>
            <a:endParaRPr lang="en-US"/>
          </a:p>
        </p:txBody>
      </p:sp>
    </p:spTree>
    <p:extLst>
      <p:ext uri="{BB962C8B-B14F-4D97-AF65-F5344CB8AC3E}">
        <p14:creationId xmlns:p14="http://schemas.microsoft.com/office/powerpoint/2010/main" val="330574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037EFB-F901-4A23-B4DC-AD485C03300F}" type="slidenum">
              <a:rPr lang="en-US" smtClean="0"/>
              <a:pPr/>
              <a:t>25</a:t>
            </a:fld>
            <a:endParaRPr lang="en-US"/>
          </a:p>
        </p:txBody>
      </p:sp>
    </p:spTree>
    <p:extLst>
      <p:ext uri="{BB962C8B-B14F-4D97-AF65-F5344CB8AC3E}">
        <p14:creationId xmlns:p14="http://schemas.microsoft.com/office/powerpoint/2010/main" val="330574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41468F8-6450-4519-829D-57D789A876A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8133337-E789-4B9A-8394-0A2D133E963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19812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912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D98C759-F19B-49C8-943B-CFC45230633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86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524000"/>
            <a:ext cx="38862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038600"/>
            <a:ext cx="38862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4AF6DE6-0570-4083-825E-DCC9C66F544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86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86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5A4F0A6-2AA6-42CB-90D6-A0C13E1DBA2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7783B0-EBA3-4B94-B89B-FB0D8B48960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6D346AB-9A77-42D1-9599-0CE7E23B41E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CD22DB9-01EE-42F2-AFFD-C0863A46CEE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1ADA8D5-F2A8-433F-BF54-45C1D2B8AB7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9D21899-228E-4FDC-BB0D-E32E80689B9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DBB9C6C4-1E87-452E-BAC2-45269DD18D4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444DFB6-31C9-4622-9F59-D169202C882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FFA06B9-CD45-4056-BE53-E009B4E6979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696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524000"/>
            <a:ext cx="7924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629400" y="6477000"/>
            <a:ext cx="182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9B0FB2C-66BC-406A-9E86-EF9BD8D8D19F}" type="slidenum">
              <a:rPr lang="en-US"/>
              <a:pPr/>
              <a:t>‹#›</a:t>
            </a:fld>
            <a:endParaRPr lang="en-US"/>
          </a:p>
        </p:txBody>
      </p:sp>
      <p:sp>
        <p:nvSpPr>
          <p:cNvPr id="1032" name="Rectangle 8"/>
          <p:cNvSpPr>
            <a:spLocks noChangeArrowheads="1"/>
          </p:cNvSpPr>
          <p:nvPr/>
        </p:nvSpPr>
        <p:spPr bwMode="auto">
          <a:xfrm>
            <a:off x="381000" y="1295400"/>
            <a:ext cx="6477000" cy="76200"/>
          </a:xfrm>
          <a:prstGeom prst="rect">
            <a:avLst/>
          </a:prstGeom>
          <a:solidFill>
            <a:schemeClr val="accent1"/>
          </a:soli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3600">
          <a:solidFill>
            <a:srgbClr val="6600FF"/>
          </a:solidFill>
          <a:latin typeface="+mj-lt"/>
          <a:ea typeface="Times New Roman" charset="0"/>
          <a:cs typeface="+mj-cs"/>
        </a:defRPr>
      </a:lvl1pPr>
      <a:lvl2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2pPr>
      <a:lvl3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3pPr>
      <a:lvl4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4pPr>
      <a:lvl5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5pPr>
      <a:lvl6pPr marL="457200" algn="l" rtl="0" fontAlgn="base">
        <a:spcBef>
          <a:spcPct val="0"/>
        </a:spcBef>
        <a:spcAft>
          <a:spcPct val="0"/>
        </a:spcAft>
        <a:defRPr sz="3600">
          <a:solidFill>
            <a:srgbClr val="6600FF"/>
          </a:solidFill>
          <a:latin typeface="Times New Roman" pitchFamily="18" charset="0"/>
          <a:cs typeface="Times New Roman" pitchFamily="18" charset="0"/>
        </a:defRPr>
      </a:lvl6pPr>
      <a:lvl7pPr marL="914400" algn="l" rtl="0" fontAlgn="base">
        <a:spcBef>
          <a:spcPct val="0"/>
        </a:spcBef>
        <a:spcAft>
          <a:spcPct val="0"/>
        </a:spcAft>
        <a:defRPr sz="3600">
          <a:solidFill>
            <a:srgbClr val="6600FF"/>
          </a:solidFill>
          <a:latin typeface="Times New Roman" pitchFamily="18" charset="0"/>
          <a:cs typeface="Times New Roman" pitchFamily="18" charset="0"/>
        </a:defRPr>
      </a:lvl7pPr>
      <a:lvl8pPr marL="1371600" algn="l" rtl="0" fontAlgn="base">
        <a:spcBef>
          <a:spcPct val="0"/>
        </a:spcBef>
        <a:spcAft>
          <a:spcPct val="0"/>
        </a:spcAft>
        <a:defRPr sz="3600">
          <a:solidFill>
            <a:srgbClr val="6600FF"/>
          </a:solidFill>
          <a:latin typeface="Times New Roman" pitchFamily="18" charset="0"/>
          <a:cs typeface="Times New Roman" pitchFamily="18" charset="0"/>
        </a:defRPr>
      </a:lvl8pPr>
      <a:lvl9pPr marL="1828800" algn="l" rtl="0" fontAlgn="base">
        <a:spcBef>
          <a:spcPct val="0"/>
        </a:spcBef>
        <a:spcAft>
          <a:spcPct val="0"/>
        </a:spcAft>
        <a:defRPr sz="3600">
          <a:solidFill>
            <a:srgbClr val="6600FF"/>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Times New Roman"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a:solidFill>
            <a:schemeClr val="tx1"/>
          </a:solidFill>
          <a:latin typeface="+mn-lt"/>
          <a:ea typeface="Times New Roman" charset="0"/>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6.emf"/><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4_Document4.doc"/><Relationship Id="rId4"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_-_2004_Worksheet5.xls"/><Relationship Id="rId4"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Excel_97_-_2004_Worksheet6.xls"/><Relationship Id="rId4" Type="http://schemas.openxmlformats.org/officeDocument/2006/relationships/image" Target="../media/image9.emf"/><Relationship Id="rId5" Type="http://schemas.openxmlformats.org/officeDocument/2006/relationships/oleObject" Target="../embeddings/oleObject4.bin"/><Relationship Id="rId6"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xcel_97_-_2004_Worksheet7.xls"/><Relationship Id="rId5" Type="http://schemas.openxmlformats.org/officeDocument/2006/relationships/image" Target="../media/image11.emf"/><Relationship Id="rId6" Type="http://schemas.openxmlformats.org/officeDocument/2006/relationships/oleObject" Target="../embeddings/oleObject5.bin"/><Relationship Id="rId7" Type="http://schemas.openxmlformats.org/officeDocument/2006/relationships/image" Target="../media/image1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xcel_97_-_2004_Worksheet8.xls"/><Relationship Id="rId5" Type="http://schemas.openxmlformats.org/officeDocument/2006/relationships/image" Target="../media/image11.emf"/><Relationship Id="rId6" Type="http://schemas.openxmlformats.org/officeDocument/2006/relationships/oleObject" Target="../embeddings/oleObject6.bin"/><Relationship Id="rId7" Type="http://schemas.openxmlformats.org/officeDocument/2006/relationships/image" Target="../media/image1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xcel_97_-_2004_Worksheet9.xls"/><Relationship Id="rId5" Type="http://schemas.openxmlformats.org/officeDocument/2006/relationships/image" Target="../media/image11.emf"/><Relationship Id="rId6" Type="http://schemas.openxmlformats.org/officeDocument/2006/relationships/oleObject" Target="../embeddings/oleObject7.bin"/><Relationship Id="rId7" Type="http://schemas.openxmlformats.org/officeDocument/2006/relationships/image" Target="../media/image14.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6.e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4_Document10.doc"/><Relationship Id="rId4" Type="http://schemas.openxmlformats.org/officeDocument/2006/relationships/image" Target="../media/image17.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4_Document11.doc"/><Relationship Id="rId4" Type="http://schemas.openxmlformats.org/officeDocument/2006/relationships/image" Target="../media/image18.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4_Document12.doc"/><Relationship Id="rId4" Type="http://schemas.openxmlformats.org/officeDocument/2006/relationships/image" Target="../media/image18.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4_Document13.doc"/><Relationship Id="rId4" Type="http://schemas.openxmlformats.org/officeDocument/2006/relationships/image" Target="../media/image19.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Word_97_-_2004_Document14.doc"/><Relationship Id="rId4" Type="http://schemas.openxmlformats.org/officeDocument/2006/relationships/image" Target="../media/image19.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20.emf"/><Relationship Id="rId6" Type="http://schemas.openxmlformats.org/officeDocument/2006/relationships/image" Target="../media/image21.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Word_97_-_2004_Document1.doc"/><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676400"/>
            <a:ext cx="7772400" cy="2819400"/>
          </a:xfrm>
        </p:spPr>
        <p:txBody>
          <a:bodyPr/>
          <a:lstStyle/>
          <a:p>
            <a:pPr algn="ctr" eaLnBrk="1" hangingPunct="1"/>
            <a:r>
              <a:rPr lang="en-US" dirty="0" smtClean="0"/>
              <a:t>Week 4: decision tree</a:t>
            </a:r>
          </a:p>
        </p:txBody>
      </p:sp>
      <p:sp>
        <p:nvSpPr>
          <p:cNvPr id="17411" name="Rectangle 3"/>
          <p:cNvSpPr>
            <a:spLocks noGrp="1" noChangeArrowheads="1"/>
          </p:cNvSpPr>
          <p:nvPr>
            <p:ph type="subTitle" idx="1"/>
          </p:nvPr>
        </p:nvSpPr>
        <p:spPr>
          <a:xfrm>
            <a:off x="1295400" y="5334000"/>
            <a:ext cx="6858000" cy="1066800"/>
          </a:xfrm>
        </p:spPr>
        <p:txBody>
          <a:bodyPr/>
          <a:lstStyle/>
          <a:p>
            <a:pPr eaLnBrk="1" hangingPunct="1"/>
            <a:r>
              <a:rPr lang="en-US" smtClean="0"/>
              <a:t>IST 565 Data Mining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p>
            <a:fld id="{0DF8EA18-16F2-49D3-BDF3-F9A968B4D668}" type="slidenum">
              <a:rPr lang="en-US"/>
              <a:pPr/>
              <a:t>10</a:t>
            </a:fld>
            <a:endParaRPr lang="en-US"/>
          </a:p>
        </p:txBody>
      </p:sp>
      <p:sp>
        <p:nvSpPr>
          <p:cNvPr id="46083" name="Rectangle 6"/>
          <p:cNvSpPr>
            <a:spLocks noGrp="1" noChangeArrowheads="1"/>
          </p:cNvSpPr>
          <p:nvPr>
            <p:ph type="title" idx="4294967295"/>
          </p:nvPr>
        </p:nvSpPr>
        <p:spPr/>
        <p:txBody>
          <a:bodyPr lIns="90488" tIns="44450" rIns="90488" bIns="44450" anchor="b"/>
          <a:lstStyle/>
          <a:p>
            <a:pPr eaLnBrk="1" hangingPunct="1"/>
            <a:r>
              <a:rPr lang="en-US" smtClean="0"/>
              <a:t>Tree Induction</a:t>
            </a:r>
          </a:p>
        </p:txBody>
      </p:sp>
      <p:sp>
        <p:nvSpPr>
          <p:cNvPr id="46084" name="Rectangle 7"/>
          <p:cNvSpPr>
            <a:spLocks noGrp="1" noChangeArrowheads="1"/>
          </p:cNvSpPr>
          <p:nvPr>
            <p:ph type="body" idx="4294967295"/>
          </p:nvPr>
        </p:nvSpPr>
        <p:spPr/>
        <p:txBody>
          <a:bodyPr lIns="90488" tIns="44450" rIns="90488" bIns="44450"/>
          <a:lstStyle/>
          <a:p>
            <a:pPr marL="533400" indent="-533400" eaLnBrk="1" hangingPunct="1"/>
            <a:r>
              <a:rPr lang="en-US" dirty="0" smtClean="0"/>
              <a:t>Key questions to build a decision tree model</a:t>
            </a:r>
          </a:p>
          <a:p>
            <a:pPr marL="933450" lvl="1" indent="-533400" eaLnBrk="1" hangingPunct="1"/>
            <a:r>
              <a:rPr lang="en-US" dirty="0" smtClean="0"/>
              <a:t>Which </a:t>
            </a:r>
            <a:r>
              <a:rPr lang="en-US" dirty="0"/>
              <a:t>attribute to </a:t>
            </a:r>
            <a:r>
              <a:rPr lang="en-US" dirty="0" smtClean="0"/>
              <a:t>pick as internal node?</a:t>
            </a:r>
            <a:endParaRPr lang="en-US" dirty="0"/>
          </a:p>
          <a:p>
            <a:pPr marL="933450" lvl="1" indent="-533400" eaLnBrk="1" hangingPunct="1"/>
            <a:r>
              <a:rPr lang="en-US" dirty="0" smtClean="0"/>
              <a:t>How to split the data set at a node?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split data at a node?</a:t>
            </a:r>
            <a:endParaRPr lang="en-US" dirty="0"/>
          </a:p>
        </p:txBody>
      </p:sp>
      <p:sp>
        <p:nvSpPr>
          <p:cNvPr id="3" name="Content Placeholder 2"/>
          <p:cNvSpPr>
            <a:spLocks noGrp="1"/>
          </p:cNvSpPr>
          <p:nvPr>
            <p:ph idx="1"/>
          </p:nvPr>
        </p:nvSpPr>
        <p:spPr>
          <a:xfrm>
            <a:off x="685800" y="1524000"/>
            <a:ext cx="7924800" cy="3657600"/>
          </a:xfrm>
        </p:spPr>
        <p:txBody>
          <a:bodyPr/>
          <a:lstStyle/>
          <a:p>
            <a:pPr marL="533400" indent="-533400" eaLnBrk="1" hangingPunct="1"/>
            <a:r>
              <a:rPr lang="en-US" sz="2800" dirty="0" smtClean="0"/>
              <a:t>How many branches?</a:t>
            </a:r>
          </a:p>
          <a:p>
            <a:pPr marL="933450" lvl="1" indent="-533400" eaLnBrk="1" hangingPunct="1"/>
            <a:r>
              <a:rPr lang="en-US" sz="2400" dirty="0" smtClean="0"/>
              <a:t>Splitting </a:t>
            </a:r>
            <a:r>
              <a:rPr lang="en-US" sz="2400" dirty="0"/>
              <a:t>can be</a:t>
            </a:r>
          </a:p>
          <a:p>
            <a:pPr marL="1390650" lvl="2" indent="-533400" eaLnBrk="1" hangingPunct="1"/>
            <a:r>
              <a:rPr lang="en-US" sz="2400" dirty="0"/>
              <a:t>2-way split</a:t>
            </a:r>
          </a:p>
          <a:p>
            <a:pPr marL="1390650" lvl="2" indent="-533400" eaLnBrk="1" hangingPunct="1"/>
            <a:r>
              <a:rPr lang="en-US" sz="2400" dirty="0"/>
              <a:t>multi-way split</a:t>
            </a:r>
          </a:p>
          <a:p>
            <a:pPr marL="533400" indent="-533400" eaLnBrk="1" hangingPunct="1"/>
            <a:r>
              <a:rPr lang="en-US" sz="2800" dirty="0" smtClean="0"/>
              <a:t>What are the splitting values? </a:t>
            </a:r>
          </a:p>
          <a:p>
            <a:pPr marL="933450" lvl="1" indent="-533400" eaLnBrk="1" hangingPunct="1"/>
            <a:r>
              <a:rPr lang="en-US" sz="2400" dirty="0" smtClean="0"/>
              <a:t>Splitting </a:t>
            </a:r>
            <a:r>
              <a:rPr lang="en-US" sz="2400" dirty="0"/>
              <a:t>conditions depend on attribute type</a:t>
            </a:r>
          </a:p>
          <a:p>
            <a:pPr marL="1390650" lvl="2" indent="-533400" eaLnBrk="1" hangingPunct="1"/>
            <a:r>
              <a:rPr lang="en-US" sz="2400" dirty="0"/>
              <a:t>Nominal/categorical</a:t>
            </a:r>
          </a:p>
          <a:p>
            <a:pPr marL="1390650" lvl="2" indent="-533400" eaLnBrk="1" hangingPunct="1"/>
            <a:r>
              <a:rPr lang="en-US" sz="2400" dirty="0"/>
              <a:t>Ordinal</a:t>
            </a:r>
          </a:p>
          <a:p>
            <a:pPr marL="1390650" lvl="2" indent="-533400" eaLnBrk="1" hangingPunct="1"/>
            <a:r>
              <a:rPr lang="en-US" sz="2400" dirty="0"/>
              <a:t>Continuous</a:t>
            </a:r>
          </a:p>
          <a:p>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11</a:t>
            </a:fld>
            <a:endParaRPr lang="en-US"/>
          </a:p>
        </p:txBody>
      </p:sp>
    </p:spTree>
    <p:extLst>
      <p:ext uri="{BB962C8B-B14F-4D97-AF65-F5344CB8AC3E}">
        <p14:creationId xmlns:p14="http://schemas.microsoft.com/office/powerpoint/2010/main" val="254358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p:spPr>
        <p:txBody>
          <a:bodyPr/>
          <a:lstStyle/>
          <a:p>
            <a:fld id="{0A3FCACD-90BD-4919-B001-B8CD34F1E206}" type="slidenum">
              <a:rPr lang="en-US"/>
              <a:pPr/>
              <a:t>12</a:t>
            </a:fld>
            <a:endParaRPr lang="en-US"/>
          </a:p>
        </p:txBody>
      </p:sp>
      <p:sp>
        <p:nvSpPr>
          <p:cNvPr id="47107" name="Rectangle 2"/>
          <p:cNvSpPr>
            <a:spLocks noGrp="1" noChangeArrowheads="1"/>
          </p:cNvSpPr>
          <p:nvPr>
            <p:ph type="title" idx="4294967295"/>
          </p:nvPr>
        </p:nvSpPr>
        <p:spPr>
          <a:xfrm>
            <a:off x="457200" y="533400"/>
            <a:ext cx="8610600" cy="533400"/>
          </a:xfrm>
        </p:spPr>
        <p:txBody>
          <a:bodyPr lIns="90488" tIns="44450" rIns="90488" bIns="44450" anchor="b"/>
          <a:lstStyle/>
          <a:p>
            <a:pPr eaLnBrk="1" hangingPunct="1"/>
            <a:r>
              <a:rPr lang="en-US" smtClean="0"/>
              <a:t>Splitting Based on Categorical Attributes</a:t>
            </a:r>
          </a:p>
        </p:txBody>
      </p:sp>
      <p:sp>
        <p:nvSpPr>
          <p:cNvPr id="47108" name="Rectangle 3"/>
          <p:cNvSpPr>
            <a:spLocks noGrp="1" noChangeArrowheads="1"/>
          </p:cNvSpPr>
          <p:nvPr>
            <p:ph type="body" idx="4294967295"/>
          </p:nvPr>
        </p:nvSpPr>
        <p:spPr>
          <a:xfrm>
            <a:off x="457200" y="1524000"/>
            <a:ext cx="8382000" cy="3733800"/>
          </a:xfrm>
        </p:spPr>
        <p:txBody>
          <a:bodyPr lIns="90488" tIns="44450" rIns="90488" bIns="44450"/>
          <a:lstStyle/>
          <a:p>
            <a:pPr eaLnBrk="1" hangingPunct="1"/>
            <a:r>
              <a:rPr lang="en-US" dirty="0" smtClean="0"/>
              <a:t>Multi-way split: Use as many partitions as distinct values. </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solidFill>
                  <a:srgbClr val="000000"/>
                </a:solidFill>
              </a:rPr>
              <a:t>Binary split:  </a:t>
            </a:r>
            <a:r>
              <a:rPr lang="en-US" dirty="0" smtClean="0"/>
              <a:t>Divides values into two subsets. </a:t>
            </a:r>
            <a:br>
              <a:rPr lang="en-US" dirty="0" smtClean="0"/>
            </a:br>
            <a:r>
              <a:rPr lang="en-US" dirty="0" smtClean="0"/>
              <a:t>		      Need to find optimal partitioning.</a:t>
            </a:r>
            <a:endParaRPr lang="en-US" sz="3200" dirty="0" smtClean="0"/>
          </a:p>
        </p:txBody>
      </p:sp>
      <p:grpSp>
        <p:nvGrpSpPr>
          <p:cNvPr id="47109" name="Group 4"/>
          <p:cNvGrpSpPr>
            <a:grpSpLocks/>
          </p:cNvGrpSpPr>
          <p:nvPr/>
        </p:nvGrpSpPr>
        <p:grpSpPr bwMode="auto">
          <a:xfrm>
            <a:off x="2895600" y="2362200"/>
            <a:ext cx="2546350" cy="946150"/>
            <a:chOff x="1824" y="1680"/>
            <a:chExt cx="1604" cy="596"/>
          </a:xfrm>
        </p:grpSpPr>
        <p:sp>
          <p:nvSpPr>
            <p:cNvPr id="47123"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p>
              <a:pPr algn="ctr" eaLnBrk="0" hangingPunct="0"/>
              <a:r>
                <a:rPr lang="en-US" sz="1800"/>
                <a:t>CarType</a:t>
              </a:r>
              <a:endParaRPr lang="en-US"/>
            </a:p>
          </p:txBody>
        </p:sp>
        <p:sp>
          <p:nvSpPr>
            <p:cNvPr id="47124" name="Line 6"/>
            <p:cNvSpPr>
              <a:spLocks noChangeShapeType="1"/>
            </p:cNvSpPr>
            <p:nvPr/>
          </p:nvSpPr>
          <p:spPr bwMode="auto">
            <a:xfrm flipH="1">
              <a:off x="2064" y="1968"/>
              <a:ext cx="576" cy="144"/>
            </a:xfrm>
            <a:prstGeom prst="line">
              <a:avLst/>
            </a:prstGeom>
            <a:noFill/>
            <a:ln w="9525">
              <a:solidFill>
                <a:schemeClr val="tx1"/>
              </a:solidFill>
              <a:round/>
              <a:headEnd/>
              <a:tailEnd/>
            </a:ln>
          </p:spPr>
          <p:txBody>
            <a:bodyPr wrap="none" anchor="ctr"/>
            <a:lstStyle/>
            <a:p>
              <a:endParaRPr lang="en-US"/>
            </a:p>
          </p:txBody>
        </p:sp>
        <p:sp>
          <p:nvSpPr>
            <p:cNvPr id="47125" name="Line 7"/>
            <p:cNvSpPr>
              <a:spLocks noChangeShapeType="1"/>
            </p:cNvSpPr>
            <p:nvPr/>
          </p:nvSpPr>
          <p:spPr bwMode="auto">
            <a:xfrm>
              <a:off x="2640" y="1968"/>
              <a:ext cx="0" cy="288"/>
            </a:xfrm>
            <a:prstGeom prst="line">
              <a:avLst/>
            </a:prstGeom>
            <a:noFill/>
            <a:ln w="9525">
              <a:solidFill>
                <a:schemeClr val="tx1"/>
              </a:solidFill>
              <a:round/>
              <a:headEnd/>
              <a:tailEnd/>
            </a:ln>
          </p:spPr>
          <p:txBody>
            <a:bodyPr wrap="none" anchor="ctr"/>
            <a:lstStyle/>
            <a:p>
              <a:endParaRPr lang="en-US"/>
            </a:p>
          </p:txBody>
        </p:sp>
        <p:sp>
          <p:nvSpPr>
            <p:cNvPr id="47126" name="Line 8"/>
            <p:cNvSpPr>
              <a:spLocks noChangeShapeType="1"/>
            </p:cNvSpPr>
            <p:nvPr/>
          </p:nvSpPr>
          <p:spPr bwMode="auto">
            <a:xfrm>
              <a:off x="2640" y="1968"/>
              <a:ext cx="576" cy="144"/>
            </a:xfrm>
            <a:prstGeom prst="line">
              <a:avLst/>
            </a:prstGeom>
            <a:noFill/>
            <a:ln w="9525">
              <a:solidFill>
                <a:schemeClr val="tx1"/>
              </a:solidFill>
              <a:round/>
              <a:headEnd/>
              <a:tailEnd/>
            </a:ln>
          </p:spPr>
          <p:txBody>
            <a:bodyPr wrap="none" anchor="ctr"/>
            <a:lstStyle/>
            <a:p>
              <a:endParaRPr lang="en-US"/>
            </a:p>
          </p:txBody>
        </p:sp>
        <p:sp>
          <p:nvSpPr>
            <p:cNvPr id="47127" name="Text Box 9"/>
            <p:cNvSpPr txBox="1">
              <a:spLocks noChangeArrowheads="1"/>
            </p:cNvSpPr>
            <p:nvPr/>
          </p:nvSpPr>
          <p:spPr bwMode="auto">
            <a:xfrm>
              <a:off x="1824" y="1872"/>
              <a:ext cx="492" cy="212"/>
            </a:xfrm>
            <a:prstGeom prst="rect">
              <a:avLst/>
            </a:prstGeom>
            <a:noFill/>
            <a:ln w="9525">
              <a:noFill/>
              <a:miter lim="800000"/>
              <a:headEnd/>
              <a:tailEnd/>
            </a:ln>
          </p:spPr>
          <p:txBody>
            <a:bodyPr wrap="none" anchor="ctr">
              <a:spAutoFit/>
            </a:bodyPr>
            <a:lstStyle/>
            <a:p>
              <a:pPr algn="ctr" eaLnBrk="0" hangingPunct="0"/>
              <a:r>
                <a:rPr lang="en-US" sz="1600">
                  <a:latin typeface="Arial" charset="0"/>
                </a:rPr>
                <a:t>Family</a:t>
              </a:r>
            </a:p>
          </p:txBody>
        </p:sp>
        <p:sp>
          <p:nvSpPr>
            <p:cNvPr id="47128" name="Text Box 10"/>
            <p:cNvSpPr txBox="1">
              <a:spLocks noChangeArrowheads="1"/>
            </p:cNvSpPr>
            <p:nvPr/>
          </p:nvSpPr>
          <p:spPr bwMode="auto">
            <a:xfrm>
              <a:off x="2208" y="2064"/>
              <a:ext cx="486" cy="212"/>
            </a:xfrm>
            <a:prstGeom prst="rect">
              <a:avLst/>
            </a:prstGeom>
            <a:noFill/>
            <a:ln w="9525">
              <a:noFill/>
              <a:miter lim="800000"/>
              <a:headEnd/>
              <a:tailEnd/>
            </a:ln>
          </p:spPr>
          <p:txBody>
            <a:bodyPr wrap="none" anchor="ctr">
              <a:spAutoFit/>
            </a:bodyPr>
            <a:lstStyle/>
            <a:p>
              <a:pPr algn="ctr" eaLnBrk="0" hangingPunct="0"/>
              <a:r>
                <a:rPr lang="en-US" sz="1600">
                  <a:latin typeface="Arial" charset="0"/>
                </a:rPr>
                <a:t>Sports</a:t>
              </a:r>
            </a:p>
          </p:txBody>
        </p:sp>
        <p:sp>
          <p:nvSpPr>
            <p:cNvPr id="47129" name="Text Box 11"/>
            <p:cNvSpPr txBox="1">
              <a:spLocks noChangeArrowheads="1"/>
            </p:cNvSpPr>
            <p:nvPr/>
          </p:nvSpPr>
          <p:spPr bwMode="auto">
            <a:xfrm>
              <a:off x="2928" y="1872"/>
              <a:ext cx="500" cy="212"/>
            </a:xfrm>
            <a:prstGeom prst="rect">
              <a:avLst/>
            </a:prstGeom>
            <a:noFill/>
            <a:ln w="9525">
              <a:noFill/>
              <a:miter lim="800000"/>
              <a:headEnd/>
              <a:tailEnd/>
            </a:ln>
          </p:spPr>
          <p:txBody>
            <a:bodyPr wrap="none" anchor="ctr">
              <a:spAutoFit/>
            </a:bodyPr>
            <a:lstStyle/>
            <a:p>
              <a:pPr algn="ctr" eaLnBrk="0" hangingPunct="0"/>
              <a:r>
                <a:rPr lang="en-US" sz="1600">
                  <a:latin typeface="Arial" charset="0"/>
                </a:rPr>
                <a:t>Luxury</a:t>
              </a:r>
            </a:p>
          </p:txBody>
        </p:sp>
      </p:grpSp>
      <p:grpSp>
        <p:nvGrpSpPr>
          <p:cNvPr id="47110" name="Group 12"/>
          <p:cNvGrpSpPr>
            <a:grpSpLocks/>
          </p:cNvGrpSpPr>
          <p:nvPr/>
        </p:nvGrpSpPr>
        <p:grpSpPr bwMode="auto">
          <a:xfrm>
            <a:off x="5562600" y="5105400"/>
            <a:ext cx="2752725" cy="914400"/>
            <a:chOff x="3552" y="3216"/>
            <a:chExt cx="1734" cy="576"/>
          </a:xfrm>
        </p:grpSpPr>
        <p:sp>
          <p:nvSpPr>
            <p:cNvPr id="47118"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eaLnBrk="0" hangingPunct="0"/>
              <a:r>
                <a:rPr lang="en-US" sz="1800"/>
                <a:t>CarType</a:t>
              </a:r>
              <a:endParaRPr lang="en-US"/>
            </a:p>
          </p:txBody>
        </p:sp>
        <p:sp>
          <p:nvSpPr>
            <p:cNvPr id="47119" name="Line 14"/>
            <p:cNvSpPr>
              <a:spLocks noChangeShapeType="1"/>
            </p:cNvSpPr>
            <p:nvPr/>
          </p:nvSpPr>
          <p:spPr bwMode="auto">
            <a:xfrm flipH="1">
              <a:off x="3946" y="3504"/>
              <a:ext cx="528" cy="240"/>
            </a:xfrm>
            <a:prstGeom prst="line">
              <a:avLst/>
            </a:prstGeom>
            <a:noFill/>
            <a:ln w="9525">
              <a:solidFill>
                <a:schemeClr val="tx1"/>
              </a:solidFill>
              <a:round/>
              <a:headEnd/>
              <a:tailEnd/>
            </a:ln>
          </p:spPr>
          <p:txBody>
            <a:bodyPr wrap="none" anchor="ctr"/>
            <a:lstStyle/>
            <a:p>
              <a:endParaRPr lang="en-US"/>
            </a:p>
          </p:txBody>
        </p:sp>
        <p:sp>
          <p:nvSpPr>
            <p:cNvPr id="47120" name="Line 15"/>
            <p:cNvSpPr>
              <a:spLocks noChangeShapeType="1"/>
            </p:cNvSpPr>
            <p:nvPr/>
          </p:nvSpPr>
          <p:spPr bwMode="auto">
            <a:xfrm>
              <a:off x="4474" y="3504"/>
              <a:ext cx="480" cy="288"/>
            </a:xfrm>
            <a:prstGeom prst="line">
              <a:avLst/>
            </a:prstGeom>
            <a:noFill/>
            <a:ln w="9525">
              <a:solidFill>
                <a:schemeClr val="tx1"/>
              </a:solidFill>
              <a:round/>
              <a:headEnd/>
              <a:tailEnd/>
            </a:ln>
          </p:spPr>
          <p:txBody>
            <a:bodyPr wrap="none" anchor="ctr"/>
            <a:lstStyle/>
            <a:p>
              <a:endParaRPr lang="en-US"/>
            </a:p>
          </p:txBody>
        </p:sp>
        <p:sp>
          <p:nvSpPr>
            <p:cNvPr id="47121" name="Text Box 16"/>
            <p:cNvSpPr txBox="1">
              <a:spLocks noChangeArrowheads="1"/>
            </p:cNvSpPr>
            <p:nvPr/>
          </p:nvSpPr>
          <p:spPr bwMode="auto">
            <a:xfrm>
              <a:off x="3552" y="3360"/>
              <a:ext cx="607" cy="366"/>
            </a:xfrm>
            <a:prstGeom prst="rect">
              <a:avLst/>
            </a:prstGeom>
            <a:noFill/>
            <a:ln w="9525">
              <a:noFill/>
              <a:miter lim="800000"/>
              <a:headEnd/>
              <a:tailEnd/>
            </a:ln>
          </p:spPr>
          <p:txBody>
            <a:bodyPr wrap="none" anchor="ctr">
              <a:spAutoFit/>
            </a:bodyPr>
            <a:lstStyle/>
            <a:p>
              <a:pPr algn="ctr" eaLnBrk="0" hangingPunct="0"/>
              <a:r>
                <a:rPr lang="en-US" sz="1600">
                  <a:latin typeface="Arial" charset="0"/>
                </a:rPr>
                <a:t>{Family, </a:t>
              </a:r>
              <a:br>
                <a:rPr lang="en-US" sz="1600">
                  <a:latin typeface="Arial" charset="0"/>
                </a:rPr>
              </a:br>
              <a:r>
                <a:rPr lang="en-US" sz="1600">
                  <a:latin typeface="Arial" charset="0"/>
                </a:rPr>
                <a:t>Luxury}</a:t>
              </a:r>
            </a:p>
          </p:txBody>
        </p:sp>
        <p:sp>
          <p:nvSpPr>
            <p:cNvPr id="47122" name="Text Box 17"/>
            <p:cNvSpPr txBox="1">
              <a:spLocks noChangeArrowheads="1"/>
            </p:cNvSpPr>
            <p:nvPr/>
          </p:nvSpPr>
          <p:spPr bwMode="auto">
            <a:xfrm>
              <a:off x="4714" y="3456"/>
              <a:ext cx="572" cy="212"/>
            </a:xfrm>
            <a:prstGeom prst="rect">
              <a:avLst/>
            </a:prstGeom>
            <a:noFill/>
            <a:ln w="9525">
              <a:noFill/>
              <a:miter lim="800000"/>
              <a:headEnd/>
              <a:tailEnd/>
            </a:ln>
          </p:spPr>
          <p:txBody>
            <a:bodyPr wrap="none" anchor="ctr">
              <a:spAutoFit/>
            </a:bodyPr>
            <a:lstStyle/>
            <a:p>
              <a:pPr algn="ctr" eaLnBrk="0" hangingPunct="0"/>
              <a:r>
                <a:rPr lang="en-US" sz="1600">
                  <a:latin typeface="Arial" charset="0"/>
                </a:rPr>
                <a:t>{Sports}</a:t>
              </a:r>
            </a:p>
          </p:txBody>
        </p:sp>
      </p:grpSp>
      <p:grpSp>
        <p:nvGrpSpPr>
          <p:cNvPr id="47111" name="Group 18"/>
          <p:cNvGrpSpPr>
            <a:grpSpLocks/>
          </p:cNvGrpSpPr>
          <p:nvPr/>
        </p:nvGrpSpPr>
        <p:grpSpPr bwMode="auto">
          <a:xfrm>
            <a:off x="685800" y="5105400"/>
            <a:ext cx="2905125" cy="914400"/>
            <a:chOff x="768" y="3216"/>
            <a:chExt cx="1830" cy="576"/>
          </a:xfrm>
        </p:grpSpPr>
        <p:sp>
          <p:nvSpPr>
            <p:cNvPr id="47113"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eaLnBrk="0" hangingPunct="0"/>
              <a:r>
                <a:rPr lang="en-US" sz="1800"/>
                <a:t>CarType</a:t>
              </a:r>
              <a:endParaRPr lang="en-US"/>
            </a:p>
          </p:txBody>
        </p:sp>
        <p:sp>
          <p:nvSpPr>
            <p:cNvPr id="47114" name="Line 20"/>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47115" name="Line 21"/>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47116" name="Text Box 22"/>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eaLnBrk="0" hangingPunct="0"/>
              <a:r>
                <a:rPr lang="en-US" sz="1600">
                  <a:latin typeface="Arial" charset="0"/>
                </a:rPr>
                <a:t>{Sports, Luxury}</a:t>
              </a:r>
            </a:p>
          </p:txBody>
        </p:sp>
        <p:sp>
          <p:nvSpPr>
            <p:cNvPr id="47117" name="Text Box 23"/>
            <p:cNvSpPr txBox="1">
              <a:spLocks noChangeArrowheads="1"/>
            </p:cNvSpPr>
            <p:nvPr/>
          </p:nvSpPr>
          <p:spPr bwMode="auto">
            <a:xfrm>
              <a:off x="2020" y="3456"/>
              <a:ext cx="578" cy="212"/>
            </a:xfrm>
            <a:prstGeom prst="rect">
              <a:avLst/>
            </a:prstGeom>
            <a:noFill/>
            <a:ln w="9525">
              <a:noFill/>
              <a:miter lim="800000"/>
              <a:headEnd/>
              <a:tailEnd/>
            </a:ln>
          </p:spPr>
          <p:txBody>
            <a:bodyPr wrap="none" anchor="ctr">
              <a:spAutoFit/>
            </a:bodyPr>
            <a:lstStyle/>
            <a:p>
              <a:pPr algn="ctr" eaLnBrk="0" hangingPunct="0"/>
              <a:r>
                <a:rPr lang="en-US" sz="1600">
                  <a:latin typeface="Arial" charset="0"/>
                </a:rPr>
                <a:t>{Family}</a:t>
              </a:r>
            </a:p>
          </p:txBody>
        </p:sp>
      </p:grpSp>
      <p:sp>
        <p:nvSpPr>
          <p:cNvPr id="47112" name="Text Box 24"/>
          <p:cNvSpPr txBox="1">
            <a:spLocks noChangeArrowheads="1"/>
          </p:cNvSpPr>
          <p:nvPr/>
        </p:nvSpPr>
        <p:spPr bwMode="auto">
          <a:xfrm>
            <a:off x="4191000" y="5334000"/>
            <a:ext cx="608013" cy="457200"/>
          </a:xfrm>
          <a:prstGeom prst="rect">
            <a:avLst/>
          </a:prstGeom>
          <a:noFill/>
          <a:ln w="9525">
            <a:noFill/>
            <a:miter lim="800000"/>
            <a:headEnd/>
            <a:tailEnd/>
          </a:ln>
        </p:spPr>
        <p:txBody>
          <a:bodyPr wrap="none" anchor="ctr">
            <a:spAutoFit/>
          </a:bodyPr>
          <a:lstStyle/>
          <a:p>
            <a:pPr algn="ctr" eaLnBrk="0" hangingPunct="0"/>
            <a:r>
              <a:rPr lang="en-US"/>
              <a:t>OR</a:t>
            </a:r>
          </a:p>
        </p:txBody>
      </p:sp>
    </p:spTree>
    <p:extLst>
      <p:ext uri="{BB962C8B-B14F-4D97-AF65-F5344CB8AC3E}">
        <p14:creationId xmlns:p14="http://schemas.microsoft.com/office/powerpoint/2010/main" val="635499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fld id="{98CCFE79-0D4F-4464-82F5-360CA892E231}" type="slidenum">
              <a:rPr lang="en-US"/>
              <a:pPr/>
              <a:t>13</a:t>
            </a:fld>
            <a:endParaRPr lang="en-US"/>
          </a:p>
        </p:txBody>
      </p:sp>
      <p:sp>
        <p:nvSpPr>
          <p:cNvPr id="48131" name="Rectangle 4"/>
          <p:cNvSpPr>
            <a:spLocks noGrp="1" noChangeArrowheads="1"/>
          </p:cNvSpPr>
          <p:nvPr>
            <p:ph type="title" idx="4294967295"/>
          </p:nvPr>
        </p:nvSpPr>
        <p:spPr>
          <a:xfrm>
            <a:off x="381000" y="533400"/>
            <a:ext cx="8534400" cy="533400"/>
          </a:xfrm>
        </p:spPr>
        <p:txBody>
          <a:bodyPr lIns="90488" tIns="44450" rIns="90488" bIns="44450" anchor="b"/>
          <a:lstStyle/>
          <a:p>
            <a:pPr eaLnBrk="1" hangingPunct="1"/>
            <a:r>
              <a:rPr lang="en-US" smtClean="0"/>
              <a:t>Splitting Based on Continuous Attributes</a:t>
            </a:r>
          </a:p>
        </p:txBody>
      </p:sp>
      <p:sp>
        <p:nvSpPr>
          <p:cNvPr id="48132" name="Rectangle 5"/>
          <p:cNvSpPr>
            <a:spLocks noGrp="1" noChangeArrowheads="1"/>
          </p:cNvSpPr>
          <p:nvPr>
            <p:ph type="body" idx="4294967295"/>
          </p:nvPr>
        </p:nvSpPr>
        <p:spPr>
          <a:xfrm>
            <a:off x="685800" y="1524000"/>
            <a:ext cx="8305800" cy="4876800"/>
          </a:xfrm>
        </p:spPr>
        <p:txBody>
          <a:bodyPr lIns="90488" tIns="44450" rIns="90488" bIns="44450"/>
          <a:lstStyle/>
          <a:p>
            <a:pPr eaLnBrk="1" hangingPunct="1">
              <a:lnSpc>
                <a:spcPct val="90000"/>
              </a:lnSpc>
            </a:pPr>
            <a:r>
              <a:rPr lang="en-US" dirty="0" smtClean="0"/>
              <a:t>Different ways of handling</a:t>
            </a:r>
          </a:p>
          <a:p>
            <a:pPr lvl="1" eaLnBrk="1" hangingPunct="1">
              <a:lnSpc>
                <a:spcPct val="90000"/>
              </a:lnSpc>
            </a:pPr>
            <a:r>
              <a:rPr lang="en-US" sz="2400" dirty="0" err="1" smtClean="0">
                <a:solidFill>
                  <a:srgbClr val="000000"/>
                </a:solidFill>
              </a:rPr>
              <a:t>Discretization</a:t>
            </a:r>
            <a:r>
              <a:rPr lang="en-US" sz="2400" dirty="0" smtClean="0">
                <a:solidFill>
                  <a:srgbClr val="000000"/>
                </a:solidFill>
              </a:rPr>
              <a:t> </a:t>
            </a:r>
            <a:r>
              <a:rPr lang="en-US" sz="2400" dirty="0" smtClean="0"/>
              <a:t>to form an ordinal categorical attribute</a:t>
            </a:r>
          </a:p>
          <a:p>
            <a:pPr lvl="2" eaLnBrk="1" hangingPunct="1">
              <a:lnSpc>
                <a:spcPct val="90000"/>
              </a:lnSpc>
            </a:pPr>
            <a:r>
              <a:rPr lang="en-US" sz="2400" dirty="0" smtClean="0"/>
              <a:t>E.g. age: 1 1  6 7 8 9 9 9 10 10 11 11 12 13 14 15 17 18</a:t>
            </a:r>
          </a:p>
          <a:p>
            <a:pPr lvl="2" eaLnBrk="1" hangingPunct="1">
              <a:lnSpc>
                <a:spcPct val="90000"/>
              </a:lnSpc>
            </a:pPr>
            <a:r>
              <a:rPr lang="en-US" sz="2400" dirty="0" smtClean="0">
                <a:solidFill>
                  <a:srgbClr val="000000"/>
                </a:solidFill>
              </a:rPr>
              <a:t>equal interval</a:t>
            </a:r>
            <a:r>
              <a:rPr lang="en-US" sz="2400" dirty="0" smtClean="0"/>
              <a:t>: one bin for every six year [0-6][7-12][13-18]</a:t>
            </a:r>
          </a:p>
          <a:p>
            <a:pPr marL="1371600" lvl="3" indent="0" eaLnBrk="1" hangingPunct="1">
              <a:lnSpc>
                <a:spcPct val="90000"/>
              </a:lnSpc>
              <a:buNone/>
            </a:pPr>
            <a:r>
              <a:rPr lang="en-US" sz="2400" dirty="0"/>
              <a:t>1 1  </a:t>
            </a:r>
            <a:r>
              <a:rPr lang="en-US" sz="2400" dirty="0" smtClean="0"/>
              <a:t>6 </a:t>
            </a:r>
            <a:r>
              <a:rPr lang="en-US" sz="2400" dirty="0">
                <a:solidFill>
                  <a:srgbClr val="FF0000"/>
                </a:solidFill>
              </a:rPr>
              <a:t> </a:t>
            </a:r>
            <a:r>
              <a:rPr lang="en-US" sz="2400" dirty="0">
                <a:solidFill>
                  <a:srgbClr val="FF0000"/>
                </a:solidFill>
                <a:latin typeface="Wingdings"/>
                <a:ea typeface="Wingdings"/>
                <a:cs typeface="Wingdings"/>
                <a:sym typeface="Wingdings"/>
              </a:rPr>
              <a:t></a:t>
            </a:r>
            <a:r>
              <a:rPr lang="en-US" sz="2400" dirty="0">
                <a:solidFill>
                  <a:srgbClr val="FF0000"/>
                </a:solidFill>
              </a:rPr>
              <a:t> </a:t>
            </a:r>
            <a:r>
              <a:rPr lang="en-US" sz="2400" dirty="0" smtClean="0">
                <a:solidFill>
                  <a:srgbClr val="FF0000"/>
                </a:solidFill>
              </a:rPr>
              <a:t> </a:t>
            </a:r>
            <a:r>
              <a:rPr lang="en-US" sz="2400" dirty="0" smtClean="0"/>
              <a:t>7 </a:t>
            </a:r>
            <a:r>
              <a:rPr lang="en-US" sz="2400" dirty="0"/>
              <a:t>8 9 9 9 10 10 11 11 </a:t>
            </a:r>
            <a:r>
              <a:rPr lang="en-US" sz="2400" dirty="0" smtClean="0"/>
              <a:t>12 </a:t>
            </a:r>
            <a:r>
              <a:rPr lang="en-US" sz="2400" dirty="0">
                <a:solidFill>
                  <a:srgbClr val="FF0000"/>
                </a:solidFill>
              </a:rPr>
              <a:t> </a:t>
            </a:r>
            <a:r>
              <a:rPr lang="en-US" sz="2400" dirty="0">
                <a:solidFill>
                  <a:srgbClr val="FF0000"/>
                </a:solidFill>
                <a:latin typeface="Wingdings"/>
                <a:ea typeface="Wingdings"/>
                <a:cs typeface="Wingdings"/>
                <a:sym typeface="Wingdings"/>
              </a:rPr>
              <a:t></a:t>
            </a:r>
            <a:r>
              <a:rPr lang="en-US" sz="2400" dirty="0">
                <a:solidFill>
                  <a:srgbClr val="FF0000"/>
                </a:solidFill>
              </a:rPr>
              <a:t> </a:t>
            </a:r>
            <a:r>
              <a:rPr lang="en-US" sz="2400" dirty="0" smtClean="0">
                <a:solidFill>
                  <a:srgbClr val="FF0000"/>
                </a:solidFill>
              </a:rPr>
              <a:t> </a:t>
            </a:r>
            <a:r>
              <a:rPr lang="en-US" sz="2400" dirty="0" smtClean="0"/>
              <a:t>13 </a:t>
            </a:r>
            <a:r>
              <a:rPr lang="en-US" sz="2400" dirty="0"/>
              <a:t>14 15 17 18</a:t>
            </a:r>
            <a:endParaRPr lang="en-US" sz="2400" dirty="0" smtClean="0"/>
          </a:p>
          <a:p>
            <a:pPr lvl="2" eaLnBrk="1" hangingPunct="1">
              <a:lnSpc>
                <a:spcPct val="90000"/>
              </a:lnSpc>
            </a:pPr>
            <a:r>
              <a:rPr lang="en-US" sz="2400" dirty="0" smtClean="0">
                <a:solidFill>
                  <a:srgbClr val="000000"/>
                </a:solidFill>
              </a:rPr>
              <a:t>equal frequency</a:t>
            </a:r>
            <a:r>
              <a:rPr lang="en-US" sz="2400" dirty="0" smtClean="0"/>
              <a:t>: one bin for every six numbers (could have ties)</a:t>
            </a:r>
          </a:p>
          <a:p>
            <a:pPr marL="1371600" lvl="3" indent="0" eaLnBrk="1" hangingPunct="1">
              <a:lnSpc>
                <a:spcPct val="90000"/>
              </a:lnSpc>
              <a:buNone/>
            </a:pPr>
            <a:r>
              <a:rPr lang="en-US" sz="2400" dirty="0"/>
              <a:t>1 1  6 </a:t>
            </a:r>
            <a:r>
              <a:rPr lang="en-US" sz="2400" dirty="0" smtClean="0"/>
              <a:t>7 8 </a:t>
            </a:r>
            <a:r>
              <a:rPr lang="en-US" sz="2400" dirty="0">
                <a:solidFill>
                  <a:srgbClr val="FF0000"/>
                </a:solidFill>
              </a:rPr>
              <a:t> </a:t>
            </a:r>
            <a:r>
              <a:rPr lang="en-US" sz="2400" dirty="0">
                <a:solidFill>
                  <a:srgbClr val="FF0000"/>
                </a:solidFill>
                <a:latin typeface="Wingdings"/>
                <a:ea typeface="Wingdings"/>
                <a:cs typeface="Wingdings"/>
                <a:sym typeface="Wingdings"/>
              </a:rPr>
              <a:t></a:t>
            </a:r>
            <a:r>
              <a:rPr lang="en-US" sz="2400" dirty="0">
                <a:solidFill>
                  <a:srgbClr val="FF0000"/>
                </a:solidFill>
              </a:rPr>
              <a:t> </a:t>
            </a:r>
            <a:r>
              <a:rPr lang="en-US" sz="2400" dirty="0" smtClean="0">
                <a:solidFill>
                  <a:srgbClr val="FF0000"/>
                </a:solidFill>
              </a:rPr>
              <a:t> </a:t>
            </a:r>
            <a:r>
              <a:rPr lang="en-US" sz="2400" dirty="0" smtClean="0"/>
              <a:t>9 9 </a:t>
            </a:r>
            <a:r>
              <a:rPr lang="en-US" sz="2400" dirty="0"/>
              <a:t>9 10 10 11 11</a:t>
            </a:r>
            <a:r>
              <a:rPr lang="en-US" sz="2400" dirty="0">
                <a:solidFill>
                  <a:srgbClr val="FF0000"/>
                </a:solidFill>
              </a:rPr>
              <a:t> </a:t>
            </a:r>
            <a:r>
              <a:rPr lang="en-US" sz="2400" dirty="0" smtClean="0">
                <a:solidFill>
                  <a:srgbClr val="FF0000"/>
                </a:solidFill>
              </a:rPr>
              <a:t> </a:t>
            </a:r>
            <a:r>
              <a:rPr lang="en-US" sz="2400" dirty="0" smtClean="0">
                <a:solidFill>
                  <a:srgbClr val="FF0000"/>
                </a:solidFill>
                <a:latin typeface="Wingdings"/>
                <a:ea typeface="Wingdings"/>
                <a:cs typeface="Wingdings"/>
                <a:sym typeface="Wingdings"/>
              </a:rPr>
              <a:t></a:t>
            </a:r>
            <a:r>
              <a:rPr lang="en-US" sz="2400" dirty="0" smtClean="0">
                <a:solidFill>
                  <a:srgbClr val="FF0000"/>
                </a:solidFill>
              </a:rPr>
              <a:t>  </a:t>
            </a:r>
            <a:r>
              <a:rPr lang="en-US" sz="2400" dirty="0" smtClean="0"/>
              <a:t>12 </a:t>
            </a:r>
            <a:r>
              <a:rPr lang="en-US" sz="2400" dirty="0" smtClean="0">
                <a:solidFill>
                  <a:srgbClr val="FF0000"/>
                </a:solidFill>
              </a:rPr>
              <a:t> </a:t>
            </a:r>
            <a:r>
              <a:rPr lang="en-US" sz="2400" dirty="0"/>
              <a:t>13 14 15 17 </a:t>
            </a:r>
            <a:r>
              <a:rPr lang="en-US" sz="2400" dirty="0" smtClean="0"/>
              <a:t>18</a:t>
            </a:r>
          </a:p>
          <a:p>
            <a:pPr lvl="2" eaLnBrk="1" hangingPunct="1">
              <a:lnSpc>
                <a:spcPct val="90000"/>
              </a:lnSpc>
            </a:pPr>
            <a:r>
              <a:rPr lang="en-US" sz="2600" dirty="0" smtClean="0"/>
              <a:t>Customized discretization</a:t>
            </a:r>
          </a:p>
          <a:p>
            <a:pPr lvl="4" eaLnBrk="1" hangingPunct="1">
              <a:lnSpc>
                <a:spcPct val="90000"/>
              </a:lnSpc>
            </a:pPr>
            <a:endParaRPr lang="en-US" sz="2400" dirty="0" smtClean="0">
              <a:solidFill>
                <a:srgbClr val="CC3300"/>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a:noFill/>
        </p:spPr>
        <p:txBody>
          <a:bodyPr/>
          <a:lstStyle/>
          <a:p>
            <a:fld id="{3B0CCCE0-9563-4A91-89BD-6E487DCDEB5A}" type="slidenum">
              <a:rPr lang="en-US"/>
              <a:pPr/>
              <a:t>14</a:t>
            </a:fld>
            <a:endParaRPr lang="en-US"/>
          </a:p>
        </p:txBody>
      </p:sp>
      <p:sp>
        <p:nvSpPr>
          <p:cNvPr id="49156" name="Rectangle 2"/>
          <p:cNvSpPr>
            <a:spLocks noGrp="1" noChangeArrowheads="1"/>
          </p:cNvSpPr>
          <p:nvPr>
            <p:ph type="title" idx="4294967295"/>
          </p:nvPr>
        </p:nvSpPr>
        <p:spPr>
          <a:xfrm>
            <a:off x="381000" y="609600"/>
            <a:ext cx="8534400" cy="533400"/>
          </a:xfrm>
        </p:spPr>
        <p:txBody>
          <a:bodyPr lIns="90488" tIns="44450" rIns="90488" bIns="44450" anchor="b"/>
          <a:lstStyle/>
          <a:p>
            <a:pPr eaLnBrk="1" hangingPunct="1"/>
            <a:r>
              <a:rPr lang="en-US" smtClean="0"/>
              <a:t>Splitting Based on Continuous Attributes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798638"/>
            <a:ext cx="689927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609600"/>
          </a:xfrm>
        </p:spPr>
        <p:txBody>
          <a:bodyPr/>
          <a:lstStyle/>
          <a:p>
            <a:r>
              <a:rPr lang="en-US" dirty="0" smtClean="0"/>
              <a:t>Determine the Best Attribute for  Splitting</a:t>
            </a:r>
            <a:endParaRPr lang="en-US" dirty="0"/>
          </a:p>
        </p:txBody>
      </p:sp>
      <p:sp>
        <p:nvSpPr>
          <p:cNvPr id="3" name="Content Placeholder 2"/>
          <p:cNvSpPr>
            <a:spLocks noGrp="1"/>
          </p:cNvSpPr>
          <p:nvPr>
            <p:ph idx="1"/>
          </p:nvPr>
        </p:nvSpPr>
        <p:spPr/>
        <p:txBody>
          <a:bodyPr/>
          <a:lstStyle/>
          <a:p>
            <a:r>
              <a:rPr lang="en-US" dirty="0" smtClean="0"/>
              <a:t>Information Gain (IG)</a:t>
            </a:r>
          </a:p>
          <a:p>
            <a:pPr lvl="1"/>
            <a:r>
              <a:rPr lang="en-US" dirty="0" smtClean="0"/>
              <a:t>A statistical measure that measures how well a given attribute separates the training examples according to their target classification. (Mitchell, 1990)</a:t>
            </a:r>
          </a:p>
          <a:p>
            <a:pPr lvl="2">
              <a:buNone/>
            </a:pP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15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609600"/>
          </a:xfrm>
        </p:spPr>
        <p:txBody>
          <a:bodyPr/>
          <a:lstStyle/>
          <a:p>
            <a:r>
              <a:rPr lang="en-US" dirty="0" smtClean="0"/>
              <a:t>Determine the Best Attribute for  Splitting</a:t>
            </a:r>
            <a:endParaRPr lang="en-US" dirty="0"/>
          </a:p>
        </p:txBody>
      </p:sp>
      <p:sp>
        <p:nvSpPr>
          <p:cNvPr id="3" name="Content Placeholder 2"/>
          <p:cNvSpPr>
            <a:spLocks noGrp="1"/>
          </p:cNvSpPr>
          <p:nvPr>
            <p:ph idx="1"/>
          </p:nvPr>
        </p:nvSpPr>
        <p:spPr>
          <a:xfrm>
            <a:off x="685800" y="1524000"/>
            <a:ext cx="7924800" cy="3429000"/>
          </a:xfrm>
        </p:spPr>
        <p:txBody>
          <a:bodyPr/>
          <a:lstStyle/>
          <a:p>
            <a:r>
              <a:rPr lang="en-US" dirty="0" smtClean="0"/>
              <a:t>Entropy </a:t>
            </a:r>
          </a:p>
          <a:p>
            <a:pPr lvl="1"/>
            <a:r>
              <a:rPr lang="en-US" dirty="0" smtClean="0"/>
              <a:t>To measure the impurity of a data set</a:t>
            </a:r>
          </a:p>
          <a:p>
            <a:pPr lvl="1"/>
            <a:r>
              <a:rPr lang="en-US" dirty="0" smtClean="0"/>
              <a:t>Given a collection S which contains positive (+) and negative (-) examples, </a:t>
            </a:r>
            <a:r>
              <a:rPr lang="en-US" dirty="0"/>
              <a:t>p</a:t>
            </a:r>
            <a:r>
              <a:rPr lang="en-US" baseline="-25000" dirty="0"/>
              <a:t>i</a:t>
            </a:r>
            <a:r>
              <a:rPr lang="en-US" dirty="0"/>
              <a:t> is the probability that an example belongs to Class </a:t>
            </a:r>
            <a:r>
              <a:rPr lang="en-US" dirty="0" err="1"/>
              <a:t>i</a:t>
            </a:r>
            <a:endParaRPr lang="en-US" dirty="0" smtClean="0"/>
          </a:p>
          <a:p>
            <a:pPr lvl="1"/>
            <a:r>
              <a:rPr lang="en-US" dirty="0" smtClean="0">
                <a:solidFill>
                  <a:srgbClr val="000000"/>
                </a:solidFill>
              </a:rPr>
              <a:t>Entropy(S) = - p</a:t>
            </a:r>
            <a:r>
              <a:rPr lang="en-US" baseline="-25000" dirty="0" smtClean="0">
                <a:solidFill>
                  <a:srgbClr val="000000"/>
                </a:solidFill>
              </a:rPr>
              <a:t>+</a:t>
            </a:r>
            <a:r>
              <a:rPr lang="en-US" dirty="0" smtClean="0">
                <a:solidFill>
                  <a:srgbClr val="000000"/>
                </a:solidFill>
              </a:rPr>
              <a:t>log</a:t>
            </a:r>
            <a:r>
              <a:rPr lang="en-US" baseline="-25000" dirty="0" smtClean="0">
                <a:solidFill>
                  <a:srgbClr val="000000"/>
                </a:solidFill>
              </a:rPr>
              <a:t>2</a:t>
            </a:r>
            <a:r>
              <a:rPr lang="en-US" dirty="0" smtClean="0">
                <a:solidFill>
                  <a:srgbClr val="000000"/>
                </a:solidFill>
              </a:rPr>
              <a:t>p</a:t>
            </a:r>
            <a:r>
              <a:rPr lang="en-US" baseline="-25000" dirty="0" smtClean="0">
                <a:solidFill>
                  <a:srgbClr val="000000"/>
                </a:solidFill>
              </a:rPr>
              <a:t>+ </a:t>
            </a:r>
            <a:r>
              <a:rPr lang="en-US" dirty="0" smtClean="0">
                <a:solidFill>
                  <a:srgbClr val="000000"/>
                </a:solidFill>
              </a:rPr>
              <a:t>- p</a:t>
            </a:r>
            <a:r>
              <a:rPr lang="en-US" baseline="-25000" dirty="0" smtClean="0">
                <a:solidFill>
                  <a:srgbClr val="000000"/>
                </a:solidFill>
              </a:rPr>
              <a:t>-</a:t>
            </a:r>
            <a:r>
              <a:rPr lang="en-US" dirty="0" smtClean="0">
                <a:solidFill>
                  <a:srgbClr val="000000"/>
                </a:solidFill>
              </a:rPr>
              <a:t>log</a:t>
            </a:r>
            <a:r>
              <a:rPr lang="en-US" baseline="-25000" dirty="0" smtClean="0">
                <a:solidFill>
                  <a:srgbClr val="000000"/>
                </a:solidFill>
              </a:rPr>
              <a:t>2</a:t>
            </a:r>
            <a:r>
              <a:rPr lang="en-US" dirty="0" smtClean="0">
                <a:solidFill>
                  <a:srgbClr val="000000"/>
                </a:solidFill>
              </a:rPr>
              <a:t>p</a:t>
            </a:r>
            <a:r>
              <a:rPr lang="en-US" baseline="-25000" dirty="0" smtClean="0">
                <a:solidFill>
                  <a:srgbClr val="000000"/>
                </a:solidFill>
              </a:rPr>
              <a:t>-</a:t>
            </a:r>
          </a:p>
          <a:p>
            <a:pPr marL="457200" lvl="1" indent="0">
              <a:buNone/>
            </a:pPr>
            <a:endParaRPr lang="en-US" baseline="-25000" dirty="0" smtClean="0"/>
          </a:p>
          <a:p>
            <a:pPr lvl="2">
              <a:buNone/>
            </a:pPr>
            <a:endParaRPr lang="en-US" b="1" dirty="0" smtClean="0"/>
          </a:p>
          <a:p>
            <a:pPr lvl="2">
              <a:buNone/>
            </a:pPr>
            <a:r>
              <a:rPr lang="en-US" b="1" dirty="0" smtClean="0"/>
              <a:t>What is the entropy for each of the following collections?</a:t>
            </a:r>
            <a:endParaRPr lang="en-US" b="1"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16</a:t>
            </a:fld>
            <a:endParaRPr lang="en-US" dirty="0"/>
          </a:p>
        </p:txBody>
      </p:sp>
      <p:sp>
        <p:nvSpPr>
          <p:cNvPr id="5" name="Oval 4"/>
          <p:cNvSpPr/>
          <p:nvPr/>
        </p:nvSpPr>
        <p:spPr bwMode="auto">
          <a:xfrm>
            <a:off x="1066800" y="5181600"/>
            <a:ext cx="1905000" cy="1371600"/>
          </a:xfrm>
          <a:prstGeom prst="ellipse">
            <a:avLst/>
          </a:prstGeom>
          <a:solidFill>
            <a:schemeClr val="accent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Oval 5"/>
          <p:cNvSpPr/>
          <p:nvPr/>
        </p:nvSpPr>
        <p:spPr bwMode="auto">
          <a:xfrm>
            <a:off x="3505200" y="5105400"/>
            <a:ext cx="1905000" cy="1371600"/>
          </a:xfrm>
          <a:prstGeom prst="ellipse">
            <a:avLst/>
          </a:prstGeom>
          <a:solidFill>
            <a:schemeClr val="accent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Oval 6"/>
          <p:cNvSpPr/>
          <p:nvPr/>
        </p:nvSpPr>
        <p:spPr bwMode="auto">
          <a:xfrm>
            <a:off x="5943600" y="4953000"/>
            <a:ext cx="1905000" cy="1371600"/>
          </a:xfrm>
          <a:prstGeom prst="ellipse">
            <a:avLst/>
          </a:prstGeom>
          <a:solidFill>
            <a:schemeClr val="accent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8343814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609600"/>
          </a:xfrm>
        </p:spPr>
        <p:txBody>
          <a:bodyPr/>
          <a:lstStyle/>
          <a:p>
            <a:r>
              <a:rPr lang="en-US" dirty="0" smtClean="0"/>
              <a:t>Determine the Best Attribute for  Splitting</a:t>
            </a:r>
            <a:endParaRPr lang="en-US" dirty="0"/>
          </a:p>
        </p:txBody>
      </p:sp>
      <p:sp>
        <p:nvSpPr>
          <p:cNvPr id="3" name="Content Placeholder 2"/>
          <p:cNvSpPr>
            <a:spLocks noGrp="1"/>
          </p:cNvSpPr>
          <p:nvPr>
            <p:ph idx="1"/>
          </p:nvPr>
        </p:nvSpPr>
        <p:spPr/>
        <p:txBody>
          <a:bodyPr/>
          <a:lstStyle/>
          <a:p>
            <a:r>
              <a:rPr lang="en-US" dirty="0" smtClean="0"/>
              <a:t>Entropy </a:t>
            </a:r>
          </a:p>
          <a:p>
            <a:pPr lvl="1"/>
            <a:r>
              <a:rPr lang="en-US" dirty="0" smtClean="0"/>
              <a:t>A measure that characterizes the impurity of a collection of examples</a:t>
            </a:r>
          </a:p>
          <a:p>
            <a:pPr lvl="1"/>
            <a:r>
              <a:rPr lang="en-US" dirty="0" smtClean="0"/>
              <a:t>Given a collection S which contains positive (+) and negative (-) examples, p</a:t>
            </a:r>
            <a:r>
              <a:rPr lang="en-US" baseline="-25000" dirty="0" smtClean="0"/>
              <a:t>i</a:t>
            </a:r>
            <a:r>
              <a:rPr lang="en-US" dirty="0" smtClean="0"/>
              <a:t> is the probability that an example belongs to Class </a:t>
            </a:r>
            <a:r>
              <a:rPr lang="en-US" dirty="0" err="1" smtClean="0"/>
              <a:t>i</a:t>
            </a:r>
            <a:endParaRPr lang="en-US" dirty="0" smtClean="0"/>
          </a:p>
          <a:p>
            <a:pPr lvl="1"/>
            <a:r>
              <a:rPr lang="en-US" dirty="0" smtClean="0"/>
              <a:t>Entropy(S) = - p</a:t>
            </a:r>
            <a:r>
              <a:rPr lang="en-US" baseline="-25000" dirty="0" smtClean="0"/>
              <a:t>+</a:t>
            </a:r>
            <a:r>
              <a:rPr lang="en-US" dirty="0" smtClean="0"/>
              <a:t>log</a:t>
            </a:r>
            <a:r>
              <a:rPr lang="en-US" baseline="-25000" dirty="0" smtClean="0"/>
              <a:t>2</a:t>
            </a:r>
            <a:r>
              <a:rPr lang="en-US" dirty="0" smtClean="0"/>
              <a:t>p</a:t>
            </a:r>
            <a:r>
              <a:rPr lang="en-US" baseline="-25000" dirty="0" smtClean="0"/>
              <a:t>+ </a:t>
            </a:r>
            <a:r>
              <a:rPr lang="en-US" dirty="0" smtClean="0"/>
              <a:t>- p</a:t>
            </a:r>
            <a:r>
              <a:rPr lang="en-US" baseline="-25000" dirty="0" smtClean="0"/>
              <a:t>-</a:t>
            </a:r>
            <a:r>
              <a:rPr lang="en-US" dirty="0" smtClean="0"/>
              <a:t>log</a:t>
            </a:r>
            <a:r>
              <a:rPr lang="en-US" baseline="-25000" dirty="0" smtClean="0"/>
              <a:t>2</a:t>
            </a:r>
            <a:r>
              <a:rPr lang="en-US" dirty="0" smtClean="0"/>
              <a:t>p</a:t>
            </a:r>
            <a:r>
              <a:rPr lang="en-US" baseline="-25000" dirty="0" smtClean="0"/>
              <a:t>-</a:t>
            </a:r>
          </a:p>
          <a:p>
            <a:pPr lvl="1"/>
            <a:r>
              <a:rPr lang="en-US" dirty="0" smtClean="0"/>
              <a:t>A collection of half positive examples and half negative examples</a:t>
            </a:r>
          </a:p>
          <a:p>
            <a:pPr lvl="2"/>
            <a:r>
              <a:rPr lang="en-US" dirty="0" smtClean="0"/>
              <a:t>Entropy(S) = 1</a:t>
            </a:r>
          </a:p>
          <a:p>
            <a:pPr lvl="1"/>
            <a:r>
              <a:rPr lang="en-US" dirty="0" smtClean="0"/>
              <a:t>A collection of all positive examples or all negative examples</a:t>
            </a:r>
          </a:p>
          <a:p>
            <a:pPr lvl="2"/>
            <a:r>
              <a:rPr lang="en-US" dirty="0" smtClean="0"/>
              <a:t>Entropy(S) = 0</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17</a:t>
            </a:fld>
            <a:endParaRPr lang="en-US" dirty="0"/>
          </a:p>
        </p:txBody>
      </p:sp>
      <p:cxnSp>
        <p:nvCxnSpPr>
          <p:cNvPr id="6" name="Straight Arrow Connector 5"/>
          <p:cNvCxnSpPr/>
          <p:nvPr/>
        </p:nvCxnSpPr>
        <p:spPr bwMode="auto">
          <a:xfrm rot="5400000" flipH="1" flipV="1">
            <a:off x="5562600" y="5715000"/>
            <a:ext cx="91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6019800" y="6172200"/>
            <a:ext cx="1600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5029200" y="5438745"/>
            <a:ext cx="1066800" cy="400110"/>
          </a:xfrm>
          <a:prstGeom prst="rect">
            <a:avLst/>
          </a:prstGeom>
          <a:noFill/>
        </p:spPr>
        <p:txBody>
          <a:bodyPr wrap="square" rtlCol="0">
            <a:spAutoFit/>
          </a:bodyPr>
          <a:lstStyle/>
          <a:p>
            <a:r>
              <a:rPr lang="en-US" sz="2000" dirty="0" smtClean="0"/>
              <a:t>entropy</a:t>
            </a:r>
            <a:endParaRPr lang="en-US" sz="2000" dirty="0"/>
          </a:p>
        </p:txBody>
      </p:sp>
      <p:sp>
        <p:nvSpPr>
          <p:cNvPr id="10" name="TextBox 9"/>
          <p:cNvSpPr txBox="1"/>
          <p:nvPr/>
        </p:nvSpPr>
        <p:spPr>
          <a:xfrm>
            <a:off x="6629400" y="6248400"/>
            <a:ext cx="685800" cy="400110"/>
          </a:xfrm>
          <a:prstGeom prst="rect">
            <a:avLst/>
          </a:prstGeom>
          <a:noFill/>
        </p:spPr>
        <p:txBody>
          <a:bodyPr wrap="square" rtlCol="0">
            <a:spAutoFit/>
          </a:bodyPr>
          <a:lstStyle/>
          <a:p>
            <a:r>
              <a:rPr lang="en-US" sz="2000" dirty="0" smtClean="0"/>
              <a:t>P</a:t>
            </a:r>
            <a:r>
              <a:rPr lang="en-US" sz="2000" baseline="-25000" dirty="0" smtClean="0"/>
              <a:t>+</a:t>
            </a:r>
            <a:endParaRPr lang="en-US" sz="2000" baseline="-25000" dirty="0"/>
          </a:p>
        </p:txBody>
      </p:sp>
      <p:sp>
        <p:nvSpPr>
          <p:cNvPr id="11" name="Arc 10"/>
          <p:cNvSpPr/>
          <p:nvPr/>
        </p:nvSpPr>
        <p:spPr bwMode="auto">
          <a:xfrm>
            <a:off x="6019800" y="5638800"/>
            <a:ext cx="990600" cy="1066800"/>
          </a:xfrm>
          <a:prstGeom prst="arc">
            <a:avLst>
              <a:gd name="adj1" fmla="val 10806057"/>
              <a:gd name="adj2" fmla="val 0"/>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3" name="Straight Connector 12"/>
          <p:cNvCxnSpPr/>
          <p:nvPr/>
        </p:nvCxnSpPr>
        <p:spPr bwMode="auto">
          <a:xfrm>
            <a:off x="5943600" y="5638800"/>
            <a:ext cx="1066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5867400" y="5562600"/>
            <a:ext cx="76200" cy="369332"/>
          </a:xfrm>
          <a:prstGeom prst="rect">
            <a:avLst/>
          </a:prstGeom>
          <a:noFill/>
        </p:spPr>
        <p:txBody>
          <a:bodyPr wrap="square" rtlCol="0">
            <a:spAutoFit/>
          </a:bodyPr>
          <a:lstStyle/>
          <a:p>
            <a:r>
              <a:rPr lang="en-US" sz="1800" dirty="0" smtClean="0"/>
              <a:t>1</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a:noFill/>
        </p:spPr>
        <p:txBody>
          <a:bodyPr/>
          <a:lstStyle/>
          <a:p>
            <a:fld id="{61356D4C-53AB-4DD6-8CA4-271D8AF4441B}" type="slidenum">
              <a:rPr lang="en-US"/>
              <a:pPr/>
              <a:t>18</a:t>
            </a:fld>
            <a:endParaRPr lang="en-US"/>
          </a:p>
        </p:txBody>
      </p:sp>
      <p:sp>
        <p:nvSpPr>
          <p:cNvPr id="32772" name="Rectangle 2"/>
          <p:cNvSpPr>
            <a:spLocks noGrp="1" noChangeArrowheads="1"/>
          </p:cNvSpPr>
          <p:nvPr>
            <p:ph type="title" idx="4294967295"/>
          </p:nvPr>
        </p:nvSpPr>
        <p:spPr/>
        <p:txBody>
          <a:bodyPr lIns="90488" tIns="44450" rIns="90488" bIns="44450" anchor="b"/>
          <a:lstStyle/>
          <a:p>
            <a:pPr eaLnBrk="1" hangingPunct="1"/>
            <a:r>
              <a:rPr lang="en-US" dirty="0" smtClean="0"/>
              <a:t>Information Gain: how much improvement toward purity?</a:t>
            </a:r>
          </a:p>
        </p:txBody>
      </p:sp>
      <p:graphicFrame>
        <p:nvGraphicFramePr>
          <p:cNvPr id="32770" name="Object 3"/>
          <p:cNvGraphicFramePr>
            <a:graphicFrameLocks noChangeAspect="1"/>
          </p:cNvGraphicFramePr>
          <p:nvPr>
            <p:extLst>
              <p:ext uri="{D42A27DB-BD31-4B8C-83A1-F6EECF244321}">
                <p14:modId xmlns:p14="http://schemas.microsoft.com/office/powerpoint/2010/main" val="2656047962"/>
              </p:ext>
            </p:extLst>
          </p:nvPr>
        </p:nvGraphicFramePr>
        <p:xfrm>
          <a:off x="455613" y="2133600"/>
          <a:ext cx="3568700" cy="3686175"/>
        </p:xfrm>
        <a:graphic>
          <a:graphicData uri="http://schemas.openxmlformats.org/presentationml/2006/ole">
            <mc:AlternateContent xmlns:mc="http://schemas.openxmlformats.org/markup-compatibility/2006">
              <mc:Choice xmlns:v="urn:schemas-microsoft-com:vml" Requires="v">
                <p:oleObj spid="_x0000_s100562" name="Document" r:id="rId3" imgW="5410200" imgH="5778500" progId="Word.Document.8">
                  <p:embed/>
                </p:oleObj>
              </mc:Choice>
              <mc:Fallback>
                <p:oleObj name="Document" r:id="rId3" imgW="5410200" imgH="5778500" progId="Word.Document.8">
                  <p:embed/>
                  <p:pic>
                    <p:nvPicPr>
                      <p:cNvPr id="0" name=""/>
                      <p:cNvPicPr>
                        <a:picLocks noChangeAspect="1" noChangeArrowheads="1"/>
                      </p:cNvPicPr>
                      <p:nvPr/>
                    </p:nvPicPr>
                    <p:blipFill>
                      <a:blip r:embed="rId4"/>
                      <a:srcRect/>
                      <a:stretch>
                        <a:fillRect/>
                      </a:stretch>
                    </p:blipFill>
                    <p:spPr bwMode="auto">
                      <a:xfrm>
                        <a:off x="455613" y="2133600"/>
                        <a:ext cx="35687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4"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5"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32776"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class</a:t>
            </a:r>
            <a:endParaRPr lang="en-US" sz="1600" b="1">
              <a:solidFill>
                <a:schemeClr val="bg2"/>
              </a:solidFill>
              <a:latin typeface="Arial" charset="0"/>
            </a:endParaRPr>
          </a:p>
        </p:txBody>
      </p:sp>
      <p:sp>
        <p:nvSpPr>
          <p:cNvPr id="32781"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2"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3"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2790"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791" name="Text Box 22"/>
          <p:cNvSpPr txBox="1">
            <a:spLocks noChangeArrowheads="1"/>
          </p:cNvSpPr>
          <p:nvPr/>
        </p:nvSpPr>
        <p:spPr bwMode="auto">
          <a:xfrm>
            <a:off x="4350296" y="2470150"/>
            <a:ext cx="675185" cy="338554"/>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dirty="0" smtClean="0">
                <a:solidFill>
                  <a:srgbClr val="800000"/>
                </a:solidFill>
                <a:latin typeface="Arial" charset="0"/>
              </a:rPr>
              <a:t>NO:4</a:t>
            </a:r>
            <a:endParaRPr lang="en-US" sz="1600" dirty="0">
              <a:solidFill>
                <a:srgbClr val="00FFFF"/>
              </a:solidFill>
              <a:latin typeface="Arial" charset="0"/>
            </a:endParaRPr>
          </a:p>
        </p:txBody>
      </p:sp>
      <p:sp>
        <p:nvSpPr>
          <p:cNvPr id="32795"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2796"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2" name="Rounded Rectangle 1"/>
          <p:cNvSpPr/>
          <p:nvPr/>
        </p:nvSpPr>
        <p:spPr bwMode="auto">
          <a:xfrm>
            <a:off x="6326188" y="2484438"/>
            <a:ext cx="1751012" cy="5635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NO:3;Yes:3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7" name="Object 5"/>
          <p:cNvGraphicFramePr>
            <a:graphicFrameLocks noChangeAspect="1"/>
          </p:cNvGraphicFramePr>
          <p:nvPr>
            <p:extLst>
              <p:ext uri="{D42A27DB-BD31-4B8C-83A1-F6EECF244321}">
                <p14:modId xmlns:p14="http://schemas.microsoft.com/office/powerpoint/2010/main" val="3092179469"/>
              </p:ext>
            </p:extLst>
          </p:nvPr>
        </p:nvGraphicFramePr>
        <p:xfrm>
          <a:off x="4038600" y="3352800"/>
          <a:ext cx="5105400" cy="785446"/>
        </p:xfrm>
        <a:graphic>
          <a:graphicData uri="http://schemas.openxmlformats.org/presentationml/2006/ole">
            <mc:AlternateContent xmlns:mc="http://schemas.openxmlformats.org/markup-compatibility/2006">
              <mc:Choice xmlns:v="urn:schemas-microsoft-com:vml" Requires="v">
                <p:oleObj spid="_x0000_s100563" name="Equation" r:id="rId5" imgW="3327120" imgH="457200" progId="Equation.3">
                  <p:embed/>
                </p:oleObj>
              </mc:Choice>
              <mc:Fallback>
                <p:oleObj name="Equation" r:id="rId5" imgW="332712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352800"/>
                        <a:ext cx="5105400" cy="785446"/>
                      </a:xfrm>
                      <a:prstGeom prst="rect">
                        <a:avLst/>
                      </a:prstGeom>
                      <a:noFill/>
                      <a:extLst/>
                    </p:spPr>
                  </p:pic>
                </p:oleObj>
              </mc:Fallback>
            </mc:AlternateContent>
          </a:graphicData>
        </a:graphic>
      </p:graphicFrame>
      <p:sp>
        <p:nvSpPr>
          <p:cNvPr id="20" name="TextBox 19"/>
          <p:cNvSpPr txBox="1"/>
          <p:nvPr/>
        </p:nvSpPr>
        <p:spPr>
          <a:xfrm>
            <a:off x="3886200" y="4114800"/>
            <a:ext cx="2286000" cy="1631216"/>
          </a:xfrm>
          <a:prstGeom prst="rect">
            <a:avLst/>
          </a:prstGeom>
          <a:noFill/>
        </p:spPr>
        <p:txBody>
          <a:bodyPr wrap="square" rtlCol="0">
            <a:spAutoFit/>
          </a:bodyPr>
          <a:lstStyle/>
          <a:p>
            <a:r>
              <a:rPr lang="en-US" sz="2000" dirty="0" smtClean="0">
                <a:solidFill>
                  <a:srgbClr val="000000"/>
                </a:solidFill>
              </a:rPr>
              <a:t>The expected reduction in entropy caused by  knowing the value of attribute A</a:t>
            </a:r>
            <a:endParaRPr lang="en-US" sz="2000" dirty="0">
              <a:solidFill>
                <a:srgbClr val="000000"/>
              </a:solidFill>
            </a:endParaRPr>
          </a:p>
        </p:txBody>
      </p:sp>
    </p:spTree>
    <p:extLst>
      <p:ext uri="{BB962C8B-B14F-4D97-AF65-F5344CB8AC3E}">
        <p14:creationId xmlns:p14="http://schemas.microsoft.com/office/powerpoint/2010/main" val="36516278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a:noFill/>
        </p:spPr>
        <p:txBody>
          <a:bodyPr/>
          <a:lstStyle/>
          <a:p>
            <a:fld id="{61356D4C-53AB-4DD6-8CA4-271D8AF4441B}" type="slidenum">
              <a:rPr lang="en-US"/>
              <a:pPr/>
              <a:t>19</a:t>
            </a:fld>
            <a:endParaRPr lang="en-US"/>
          </a:p>
        </p:txBody>
      </p:sp>
      <p:sp>
        <p:nvSpPr>
          <p:cNvPr id="32772" name="Rectangle 2"/>
          <p:cNvSpPr>
            <a:spLocks noGrp="1" noChangeArrowheads="1"/>
          </p:cNvSpPr>
          <p:nvPr>
            <p:ph type="title" idx="4294967295"/>
          </p:nvPr>
        </p:nvSpPr>
        <p:spPr/>
        <p:txBody>
          <a:bodyPr lIns="90488" tIns="44450" rIns="90488" bIns="44450" anchor="b"/>
          <a:lstStyle/>
          <a:p>
            <a:pPr eaLnBrk="1" hangingPunct="1"/>
            <a:r>
              <a:rPr lang="en-US" dirty="0" smtClean="0"/>
              <a:t>Information Gain: how much improvement toward purity?</a:t>
            </a:r>
          </a:p>
        </p:txBody>
      </p:sp>
      <p:graphicFrame>
        <p:nvGraphicFramePr>
          <p:cNvPr id="32770" name="Object 3"/>
          <p:cNvGraphicFramePr>
            <a:graphicFrameLocks noChangeAspect="1"/>
          </p:cNvGraphicFramePr>
          <p:nvPr>
            <p:extLst>
              <p:ext uri="{D42A27DB-BD31-4B8C-83A1-F6EECF244321}">
                <p14:modId xmlns:p14="http://schemas.microsoft.com/office/powerpoint/2010/main" val="2796947225"/>
              </p:ext>
            </p:extLst>
          </p:nvPr>
        </p:nvGraphicFramePr>
        <p:xfrm>
          <a:off x="455613" y="2133600"/>
          <a:ext cx="3568700" cy="3686175"/>
        </p:xfrm>
        <a:graphic>
          <a:graphicData uri="http://schemas.openxmlformats.org/presentationml/2006/ole">
            <mc:AlternateContent xmlns:mc="http://schemas.openxmlformats.org/markup-compatibility/2006">
              <mc:Choice xmlns:v="urn:schemas-microsoft-com:vml" Requires="v">
                <p:oleObj spid="_x0000_s101496" name="Document" r:id="rId3" imgW="5410200" imgH="5778500" progId="Word.Document.8">
                  <p:embed/>
                </p:oleObj>
              </mc:Choice>
              <mc:Fallback>
                <p:oleObj name="Document" r:id="rId3" imgW="5410200" imgH="5778500" progId="Word.Document.8">
                  <p:embed/>
                  <p:pic>
                    <p:nvPicPr>
                      <p:cNvPr id="0" name=""/>
                      <p:cNvPicPr>
                        <a:picLocks noChangeAspect="1" noChangeArrowheads="1"/>
                      </p:cNvPicPr>
                      <p:nvPr/>
                    </p:nvPicPr>
                    <p:blipFill>
                      <a:blip r:embed="rId4"/>
                      <a:srcRect/>
                      <a:stretch>
                        <a:fillRect/>
                      </a:stretch>
                    </p:blipFill>
                    <p:spPr bwMode="auto">
                      <a:xfrm>
                        <a:off x="455613" y="2133600"/>
                        <a:ext cx="35687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4"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5"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32776"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class</a:t>
            </a:r>
            <a:endParaRPr lang="en-US" sz="1600" b="1">
              <a:solidFill>
                <a:schemeClr val="bg2"/>
              </a:solidFill>
              <a:latin typeface="Arial" charset="0"/>
            </a:endParaRPr>
          </a:p>
        </p:txBody>
      </p:sp>
      <p:sp>
        <p:nvSpPr>
          <p:cNvPr id="32781"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2"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3"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2790"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791" name="Text Box 22"/>
          <p:cNvSpPr txBox="1">
            <a:spLocks noChangeArrowheads="1"/>
          </p:cNvSpPr>
          <p:nvPr/>
        </p:nvSpPr>
        <p:spPr bwMode="auto">
          <a:xfrm>
            <a:off x="4350296" y="2470150"/>
            <a:ext cx="675185" cy="338554"/>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dirty="0" smtClean="0">
                <a:solidFill>
                  <a:srgbClr val="800000"/>
                </a:solidFill>
                <a:latin typeface="Arial" charset="0"/>
              </a:rPr>
              <a:t>NO:4</a:t>
            </a:r>
            <a:endParaRPr lang="en-US" sz="1600" dirty="0">
              <a:solidFill>
                <a:srgbClr val="00FFFF"/>
              </a:solidFill>
              <a:latin typeface="Arial" charset="0"/>
            </a:endParaRPr>
          </a:p>
        </p:txBody>
      </p:sp>
      <p:sp>
        <p:nvSpPr>
          <p:cNvPr id="32795"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2796"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2" name="Rounded Rectangle 1"/>
          <p:cNvSpPr/>
          <p:nvPr/>
        </p:nvSpPr>
        <p:spPr bwMode="auto">
          <a:xfrm>
            <a:off x="6326188" y="2484438"/>
            <a:ext cx="1751012" cy="5635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NO:3;Yes:3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extBox 2"/>
          <p:cNvSpPr txBox="1"/>
          <p:nvPr/>
        </p:nvSpPr>
        <p:spPr>
          <a:xfrm>
            <a:off x="4071688" y="3581400"/>
            <a:ext cx="5072311" cy="2862322"/>
          </a:xfrm>
          <a:prstGeom prst="rect">
            <a:avLst/>
          </a:prstGeom>
          <a:noFill/>
        </p:spPr>
        <p:txBody>
          <a:bodyPr wrap="square" rtlCol="0">
            <a:spAutoFit/>
          </a:bodyPr>
          <a:lstStyle/>
          <a:p>
            <a:r>
              <a:rPr lang="en-US" sz="2000" dirty="0" smtClean="0"/>
              <a:t>Entropy(S)=-0.7*log2(0.7)-0.3*log2(0.3)=0.88</a:t>
            </a:r>
          </a:p>
          <a:p>
            <a:endParaRPr lang="en-US" sz="2000" dirty="0"/>
          </a:p>
          <a:p>
            <a:r>
              <a:rPr lang="en-US" sz="2000" dirty="0" smtClean="0"/>
              <a:t>Entropy(S1)=0</a:t>
            </a:r>
          </a:p>
          <a:p>
            <a:r>
              <a:rPr lang="en-US" sz="2000" dirty="0" smtClean="0"/>
              <a:t>Entropy(S2)=1</a:t>
            </a:r>
          </a:p>
          <a:p>
            <a:endParaRPr lang="en-US" sz="2000" dirty="0"/>
          </a:p>
          <a:p>
            <a:r>
              <a:rPr lang="en-US" sz="2000" dirty="0" smtClean="0"/>
              <a:t>IG=0.88-(0.4*0 + 0.6*1) = 0.28</a:t>
            </a:r>
          </a:p>
          <a:p>
            <a:endParaRPr lang="en-US" sz="2000" dirty="0"/>
          </a:p>
          <a:p>
            <a:r>
              <a:rPr lang="en-US" sz="2000" dirty="0" smtClean="0"/>
              <a:t>Repeat this calculation to find the attribute that provides the highest IG</a:t>
            </a:r>
            <a:endParaRPr lang="en-US" sz="2000" dirty="0"/>
          </a:p>
        </p:txBody>
      </p:sp>
    </p:spTree>
    <p:extLst>
      <p:ext uri="{BB962C8B-B14F-4D97-AF65-F5344CB8AC3E}">
        <p14:creationId xmlns:p14="http://schemas.microsoft.com/office/powerpoint/2010/main" val="4112881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2"/>
          </p:nvPr>
        </p:nvSpPr>
        <p:spPr>
          <a:noFill/>
        </p:spPr>
        <p:txBody>
          <a:bodyPr/>
          <a:lstStyle/>
          <a:p>
            <a:fld id="{D5734FBD-3B38-4E60-A2FE-88A11421DD18}" type="slidenum">
              <a:rPr lang="en-US"/>
              <a:pPr/>
              <a:t>2</a:t>
            </a:fld>
            <a:endParaRPr lang="en-US"/>
          </a:p>
        </p:txBody>
      </p:sp>
      <p:sp>
        <p:nvSpPr>
          <p:cNvPr id="27652" name="Rectangle 2"/>
          <p:cNvSpPr>
            <a:spLocks noGrp="1" noChangeArrowheads="1"/>
          </p:cNvSpPr>
          <p:nvPr>
            <p:ph type="title" idx="4294967295"/>
          </p:nvPr>
        </p:nvSpPr>
        <p:spPr/>
        <p:txBody>
          <a:bodyPr lIns="90488" tIns="44450" rIns="90488" bIns="44450" anchor="b"/>
          <a:lstStyle/>
          <a:p>
            <a:pPr eaLnBrk="1" hangingPunct="1"/>
            <a:r>
              <a:rPr lang="en-US" smtClean="0"/>
              <a:t>Illustrating Classification Task</a:t>
            </a:r>
          </a:p>
        </p:txBody>
      </p:sp>
      <p:graphicFrame>
        <p:nvGraphicFramePr>
          <p:cNvPr id="27650" name="Object 26"/>
          <p:cNvGraphicFramePr>
            <a:graphicFrameLocks noGrp="1" noChangeAspect="1"/>
          </p:cNvGraphicFramePr>
          <p:nvPr>
            <p:ph idx="4294967295"/>
          </p:nvPr>
        </p:nvGraphicFramePr>
        <p:xfrm>
          <a:off x="1336675" y="1524000"/>
          <a:ext cx="6621463" cy="4876800"/>
        </p:xfrm>
        <a:graphic>
          <a:graphicData uri="http://schemas.openxmlformats.org/presentationml/2006/ole">
            <mc:AlternateContent xmlns:mc="http://schemas.openxmlformats.org/markup-compatibility/2006">
              <mc:Choice xmlns:v="urn:schemas-microsoft-com:vml" Requires="v">
                <p:oleObj spid="_x0000_s27827" name="Visio" r:id="rId4" imgW="8424875" imgH="6279741" progId="Visio.Drawing.11">
                  <p:embed/>
                </p:oleObj>
              </mc:Choice>
              <mc:Fallback>
                <p:oleObj name="Visio" r:id="rId4" imgW="8424875" imgH="6279741" progId="Visio.Drawing.11">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675" y="1524000"/>
                        <a:ext cx="66214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6553200" y="5562600"/>
            <a:ext cx="1752600" cy="461665"/>
          </a:xfrm>
          <a:prstGeom prst="rect">
            <a:avLst/>
          </a:prstGeom>
          <a:noFill/>
        </p:spPr>
        <p:txBody>
          <a:bodyPr wrap="square" rtlCol="0">
            <a:spAutoFit/>
          </a:bodyPr>
          <a:lstStyle/>
          <a:p>
            <a:r>
              <a:rPr lang="en-US" dirty="0" smtClean="0"/>
              <a:t>Two steps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 should be the first node?</a:t>
            </a:r>
            <a:endParaRPr lang="en-US" dirty="0"/>
          </a:p>
        </p:txBody>
      </p:sp>
      <p:sp>
        <p:nvSpPr>
          <p:cNvPr id="3" name="Content Placeholder 2"/>
          <p:cNvSpPr>
            <a:spLocks noGrp="1"/>
          </p:cNvSpPr>
          <p:nvPr>
            <p:ph idx="1"/>
          </p:nvPr>
        </p:nvSpPr>
        <p:spPr>
          <a:xfrm>
            <a:off x="457200" y="1371600"/>
            <a:ext cx="7924800" cy="4876800"/>
          </a:xfrm>
        </p:spPr>
        <p:txBody>
          <a:bodyPr/>
          <a:lstStyle/>
          <a:p>
            <a:r>
              <a:rPr lang="en-US" dirty="0" smtClean="0"/>
              <a:t>Calculate the information gain (IG) for each attribute, choose the one with the highest IG.</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20</a:t>
            </a:fld>
            <a:endParaRPr lang="en-US"/>
          </a:p>
        </p:txBody>
      </p:sp>
    </p:spTree>
    <p:extLst>
      <p:ext uri="{BB962C8B-B14F-4D97-AF65-F5344CB8AC3E}">
        <p14:creationId xmlns:p14="http://schemas.microsoft.com/office/powerpoint/2010/main" val="52358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next step?</a:t>
            </a:r>
            <a:endParaRPr lang="en-US" dirty="0"/>
          </a:p>
        </p:txBody>
      </p:sp>
      <p:sp>
        <p:nvSpPr>
          <p:cNvPr id="3" name="Content Placeholder 2"/>
          <p:cNvSpPr>
            <a:spLocks noGrp="1"/>
          </p:cNvSpPr>
          <p:nvPr>
            <p:ph idx="1"/>
          </p:nvPr>
        </p:nvSpPr>
        <p:spPr/>
        <p:txBody>
          <a:bodyPr/>
          <a:lstStyle/>
          <a:p>
            <a:r>
              <a:rPr lang="en-US" dirty="0" smtClean="0"/>
              <a:t>Repeat the IG calculation for every subset generated from the last step</a:t>
            </a:r>
          </a:p>
          <a:p>
            <a:r>
              <a:rPr lang="en-US" dirty="0" smtClean="0"/>
              <a:t>Until all nodes are “pure” with all positive examples, or all negative examples. These are all leaf nodes.</a:t>
            </a:r>
          </a:p>
          <a:p>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21</a:t>
            </a:fld>
            <a:endParaRPr lang="en-US"/>
          </a:p>
        </p:txBody>
      </p:sp>
    </p:spTree>
    <p:extLst>
      <p:ext uri="{BB962C8B-B14F-4D97-AF65-F5344CB8AC3E}">
        <p14:creationId xmlns:p14="http://schemas.microsoft.com/office/powerpoint/2010/main" val="284444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calculate Info Gain</a:t>
            </a:r>
          </a:p>
        </p:txBody>
      </p:sp>
      <p:sp>
        <p:nvSpPr>
          <p:cNvPr id="3" name="Content Placeholder 2"/>
          <p:cNvSpPr>
            <a:spLocks noGrp="1"/>
          </p:cNvSpPr>
          <p:nvPr>
            <p:ph idx="1"/>
          </p:nvPr>
        </p:nvSpPr>
        <p:spPr>
          <a:xfrm>
            <a:off x="457200" y="1371600"/>
            <a:ext cx="7924800" cy="4876800"/>
          </a:xfrm>
        </p:spPr>
        <p:txBody>
          <a:bodyPr/>
          <a:lstStyle/>
          <a:p>
            <a:r>
              <a:rPr lang="en-US" dirty="0" smtClean="0"/>
              <a:t>Let’s start with “age”, </a:t>
            </a:r>
            <a:r>
              <a:rPr lang="en-US" dirty="0"/>
              <a:t>, see if the entropy gets smaller after using age to split the data.</a:t>
            </a:r>
            <a:endParaRPr lang="en-US" dirty="0" smtClean="0"/>
          </a:p>
          <a:p>
            <a:r>
              <a:rPr lang="en-US" dirty="0" smtClean="0"/>
              <a:t>Step 1: calculate the entropy of the entire training data set S, which contains 9 positive examples and 5 negative examples.</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22</a:t>
            </a:fld>
            <a:endParaRPr lang="en-US"/>
          </a:p>
        </p:txBody>
      </p:sp>
      <p:graphicFrame>
        <p:nvGraphicFramePr>
          <p:cNvPr id="11" name="Object 10"/>
          <p:cNvGraphicFramePr>
            <a:graphicFrameLocks/>
          </p:cNvGraphicFramePr>
          <p:nvPr>
            <p:extLst>
              <p:ext uri="{D42A27DB-BD31-4B8C-83A1-F6EECF244321}">
                <p14:modId xmlns:p14="http://schemas.microsoft.com/office/powerpoint/2010/main" val="1831135893"/>
              </p:ext>
            </p:extLst>
          </p:nvPr>
        </p:nvGraphicFramePr>
        <p:xfrm>
          <a:off x="3886200" y="3352800"/>
          <a:ext cx="4676775" cy="3011488"/>
        </p:xfrm>
        <a:graphic>
          <a:graphicData uri="http://schemas.openxmlformats.org/presentationml/2006/ole">
            <mc:AlternateContent xmlns:mc="http://schemas.openxmlformats.org/markup-compatibility/2006">
              <mc:Choice xmlns:v="urn:schemas-microsoft-com:vml" Requires="v">
                <p:oleObj spid="_x0000_s87225" name="Worksheet" r:id="rId3" imgW="6115151" imgH="4457700" progId="Excel.Sheet.8">
                  <p:embed/>
                </p:oleObj>
              </mc:Choice>
              <mc:Fallback>
                <p:oleObj name="Worksheet" r:id="rId3" imgW="6115151" imgH="4457700"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352800"/>
                        <a:ext cx="4676775"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9135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calculate Info Gain</a:t>
            </a:r>
            <a:endParaRPr lang="en-US" dirty="0"/>
          </a:p>
        </p:txBody>
      </p:sp>
      <p:sp>
        <p:nvSpPr>
          <p:cNvPr id="3" name="Content Placeholder 2"/>
          <p:cNvSpPr>
            <a:spLocks noGrp="1"/>
          </p:cNvSpPr>
          <p:nvPr>
            <p:ph idx="1"/>
          </p:nvPr>
        </p:nvSpPr>
        <p:spPr>
          <a:xfrm>
            <a:off x="457200" y="1371600"/>
            <a:ext cx="7924800" cy="4876800"/>
          </a:xfrm>
        </p:spPr>
        <p:txBody>
          <a:bodyPr/>
          <a:lstStyle/>
          <a:p>
            <a:r>
              <a:rPr lang="en-US" dirty="0" smtClean="0"/>
              <a:t>Let’s start with “age”, </a:t>
            </a:r>
            <a:r>
              <a:rPr lang="en-US" dirty="0"/>
              <a:t>, see if the entropy gets smaller after using age to split the data.</a:t>
            </a:r>
            <a:endParaRPr lang="en-US" dirty="0" smtClean="0"/>
          </a:p>
          <a:p>
            <a:r>
              <a:rPr lang="en-US" dirty="0" smtClean="0"/>
              <a:t>Step 1: calculate the entropy of the entire training data set S, which contains 9 positive examples and 5 negative examples.</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23</a:t>
            </a:fld>
            <a:endParaRPr lang="en-US"/>
          </a:p>
        </p:txBody>
      </p:sp>
      <p:graphicFrame>
        <p:nvGraphicFramePr>
          <p:cNvPr id="11" name="Object 10"/>
          <p:cNvGraphicFramePr>
            <a:graphicFrameLocks/>
          </p:cNvGraphicFramePr>
          <p:nvPr>
            <p:extLst>
              <p:ext uri="{D42A27DB-BD31-4B8C-83A1-F6EECF244321}">
                <p14:modId xmlns:p14="http://schemas.microsoft.com/office/powerpoint/2010/main" val="551423647"/>
              </p:ext>
            </p:extLst>
          </p:nvPr>
        </p:nvGraphicFramePr>
        <p:xfrm>
          <a:off x="4191000" y="3276600"/>
          <a:ext cx="4676775" cy="3011488"/>
        </p:xfrm>
        <a:graphic>
          <a:graphicData uri="http://schemas.openxmlformats.org/presentationml/2006/ole">
            <mc:AlternateContent xmlns:mc="http://schemas.openxmlformats.org/markup-compatibility/2006">
              <mc:Choice xmlns:v="urn:schemas-microsoft-com:vml" Requires="v">
                <p:oleObj spid="_x0000_s102629" name="Worksheet" r:id="rId3" imgW="6115151" imgH="4457700" progId="Excel.Sheet.8">
                  <p:embed/>
                </p:oleObj>
              </mc:Choice>
              <mc:Fallback>
                <p:oleObj name="Worksheet" r:id="rId3" imgW="6115151" imgH="4457700"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276600"/>
                        <a:ext cx="4676775"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04949314"/>
              </p:ext>
            </p:extLst>
          </p:nvPr>
        </p:nvGraphicFramePr>
        <p:xfrm>
          <a:off x="533400" y="3657600"/>
          <a:ext cx="3442135" cy="1447800"/>
        </p:xfrm>
        <a:graphic>
          <a:graphicData uri="http://schemas.openxmlformats.org/presentationml/2006/ole">
            <mc:AlternateContent xmlns:mc="http://schemas.openxmlformats.org/markup-compatibility/2006">
              <mc:Choice xmlns:v="urn:schemas-microsoft-com:vml" Requires="v">
                <p:oleObj spid="_x0000_s102630" name="Equation" r:id="rId5" imgW="1828800" imgH="838080" progId="Equation.3">
                  <p:embed/>
                </p:oleObj>
              </mc:Choice>
              <mc:Fallback>
                <p:oleObj name="Equation" r:id="rId5" imgW="1828800" imgH="838080" progId="Equation.3">
                  <p:embed/>
                  <p:pic>
                    <p:nvPicPr>
                      <p:cNvPr id="0" name=""/>
                      <p:cNvPicPr>
                        <a:picLocks noChangeAspect="1" noChangeArrowheads="1"/>
                      </p:cNvPicPr>
                      <p:nvPr/>
                    </p:nvPicPr>
                    <p:blipFill>
                      <a:blip r:embed="rId6"/>
                      <a:srcRect/>
                      <a:stretch>
                        <a:fillRect/>
                      </a:stretch>
                    </p:blipFill>
                    <p:spPr bwMode="auto">
                      <a:xfrm>
                        <a:off x="533400" y="3657600"/>
                        <a:ext cx="3442135" cy="1447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827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calculate Info Gain</a:t>
            </a:r>
          </a:p>
        </p:txBody>
      </p:sp>
      <p:sp>
        <p:nvSpPr>
          <p:cNvPr id="3" name="Content Placeholder 2"/>
          <p:cNvSpPr>
            <a:spLocks noGrp="1"/>
          </p:cNvSpPr>
          <p:nvPr>
            <p:ph idx="1"/>
          </p:nvPr>
        </p:nvSpPr>
        <p:spPr/>
        <p:txBody>
          <a:bodyPr/>
          <a:lstStyle/>
          <a:p>
            <a:r>
              <a:rPr lang="en-US" dirty="0" smtClean="0"/>
              <a:t>Step 2: count the numbers of positive examples (column p</a:t>
            </a:r>
            <a:r>
              <a:rPr lang="en-US" baseline="-25000" dirty="0" smtClean="0"/>
              <a:t>i</a:t>
            </a:r>
            <a:r>
              <a:rPr lang="en-US" dirty="0" smtClean="0"/>
              <a:t>) and negative examples (column </a:t>
            </a:r>
            <a:r>
              <a:rPr lang="en-US" dirty="0" err="1" smtClean="0"/>
              <a:t>n</a:t>
            </a:r>
            <a:r>
              <a:rPr lang="en-US" baseline="-25000" dirty="0" err="1" smtClean="0"/>
              <a:t>i</a:t>
            </a:r>
            <a:r>
              <a:rPr lang="en-US" dirty="0" smtClean="0"/>
              <a:t>) in each subset, and then calculate the entropy for each subset, I(p</a:t>
            </a:r>
            <a:r>
              <a:rPr lang="en-US" baseline="-25000" dirty="0" smtClean="0"/>
              <a:t>i</a:t>
            </a:r>
            <a:r>
              <a:rPr lang="en-US" dirty="0" smtClean="0"/>
              <a:t>, </a:t>
            </a:r>
            <a:r>
              <a:rPr lang="en-US" dirty="0" err="1" smtClean="0"/>
              <a:t>n</a:t>
            </a:r>
            <a:r>
              <a:rPr lang="en-US" baseline="-25000" dirty="0" err="1" smtClean="0"/>
              <a:t>i</a:t>
            </a:r>
            <a:r>
              <a:rPr lang="en-US" dirty="0" smtClean="0"/>
              <a:t>). </a:t>
            </a:r>
          </a:p>
          <a:p>
            <a:r>
              <a:rPr lang="en-US" dirty="0" smtClean="0"/>
              <a:t>For example, for the “&lt;=30” subset S</a:t>
            </a:r>
            <a:r>
              <a:rPr lang="en-US" baseline="-25000" dirty="0" smtClean="0"/>
              <a:t>1</a:t>
            </a:r>
            <a:r>
              <a:rPr lang="en-US" dirty="0" smtClean="0"/>
              <a:t>, </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55534002"/>
              </p:ext>
            </p:extLst>
          </p:nvPr>
        </p:nvGraphicFramePr>
        <p:xfrm>
          <a:off x="4800600" y="3733800"/>
          <a:ext cx="3354388" cy="1439863"/>
        </p:xfrm>
        <a:graphic>
          <a:graphicData uri="http://schemas.openxmlformats.org/presentationml/2006/ole">
            <mc:AlternateContent xmlns:mc="http://schemas.openxmlformats.org/markup-compatibility/2006">
              <mc:Choice xmlns:v="urn:schemas-microsoft-com:vml" Requires="v">
                <p:oleObj spid="_x0000_s88359" name="Worksheet" r:id="rId4" imgW="3352800" imgH="1438250" progId="Excel.Sheet.8">
                  <p:embed/>
                </p:oleObj>
              </mc:Choice>
              <mc:Fallback>
                <p:oleObj name="Worksheet" r:id="rId4" imgW="3352800" imgH="143825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733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4876800" y="5393769"/>
            <a:ext cx="3581400" cy="7643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Times New Roman"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a:solidFill>
                  <a:schemeClr val="tx1"/>
                </a:solidFill>
                <a:latin typeface="+mn-lt"/>
                <a:ea typeface="Times New Roman" charset="0"/>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a:lstStyle>
          <a:p>
            <a:pPr eaLnBrk="1" hangingPunct="1">
              <a:lnSpc>
                <a:spcPct val="80000"/>
              </a:lnSpc>
              <a:spcBef>
                <a:spcPct val="30000"/>
              </a:spcBef>
              <a:buSzPct val="80000"/>
              <a:buFont typeface="Marlett" charset="0"/>
              <a:buChar char="g"/>
            </a:pPr>
            <a:r>
              <a:rPr lang="en-US" sz="1800" kern="0" dirty="0" smtClean="0">
                <a:solidFill>
                  <a:srgbClr val="121328"/>
                </a:solidFill>
              </a:rPr>
              <a:t>Class P: </a:t>
            </a:r>
            <a:r>
              <a:rPr lang="en-US" sz="1800" kern="0" dirty="0" err="1" smtClean="0">
                <a:solidFill>
                  <a:srgbClr val="121328"/>
                </a:solidFill>
              </a:rPr>
              <a:t>buys_computer</a:t>
            </a:r>
            <a:r>
              <a:rPr lang="en-US" sz="1800" kern="0" dirty="0" smtClean="0">
                <a:solidFill>
                  <a:srgbClr val="121328"/>
                </a:solidFill>
              </a:rPr>
              <a:t> = “yes”</a:t>
            </a:r>
          </a:p>
          <a:p>
            <a:pPr eaLnBrk="1" hangingPunct="1">
              <a:lnSpc>
                <a:spcPct val="80000"/>
              </a:lnSpc>
              <a:spcBef>
                <a:spcPct val="30000"/>
              </a:spcBef>
              <a:buSzPct val="80000"/>
              <a:buFont typeface="Marlett" charset="0"/>
              <a:buChar char="g"/>
            </a:pPr>
            <a:r>
              <a:rPr lang="en-US" sz="1800" kern="0" dirty="0" smtClean="0">
                <a:solidFill>
                  <a:srgbClr val="121328"/>
                </a:solidFill>
              </a:rPr>
              <a:t>Class N: </a:t>
            </a:r>
            <a:r>
              <a:rPr lang="en-US" sz="1800" kern="0" dirty="0" err="1" smtClean="0">
                <a:solidFill>
                  <a:srgbClr val="121328"/>
                </a:solidFill>
              </a:rPr>
              <a:t>buys_computer</a:t>
            </a:r>
            <a:r>
              <a:rPr lang="en-US" sz="1800" kern="0" dirty="0" smtClean="0">
                <a:solidFill>
                  <a:srgbClr val="121328"/>
                </a:solidFill>
              </a:rPr>
              <a:t> = “no”</a:t>
            </a:r>
            <a:endParaRPr lang="en-US" sz="2000" kern="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403993208"/>
              </p:ext>
            </p:extLst>
          </p:nvPr>
        </p:nvGraphicFramePr>
        <p:xfrm>
          <a:off x="1219200" y="3352800"/>
          <a:ext cx="2963863" cy="1470025"/>
        </p:xfrm>
        <a:graphic>
          <a:graphicData uri="http://schemas.openxmlformats.org/presentationml/2006/ole">
            <mc:AlternateContent xmlns:mc="http://schemas.openxmlformats.org/markup-compatibility/2006">
              <mc:Choice xmlns:v="urn:schemas-microsoft-com:vml" Requires="v">
                <p:oleObj spid="_x0000_s88360" name="Equation" r:id="rId6" imgW="1574640" imgH="850680" progId="Equation.3">
                  <p:embed/>
                </p:oleObj>
              </mc:Choice>
              <mc:Fallback>
                <p:oleObj name="Equation" r:id="rId6" imgW="1574640" imgH="850680" progId="Equation.3">
                  <p:embed/>
                  <p:pic>
                    <p:nvPicPr>
                      <p:cNvPr id="0" name=""/>
                      <p:cNvPicPr>
                        <a:picLocks noChangeAspect="1" noChangeArrowheads="1"/>
                      </p:cNvPicPr>
                      <p:nvPr/>
                    </p:nvPicPr>
                    <p:blipFill>
                      <a:blip r:embed="rId7"/>
                      <a:srcRect/>
                      <a:stretch>
                        <a:fillRect/>
                      </a:stretch>
                    </p:blipFill>
                    <p:spPr bwMode="auto">
                      <a:xfrm>
                        <a:off x="1219200" y="3352800"/>
                        <a:ext cx="296386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914400" y="5175794"/>
            <a:ext cx="4572000" cy="1200329"/>
          </a:xfrm>
          <a:prstGeom prst="rect">
            <a:avLst/>
          </a:prstGeom>
          <a:noFill/>
        </p:spPr>
        <p:txBody>
          <a:bodyPr wrap="square" rtlCol="0">
            <a:spAutoFit/>
          </a:bodyPr>
          <a:lstStyle/>
          <a:p>
            <a:r>
              <a:rPr lang="en-US" dirty="0" smtClean="0"/>
              <a:t>Similarly,</a:t>
            </a:r>
          </a:p>
          <a:p>
            <a:r>
              <a:rPr lang="en-US" dirty="0" smtClean="0"/>
              <a:t>Entropy(S</a:t>
            </a:r>
            <a:r>
              <a:rPr lang="en-US" baseline="-25000" dirty="0" smtClean="0"/>
              <a:t>2</a:t>
            </a:r>
            <a:r>
              <a:rPr lang="en-US" dirty="0" smtClean="0"/>
              <a:t>) =0;</a:t>
            </a:r>
          </a:p>
          <a:p>
            <a:r>
              <a:rPr lang="en-US" dirty="0" smtClean="0"/>
              <a:t>Entropy(S</a:t>
            </a:r>
            <a:r>
              <a:rPr lang="en-US" baseline="-25000" dirty="0" smtClean="0"/>
              <a:t>3</a:t>
            </a:r>
            <a:r>
              <a:rPr lang="en-US" dirty="0" smtClean="0"/>
              <a:t>) = Entropy(S</a:t>
            </a:r>
            <a:r>
              <a:rPr lang="en-US" baseline="-25000" dirty="0" smtClean="0"/>
              <a:t>1</a:t>
            </a:r>
            <a:r>
              <a:rPr lang="en-US" dirty="0" smtClean="0"/>
              <a:t>)=0.971</a:t>
            </a:r>
            <a:endParaRPr lang="en-US" dirty="0"/>
          </a:p>
        </p:txBody>
      </p:sp>
    </p:spTree>
    <p:extLst>
      <p:ext uri="{BB962C8B-B14F-4D97-AF65-F5344CB8AC3E}">
        <p14:creationId xmlns:p14="http://schemas.microsoft.com/office/powerpoint/2010/main" val="3813960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calculate Info Gain</a:t>
            </a:r>
          </a:p>
        </p:txBody>
      </p:sp>
      <p:sp>
        <p:nvSpPr>
          <p:cNvPr id="3" name="Content Placeholder 2"/>
          <p:cNvSpPr>
            <a:spLocks noGrp="1"/>
          </p:cNvSpPr>
          <p:nvPr>
            <p:ph idx="1"/>
          </p:nvPr>
        </p:nvSpPr>
        <p:spPr/>
        <p:txBody>
          <a:bodyPr/>
          <a:lstStyle/>
          <a:p>
            <a:r>
              <a:rPr lang="en-US" dirty="0" smtClean="0"/>
              <a:t>Step 3: calculate the weighted average entropy after using age to split the data into three subsets “&lt;=30”, “31..40”, and “&gt;40”. </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81385905"/>
              </p:ext>
            </p:extLst>
          </p:nvPr>
        </p:nvGraphicFramePr>
        <p:xfrm>
          <a:off x="4800600" y="3733800"/>
          <a:ext cx="3354388" cy="1439863"/>
        </p:xfrm>
        <a:graphic>
          <a:graphicData uri="http://schemas.openxmlformats.org/presentationml/2006/ole">
            <mc:AlternateContent xmlns:mc="http://schemas.openxmlformats.org/markup-compatibility/2006">
              <mc:Choice xmlns:v="urn:schemas-microsoft-com:vml" Requires="v">
                <p:oleObj spid="_x0000_s89383" name="Worksheet" r:id="rId4" imgW="3352800" imgH="1438250" progId="Excel.Sheet.8">
                  <p:embed/>
                </p:oleObj>
              </mc:Choice>
              <mc:Fallback>
                <p:oleObj name="Worksheet" r:id="rId4" imgW="3352800" imgH="143825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733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4876800" y="5393769"/>
            <a:ext cx="3581400" cy="7643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Times New Roman"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a:solidFill>
                  <a:schemeClr val="tx1"/>
                </a:solidFill>
                <a:latin typeface="+mn-lt"/>
                <a:ea typeface="Times New Roman" charset="0"/>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a:lstStyle>
          <a:p>
            <a:pPr eaLnBrk="1" hangingPunct="1">
              <a:lnSpc>
                <a:spcPct val="80000"/>
              </a:lnSpc>
              <a:spcBef>
                <a:spcPct val="30000"/>
              </a:spcBef>
              <a:buSzPct val="80000"/>
              <a:buFont typeface="Marlett" charset="0"/>
              <a:buChar char="g"/>
            </a:pPr>
            <a:r>
              <a:rPr lang="en-US" sz="1800" kern="0" dirty="0" smtClean="0">
                <a:solidFill>
                  <a:srgbClr val="121328"/>
                </a:solidFill>
              </a:rPr>
              <a:t>Class P: </a:t>
            </a:r>
            <a:r>
              <a:rPr lang="en-US" sz="1800" kern="0" dirty="0" err="1" smtClean="0">
                <a:solidFill>
                  <a:srgbClr val="121328"/>
                </a:solidFill>
              </a:rPr>
              <a:t>buys_computer</a:t>
            </a:r>
            <a:r>
              <a:rPr lang="en-US" sz="1800" kern="0" dirty="0" smtClean="0">
                <a:solidFill>
                  <a:srgbClr val="121328"/>
                </a:solidFill>
              </a:rPr>
              <a:t> = “yes”</a:t>
            </a:r>
          </a:p>
          <a:p>
            <a:pPr eaLnBrk="1" hangingPunct="1">
              <a:lnSpc>
                <a:spcPct val="80000"/>
              </a:lnSpc>
              <a:spcBef>
                <a:spcPct val="30000"/>
              </a:spcBef>
              <a:buSzPct val="80000"/>
              <a:buFont typeface="Marlett" charset="0"/>
              <a:buChar char="g"/>
            </a:pPr>
            <a:r>
              <a:rPr lang="en-US" sz="1800" kern="0" dirty="0" smtClean="0">
                <a:solidFill>
                  <a:srgbClr val="121328"/>
                </a:solidFill>
              </a:rPr>
              <a:t>Class N: </a:t>
            </a:r>
            <a:r>
              <a:rPr lang="en-US" sz="1800" kern="0" dirty="0" err="1" smtClean="0">
                <a:solidFill>
                  <a:srgbClr val="121328"/>
                </a:solidFill>
              </a:rPr>
              <a:t>buys_computer</a:t>
            </a:r>
            <a:r>
              <a:rPr lang="en-US" sz="1800" kern="0" dirty="0" smtClean="0">
                <a:solidFill>
                  <a:srgbClr val="121328"/>
                </a:solidFill>
              </a:rPr>
              <a:t> = “no”</a:t>
            </a:r>
            <a:endParaRPr lang="en-US" sz="2000" kern="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593147249"/>
              </p:ext>
            </p:extLst>
          </p:nvPr>
        </p:nvGraphicFramePr>
        <p:xfrm>
          <a:off x="888999" y="2746375"/>
          <a:ext cx="5664201" cy="1671638"/>
        </p:xfrm>
        <a:graphic>
          <a:graphicData uri="http://schemas.openxmlformats.org/presentationml/2006/ole">
            <mc:AlternateContent xmlns:mc="http://schemas.openxmlformats.org/markup-compatibility/2006">
              <mc:Choice xmlns:v="urn:schemas-microsoft-com:vml" Requires="v">
                <p:oleObj spid="_x0000_s89384" name="Equation" r:id="rId6" imgW="3085920" imgH="990360" progId="Equation.3">
                  <p:embed/>
                </p:oleObj>
              </mc:Choice>
              <mc:Fallback>
                <p:oleObj name="Equation" r:id="rId6" imgW="3085920" imgH="990360" progId="Equation.3">
                  <p:embed/>
                  <p:pic>
                    <p:nvPicPr>
                      <p:cNvPr id="0" name=""/>
                      <p:cNvPicPr>
                        <a:picLocks noChangeAspect="1" noChangeArrowheads="1"/>
                      </p:cNvPicPr>
                      <p:nvPr/>
                    </p:nvPicPr>
                    <p:blipFill>
                      <a:blip r:embed="rId7"/>
                      <a:srcRect/>
                      <a:stretch>
                        <a:fillRect/>
                      </a:stretch>
                    </p:blipFill>
                    <p:spPr bwMode="auto">
                      <a:xfrm>
                        <a:off x="888999" y="2746375"/>
                        <a:ext cx="5664201"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41190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calculate Info Gain</a:t>
            </a:r>
          </a:p>
        </p:txBody>
      </p:sp>
      <p:sp>
        <p:nvSpPr>
          <p:cNvPr id="3" name="Content Placeholder 2"/>
          <p:cNvSpPr>
            <a:spLocks noGrp="1"/>
          </p:cNvSpPr>
          <p:nvPr>
            <p:ph idx="1"/>
          </p:nvPr>
        </p:nvSpPr>
        <p:spPr/>
        <p:txBody>
          <a:bodyPr/>
          <a:lstStyle/>
          <a:p>
            <a:r>
              <a:rPr lang="en-US" dirty="0" smtClean="0"/>
              <a:t>Step 4: calculate the information gain of using age to split the data into three subsets “&lt;=30”, “31..40”, and “&gt;40”. </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20330046"/>
              </p:ext>
            </p:extLst>
          </p:nvPr>
        </p:nvGraphicFramePr>
        <p:xfrm>
          <a:off x="4800600" y="3733800"/>
          <a:ext cx="3354388" cy="1439863"/>
        </p:xfrm>
        <a:graphic>
          <a:graphicData uri="http://schemas.openxmlformats.org/presentationml/2006/ole">
            <mc:AlternateContent xmlns:mc="http://schemas.openxmlformats.org/markup-compatibility/2006">
              <mc:Choice xmlns:v="urn:schemas-microsoft-com:vml" Requires="v">
                <p:oleObj spid="_x0000_s90407" name="Worksheet" r:id="rId4" imgW="3352800" imgH="1438250" progId="Excel.Sheet.8">
                  <p:embed/>
                </p:oleObj>
              </mc:Choice>
              <mc:Fallback>
                <p:oleObj name="Worksheet" r:id="rId4" imgW="3352800" imgH="143825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733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4876800" y="5393769"/>
            <a:ext cx="3581400" cy="7643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Times New Roman"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a:solidFill>
                  <a:schemeClr val="tx1"/>
                </a:solidFill>
                <a:latin typeface="+mn-lt"/>
                <a:ea typeface="Times New Roman" charset="0"/>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a:lstStyle>
          <a:p>
            <a:pPr eaLnBrk="1" hangingPunct="1">
              <a:lnSpc>
                <a:spcPct val="80000"/>
              </a:lnSpc>
              <a:spcBef>
                <a:spcPct val="30000"/>
              </a:spcBef>
              <a:buSzPct val="80000"/>
              <a:buFont typeface="Marlett" charset="0"/>
              <a:buChar char="g"/>
            </a:pPr>
            <a:r>
              <a:rPr lang="en-US" sz="1800" kern="0" dirty="0" smtClean="0">
                <a:solidFill>
                  <a:srgbClr val="121328"/>
                </a:solidFill>
              </a:rPr>
              <a:t>Class P: </a:t>
            </a:r>
            <a:r>
              <a:rPr lang="en-US" sz="1800" kern="0" dirty="0" err="1" smtClean="0">
                <a:solidFill>
                  <a:srgbClr val="121328"/>
                </a:solidFill>
              </a:rPr>
              <a:t>buys_computer</a:t>
            </a:r>
            <a:r>
              <a:rPr lang="en-US" sz="1800" kern="0" dirty="0" smtClean="0">
                <a:solidFill>
                  <a:srgbClr val="121328"/>
                </a:solidFill>
              </a:rPr>
              <a:t> = “yes”</a:t>
            </a:r>
          </a:p>
          <a:p>
            <a:pPr eaLnBrk="1" hangingPunct="1">
              <a:lnSpc>
                <a:spcPct val="80000"/>
              </a:lnSpc>
              <a:spcBef>
                <a:spcPct val="30000"/>
              </a:spcBef>
              <a:buSzPct val="80000"/>
              <a:buFont typeface="Marlett" charset="0"/>
              <a:buChar char="g"/>
            </a:pPr>
            <a:r>
              <a:rPr lang="en-US" sz="1800" kern="0" dirty="0" smtClean="0">
                <a:solidFill>
                  <a:srgbClr val="121328"/>
                </a:solidFill>
              </a:rPr>
              <a:t>Class N: </a:t>
            </a:r>
            <a:r>
              <a:rPr lang="en-US" sz="1800" kern="0" dirty="0" err="1" smtClean="0">
                <a:solidFill>
                  <a:srgbClr val="121328"/>
                </a:solidFill>
              </a:rPr>
              <a:t>buys_computer</a:t>
            </a:r>
            <a:r>
              <a:rPr lang="en-US" sz="1800" kern="0" dirty="0" smtClean="0">
                <a:solidFill>
                  <a:srgbClr val="121328"/>
                </a:solidFill>
              </a:rPr>
              <a:t> = “no”</a:t>
            </a:r>
            <a:endParaRPr lang="en-US" sz="2000" kern="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3335501662"/>
              </p:ext>
            </p:extLst>
          </p:nvPr>
        </p:nvGraphicFramePr>
        <p:xfrm>
          <a:off x="1371600" y="2590800"/>
          <a:ext cx="4648200" cy="715962"/>
        </p:xfrm>
        <a:graphic>
          <a:graphicData uri="http://schemas.openxmlformats.org/presentationml/2006/ole">
            <mc:AlternateContent xmlns:mc="http://schemas.openxmlformats.org/markup-compatibility/2006">
              <mc:Choice xmlns:v="urn:schemas-microsoft-com:vml" Requires="v">
                <p:oleObj spid="_x0000_s90408" name="Equation" r:id="rId6" imgW="2705040" imgH="431640" progId="Equation.3">
                  <p:embed/>
                </p:oleObj>
              </mc:Choice>
              <mc:Fallback>
                <p:oleObj name="Equation" r:id="rId6" imgW="2705040" imgH="431640" progId="Equation.3">
                  <p:embed/>
                  <p:pic>
                    <p:nvPicPr>
                      <p:cNvPr id="0" name=""/>
                      <p:cNvPicPr>
                        <a:picLocks noChangeAspect="1" noChangeArrowheads="1"/>
                      </p:cNvPicPr>
                      <p:nvPr/>
                    </p:nvPicPr>
                    <p:blipFill>
                      <a:blip r:embed="rId7"/>
                      <a:srcRect/>
                      <a:stretch>
                        <a:fillRect/>
                      </a:stretch>
                    </p:blipFill>
                    <p:spPr bwMode="auto">
                      <a:xfrm>
                        <a:off x="1371600" y="2590800"/>
                        <a:ext cx="4648200" cy="7159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24187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 should be the first node?</a:t>
            </a:r>
            <a:endParaRPr lang="en-US" dirty="0"/>
          </a:p>
        </p:txBody>
      </p:sp>
      <p:sp>
        <p:nvSpPr>
          <p:cNvPr id="3" name="Content Placeholder 2"/>
          <p:cNvSpPr>
            <a:spLocks noGrp="1"/>
          </p:cNvSpPr>
          <p:nvPr>
            <p:ph idx="1"/>
          </p:nvPr>
        </p:nvSpPr>
        <p:spPr/>
        <p:txBody>
          <a:bodyPr/>
          <a:lstStyle/>
          <a:p>
            <a:r>
              <a:rPr lang="en-US" dirty="0" smtClean="0"/>
              <a:t>Step 5: repeat the process for each attribute, and then pick the attribute with highest IG as the first node.</a:t>
            </a:r>
          </a:p>
          <a:p>
            <a:endParaRPr lang="en-US" dirty="0"/>
          </a:p>
          <a:p>
            <a:endParaRPr lang="en-US" dirty="0" smtClean="0"/>
          </a:p>
          <a:p>
            <a:endParaRPr lang="en-US" dirty="0"/>
          </a:p>
          <a:p>
            <a:endParaRPr lang="en-US" dirty="0" smtClean="0"/>
          </a:p>
          <a:p>
            <a:endParaRPr lang="en-US" dirty="0"/>
          </a:p>
          <a:p>
            <a:r>
              <a:rPr lang="en-US" dirty="0" smtClean="0"/>
              <a:t>The DT now </a:t>
            </a:r>
            <a:r>
              <a:rPr lang="en-US" dirty="0" err="1" smtClean="0"/>
              <a:t>hass</a:t>
            </a:r>
            <a:r>
              <a:rPr lang="en-US" dirty="0" smtClean="0"/>
              <a:t> one leaf node</a:t>
            </a:r>
          </a:p>
          <a:p>
            <a:pPr marL="0" indent="0">
              <a:buNone/>
            </a:pPr>
            <a:r>
              <a:rPr lang="en-US" dirty="0" smtClean="0"/>
              <a:t>And two subsets that needs</a:t>
            </a:r>
          </a:p>
          <a:p>
            <a:pPr marL="0" indent="0">
              <a:buNone/>
            </a:pPr>
            <a:r>
              <a:rPr lang="en-US" dirty="0" smtClean="0"/>
              <a:t>To be further split.</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27</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822485138"/>
              </p:ext>
            </p:extLst>
          </p:nvPr>
        </p:nvGraphicFramePr>
        <p:xfrm>
          <a:off x="2101850" y="2362200"/>
          <a:ext cx="3918858" cy="1905000"/>
        </p:xfrm>
        <a:graphic>
          <a:graphicData uri="http://schemas.openxmlformats.org/presentationml/2006/ole">
            <mc:AlternateContent xmlns:mc="http://schemas.openxmlformats.org/markup-compatibility/2006">
              <mc:Choice xmlns:v="urn:schemas-microsoft-com:vml" Requires="v">
                <p:oleObj spid="_x0000_s91287" name="Equation" r:id="rId4" imgW="1828800" imgH="888840" progId="Equation.3">
                  <p:embed/>
                </p:oleObj>
              </mc:Choice>
              <mc:Fallback>
                <p:oleObj name="Equation" r:id="rId4" imgW="1828800" imgH="888840" progId="Equation.3">
                  <p:embed/>
                  <p:pic>
                    <p:nvPicPr>
                      <p:cNvPr id="0" name=""/>
                      <p:cNvPicPr>
                        <a:picLocks noChangeAspect="1" noChangeArrowheads="1"/>
                      </p:cNvPicPr>
                      <p:nvPr/>
                    </p:nvPicPr>
                    <p:blipFill>
                      <a:blip r:embed="rId5"/>
                      <a:srcRect/>
                      <a:stretch>
                        <a:fillRect/>
                      </a:stretch>
                    </p:blipFill>
                    <p:spPr bwMode="auto">
                      <a:xfrm>
                        <a:off x="2101850" y="2362200"/>
                        <a:ext cx="3918858" cy="1905000"/>
                      </a:xfrm>
                      <a:prstGeom prst="rect">
                        <a:avLst/>
                      </a:prstGeom>
                      <a:noFill/>
                      <a:ln>
                        <a:noFill/>
                      </a:ln>
                    </p:spPr>
                  </p:pic>
                </p:oleObj>
              </mc:Fallback>
            </mc:AlternateContent>
          </a:graphicData>
        </a:graphic>
      </p:graphicFrame>
      <p:sp>
        <p:nvSpPr>
          <p:cNvPr id="9" name="Oval 8"/>
          <p:cNvSpPr/>
          <p:nvPr/>
        </p:nvSpPr>
        <p:spPr bwMode="auto">
          <a:xfrm>
            <a:off x="5410200" y="4572000"/>
            <a:ext cx="1295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age</a:t>
            </a:r>
          </a:p>
        </p:txBody>
      </p:sp>
      <p:cxnSp>
        <p:nvCxnSpPr>
          <p:cNvPr id="11" name="Straight Arrow Connector 10"/>
          <p:cNvCxnSpPr>
            <a:stCxn id="9" idx="4"/>
          </p:cNvCxnSpPr>
          <p:nvPr/>
        </p:nvCxnSpPr>
        <p:spPr bwMode="auto">
          <a:xfrm>
            <a:off x="6057900" y="5105400"/>
            <a:ext cx="0" cy="6162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9" idx="4"/>
          </p:cNvCxnSpPr>
          <p:nvPr/>
        </p:nvCxnSpPr>
        <p:spPr bwMode="auto">
          <a:xfrm flipH="1">
            <a:off x="4495800" y="5105400"/>
            <a:ext cx="1562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9" idx="4"/>
          </p:cNvCxnSpPr>
          <p:nvPr/>
        </p:nvCxnSpPr>
        <p:spPr bwMode="auto">
          <a:xfrm>
            <a:off x="6057900" y="5105400"/>
            <a:ext cx="17145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6400800" y="4343400"/>
            <a:ext cx="1219200" cy="461665"/>
          </a:xfrm>
          <a:prstGeom prst="rect">
            <a:avLst/>
          </a:prstGeom>
          <a:noFill/>
        </p:spPr>
        <p:txBody>
          <a:bodyPr wrap="square" rtlCol="0">
            <a:spAutoFit/>
          </a:bodyPr>
          <a:lstStyle/>
          <a:p>
            <a:r>
              <a:rPr lang="en-US" dirty="0" smtClean="0"/>
              <a:t>(9,5)</a:t>
            </a:r>
            <a:endParaRPr lang="en-US" dirty="0"/>
          </a:p>
        </p:txBody>
      </p:sp>
      <p:sp>
        <p:nvSpPr>
          <p:cNvPr id="17" name="TextBox 16"/>
          <p:cNvSpPr txBox="1"/>
          <p:nvPr/>
        </p:nvSpPr>
        <p:spPr>
          <a:xfrm>
            <a:off x="4495800" y="5029200"/>
            <a:ext cx="990600" cy="461665"/>
          </a:xfrm>
          <a:prstGeom prst="rect">
            <a:avLst/>
          </a:prstGeom>
          <a:noFill/>
        </p:spPr>
        <p:txBody>
          <a:bodyPr wrap="square" rtlCol="0">
            <a:spAutoFit/>
          </a:bodyPr>
          <a:lstStyle/>
          <a:p>
            <a:r>
              <a:rPr lang="en-US" dirty="0" smtClean="0"/>
              <a:t>&lt;=30</a:t>
            </a:r>
            <a:endParaRPr lang="en-US" dirty="0"/>
          </a:p>
        </p:txBody>
      </p:sp>
      <p:sp>
        <p:nvSpPr>
          <p:cNvPr id="18" name="TextBox 17"/>
          <p:cNvSpPr txBox="1"/>
          <p:nvPr/>
        </p:nvSpPr>
        <p:spPr>
          <a:xfrm>
            <a:off x="5943600" y="5181600"/>
            <a:ext cx="1066800" cy="461665"/>
          </a:xfrm>
          <a:prstGeom prst="rect">
            <a:avLst/>
          </a:prstGeom>
          <a:noFill/>
        </p:spPr>
        <p:txBody>
          <a:bodyPr wrap="square" rtlCol="0">
            <a:spAutoFit/>
          </a:bodyPr>
          <a:lstStyle/>
          <a:p>
            <a:r>
              <a:rPr lang="en-US" dirty="0" smtClean="0"/>
              <a:t>31..40</a:t>
            </a:r>
            <a:endParaRPr lang="en-US" dirty="0"/>
          </a:p>
        </p:txBody>
      </p:sp>
      <p:sp>
        <p:nvSpPr>
          <p:cNvPr id="20" name="TextBox 19"/>
          <p:cNvSpPr txBox="1"/>
          <p:nvPr/>
        </p:nvSpPr>
        <p:spPr>
          <a:xfrm>
            <a:off x="7010400" y="5029200"/>
            <a:ext cx="1219200" cy="461665"/>
          </a:xfrm>
          <a:prstGeom prst="rect">
            <a:avLst/>
          </a:prstGeom>
          <a:noFill/>
        </p:spPr>
        <p:txBody>
          <a:bodyPr wrap="square" rtlCol="0">
            <a:spAutoFit/>
          </a:bodyPr>
          <a:lstStyle/>
          <a:p>
            <a:r>
              <a:rPr lang="en-US" dirty="0" smtClean="0"/>
              <a:t>&gt;40</a:t>
            </a:r>
            <a:endParaRPr lang="en-US" dirty="0"/>
          </a:p>
        </p:txBody>
      </p:sp>
      <p:sp>
        <p:nvSpPr>
          <p:cNvPr id="21" name="Oval 20"/>
          <p:cNvSpPr/>
          <p:nvPr/>
        </p:nvSpPr>
        <p:spPr bwMode="auto">
          <a:xfrm>
            <a:off x="4114800" y="5562600"/>
            <a:ext cx="990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p:txBody>
      </p:sp>
      <p:sp>
        <p:nvSpPr>
          <p:cNvPr id="22" name="Rounded Rectangle 21"/>
          <p:cNvSpPr/>
          <p:nvPr/>
        </p:nvSpPr>
        <p:spPr bwMode="auto">
          <a:xfrm>
            <a:off x="5715000" y="5721697"/>
            <a:ext cx="762000" cy="37430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Yes </a:t>
            </a:r>
          </a:p>
        </p:txBody>
      </p:sp>
      <p:sp>
        <p:nvSpPr>
          <p:cNvPr id="23" name="Oval 22"/>
          <p:cNvSpPr/>
          <p:nvPr/>
        </p:nvSpPr>
        <p:spPr bwMode="auto">
          <a:xfrm>
            <a:off x="7391400" y="5562600"/>
            <a:ext cx="990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4" name="TextBox 23"/>
          <p:cNvSpPr txBox="1"/>
          <p:nvPr/>
        </p:nvSpPr>
        <p:spPr>
          <a:xfrm>
            <a:off x="5715000" y="6096000"/>
            <a:ext cx="774571" cy="461665"/>
          </a:xfrm>
          <a:prstGeom prst="rect">
            <a:avLst/>
          </a:prstGeom>
          <a:noFill/>
        </p:spPr>
        <p:txBody>
          <a:bodyPr wrap="none" rtlCol="0">
            <a:spAutoFit/>
          </a:bodyPr>
          <a:lstStyle/>
          <a:p>
            <a:r>
              <a:rPr lang="en-US" dirty="0" smtClean="0"/>
              <a:t>(4,0)</a:t>
            </a:r>
            <a:endParaRPr lang="en-US" dirty="0"/>
          </a:p>
        </p:txBody>
      </p:sp>
      <p:sp>
        <p:nvSpPr>
          <p:cNvPr id="25" name="TextBox 24"/>
          <p:cNvSpPr txBox="1"/>
          <p:nvPr/>
        </p:nvSpPr>
        <p:spPr>
          <a:xfrm>
            <a:off x="7543800" y="6096000"/>
            <a:ext cx="774571" cy="461665"/>
          </a:xfrm>
          <a:prstGeom prst="rect">
            <a:avLst/>
          </a:prstGeom>
          <a:noFill/>
        </p:spPr>
        <p:txBody>
          <a:bodyPr wrap="none" rtlCol="0">
            <a:spAutoFit/>
          </a:bodyPr>
          <a:lstStyle/>
          <a:p>
            <a:r>
              <a:rPr lang="en-US" dirty="0" smtClean="0"/>
              <a:t>(3,2)</a:t>
            </a:r>
            <a:endParaRPr lang="en-US" dirty="0"/>
          </a:p>
        </p:txBody>
      </p:sp>
      <p:sp>
        <p:nvSpPr>
          <p:cNvPr id="26" name="TextBox 25"/>
          <p:cNvSpPr txBox="1"/>
          <p:nvPr/>
        </p:nvSpPr>
        <p:spPr>
          <a:xfrm>
            <a:off x="4191000" y="6096000"/>
            <a:ext cx="774571" cy="461665"/>
          </a:xfrm>
          <a:prstGeom prst="rect">
            <a:avLst/>
          </a:prstGeom>
          <a:noFill/>
        </p:spPr>
        <p:txBody>
          <a:bodyPr wrap="none" rtlCol="0">
            <a:spAutoFit/>
          </a:bodyPr>
          <a:lstStyle/>
          <a:p>
            <a:r>
              <a:rPr lang="en-US" dirty="0" smtClean="0"/>
              <a:t>(2,3)</a:t>
            </a:r>
            <a:endParaRPr lang="en-US" dirty="0"/>
          </a:p>
        </p:txBody>
      </p:sp>
    </p:spTree>
    <p:extLst>
      <p:ext uri="{BB962C8B-B14F-4D97-AF65-F5344CB8AC3E}">
        <p14:creationId xmlns:p14="http://schemas.microsoft.com/office/powerpoint/2010/main" val="1806793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next step?</a:t>
            </a:r>
            <a:endParaRPr lang="en-US" dirty="0"/>
          </a:p>
        </p:txBody>
      </p:sp>
      <p:sp>
        <p:nvSpPr>
          <p:cNvPr id="3" name="Content Placeholder 2"/>
          <p:cNvSpPr>
            <a:spLocks noGrp="1"/>
          </p:cNvSpPr>
          <p:nvPr>
            <p:ph idx="1"/>
          </p:nvPr>
        </p:nvSpPr>
        <p:spPr/>
        <p:txBody>
          <a:bodyPr/>
          <a:lstStyle/>
          <a:p>
            <a:r>
              <a:rPr lang="en-US" dirty="0" smtClean="0"/>
              <a:t>Repeat the prior steps for the subsets (2,3) and (3,2).</a:t>
            </a:r>
          </a:p>
          <a:p>
            <a:pPr lvl="1"/>
            <a:r>
              <a:rPr lang="en-US" dirty="0" smtClean="0"/>
              <a:t>For subset (2,3), calculate IG for each attribute, pick the attribute with highest IG to replace the question mark. </a:t>
            </a:r>
          </a:p>
          <a:p>
            <a:pPr lvl="1"/>
            <a:r>
              <a:rPr lang="en-US" dirty="0" smtClean="0"/>
              <a:t>Do the same thing to the subset (3,2)</a:t>
            </a:r>
          </a:p>
          <a:p>
            <a:r>
              <a:rPr lang="en-US" dirty="0" smtClean="0"/>
              <a:t>Until all nodes are “pure” with all positive examples, or all negative examples.</a:t>
            </a:r>
          </a:p>
          <a:p>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28</a:t>
            </a:fld>
            <a:endParaRPr lang="en-US"/>
          </a:p>
        </p:txBody>
      </p:sp>
      <p:sp>
        <p:nvSpPr>
          <p:cNvPr id="5" name="Oval 4"/>
          <p:cNvSpPr/>
          <p:nvPr/>
        </p:nvSpPr>
        <p:spPr bwMode="auto">
          <a:xfrm>
            <a:off x="5486400" y="4186535"/>
            <a:ext cx="1295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age</a:t>
            </a:r>
          </a:p>
        </p:txBody>
      </p:sp>
      <p:cxnSp>
        <p:nvCxnSpPr>
          <p:cNvPr id="6" name="Straight Arrow Connector 5"/>
          <p:cNvCxnSpPr>
            <a:stCxn id="5" idx="4"/>
          </p:cNvCxnSpPr>
          <p:nvPr/>
        </p:nvCxnSpPr>
        <p:spPr bwMode="auto">
          <a:xfrm>
            <a:off x="6134100" y="4719935"/>
            <a:ext cx="0" cy="6162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a:stCxn id="5" idx="4"/>
          </p:cNvCxnSpPr>
          <p:nvPr/>
        </p:nvCxnSpPr>
        <p:spPr bwMode="auto">
          <a:xfrm flipH="1">
            <a:off x="4572000" y="4719935"/>
            <a:ext cx="1562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a:stCxn id="5" idx="4"/>
          </p:cNvCxnSpPr>
          <p:nvPr/>
        </p:nvCxnSpPr>
        <p:spPr bwMode="auto">
          <a:xfrm>
            <a:off x="6134100" y="4719935"/>
            <a:ext cx="17145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6477000" y="3957935"/>
            <a:ext cx="1219200" cy="461665"/>
          </a:xfrm>
          <a:prstGeom prst="rect">
            <a:avLst/>
          </a:prstGeom>
          <a:noFill/>
        </p:spPr>
        <p:txBody>
          <a:bodyPr wrap="square" rtlCol="0">
            <a:spAutoFit/>
          </a:bodyPr>
          <a:lstStyle/>
          <a:p>
            <a:r>
              <a:rPr lang="en-US" dirty="0" smtClean="0"/>
              <a:t>(9,5)</a:t>
            </a:r>
            <a:endParaRPr lang="en-US" dirty="0"/>
          </a:p>
        </p:txBody>
      </p:sp>
      <p:sp>
        <p:nvSpPr>
          <p:cNvPr id="10" name="TextBox 9"/>
          <p:cNvSpPr txBox="1"/>
          <p:nvPr/>
        </p:nvSpPr>
        <p:spPr>
          <a:xfrm>
            <a:off x="4572000" y="4643735"/>
            <a:ext cx="990600" cy="461665"/>
          </a:xfrm>
          <a:prstGeom prst="rect">
            <a:avLst/>
          </a:prstGeom>
          <a:noFill/>
        </p:spPr>
        <p:txBody>
          <a:bodyPr wrap="square" rtlCol="0">
            <a:spAutoFit/>
          </a:bodyPr>
          <a:lstStyle/>
          <a:p>
            <a:r>
              <a:rPr lang="en-US" dirty="0" smtClean="0"/>
              <a:t>&lt;=30</a:t>
            </a:r>
            <a:endParaRPr lang="en-US" dirty="0"/>
          </a:p>
        </p:txBody>
      </p:sp>
      <p:sp>
        <p:nvSpPr>
          <p:cNvPr id="11" name="TextBox 10"/>
          <p:cNvSpPr txBox="1"/>
          <p:nvPr/>
        </p:nvSpPr>
        <p:spPr>
          <a:xfrm>
            <a:off x="6019800" y="4796135"/>
            <a:ext cx="1066800" cy="461665"/>
          </a:xfrm>
          <a:prstGeom prst="rect">
            <a:avLst/>
          </a:prstGeom>
          <a:noFill/>
        </p:spPr>
        <p:txBody>
          <a:bodyPr wrap="square" rtlCol="0">
            <a:spAutoFit/>
          </a:bodyPr>
          <a:lstStyle/>
          <a:p>
            <a:r>
              <a:rPr lang="en-US" dirty="0" smtClean="0"/>
              <a:t>31..40</a:t>
            </a:r>
            <a:endParaRPr lang="en-US" dirty="0"/>
          </a:p>
        </p:txBody>
      </p:sp>
      <p:sp>
        <p:nvSpPr>
          <p:cNvPr id="12" name="TextBox 11"/>
          <p:cNvSpPr txBox="1"/>
          <p:nvPr/>
        </p:nvSpPr>
        <p:spPr>
          <a:xfrm>
            <a:off x="7086600" y="4643735"/>
            <a:ext cx="1219200" cy="461665"/>
          </a:xfrm>
          <a:prstGeom prst="rect">
            <a:avLst/>
          </a:prstGeom>
          <a:noFill/>
        </p:spPr>
        <p:txBody>
          <a:bodyPr wrap="square" rtlCol="0">
            <a:spAutoFit/>
          </a:bodyPr>
          <a:lstStyle/>
          <a:p>
            <a:r>
              <a:rPr lang="en-US" dirty="0" smtClean="0"/>
              <a:t>&gt;40</a:t>
            </a:r>
            <a:endParaRPr lang="en-US" dirty="0"/>
          </a:p>
        </p:txBody>
      </p:sp>
      <p:sp>
        <p:nvSpPr>
          <p:cNvPr id="13" name="Oval 12"/>
          <p:cNvSpPr/>
          <p:nvPr/>
        </p:nvSpPr>
        <p:spPr bwMode="auto">
          <a:xfrm>
            <a:off x="4191000" y="5177135"/>
            <a:ext cx="990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p:txBody>
      </p:sp>
      <p:sp>
        <p:nvSpPr>
          <p:cNvPr id="14" name="Rounded Rectangle 13"/>
          <p:cNvSpPr/>
          <p:nvPr/>
        </p:nvSpPr>
        <p:spPr bwMode="auto">
          <a:xfrm>
            <a:off x="5791200" y="5336232"/>
            <a:ext cx="762000" cy="37430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Yes </a:t>
            </a:r>
          </a:p>
        </p:txBody>
      </p:sp>
      <p:sp>
        <p:nvSpPr>
          <p:cNvPr id="15" name="Oval 14"/>
          <p:cNvSpPr/>
          <p:nvPr/>
        </p:nvSpPr>
        <p:spPr bwMode="auto">
          <a:xfrm>
            <a:off x="7467600" y="5177135"/>
            <a:ext cx="990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p:txBody>
      </p:sp>
      <p:sp>
        <p:nvSpPr>
          <p:cNvPr id="16" name="TextBox 15"/>
          <p:cNvSpPr txBox="1"/>
          <p:nvPr/>
        </p:nvSpPr>
        <p:spPr>
          <a:xfrm>
            <a:off x="5791200" y="5710535"/>
            <a:ext cx="774571" cy="461665"/>
          </a:xfrm>
          <a:prstGeom prst="rect">
            <a:avLst/>
          </a:prstGeom>
          <a:noFill/>
        </p:spPr>
        <p:txBody>
          <a:bodyPr wrap="none" rtlCol="0">
            <a:spAutoFit/>
          </a:bodyPr>
          <a:lstStyle/>
          <a:p>
            <a:r>
              <a:rPr lang="en-US" dirty="0" smtClean="0"/>
              <a:t>(4,0)</a:t>
            </a:r>
            <a:endParaRPr lang="en-US" dirty="0"/>
          </a:p>
        </p:txBody>
      </p:sp>
      <p:sp>
        <p:nvSpPr>
          <p:cNvPr id="17" name="TextBox 16"/>
          <p:cNvSpPr txBox="1"/>
          <p:nvPr/>
        </p:nvSpPr>
        <p:spPr>
          <a:xfrm>
            <a:off x="7620000" y="5710535"/>
            <a:ext cx="774571" cy="461665"/>
          </a:xfrm>
          <a:prstGeom prst="rect">
            <a:avLst/>
          </a:prstGeom>
          <a:noFill/>
        </p:spPr>
        <p:txBody>
          <a:bodyPr wrap="none" rtlCol="0">
            <a:spAutoFit/>
          </a:bodyPr>
          <a:lstStyle/>
          <a:p>
            <a:r>
              <a:rPr lang="en-US" dirty="0" smtClean="0"/>
              <a:t>(3,2)</a:t>
            </a:r>
            <a:endParaRPr lang="en-US" dirty="0"/>
          </a:p>
        </p:txBody>
      </p:sp>
      <p:sp>
        <p:nvSpPr>
          <p:cNvPr id="18" name="TextBox 17"/>
          <p:cNvSpPr txBox="1"/>
          <p:nvPr/>
        </p:nvSpPr>
        <p:spPr>
          <a:xfrm>
            <a:off x="4267200" y="5710535"/>
            <a:ext cx="774571" cy="461665"/>
          </a:xfrm>
          <a:prstGeom prst="rect">
            <a:avLst/>
          </a:prstGeom>
          <a:noFill/>
        </p:spPr>
        <p:txBody>
          <a:bodyPr wrap="none" rtlCol="0">
            <a:spAutoFit/>
          </a:bodyPr>
          <a:lstStyle/>
          <a:p>
            <a:r>
              <a:rPr lang="en-US" dirty="0" smtClean="0"/>
              <a:t>(2,3)</a:t>
            </a:r>
            <a:endParaRPr lang="en-US" dirty="0"/>
          </a:p>
        </p:txBody>
      </p:sp>
    </p:spTree>
    <p:extLst>
      <p:ext uri="{BB962C8B-B14F-4D97-AF65-F5344CB8AC3E}">
        <p14:creationId xmlns:p14="http://schemas.microsoft.com/office/powerpoint/2010/main" val="2410058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 Ratio</a:t>
            </a:r>
            <a:endParaRPr lang="en-US" dirty="0"/>
          </a:p>
        </p:txBody>
      </p:sp>
      <p:sp>
        <p:nvSpPr>
          <p:cNvPr id="3" name="Content Placeholder 2"/>
          <p:cNvSpPr>
            <a:spLocks noGrp="1"/>
          </p:cNvSpPr>
          <p:nvPr>
            <p:ph idx="1"/>
          </p:nvPr>
        </p:nvSpPr>
        <p:spPr>
          <a:xfrm>
            <a:off x="685800" y="1524000"/>
            <a:ext cx="7924800" cy="2362200"/>
          </a:xfrm>
        </p:spPr>
        <p:txBody>
          <a:bodyPr/>
          <a:lstStyle/>
          <a:p>
            <a:r>
              <a:rPr lang="en-US" dirty="0" smtClean="0"/>
              <a:t>Impurity measures tend to favor attributes that have a large number of distinct values  (textbook pp. 163)</a:t>
            </a:r>
          </a:p>
          <a:p>
            <a:pPr lvl="1"/>
            <a:r>
              <a:rPr lang="en-US" dirty="0" smtClean="0"/>
              <a:t>E.g. the “ticket” attribute in the Titanic data set means the ticket number. Assuming every passenger has unique ticket number, the ticket attribute has many distinct values, and impurity measures like IG favors such attributes.</a:t>
            </a:r>
          </a:p>
        </p:txBody>
      </p:sp>
      <p:sp>
        <p:nvSpPr>
          <p:cNvPr id="4" name="Slide Number Placeholder 3"/>
          <p:cNvSpPr>
            <a:spLocks noGrp="1"/>
          </p:cNvSpPr>
          <p:nvPr>
            <p:ph type="sldNum" sz="quarter" idx="12"/>
          </p:nvPr>
        </p:nvSpPr>
        <p:spPr/>
        <p:txBody>
          <a:bodyPr/>
          <a:lstStyle/>
          <a:p>
            <a:fld id="{7D7783B0-EBA3-4B94-B89B-FB0D8B489603}" type="slidenum">
              <a:rPr lang="en-US" smtClean="0"/>
              <a:pPr/>
              <a:t>29</a:t>
            </a:fld>
            <a:endParaRPr lang="en-US"/>
          </a:p>
        </p:txBody>
      </p:sp>
      <p:sp>
        <p:nvSpPr>
          <p:cNvPr id="5" name="Oval 4"/>
          <p:cNvSpPr/>
          <p:nvPr/>
        </p:nvSpPr>
        <p:spPr bwMode="auto">
          <a:xfrm>
            <a:off x="4114800" y="4114800"/>
            <a:ext cx="990600" cy="685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ticket</a:t>
            </a:r>
          </a:p>
        </p:txBody>
      </p:sp>
      <p:cxnSp>
        <p:nvCxnSpPr>
          <p:cNvPr id="7" name="Straight Arrow Connector 6"/>
          <p:cNvCxnSpPr>
            <a:stCxn id="5" idx="4"/>
          </p:cNvCxnSpPr>
          <p:nvPr/>
        </p:nvCxnSpPr>
        <p:spPr bwMode="auto">
          <a:xfrm flipH="1">
            <a:off x="4572000" y="4800600"/>
            <a:ext cx="38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flipH="1">
            <a:off x="4038600" y="4724400"/>
            <a:ext cx="3429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4876800" y="4724400"/>
            <a:ext cx="2286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105400" y="4648200"/>
            <a:ext cx="754670" cy="5576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3810000" y="5257800"/>
            <a:ext cx="4572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 name="Rectangle 18"/>
          <p:cNvSpPr/>
          <p:nvPr/>
        </p:nvSpPr>
        <p:spPr bwMode="auto">
          <a:xfrm>
            <a:off x="4343400" y="5257800"/>
            <a:ext cx="4572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Rectangle 19"/>
          <p:cNvSpPr/>
          <p:nvPr/>
        </p:nvSpPr>
        <p:spPr bwMode="auto">
          <a:xfrm>
            <a:off x="4953000" y="5257800"/>
            <a:ext cx="4572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 name="Rectangle 20"/>
          <p:cNvSpPr/>
          <p:nvPr/>
        </p:nvSpPr>
        <p:spPr bwMode="auto">
          <a:xfrm>
            <a:off x="5638800" y="5257800"/>
            <a:ext cx="4572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3" name="TextBox 22"/>
          <p:cNvSpPr txBox="1"/>
          <p:nvPr/>
        </p:nvSpPr>
        <p:spPr>
          <a:xfrm>
            <a:off x="4267200" y="5710535"/>
            <a:ext cx="774371" cy="461665"/>
          </a:xfrm>
          <a:prstGeom prst="rect">
            <a:avLst/>
          </a:prstGeom>
          <a:noFill/>
        </p:spPr>
        <p:txBody>
          <a:bodyPr wrap="none" rtlCol="0">
            <a:spAutoFit/>
          </a:bodyPr>
          <a:lstStyle/>
          <a:p>
            <a:r>
              <a:rPr lang="en-US" dirty="0" smtClean="0"/>
              <a:t>(</a:t>
            </a:r>
            <a:r>
              <a:rPr lang="en-US" dirty="0"/>
              <a:t>1</a:t>
            </a:r>
            <a:r>
              <a:rPr lang="en-US" dirty="0" smtClean="0"/>
              <a:t>,0)</a:t>
            </a:r>
            <a:endParaRPr lang="en-US" dirty="0"/>
          </a:p>
        </p:txBody>
      </p:sp>
      <p:sp>
        <p:nvSpPr>
          <p:cNvPr id="24" name="TextBox 23"/>
          <p:cNvSpPr txBox="1"/>
          <p:nvPr/>
        </p:nvSpPr>
        <p:spPr>
          <a:xfrm>
            <a:off x="4876800" y="5715000"/>
            <a:ext cx="774371" cy="461665"/>
          </a:xfrm>
          <a:prstGeom prst="rect">
            <a:avLst/>
          </a:prstGeom>
          <a:noFill/>
        </p:spPr>
        <p:txBody>
          <a:bodyPr wrap="none" rtlCol="0">
            <a:spAutoFit/>
          </a:bodyPr>
          <a:lstStyle/>
          <a:p>
            <a:r>
              <a:rPr lang="en-US" dirty="0" smtClean="0"/>
              <a:t>(0,1)</a:t>
            </a:r>
            <a:endParaRPr lang="en-US" dirty="0"/>
          </a:p>
        </p:txBody>
      </p:sp>
    </p:spTree>
    <p:extLst>
      <p:ext uri="{BB962C8B-B14F-4D97-AF65-F5344CB8AC3E}">
        <p14:creationId xmlns:p14="http://schemas.microsoft.com/office/powerpoint/2010/main" val="372656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C80A694F-E43F-4946-8D8B-FA975698055B}" type="slidenum">
              <a:rPr lang="en-US"/>
              <a:pPr/>
              <a:t>3</a:t>
            </a:fld>
            <a:endParaRPr lang="en-US"/>
          </a:p>
        </p:txBody>
      </p:sp>
      <p:sp>
        <p:nvSpPr>
          <p:cNvPr id="29699" name="Rectangle 4"/>
          <p:cNvSpPr>
            <a:spLocks noGrp="1" noChangeArrowheads="1"/>
          </p:cNvSpPr>
          <p:nvPr>
            <p:ph type="title" idx="4294967295"/>
          </p:nvPr>
        </p:nvSpPr>
        <p:spPr/>
        <p:txBody>
          <a:bodyPr lIns="90488" tIns="44450" rIns="90488" bIns="44450" anchor="b"/>
          <a:lstStyle/>
          <a:p>
            <a:pPr eaLnBrk="1" hangingPunct="1"/>
            <a:r>
              <a:rPr lang="en-US" smtClean="0"/>
              <a:t>Classification Techniques</a:t>
            </a:r>
          </a:p>
        </p:txBody>
      </p:sp>
      <p:sp>
        <p:nvSpPr>
          <p:cNvPr id="29700" name="Rectangle 5"/>
          <p:cNvSpPr>
            <a:spLocks noGrp="1" noChangeArrowheads="1"/>
          </p:cNvSpPr>
          <p:nvPr>
            <p:ph type="body" idx="4294967295"/>
          </p:nvPr>
        </p:nvSpPr>
        <p:spPr/>
        <p:txBody>
          <a:bodyPr lIns="90488" tIns="44450" rIns="90488" bIns="44450"/>
          <a:lstStyle/>
          <a:p>
            <a:pPr marL="292100" indent="-292100" eaLnBrk="1" hangingPunct="1"/>
            <a:r>
              <a:rPr lang="en-US" dirty="0" smtClean="0"/>
              <a:t>Many classification algorithms have been developed to date.</a:t>
            </a:r>
          </a:p>
          <a:p>
            <a:pPr marL="292100" indent="-292100" eaLnBrk="1" hangingPunct="1"/>
            <a:r>
              <a:rPr lang="en-US" dirty="0" smtClean="0"/>
              <a:t>This class will introduce the details of several most popular algorithms</a:t>
            </a:r>
          </a:p>
          <a:p>
            <a:pPr lvl="1" eaLnBrk="1" hangingPunct="1"/>
            <a:r>
              <a:rPr lang="en-US" dirty="0" smtClean="0"/>
              <a:t>Decision Tree</a:t>
            </a:r>
          </a:p>
          <a:p>
            <a:pPr lvl="1" eaLnBrk="1" hangingPunct="1"/>
            <a:r>
              <a:rPr lang="en-US" dirty="0" smtClean="0"/>
              <a:t>Bayesian method (naïve Bayes)</a:t>
            </a:r>
          </a:p>
          <a:p>
            <a:pPr lvl="1" eaLnBrk="1" hangingPunct="1"/>
            <a:r>
              <a:rPr lang="en-US" dirty="0" smtClean="0"/>
              <a:t>Instance-based learning (k-Nearest Neighbor)</a:t>
            </a:r>
          </a:p>
          <a:p>
            <a:pPr lvl="1" eaLnBrk="1" hangingPunct="1"/>
            <a:r>
              <a:rPr lang="en-US" dirty="0" smtClean="0"/>
              <a:t>Support Vector Machines (SVMs)</a:t>
            </a:r>
          </a:p>
          <a:p>
            <a:pPr marL="292100" indent="-292100" eaLnBrk="1" hangingPunct="1"/>
            <a:r>
              <a:rPr lang="en-US" dirty="0" smtClean="0"/>
              <a:t>In this week, we illustrate classification tasks using </a:t>
            </a:r>
            <a:r>
              <a:rPr lang="en-US" dirty="0" smtClean="0">
                <a:solidFill>
                  <a:schemeClr val="accent2"/>
                </a:solidFill>
              </a:rPr>
              <a:t>Decision Tree </a:t>
            </a:r>
            <a:r>
              <a:rPr lang="en-US" dirty="0" smtClean="0"/>
              <a:t>methods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 Ratio</a:t>
            </a:r>
            <a:endParaRPr lang="en-US" dirty="0"/>
          </a:p>
        </p:txBody>
      </p:sp>
      <p:sp>
        <p:nvSpPr>
          <p:cNvPr id="3" name="Content Placeholder 2"/>
          <p:cNvSpPr>
            <a:spLocks noGrp="1"/>
          </p:cNvSpPr>
          <p:nvPr>
            <p:ph idx="1"/>
          </p:nvPr>
        </p:nvSpPr>
        <p:spPr/>
        <p:txBody>
          <a:bodyPr/>
          <a:lstStyle/>
          <a:p>
            <a:r>
              <a:rPr lang="en-US" dirty="0" smtClean="0"/>
              <a:t>What to do?</a:t>
            </a:r>
          </a:p>
          <a:p>
            <a:pPr lvl="1"/>
            <a:r>
              <a:rPr lang="en-US" dirty="0" smtClean="0"/>
              <a:t>Use domain knowledge: ticket number has nothing to do with survival chance?</a:t>
            </a:r>
          </a:p>
          <a:p>
            <a:pPr lvl="1"/>
            <a:r>
              <a:rPr lang="en-US" dirty="0" smtClean="0"/>
              <a:t>Use Gain Ratio, which is IG divided by “split info”</a:t>
            </a:r>
          </a:p>
          <a:p>
            <a:pPr lvl="2"/>
            <a:r>
              <a:rPr lang="en-US" dirty="0" smtClean="0"/>
              <a:t>“Split info” is a penalty to a large number of splits</a:t>
            </a:r>
          </a:p>
          <a:p>
            <a:r>
              <a:rPr lang="en-US" dirty="0" smtClean="0"/>
              <a:t>In J48, the information gain measure has taken steps to avoid choosing the “ticket” types of attributes. </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30</a:t>
            </a:fld>
            <a:endParaRPr lang="en-US"/>
          </a:p>
        </p:txBody>
      </p:sp>
    </p:spTree>
    <p:extLst>
      <p:ext uri="{BB962C8B-B14F-4D97-AF65-F5344CB8AC3E}">
        <p14:creationId xmlns:p14="http://schemas.microsoft.com/office/powerpoint/2010/main" val="231806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Line 8"/>
          <p:cNvSpPr>
            <a:spLocks noChangeShapeType="1"/>
          </p:cNvSpPr>
          <p:nvPr/>
        </p:nvSpPr>
        <p:spPr bwMode="auto">
          <a:xfrm>
            <a:off x="6324600" y="3962400"/>
            <a:ext cx="838200" cy="9144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58" name="Slide Number Placeholder 4"/>
          <p:cNvSpPr>
            <a:spLocks noGrp="1"/>
          </p:cNvSpPr>
          <p:nvPr>
            <p:ph type="sldNum" sz="quarter" idx="12"/>
          </p:nvPr>
        </p:nvSpPr>
        <p:spPr>
          <a:noFill/>
        </p:spPr>
        <p:txBody>
          <a:bodyPr/>
          <a:lstStyle/>
          <a:p>
            <a:fld id="{F14B97C1-15FB-4D94-B70D-180C17262711}" type="slidenum">
              <a:rPr lang="en-US"/>
              <a:pPr/>
              <a:t>31</a:t>
            </a:fld>
            <a:endParaRPr lang="en-US"/>
          </a:p>
        </p:txBody>
      </p:sp>
      <p:sp>
        <p:nvSpPr>
          <p:cNvPr id="45059" name="Rectangle 2"/>
          <p:cNvSpPr>
            <a:spLocks noGrp="1" noChangeArrowheads="1"/>
          </p:cNvSpPr>
          <p:nvPr>
            <p:ph type="title"/>
          </p:nvPr>
        </p:nvSpPr>
        <p:spPr>
          <a:xfrm>
            <a:off x="304800" y="533400"/>
            <a:ext cx="8382000" cy="609600"/>
          </a:xfrm>
          <a:noFill/>
        </p:spPr>
        <p:txBody>
          <a:bodyPr lIns="92075" tIns="46038" rIns="92075" bIns="46038" anchor="b"/>
          <a:lstStyle/>
          <a:p>
            <a:pPr eaLnBrk="1" hangingPunct="1"/>
            <a:r>
              <a:rPr lang="en-US" sz="2800" dirty="0" smtClean="0">
                <a:solidFill>
                  <a:srgbClr val="170981"/>
                </a:solidFill>
              </a:rPr>
              <a:t>Converting Decision Tree to </a:t>
            </a:r>
            <a:r>
              <a:rPr lang="en-US" sz="2800" smtClean="0">
                <a:solidFill>
                  <a:srgbClr val="170981"/>
                </a:solidFill>
              </a:rPr>
              <a:t>Decision Rules</a:t>
            </a:r>
            <a:endParaRPr lang="en-US" sz="2800" i="1" dirty="0" smtClean="0">
              <a:solidFill>
                <a:srgbClr val="170981"/>
              </a:solidFill>
            </a:endParaRPr>
          </a:p>
        </p:txBody>
      </p:sp>
      <p:grpSp>
        <p:nvGrpSpPr>
          <p:cNvPr id="45060" name="Group 3"/>
          <p:cNvGrpSpPr>
            <a:grpSpLocks/>
          </p:cNvGrpSpPr>
          <p:nvPr/>
        </p:nvGrpSpPr>
        <p:grpSpPr bwMode="auto">
          <a:xfrm>
            <a:off x="4648201" y="1371600"/>
            <a:ext cx="4335464" cy="3833813"/>
            <a:chOff x="1908" y="1152"/>
            <a:chExt cx="2731" cy="2415"/>
          </a:xfrm>
        </p:grpSpPr>
        <p:sp>
          <p:nvSpPr>
            <p:cNvPr id="45063" name="Rectangle 4"/>
            <p:cNvSpPr>
              <a:spLocks noChangeArrowheads="1"/>
            </p:cNvSpPr>
            <p:nvPr/>
          </p:nvSpPr>
          <p:spPr bwMode="auto">
            <a:xfrm>
              <a:off x="2270" y="1152"/>
              <a:ext cx="709" cy="291"/>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dirty="0" smtClean="0"/>
                <a:t>refund?</a:t>
              </a:r>
              <a:endParaRPr lang="en-US" dirty="0"/>
            </a:p>
          </p:txBody>
        </p:sp>
        <p:sp>
          <p:nvSpPr>
            <p:cNvPr id="45066" name="Rectangle 7"/>
            <p:cNvSpPr>
              <a:spLocks noChangeArrowheads="1"/>
            </p:cNvSpPr>
            <p:nvPr/>
          </p:nvSpPr>
          <p:spPr bwMode="auto">
            <a:xfrm>
              <a:off x="2868" y="1968"/>
              <a:ext cx="1295" cy="291"/>
            </a:xfrm>
            <a:prstGeom prst="rect">
              <a:avLst/>
            </a:prstGeom>
            <a:solidFill>
              <a:srgbClr val="99CCFF"/>
            </a:solidFill>
            <a:ln w="12700">
              <a:solidFill>
                <a:schemeClr val="tx1"/>
              </a:solidFill>
              <a:miter lim="800000"/>
              <a:headEnd/>
              <a:tailEnd/>
            </a:ln>
          </p:spPr>
          <p:txBody>
            <a:bodyPr wrap="none" lIns="92075" tIns="46038" rIns="92075" bIns="46038">
              <a:spAutoFit/>
            </a:bodyPr>
            <a:lstStyle/>
            <a:p>
              <a:pPr algn="ctr" eaLnBrk="0" hangingPunct="0"/>
              <a:r>
                <a:rPr lang="en-US" dirty="0" smtClean="0"/>
                <a:t>Marital Status?</a:t>
              </a:r>
              <a:endParaRPr lang="en-US" dirty="0"/>
            </a:p>
          </p:txBody>
        </p:sp>
        <p:sp>
          <p:nvSpPr>
            <p:cNvPr id="45067" name="Line 8"/>
            <p:cNvSpPr>
              <a:spLocks noChangeShapeType="1"/>
            </p:cNvSpPr>
            <p:nvPr/>
          </p:nvSpPr>
          <p:spPr bwMode="auto">
            <a:xfrm flipH="1">
              <a:off x="1908" y="1462"/>
              <a:ext cx="336" cy="50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69" name="Line 10"/>
            <p:cNvSpPr>
              <a:spLocks noChangeShapeType="1"/>
            </p:cNvSpPr>
            <p:nvPr/>
          </p:nvSpPr>
          <p:spPr bwMode="auto">
            <a:xfrm>
              <a:off x="2928" y="1440"/>
              <a:ext cx="468" cy="52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70" name="Rectangle 11"/>
            <p:cNvSpPr>
              <a:spLocks noChangeArrowheads="1"/>
            </p:cNvSpPr>
            <p:nvPr/>
          </p:nvSpPr>
          <p:spPr bwMode="auto">
            <a:xfrm>
              <a:off x="1956" y="1584"/>
              <a:ext cx="376" cy="291"/>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dirty="0" smtClean="0"/>
                <a:t>yes</a:t>
              </a:r>
              <a:endParaRPr lang="en-US" dirty="0"/>
            </a:p>
          </p:txBody>
        </p:sp>
        <p:sp>
          <p:nvSpPr>
            <p:cNvPr id="45071" name="Rectangle 12"/>
            <p:cNvSpPr>
              <a:spLocks noChangeArrowheads="1"/>
            </p:cNvSpPr>
            <p:nvPr/>
          </p:nvSpPr>
          <p:spPr bwMode="auto">
            <a:xfrm>
              <a:off x="3012" y="1632"/>
              <a:ext cx="311"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dirty="0" smtClean="0"/>
                <a:t>no</a:t>
              </a:r>
              <a:endParaRPr lang="en-US" dirty="0"/>
            </a:p>
          </p:txBody>
        </p:sp>
        <p:sp>
          <p:nvSpPr>
            <p:cNvPr id="45074" name="Line 15"/>
            <p:cNvSpPr>
              <a:spLocks noChangeShapeType="1"/>
            </p:cNvSpPr>
            <p:nvPr/>
          </p:nvSpPr>
          <p:spPr bwMode="auto">
            <a:xfrm flipH="1">
              <a:off x="2484" y="2256"/>
              <a:ext cx="876" cy="2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75" name="Line 16"/>
            <p:cNvSpPr>
              <a:spLocks noChangeShapeType="1"/>
            </p:cNvSpPr>
            <p:nvPr/>
          </p:nvSpPr>
          <p:spPr bwMode="auto">
            <a:xfrm>
              <a:off x="3732" y="2256"/>
              <a:ext cx="480" cy="52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79" name="Rectangle 20"/>
            <p:cNvSpPr>
              <a:spLocks noChangeArrowheads="1"/>
            </p:cNvSpPr>
            <p:nvPr/>
          </p:nvSpPr>
          <p:spPr bwMode="auto">
            <a:xfrm>
              <a:off x="3828" y="2784"/>
              <a:ext cx="811" cy="291"/>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dirty="0" smtClean="0"/>
                <a:t>No cheat</a:t>
              </a:r>
              <a:endParaRPr lang="en-US" dirty="0"/>
            </a:p>
          </p:txBody>
        </p:sp>
        <p:sp>
          <p:nvSpPr>
            <p:cNvPr id="45082" name="Rectangle 23"/>
            <p:cNvSpPr>
              <a:spLocks noChangeArrowheads="1"/>
            </p:cNvSpPr>
            <p:nvPr/>
          </p:nvSpPr>
          <p:spPr bwMode="auto">
            <a:xfrm rot="21456844">
              <a:off x="3306" y="3276"/>
              <a:ext cx="568" cy="291"/>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dirty="0" smtClean="0"/>
                <a:t>Cheat</a:t>
              </a:r>
              <a:endParaRPr lang="en-US" dirty="0"/>
            </a:p>
          </p:txBody>
        </p:sp>
        <p:sp>
          <p:nvSpPr>
            <p:cNvPr id="45083" name="Rectangle 24"/>
            <p:cNvSpPr>
              <a:spLocks noChangeArrowheads="1"/>
            </p:cNvSpPr>
            <p:nvPr/>
          </p:nvSpPr>
          <p:spPr bwMode="auto">
            <a:xfrm>
              <a:off x="3684" y="2352"/>
              <a:ext cx="719"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dirty="0" smtClean="0"/>
                <a:t>married</a:t>
              </a:r>
              <a:endParaRPr lang="en-US" dirty="0"/>
            </a:p>
          </p:txBody>
        </p:sp>
        <p:sp>
          <p:nvSpPr>
            <p:cNvPr id="45084" name="Rectangle 25"/>
            <p:cNvSpPr>
              <a:spLocks noChangeArrowheads="1"/>
            </p:cNvSpPr>
            <p:nvPr/>
          </p:nvSpPr>
          <p:spPr bwMode="auto">
            <a:xfrm>
              <a:off x="2916" y="2928"/>
              <a:ext cx="669"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dirty="0" smtClean="0"/>
                <a:t>&gt;=80K</a:t>
              </a:r>
              <a:endParaRPr lang="en-US" dirty="0"/>
            </a:p>
          </p:txBody>
        </p:sp>
      </p:grpSp>
      <p:sp>
        <p:nvSpPr>
          <p:cNvPr id="45061" name="TextBox 28"/>
          <p:cNvSpPr txBox="1">
            <a:spLocks noChangeArrowheads="1"/>
          </p:cNvSpPr>
          <p:nvPr/>
        </p:nvSpPr>
        <p:spPr bwMode="auto">
          <a:xfrm>
            <a:off x="196850" y="5257800"/>
            <a:ext cx="7118350" cy="1200329"/>
          </a:xfrm>
          <a:prstGeom prst="rect">
            <a:avLst/>
          </a:prstGeom>
          <a:noFill/>
          <a:ln w="9525">
            <a:solidFill>
              <a:srgbClr val="0000FF"/>
            </a:solidFill>
            <a:miter lim="800000"/>
            <a:headEnd/>
            <a:tailEnd/>
          </a:ln>
        </p:spPr>
        <p:txBody>
          <a:bodyPr wrap="square">
            <a:spAutoFit/>
          </a:bodyPr>
          <a:lstStyle/>
          <a:p>
            <a:r>
              <a:rPr lang="en-US" sz="1800" dirty="0"/>
              <a:t>If </a:t>
            </a:r>
            <a:r>
              <a:rPr lang="en-US" sz="1800" dirty="0" smtClean="0"/>
              <a:t>refund = yes then then </a:t>
            </a:r>
            <a:r>
              <a:rPr lang="en-US" sz="1800" dirty="0"/>
              <a:t>“</a:t>
            </a:r>
            <a:r>
              <a:rPr lang="en-US" sz="1800" dirty="0" smtClean="0"/>
              <a:t>no cheat”</a:t>
            </a:r>
            <a:endParaRPr lang="en-US" sz="1800" dirty="0"/>
          </a:p>
          <a:p>
            <a:r>
              <a:rPr lang="en-US" sz="1800" dirty="0" smtClean="0"/>
              <a:t>else </a:t>
            </a:r>
            <a:r>
              <a:rPr lang="en-US" sz="1800" dirty="0"/>
              <a:t>if </a:t>
            </a:r>
            <a:r>
              <a:rPr lang="en-US" sz="1800" dirty="0" err="1" smtClean="0"/>
              <a:t>martital_status</a:t>
            </a:r>
            <a:r>
              <a:rPr lang="en-US" sz="1800" dirty="0" smtClean="0"/>
              <a:t> </a:t>
            </a:r>
            <a:r>
              <a:rPr lang="en-US" sz="1800" dirty="0"/>
              <a:t>= </a:t>
            </a:r>
            <a:r>
              <a:rPr lang="en-US" sz="1800" dirty="0" smtClean="0"/>
              <a:t>“married” </a:t>
            </a:r>
            <a:r>
              <a:rPr lang="en-US" sz="1800" dirty="0"/>
              <a:t>then </a:t>
            </a:r>
            <a:r>
              <a:rPr lang="en-US" sz="1800" dirty="0" smtClean="0"/>
              <a:t>“no cheat”</a:t>
            </a:r>
            <a:endParaRPr lang="en-US" sz="1800" dirty="0"/>
          </a:p>
          <a:p>
            <a:r>
              <a:rPr lang="en-US" sz="1800" dirty="0" smtClean="0"/>
              <a:t>       else if </a:t>
            </a:r>
            <a:r>
              <a:rPr lang="en-US" sz="1800" dirty="0" err="1" smtClean="0"/>
              <a:t>taxable_income</a:t>
            </a:r>
            <a:r>
              <a:rPr lang="en-US" sz="1800" dirty="0" smtClean="0"/>
              <a:t> &lt; 80K then “no cheat”</a:t>
            </a:r>
          </a:p>
          <a:p>
            <a:r>
              <a:rPr lang="en-US" sz="1800" dirty="0" smtClean="0"/>
              <a:t>       else “cheat”</a:t>
            </a:r>
            <a:endParaRPr lang="en-US" sz="1800" dirty="0"/>
          </a:p>
        </p:txBody>
      </p:sp>
      <p:sp>
        <p:nvSpPr>
          <p:cNvPr id="45062" name="TextBox 29"/>
          <p:cNvSpPr txBox="1">
            <a:spLocks noChangeArrowheads="1"/>
          </p:cNvSpPr>
          <p:nvPr/>
        </p:nvSpPr>
        <p:spPr bwMode="auto">
          <a:xfrm>
            <a:off x="152400" y="4495800"/>
            <a:ext cx="2514600" cy="708025"/>
          </a:xfrm>
          <a:prstGeom prst="rect">
            <a:avLst/>
          </a:prstGeom>
          <a:noFill/>
          <a:ln w="9525">
            <a:noFill/>
            <a:miter lim="800000"/>
            <a:headEnd/>
            <a:tailEnd/>
          </a:ln>
        </p:spPr>
        <p:txBody>
          <a:bodyPr>
            <a:spAutoFit/>
          </a:bodyPr>
          <a:lstStyle/>
          <a:p>
            <a:r>
              <a:rPr lang="en-US" sz="2000">
                <a:solidFill>
                  <a:srgbClr val="0000FF"/>
                </a:solidFill>
              </a:rPr>
              <a:t>Tree can be displayed as a set of rules:</a:t>
            </a:r>
          </a:p>
        </p:txBody>
      </p:sp>
      <p:sp>
        <p:nvSpPr>
          <p:cNvPr id="31" name="Rectangle 20"/>
          <p:cNvSpPr>
            <a:spLocks noChangeArrowheads="1"/>
          </p:cNvSpPr>
          <p:nvPr/>
        </p:nvSpPr>
        <p:spPr bwMode="auto">
          <a:xfrm>
            <a:off x="4038600" y="2667000"/>
            <a:ext cx="1287212" cy="462307"/>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dirty="0" smtClean="0"/>
              <a:t>No cheat</a:t>
            </a:r>
            <a:endParaRPr lang="en-US" dirty="0"/>
          </a:p>
        </p:txBody>
      </p:sp>
      <p:sp>
        <p:nvSpPr>
          <p:cNvPr id="32" name="Rectangle 7"/>
          <p:cNvSpPr>
            <a:spLocks noChangeArrowheads="1"/>
          </p:cNvSpPr>
          <p:nvPr/>
        </p:nvSpPr>
        <p:spPr bwMode="auto">
          <a:xfrm>
            <a:off x="4800600" y="3505200"/>
            <a:ext cx="2288448" cy="462307"/>
          </a:xfrm>
          <a:prstGeom prst="rect">
            <a:avLst/>
          </a:prstGeom>
          <a:solidFill>
            <a:srgbClr val="99CCFF"/>
          </a:solidFill>
          <a:ln w="12700">
            <a:solidFill>
              <a:schemeClr val="tx1"/>
            </a:solidFill>
            <a:miter lim="800000"/>
            <a:headEnd/>
            <a:tailEnd/>
          </a:ln>
        </p:spPr>
        <p:txBody>
          <a:bodyPr wrap="none" lIns="92075" tIns="46038" rIns="92075" bIns="46038">
            <a:spAutoFit/>
          </a:bodyPr>
          <a:lstStyle/>
          <a:p>
            <a:pPr algn="ctr" eaLnBrk="0" hangingPunct="0"/>
            <a:r>
              <a:rPr lang="en-US" dirty="0" smtClean="0"/>
              <a:t>Taxable Income?</a:t>
            </a:r>
            <a:endParaRPr lang="en-US" dirty="0"/>
          </a:p>
        </p:txBody>
      </p:sp>
      <p:sp>
        <p:nvSpPr>
          <p:cNvPr id="34" name="Line 8"/>
          <p:cNvSpPr>
            <a:spLocks noChangeShapeType="1"/>
          </p:cNvSpPr>
          <p:nvPr/>
        </p:nvSpPr>
        <p:spPr bwMode="auto">
          <a:xfrm flipH="1">
            <a:off x="4419600" y="3962400"/>
            <a:ext cx="1449388" cy="7620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 name="Rectangle 20"/>
          <p:cNvSpPr>
            <a:spLocks noChangeArrowheads="1"/>
          </p:cNvSpPr>
          <p:nvPr/>
        </p:nvSpPr>
        <p:spPr bwMode="auto">
          <a:xfrm>
            <a:off x="3505200" y="4724400"/>
            <a:ext cx="1287212" cy="462307"/>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dirty="0" smtClean="0"/>
              <a:t>No cheat</a:t>
            </a:r>
            <a:endParaRPr lang="en-US" dirty="0"/>
          </a:p>
        </p:txBody>
      </p:sp>
      <p:sp>
        <p:nvSpPr>
          <p:cNvPr id="33" name="Rectangle 11"/>
          <p:cNvSpPr>
            <a:spLocks noChangeArrowheads="1"/>
          </p:cNvSpPr>
          <p:nvPr/>
        </p:nvSpPr>
        <p:spPr bwMode="auto">
          <a:xfrm>
            <a:off x="4800600" y="4114800"/>
            <a:ext cx="889666" cy="462307"/>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dirty="0" smtClean="0"/>
              <a:t>&lt;80K</a:t>
            </a:r>
            <a:endParaRPr lang="en-US" dirty="0"/>
          </a:p>
        </p:txBody>
      </p:sp>
    </p:spTree>
    <p:extLst>
      <p:ext uri="{BB962C8B-B14F-4D97-AF65-F5344CB8AC3E}">
        <p14:creationId xmlns:p14="http://schemas.microsoft.com/office/powerpoint/2010/main" val="3980186333"/>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3"/>
          <p:cNvSpPr>
            <a:spLocks noGrp="1"/>
          </p:cNvSpPr>
          <p:nvPr>
            <p:ph type="sldNum" sz="quarter" idx="12"/>
          </p:nvPr>
        </p:nvSpPr>
        <p:spPr>
          <a:noFill/>
        </p:spPr>
        <p:txBody>
          <a:bodyPr/>
          <a:lstStyle/>
          <a:p>
            <a:fld id="{E1D45E07-EEBA-4519-B79E-F33853433B5D}" type="slidenum">
              <a:rPr lang="en-US"/>
              <a:pPr/>
              <a:t>32</a:t>
            </a:fld>
            <a:endParaRPr lang="en-US"/>
          </a:p>
        </p:txBody>
      </p:sp>
      <p:sp>
        <p:nvSpPr>
          <p:cNvPr id="33796" name="Rectangle 2"/>
          <p:cNvSpPr>
            <a:spLocks noGrp="1" noChangeArrowheads="1"/>
          </p:cNvSpPr>
          <p:nvPr>
            <p:ph type="title" idx="4294967295"/>
          </p:nvPr>
        </p:nvSpPr>
        <p:spPr/>
        <p:txBody>
          <a:bodyPr lIns="90488" tIns="44450" rIns="90488" bIns="44450" anchor="b"/>
          <a:lstStyle/>
          <a:p>
            <a:pPr eaLnBrk="1" hangingPunct="1"/>
            <a:r>
              <a:rPr lang="en-US" smtClean="0"/>
              <a:t>Decision Tree Classification Task</a:t>
            </a:r>
          </a:p>
        </p:txBody>
      </p:sp>
      <p:graphicFrame>
        <p:nvGraphicFramePr>
          <p:cNvPr id="33794" name="Object 3"/>
          <p:cNvGraphicFramePr>
            <a:graphicFrameLocks noGrp="1" noChangeAspect="1"/>
          </p:cNvGraphicFramePr>
          <p:nvPr>
            <p:ph idx="4294967295"/>
          </p:nvPr>
        </p:nvGraphicFramePr>
        <p:xfrm>
          <a:off x="1336675" y="1524000"/>
          <a:ext cx="6621463" cy="4876800"/>
        </p:xfrm>
        <a:graphic>
          <a:graphicData uri="http://schemas.openxmlformats.org/presentationml/2006/ole">
            <mc:AlternateContent xmlns:mc="http://schemas.openxmlformats.org/markup-compatibility/2006">
              <mc:Choice xmlns:v="urn:schemas-microsoft-com:vml" Requires="v">
                <p:oleObj spid="_x0000_s93312" name="Visio" r:id="rId3" imgW="8424875" imgH="6279741" progId="Visio.Drawing.11">
                  <p:embed/>
                </p:oleObj>
              </mc:Choice>
              <mc:Fallback>
                <p:oleObj name="Visio" r:id="rId3" imgW="8424875" imgH="62797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1524000"/>
                        <a:ext cx="66214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p:spPr>
        <p:txBody>
          <a:bodyPr/>
          <a:lstStyle/>
          <a:p>
            <a:endParaRPr lang="en-US"/>
          </a:p>
        </p:txBody>
      </p:sp>
      <p:sp>
        <p:nvSpPr>
          <p:cNvPr id="33798" name="Text Box 5"/>
          <p:cNvSpPr txBox="1">
            <a:spLocks noChangeArrowheads="1"/>
          </p:cNvSpPr>
          <p:nvPr/>
        </p:nvSpPr>
        <p:spPr bwMode="auto">
          <a:xfrm>
            <a:off x="7086600" y="4114800"/>
            <a:ext cx="1219200" cy="517525"/>
          </a:xfrm>
          <a:prstGeom prst="rect">
            <a:avLst/>
          </a:prstGeom>
          <a:noFill/>
          <a:ln w="12700">
            <a:noFill/>
            <a:miter lim="800000"/>
            <a:headEnd/>
            <a:tailEnd/>
          </a:ln>
        </p:spPr>
        <p:txBody>
          <a:bodyPr>
            <a:spAutoFit/>
          </a:bodyPr>
          <a:lstStyle/>
          <a:p>
            <a:pPr eaLnBrk="0" hangingPunct="0">
              <a:spcBef>
                <a:spcPct val="50000"/>
              </a:spcBef>
            </a:pPr>
            <a:r>
              <a:rPr lang="en-US" sz="1400" b="1">
                <a:latin typeface="Arial" charset="0"/>
              </a:rPr>
              <a:t>Decision Tree</a:t>
            </a:r>
          </a:p>
        </p:txBody>
      </p:sp>
    </p:spTree>
    <p:extLst>
      <p:ext uri="{BB962C8B-B14F-4D97-AF65-F5344CB8AC3E}">
        <p14:creationId xmlns:p14="http://schemas.microsoft.com/office/powerpoint/2010/main" val="37904719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2"/>
          </p:nvPr>
        </p:nvSpPr>
        <p:spPr>
          <a:noFill/>
        </p:spPr>
        <p:txBody>
          <a:bodyPr/>
          <a:lstStyle/>
          <a:p>
            <a:fld id="{69A7373E-222B-438A-9198-0FE84E1057EE}" type="slidenum">
              <a:rPr lang="en-US"/>
              <a:pPr/>
              <a:t>33</a:t>
            </a:fld>
            <a:endParaRPr lang="en-US"/>
          </a:p>
        </p:txBody>
      </p:sp>
      <p:sp>
        <p:nvSpPr>
          <p:cNvPr id="35844" name="Rectangle 2"/>
          <p:cNvSpPr>
            <a:spLocks noGrp="1" noChangeArrowheads="1"/>
          </p:cNvSpPr>
          <p:nvPr>
            <p:ph type="title" idx="4294967295"/>
          </p:nvPr>
        </p:nvSpPr>
        <p:spPr/>
        <p:txBody>
          <a:bodyPr lIns="90488" tIns="44450" rIns="90488" bIns="44450" anchor="b"/>
          <a:lstStyle/>
          <a:p>
            <a:pPr eaLnBrk="1" hangingPunct="1"/>
            <a:r>
              <a:rPr lang="en-US" smtClean="0"/>
              <a:t>Apply Model to Test Data</a:t>
            </a:r>
          </a:p>
        </p:txBody>
      </p:sp>
      <p:grpSp>
        <p:nvGrpSpPr>
          <p:cNvPr id="35845" name="Group 3"/>
          <p:cNvGrpSpPr>
            <a:grpSpLocks/>
          </p:cNvGrpSpPr>
          <p:nvPr/>
        </p:nvGrpSpPr>
        <p:grpSpPr bwMode="auto">
          <a:xfrm>
            <a:off x="685800" y="2362200"/>
            <a:ext cx="4267200" cy="3298825"/>
            <a:chOff x="384" y="1584"/>
            <a:chExt cx="2451" cy="1694"/>
          </a:xfrm>
        </p:grpSpPr>
        <p:sp>
          <p:nvSpPr>
            <p:cNvPr id="3584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3584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3585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3585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3585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3585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3585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585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585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5857"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5858"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5859"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5860"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5861"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5862"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5863"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5864"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5865"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5866"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No</a:t>
              </a:r>
              <a:endParaRPr lang="en-US" sz="1600">
                <a:solidFill>
                  <a:schemeClr val="bg2"/>
                </a:solidFill>
                <a:latin typeface="Arial" charset="0"/>
              </a:endParaRPr>
            </a:p>
          </p:txBody>
        </p:sp>
        <p:sp>
          <p:nvSpPr>
            <p:cNvPr id="35867"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5868"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5869"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5870"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grpSp>
      <p:graphicFrame>
        <p:nvGraphicFramePr>
          <p:cNvPr id="35842" name="Object 27"/>
          <p:cNvGraphicFramePr>
            <a:graphicFrameLocks noChangeAspect="1"/>
          </p:cNvGraphicFramePr>
          <p:nvPr/>
        </p:nvGraphicFramePr>
        <p:xfrm>
          <a:off x="5038725" y="1914525"/>
          <a:ext cx="3343275" cy="1133475"/>
        </p:xfrm>
        <a:graphic>
          <a:graphicData uri="http://schemas.openxmlformats.org/presentationml/2006/ole">
            <mc:AlternateContent xmlns:mc="http://schemas.openxmlformats.org/markup-compatibility/2006">
              <mc:Choice xmlns:v="urn:schemas-microsoft-com:vml" Requires="v">
                <p:oleObj spid="_x0000_s94336"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1914525"/>
                        <a:ext cx="33432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28"/>
          <p:cNvSpPr txBox="1">
            <a:spLocks noChangeArrowheads="1"/>
          </p:cNvSpPr>
          <p:nvPr/>
        </p:nvSpPr>
        <p:spPr bwMode="auto">
          <a:xfrm>
            <a:off x="4886325" y="1457325"/>
            <a:ext cx="1600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Test Data</a:t>
            </a:r>
            <a:endParaRPr lang="en-US" sz="2000">
              <a:solidFill>
                <a:schemeClr val="bg2"/>
              </a:solidFill>
              <a:latin typeface="Arial" charset="0"/>
            </a:endParaRPr>
          </a:p>
        </p:txBody>
      </p:sp>
      <p:sp>
        <p:nvSpPr>
          <p:cNvPr id="35847" name="Line 29"/>
          <p:cNvSpPr>
            <a:spLocks noChangeShapeType="1"/>
          </p:cNvSpPr>
          <p:nvPr/>
        </p:nvSpPr>
        <p:spPr bwMode="auto">
          <a:xfrm flipH="1">
            <a:off x="2667000" y="2133600"/>
            <a:ext cx="2362200" cy="381000"/>
          </a:xfrm>
          <a:prstGeom prst="line">
            <a:avLst/>
          </a:prstGeom>
          <a:noFill/>
          <a:ln w="15875">
            <a:solidFill>
              <a:srgbClr val="FF0000"/>
            </a:solidFill>
            <a:prstDash val="dash"/>
            <a:round/>
            <a:headEnd type="triangle" w="med" len="med"/>
            <a:tailEnd/>
          </a:ln>
        </p:spPr>
        <p:txBody>
          <a:bodyPr wrap="none" anchor="ctr"/>
          <a:lstStyle/>
          <a:p>
            <a:endParaRPr lang="en-US"/>
          </a:p>
        </p:txBody>
      </p:sp>
    </p:spTree>
    <p:extLst>
      <p:ext uri="{BB962C8B-B14F-4D97-AF65-F5344CB8AC3E}">
        <p14:creationId xmlns:p14="http://schemas.microsoft.com/office/powerpoint/2010/main" val="281403269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3"/>
          <p:cNvSpPr>
            <a:spLocks noGrp="1"/>
          </p:cNvSpPr>
          <p:nvPr>
            <p:ph type="sldNum" sz="quarter" idx="12"/>
          </p:nvPr>
        </p:nvSpPr>
        <p:spPr>
          <a:noFill/>
        </p:spPr>
        <p:txBody>
          <a:bodyPr/>
          <a:lstStyle/>
          <a:p>
            <a:fld id="{CF4D2D63-CA5F-4C20-97C1-6826280D22AB}" type="slidenum">
              <a:rPr lang="en-US"/>
              <a:pPr/>
              <a:t>34</a:t>
            </a:fld>
            <a:endParaRPr lang="en-US"/>
          </a:p>
        </p:txBody>
      </p:sp>
      <p:sp>
        <p:nvSpPr>
          <p:cNvPr id="36868" name="Rectangle 2"/>
          <p:cNvSpPr>
            <a:spLocks noGrp="1" noChangeArrowheads="1"/>
          </p:cNvSpPr>
          <p:nvPr>
            <p:ph type="title" idx="4294967295"/>
          </p:nvPr>
        </p:nvSpPr>
        <p:spPr/>
        <p:txBody>
          <a:bodyPr lIns="90488" tIns="44450" rIns="90488" bIns="44450" anchor="b"/>
          <a:lstStyle/>
          <a:p>
            <a:pPr eaLnBrk="1" hangingPunct="1"/>
            <a:r>
              <a:rPr lang="en-US" smtClean="0"/>
              <a:t>Apply Model to Test Data</a:t>
            </a:r>
          </a:p>
        </p:txBody>
      </p:sp>
      <p:sp>
        <p:nvSpPr>
          <p:cNvPr id="36869"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6870"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6871"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36872"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36873"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36874"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36875"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6876"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6877"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6878"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6879"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6880"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6881"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6882"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6883"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6884"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6885"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6886"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6887"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No</a:t>
            </a:r>
          </a:p>
        </p:txBody>
      </p:sp>
      <p:sp>
        <p:nvSpPr>
          <p:cNvPr id="36888"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6889"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6890"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6891"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graphicFrame>
        <p:nvGraphicFramePr>
          <p:cNvPr id="36866" name="Object 26"/>
          <p:cNvGraphicFramePr>
            <a:graphicFrameLocks noChangeAspect="1"/>
          </p:cNvGraphicFramePr>
          <p:nvPr/>
        </p:nvGraphicFramePr>
        <p:xfrm>
          <a:off x="4953000" y="1914525"/>
          <a:ext cx="3343275" cy="1133475"/>
        </p:xfrm>
        <a:graphic>
          <a:graphicData uri="http://schemas.openxmlformats.org/presentationml/2006/ole">
            <mc:AlternateContent xmlns:mc="http://schemas.openxmlformats.org/markup-compatibility/2006">
              <mc:Choice xmlns:v="urn:schemas-microsoft-com:vml" Requires="v">
                <p:oleObj spid="_x0000_s95360"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14525"/>
                        <a:ext cx="33432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2" name="Text Box 27"/>
          <p:cNvSpPr txBox="1">
            <a:spLocks noChangeArrowheads="1"/>
          </p:cNvSpPr>
          <p:nvPr/>
        </p:nvSpPr>
        <p:spPr bwMode="auto">
          <a:xfrm>
            <a:off x="4800600" y="1457325"/>
            <a:ext cx="1600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Test Data</a:t>
            </a:r>
            <a:endParaRPr lang="en-US" sz="2000">
              <a:solidFill>
                <a:schemeClr val="bg2"/>
              </a:solidFill>
              <a:latin typeface="Arial" charset="0"/>
            </a:endParaRPr>
          </a:p>
        </p:txBody>
      </p:sp>
      <p:sp>
        <p:nvSpPr>
          <p:cNvPr id="36893"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extLst>
      <p:ext uri="{BB962C8B-B14F-4D97-AF65-F5344CB8AC3E}">
        <p14:creationId xmlns:p14="http://schemas.microsoft.com/office/powerpoint/2010/main" val="27721069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3"/>
          <p:cNvSpPr>
            <a:spLocks noGrp="1"/>
          </p:cNvSpPr>
          <p:nvPr>
            <p:ph type="sldNum" sz="quarter" idx="12"/>
          </p:nvPr>
        </p:nvSpPr>
        <p:spPr>
          <a:noFill/>
        </p:spPr>
        <p:txBody>
          <a:bodyPr/>
          <a:lstStyle/>
          <a:p>
            <a:fld id="{F0871B34-4EAB-4B85-9726-09C7E07BA5CA}" type="slidenum">
              <a:rPr lang="en-US"/>
              <a:pPr/>
              <a:t>35</a:t>
            </a:fld>
            <a:endParaRPr lang="en-US"/>
          </a:p>
        </p:txBody>
      </p:sp>
      <p:sp>
        <p:nvSpPr>
          <p:cNvPr id="37892" name="Rectangle 2"/>
          <p:cNvSpPr>
            <a:spLocks noGrp="1" noChangeArrowheads="1"/>
          </p:cNvSpPr>
          <p:nvPr>
            <p:ph type="title" idx="4294967295"/>
          </p:nvPr>
        </p:nvSpPr>
        <p:spPr/>
        <p:txBody>
          <a:bodyPr lIns="90488" tIns="44450" rIns="90488" bIns="44450" anchor="b"/>
          <a:lstStyle/>
          <a:p>
            <a:pPr eaLnBrk="1" hangingPunct="1"/>
            <a:r>
              <a:rPr lang="en-US" smtClean="0"/>
              <a:t>Apply Model to Test Data</a:t>
            </a:r>
          </a:p>
        </p:txBody>
      </p:sp>
      <p:sp>
        <p:nvSpPr>
          <p:cNvPr id="37893"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7894"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7895"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37896"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37897"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37898"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37899"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7900"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7901"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7902"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7903"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7904"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7905"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7906"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7907"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7908"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7909"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7910"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7911"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No</a:t>
            </a:r>
          </a:p>
        </p:txBody>
      </p:sp>
      <p:sp>
        <p:nvSpPr>
          <p:cNvPr id="37912"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7913"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7914"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7915"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graphicFrame>
        <p:nvGraphicFramePr>
          <p:cNvPr id="37890" name="Object 26"/>
          <p:cNvGraphicFramePr>
            <a:graphicFrameLocks noChangeAspect="1"/>
          </p:cNvGraphicFramePr>
          <p:nvPr/>
        </p:nvGraphicFramePr>
        <p:xfrm>
          <a:off x="4953000" y="1914525"/>
          <a:ext cx="3343275" cy="1133475"/>
        </p:xfrm>
        <a:graphic>
          <a:graphicData uri="http://schemas.openxmlformats.org/presentationml/2006/ole">
            <mc:AlternateContent xmlns:mc="http://schemas.openxmlformats.org/markup-compatibility/2006">
              <mc:Choice xmlns:v="urn:schemas-microsoft-com:vml" Requires="v">
                <p:oleObj spid="_x0000_s9638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14525"/>
                        <a:ext cx="33432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16" name="Text Box 27"/>
          <p:cNvSpPr txBox="1">
            <a:spLocks noChangeArrowheads="1"/>
          </p:cNvSpPr>
          <p:nvPr/>
        </p:nvSpPr>
        <p:spPr bwMode="auto">
          <a:xfrm>
            <a:off x="4800600" y="1457325"/>
            <a:ext cx="1600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Test Data</a:t>
            </a:r>
            <a:endParaRPr lang="en-US" sz="2000">
              <a:solidFill>
                <a:schemeClr val="bg2"/>
              </a:solidFill>
              <a:latin typeface="Arial" charset="0"/>
            </a:endParaRPr>
          </a:p>
        </p:txBody>
      </p:sp>
      <p:sp>
        <p:nvSpPr>
          <p:cNvPr id="37917"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p:spPr>
        <p:txBody>
          <a:bodyPr wrap="none" anchor="ctr"/>
          <a:lstStyle/>
          <a:p>
            <a:endParaRPr lang="en-US"/>
          </a:p>
        </p:txBody>
      </p:sp>
    </p:spTree>
    <p:extLst>
      <p:ext uri="{BB962C8B-B14F-4D97-AF65-F5344CB8AC3E}">
        <p14:creationId xmlns:p14="http://schemas.microsoft.com/office/powerpoint/2010/main" val="19668817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3"/>
          <p:cNvSpPr>
            <a:spLocks noGrp="1"/>
          </p:cNvSpPr>
          <p:nvPr>
            <p:ph type="sldNum" sz="quarter" idx="12"/>
          </p:nvPr>
        </p:nvSpPr>
        <p:spPr>
          <a:noFill/>
        </p:spPr>
        <p:txBody>
          <a:bodyPr/>
          <a:lstStyle/>
          <a:p>
            <a:fld id="{4E3A4986-2376-464E-98D6-A948B075FA88}" type="slidenum">
              <a:rPr lang="en-US"/>
              <a:pPr/>
              <a:t>36</a:t>
            </a:fld>
            <a:endParaRPr lang="en-US"/>
          </a:p>
        </p:txBody>
      </p:sp>
      <p:sp>
        <p:nvSpPr>
          <p:cNvPr id="38916" name="Rectangle 2"/>
          <p:cNvSpPr>
            <a:spLocks noGrp="1" noChangeArrowheads="1"/>
          </p:cNvSpPr>
          <p:nvPr>
            <p:ph type="title" idx="4294967295"/>
          </p:nvPr>
        </p:nvSpPr>
        <p:spPr/>
        <p:txBody>
          <a:bodyPr lIns="90488" tIns="44450" rIns="90488" bIns="44450" anchor="b"/>
          <a:lstStyle/>
          <a:p>
            <a:pPr eaLnBrk="1" hangingPunct="1"/>
            <a:r>
              <a:rPr lang="en-US" smtClean="0"/>
              <a:t>Apply Model to Test Data</a:t>
            </a:r>
          </a:p>
        </p:txBody>
      </p:sp>
      <p:sp>
        <p:nvSpPr>
          <p:cNvPr id="38917"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8918"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8919"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38920"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38921"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38922"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38923"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8924"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8925"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8926"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8927"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8928"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8929"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8930"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8931"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8932"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8933"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8934"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8935"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No</a:t>
            </a:r>
          </a:p>
        </p:txBody>
      </p:sp>
      <p:sp>
        <p:nvSpPr>
          <p:cNvPr id="38936"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Married </a:t>
            </a:r>
          </a:p>
        </p:txBody>
      </p:sp>
      <p:sp>
        <p:nvSpPr>
          <p:cNvPr id="38937"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8938"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8939"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graphicFrame>
        <p:nvGraphicFramePr>
          <p:cNvPr id="38914" name="Object 26"/>
          <p:cNvGraphicFramePr>
            <a:graphicFrameLocks noChangeAspect="1"/>
          </p:cNvGraphicFramePr>
          <p:nvPr/>
        </p:nvGraphicFramePr>
        <p:xfrm>
          <a:off x="4953000" y="1914525"/>
          <a:ext cx="3343275" cy="1133475"/>
        </p:xfrm>
        <a:graphic>
          <a:graphicData uri="http://schemas.openxmlformats.org/presentationml/2006/ole">
            <mc:AlternateContent xmlns:mc="http://schemas.openxmlformats.org/markup-compatibility/2006">
              <mc:Choice xmlns:v="urn:schemas-microsoft-com:vml" Requires="v">
                <p:oleObj spid="_x0000_s97408"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14525"/>
                        <a:ext cx="33432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0" name="Text Box 27"/>
          <p:cNvSpPr txBox="1">
            <a:spLocks noChangeArrowheads="1"/>
          </p:cNvSpPr>
          <p:nvPr/>
        </p:nvSpPr>
        <p:spPr bwMode="auto">
          <a:xfrm>
            <a:off x="4800600" y="1457325"/>
            <a:ext cx="1600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Test Data</a:t>
            </a:r>
            <a:endParaRPr lang="en-US" sz="2000">
              <a:solidFill>
                <a:schemeClr val="bg2"/>
              </a:solidFill>
              <a:latin typeface="Arial" charset="0"/>
            </a:endParaRPr>
          </a:p>
        </p:txBody>
      </p:sp>
      <p:sp>
        <p:nvSpPr>
          <p:cNvPr id="38941" name="Line 28"/>
          <p:cNvSpPr>
            <a:spLocks noChangeShapeType="1"/>
          </p:cNvSpPr>
          <p:nvPr/>
        </p:nvSpPr>
        <p:spPr bwMode="auto">
          <a:xfrm flipH="1">
            <a:off x="4876800" y="2819400"/>
            <a:ext cx="1295400" cy="9906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extLst>
      <p:ext uri="{BB962C8B-B14F-4D97-AF65-F5344CB8AC3E}">
        <p14:creationId xmlns:p14="http://schemas.microsoft.com/office/powerpoint/2010/main" val="39307630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12"/>
          </p:nvPr>
        </p:nvSpPr>
        <p:spPr>
          <a:noFill/>
        </p:spPr>
        <p:txBody>
          <a:bodyPr/>
          <a:lstStyle/>
          <a:p>
            <a:fld id="{23B374D3-01BC-4607-B017-9068031A6349}" type="slidenum">
              <a:rPr lang="en-US"/>
              <a:pPr/>
              <a:t>37</a:t>
            </a:fld>
            <a:endParaRPr lang="en-US"/>
          </a:p>
        </p:txBody>
      </p:sp>
      <p:sp>
        <p:nvSpPr>
          <p:cNvPr id="39940" name="Rectangle 2"/>
          <p:cNvSpPr>
            <a:spLocks noGrp="1" noChangeArrowheads="1"/>
          </p:cNvSpPr>
          <p:nvPr>
            <p:ph type="title" idx="4294967295"/>
          </p:nvPr>
        </p:nvSpPr>
        <p:spPr/>
        <p:txBody>
          <a:bodyPr lIns="90488" tIns="44450" rIns="90488" bIns="44450" anchor="b"/>
          <a:lstStyle/>
          <a:p>
            <a:pPr eaLnBrk="1" hangingPunct="1"/>
            <a:r>
              <a:rPr lang="en-US" smtClean="0"/>
              <a:t>Apply Model to Test Data</a:t>
            </a:r>
          </a:p>
        </p:txBody>
      </p:sp>
      <p:sp>
        <p:nvSpPr>
          <p:cNvPr id="39941"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9942"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39943"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39944"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39945"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39946"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39947"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9948"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9949"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9950"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9951"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9952"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9953"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9954"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9955"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9956"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9957"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9958"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9959"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No</a:t>
            </a:r>
          </a:p>
        </p:txBody>
      </p:sp>
      <p:sp>
        <p:nvSpPr>
          <p:cNvPr id="39960"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solidFill>
                  <a:srgbClr val="FF0000"/>
                </a:solidFill>
                <a:latin typeface="Arial" charset="0"/>
              </a:rPr>
              <a:t>Married </a:t>
            </a:r>
          </a:p>
        </p:txBody>
      </p:sp>
      <p:sp>
        <p:nvSpPr>
          <p:cNvPr id="39961"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9962"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9963"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graphicFrame>
        <p:nvGraphicFramePr>
          <p:cNvPr id="39938" name="Object 26"/>
          <p:cNvGraphicFramePr>
            <a:graphicFrameLocks noChangeAspect="1"/>
          </p:cNvGraphicFramePr>
          <p:nvPr/>
        </p:nvGraphicFramePr>
        <p:xfrm>
          <a:off x="4953000" y="1873250"/>
          <a:ext cx="3343275" cy="1133475"/>
        </p:xfrm>
        <a:graphic>
          <a:graphicData uri="http://schemas.openxmlformats.org/presentationml/2006/ole">
            <mc:AlternateContent xmlns:mc="http://schemas.openxmlformats.org/markup-compatibility/2006">
              <mc:Choice xmlns:v="urn:schemas-microsoft-com:vml" Requires="v">
                <p:oleObj spid="_x0000_s98432"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73250"/>
                        <a:ext cx="33432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4" name="Text Box 27"/>
          <p:cNvSpPr txBox="1">
            <a:spLocks noChangeArrowheads="1"/>
          </p:cNvSpPr>
          <p:nvPr/>
        </p:nvSpPr>
        <p:spPr bwMode="auto">
          <a:xfrm>
            <a:off x="4800600" y="1416050"/>
            <a:ext cx="1600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Test Data</a:t>
            </a:r>
            <a:endParaRPr lang="en-US" sz="2000">
              <a:solidFill>
                <a:schemeClr val="bg2"/>
              </a:solidFill>
              <a:latin typeface="Arial" charset="0"/>
            </a:endParaRPr>
          </a:p>
        </p:txBody>
      </p:sp>
      <p:sp>
        <p:nvSpPr>
          <p:cNvPr id="39965" name="Line 28"/>
          <p:cNvSpPr>
            <a:spLocks noChangeShapeType="1"/>
          </p:cNvSpPr>
          <p:nvPr/>
        </p:nvSpPr>
        <p:spPr bwMode="auto">
          <a:xfrm flipH="1">
            <a:off x="4572000" y="2819400"/>
            <a:ext cx="3200400" cy="1600200"/>
          </a:xfrm>
          <a:prstGeom prst="line">
            <a:avLst/>
          </a:prstGeom>
          <a:noFill/>
          <a:ln w="15875">
            <a:solidFill>
              <a:srgbClr val="FF0000"/>
            </a:solidFill>
            <a:prstDash val="dash"/>
            <a:round/>
            <a:headEnd type="triangle" w="med" len="med"/>
            <a:tailEnd/>
          </a:ln>
        </p:spPr>
        <p:txBody>
          <a:bodyPr wrap="none" anchor="ctr"/>
          <a:lstStyle/>
          <a:p>
            <a:endParaRPr lang="en-US"/>
          </a:p>
        </p:txBody>
      </p:sp>
      <p:sp>
        <p:nvSpPr>
          <p:cNvPr id="39966" name="Text Box 29"/>
          <p:cNvSpPr txBox="1">
            <a:spLocks noChangeArrowheads="1"/>
          </p:cNvSpPr>
          <p:nvPr/>
        </p:nvSpPr>
        <p:spPr bwMode="auto">
          <a:xfrm>
            <a:off x="6019800" y="3854450"/>
            <a:ext cx="2667000" cy="336550"/>
          </a:xfrm>
          <a:prstGeom prst="rect">
            <a:avLst/>
          </a:prstGeom>
          <a:noFill/>
          <a:ln w="12700">
            <a:noFill/>
            <a:miter lim="800000"/>
            <a:headEnd/>
            <a:tailEnd/>
          </a:ln>
        </p:spPr>
        <p:txBody>
          <a:bodyPr>
            <a:spAutoFit/>
          </a:bodyPr>
          <a:lstStyle/>
          <a:p>
            <a:pPr marL="342900" indent="-342900" eaLnBrk="0" hangingPunct="0">
              <a:lnSpc>
                <a:spcPct val="80000"/>
              </a:lnSpc>
              <a:spcBef>
                <a:spcPct val="20000"/>
              </a:spcBef>
              <a:buClr>
                <a:schemeClr val="accent2"/>
              </a:buClr>
              <a:buSzPct val="75000"/>
              <a:buFont typeface="Monotype Sorts" charset="2"/>
              <a:buNone/>
            </a:pPr>
            <a:r>
              <a:rPr lang="en-US" sz="2000">
                <a:latin typeface="Arial" charset="0"/>
              </a:rPr>
              <a:t>Assign Cheat to “No”</a:t>
            </a:r>
          </a:p>
        </p:txBody>
      </p:sp>
    </p:spTree>
    <p:extLst>
      <p:ext uri="{BB962C8B-B14F-4D97-AF65-F5344CB8AC3E}">
        <p14:creationId xmlns:p14="http://schemas.microsoft.com/office/powerpoint/2010/main" val="20375888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decision tree induction</a:t>
            </a:r>
            <a:endParaRPr lang="en-US" dirty="0"/>
          </a:p>
        </p:txBody>
      </p:sp>
      <p:sp>
        <p:nvSpPr>
          <p:cNvPr id="3" name="Content Placeholder 2"/>
          <p:cNvSpPr>
            <a:spLocks noGrp="1"/>
          </p:cNvSpPr>
          <p:nvPr>
            <p:ph idx="1"/>
          </p:nvPr>
        </p:nvSpPr>
        <p:spPr/>
        <p:txBody>
          <a:bodyPr/>
          <a:lstStyle/>
          <a:p>
            <a:r>
              <a:rPr lang="en-US" dirty="0" smtClean="0"/>
              <a:t>DT is a nonparametric algorithm, meaning it does not require any prior assumptions regarding the type of probability distributions satisfied by the class and other attributes</a:t>
            </a:r>
          </a:p>
          <a:p>
            <a:r>
              <a:rPr lang="en-US" dirty="0" smtClean="0"/>
              <a:t>Linear classification algorithms are parametric algorithms because they assume the decision boundary is linear, such as a line in 2-dimensional space</a:t>
            </a:r>
          </a:p>
          <a:p>
            <a:r>
              <a:rPr lang="en-US" dirty="0" smtClean="0"/>
              <a:t>“decision boundary” means the border between two neighboring regions of different classes.</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38</a:t>
            </a:fld>
            <a:endParaRPr lang="en-US"/>
          </a:p>
        </p:txBody>
      </p:sp>
    </p:spTree>
    <p:extLst>
      <p:ext uri="{BB962C8B-B14F-4D97-AF65-F5344CB8AC3E}">
        <p14:creationId xmlns:p14="http://schemas.microsoft.com/office/powerpoint/2010/main" val="118868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696200" cy="1066800"/>
          </a:xfrm>
        </p:spPr>
        <p:txBody>
          <a:bodyPr/>
          <a:lstStyle/>
          <a:p>
            <a:r>
              <a:rPr lang="en-US" dirty="0" smtClean="0"/>
              <a:t>There is no silver bullet…</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39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495279757"/>
              </p:ext>
            </p:extLst>
          </p:nvPr>
        </p:nvGraphicFramePr>
        <p:xfrm>
          <a:off x="457200" y="1905000"/>
          <a:ext cx="7391400" cy="3175199"/>
        </p:xfrm>
        <a:graphic>
          <a:graphicData uri="http://schemas.openxmlformats.org/presentationml/2006/ole">
            <mc:AlternateContent xmlns:mc="http://schemas.openxmlformats.org/markup-compatibility/2006">
              <mc:Choice xmlns:v="urn:schemas-microsoft-com:vml" Requires="v">
                <p:oleObj spid="_x0000_s103541" name="Visio" r:id="rId4" imgW="8908491" imgH="3827261" progId="Visio.Drawing.11">
                  <p:embed/>
                </p:oleObj>
              </mc:Choice>
              <mc:Fallback>
                <p:oleObj name="Visio" r:id="rId4" imgW="8908491" imgH="382726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05000"/>
                        <a:ext cx="7391400" cy="3175199"/>
                      </a:xfrm>
                      <a:prstGeom prst="rect">
                        <a:avLst/>
                      </a:prstGeom>
                      <a:noFill/>
                      <a:ln>
                        <a:noFill/>
                      </a:ln>
                      <a:effectLst/>
                    </p:spPr>
                  </p:pic>
                </p:oleObj>
              </mc:Fallback>
            </mc:AlternateContent>
          </a:graphicData>
        </a:graphic>
      </p:graphicFrame>
      <p:pic>
        <p:nvPicPr>
          <p:cNvPr id="6" name="Picture 3"/>
          <p:cNvPicPr>
            <a:picLocks noChangeAspect="1" noChangeArrowheads="1"/>
          </p:cNvPicPr>
          <p:nvPr/>
        </p:nvPicPr>
        <p:blipFill>
          <a:blip r:embed="rId6">
            <a:extLst>
              <a:ext uri="{28A0092B-C50C-407E-A947-70E740481C1C}">
                <a14:useLocalDpi xmlns:a14="http://schemas.microsoft.com/office/drawing/2010/main" val="0"/>
              </a:ext>
            </a:extLst>
          </a:blip>
          <a:srcRect l="7353" t="6654" r="7353" b="5882"/>
          <a:stretch>
            <a:fillRect/>
          </a:stretch>
        </p:blipFill>
        <p:spPr bwMode="auto">
          <a:xfrm>
            <a:off x="4884420" y="1905000"/>
            <a:ext cx="425958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91200" y="5486400"/>
            <a:ext cx="1676400" cy="461665"/>
          </a:xfrm>
          <a:prstGeom prst="rect">
            <a:avLst/>
          </a:prstGeom>
          <a:noFill/>
        </p:spPr>
        <p:txBody>
          <a:bodyPr wrap="square" rtlCol="0">
            <a:spAutoFit/>
          </a:bodyPr>
          <a:lstStyle/>
          <a:p>
            <a:r>
              <a:rPr lang="en-US" dirty="0" smtClean="0"/>
              <a:t>linear</a:t>
            </a:r>
            <a:endParaRPr lang="en-US" dirty="0"/>
          </a:p>
        </p:txBody>
      </p:sp>
      <p:sp>
        <p:nvSpPr>
          <p:cNvPr id="8" name="TextBox 7"/>
          <p:cNvSpPr txBox="1"/>
          <p:nvPr/>
        </p:nvSpPr>
        <p:spPr>
          <a:xfrm>
            <a:off x="1600200" y="5486400"/>
            <a:ext cx="1905000" cy="461665"/>
          </a:xfrm>
          <a:prstGeom prst="rect">
            <a:avLst/>
          </a:prstGeom>
          <a:noFill/>
        </p:spPr>
        <p:txBody>
          <a:bodyPr wrap="square" rtlCol="0">
            <a:spAutoFit/>
          </a:bodyPr>
          <a:lstStyle/>
          <a:p>
            <a:r>
              <a:rPr lang="en-US" dirty="0" smtClean="0"/>
              <a:t>nonlinear</a:t>
            </a:r>
            <a:endParaRPr lang="en-US" dirty="0"/>
          </a:p>
        </p:txBody>
      </p:sp>
    </p:spTree>
    <p:extLst>
      <p:ext uri="{BB962C8B-B14F-4D97-AF65-F5344CB8AC3E}">
        <p14:creationId xmlns:p14="http://schemas.microsoft.com/office/powerpoint/2010/main" val="415184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2"/>
          </p:nvPr>
        </p:nvSpPr>
        <p:spPr>
          <a:noFill/>
        </p:spPr>
        <p:txBody>
          <a:bodyPr/>
          <a:lstStyle/>
          <a:p>
            <a:fld id="{C7BBB76C-CFE2-4ACD-9837-EB87821098C5}" type="slidenum">
              <a:rPr lang="en-US"/>
              <a:pPr/>
              <a:t>4</a:t>
            </a:fld>
            <a:endParaRPr lang="en-US"/>
          </a:p>
        </p:txBody>
      </p:sp>
      <p:sp>
        <p:nvSpPr>
          <p:cNvPr id="40964" name="Rectangle 2"/>
          <p:cNvSpPr>
            <a:spLocks noGrp="1" noChangeArrowheads="1"/>
          </p:cNvSpPr>
          <p:nvPr>
            <p:ph type="title" idx="4294967295"/>
          </p:nvPr>
        </p:nvSpPr>
        <p:spPr/>
        <p:txBody>
          <a:bodyPr lIns="90488" tIns="44450" rIns="90488" bIns="44450" anchor="b"/>
          <a:lstStyle/>
          <a:p>
            <a:pPr eaLnBrk="1" hangingPunct="1"/>
            <a:r>
              <a:rPr lang="en-US" smtClean="0"/>
              <a:t>Decision Tree Classification Task</a:t>
            </a:r>
          </a:p>
        </p:txBody>
      </p:sp>
      <p:graphicFrame>
        <p:nvGraphicFramePr>
          <p:cNvPr id="40962" name="Object 3"/>
          <p:cNvGraphicFramePr>
            <a:graphicFrameLocks noGrp="1" noChangeAspect="1"/>
          </p:cNvGraphicFramePr>
          <p:nvPr>
            <p:ph idx="4294967295"/>
          </p:nvPr>
        </p:nvGraphicFramePr>
        <p:xfrm>
          <a:off x="1336675" y="1524000"/>
          <a:ext cx="6621463" cy="4876800"/>
        </p:xfrm>
        <a:graphic>
          <a:graphicData uri="http://schemas.openxmlformats.org/presentationml/2006/ole">
            <mc:AlternateContent xmlns:mc="http://schemas.openxmlformats.org/markup-compatibility/2006">
              <mc:Choice xmlns:v="urn:schemas-microsoft-com:vml" Requires="v">
                <p:oleObj spid="_x0000_s99454" name="Visio" r:id="rId4" imgW="8424875" imgH="6279741" progId="Visio.Drawing.11">
                  <p:embed/>
                </p:oleObj>
              </mc:Choice>
              <mc:Fallback>
                <p:oleObj name="Visio" r:id="rId4" imgW="8424875" imgH="627974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675" y="1524000"/>
                        <a:ext cx="66214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p:spPr>
        <p:txBody>
          <a:bodyPr/>
          <a:lstStyle/>
          <a:p>
            <a:endParaRPr lang="en-US"/>
          </a:p>
        </p:txBody>
      </p:sp>
      <p:sp>
        <p:nvSpPr>
          <p:cNvPr id="40966" name="Text Box 5"/>
          <p:cNvSpPr txBox="1">
            <a:spLocks noChangeArrowheads="1"/>
          </p:cNvSpPr>
          <p:nvPr/>
        </p:nvSpPr>
        <p:spPr bwMode="auto">
          <a:xfrm>
            <a:off x="7056120" y="4557712"/>
            <a:ext cx="1219200" cy="517525"/>
          </a:xfrm>
          <a:prstGeom prst="rect">
            <a:avLst/>
          </a:prstGeom>
          <a:noFill/>
          <a:ln w="12700">
            <a:noFill/>
            <a:miter lim="800000"/>
            <a:headEnd/>
            <a:tailEnd/>
          </a:ln>
        </p:spPr>
        <p:txBody>
          <a:bodyPr>
            <a:spAutoFit/>
          </a:bodyPr>
          <a:lstStyle/>
          <a:p>
            <a:pPr eaLnBrk="0" hangingPunct="0">
              <a:spcBef>
                <a:spcPct val="50000"/>
              </a:spcBef>
            </a:pPr>
            <a:r>
              <a:rPr lang="en-US" sz="1400" b="1" dirty="0">
                <a:latin typeface="Arial" charset="0"/>
              </a:rPr>
              <a:t>Decision Tree</a:t>
            </a:r>
          </a:p>
        </p:txBody>
      </p:sp>
    </p:spTree>
    <p:extLst>
      <p:ext uri="{BB962C8B-B14F-4D97-AF65-F5344CB8AC3E}">
        <p14:creationId xmlns:p14="http://schemas.microsoft.com/office/powerpoint/2010/main" val="22647146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dirty="0" smtClean="0"/>
              <a:t>Model </a:t>
            </a:r>
            <a:r>
              <a:rPr lang="en-US" dirty="0" err="1" smtClean="0"/>
              <a:t>Overfitting</a:t>
            </a:r>
            <a:endParaRPr lang="en-US" dirty="0" smtClean="0"/>
          </a:p>
        </p:txBody>
      </p:sp>
      <p:sp>
        <p:nvSpPr>
          <p:cNvPr id="56323" name="Content Placeholder 2"/>
          <p:cNvSpPr>
            <a:spLocks noGrp="1"/>
          </p:cNvSpPr>
          <p:nvPr>
            <p:ph idx="1"/>
          </p:nvPr>
        </p:nvSpPr>
        <p:spPr/>
        <p:txBody>
          <a:bodyPr/>
          <a:lstStyle/>
          <a:p>
            <a:pPr eaLnBrk="1" hangingPunct="1"/>
            <a:r>
              <a:rPr lang="en-US" dirty="0" smtClean="0"/>
              <a:t>Decision trees have the particular problem of </a:t>
            </a:r>
            <a:r>
              <a:rPr lang="en-US" dirty="0" err="1" smtClean="0">
                <a:solidFill>
                  <a:schemeClr val="accent2"/>
                </a:solidFill>
              </a:rPr>
              <a:t>overfitting</a:t>
            </a:r>
            <a:endParaRPr lang="en-US" dirty="0" smtClean="0">
              <a:solidFill>
                <a:schemeClr val="accent2"/>
              </a:solidFill>
            </a:endParaRPr>
          </a:p>
          <a:p>
            <a:pPr lvl="1" eaLnBrk="1" hangingPunct="1"/>
            <a:r>
              <a:rPr lang="en-US" dirty="0" smtClean="0"/>
              <a:t>There may not be enough examples to fully represent all possible cases that may arise in the future</a:t>
            </a:r>
          </a:p>
          <a:p>
            <a:pPr lvl="1" eaLnBrk="1" hangingPunct="1"/>
            <a:r>
              <a:rPr lang="en-US" dirty="0" smtClean="0"/>
              <a:t>If decision tree is fully developed, it may be too detailed a fit to the training data and lead to more errors on the test data</a:t>
            </a:r>
          </a:p>
          <a:p>
            <a:pPr lvl="1" eaLnBrk="1" hangingPunct="1"/>
            <a:r>
              <a:rPr lang="en-US" dirty="0" smtClean="0"/>
              <a:t>E.g. assume we are looking for patterns of buyers for a certain product. In the training data set, no women purchased a product, the DT algorithm may learn a pattern that “if women, no purchase”. But this training data set included very few women, and actually there were women who bought this product. In such case, the DT model </a:t>
            </a:r>
            <a:r>
              <a:rPr lang="en-US" dirty="0" err="1" smtClean="0"/>
              <a:t>overfits</a:t>
            </a:r>
            <a:r>
              <a:rPr lang="en-US" dirty="0" smtClean="0"/>
              <a:t> the training data and lost precision in future prediction.</a:t>
            </a:r>
          </a:p>
          <a:p>
            <a:pPr lvl="1" eaLnBrk="1" hangingPunct="1">
              <a:lnSpc>
                <a:spcPct val="120000"/>
              </a:lnSpc>
            </a:pPr>
            <a:r>
              <a:rPr lang="en-US" dirty="0" smtClean="0"/>
              <a:t>Occam’s razor (preference of small trees)</a:t>
            </a:r>
          </a:p>
          <a:p>
            <a:pPr lvl="1" eaLnBrk="1" hangingPunct="1"/>
            <a:endParaRPr lang="en-US" dirty="0" smtClean="0"/>
          </a:p>
        </p:txBody>
      </p:sp>
      <p:sp>
        <p:nvSpPr>
          <p:cNvPr id="56324" name="Slide Number Placeholder 3"/>
          <p:cNvSpPr>
            <a:spLocks noGrp="1"/>
          </p:cNvSpPr>
          <p:nvPr>
            <p:ph type="sldNum" sz="quarter" idx="12"/>
          </p:nvPr>
        </p:nvSpPr>
        <p:spPr>
          <a:noFill/>
        </p:spPr>
        <p:txBody>
          <a:bodyPr/>
          <a:lstStyle/>
          <a:p>
            <a:fld id="{ABC4B31B-7772-446C-9A41-3E82C0A6ECA2}" type="slidenum">
              <a:rPr lang="en-US"/>
              <a:pPr/>
              <a:t>40</a:t>
            </a:fld>
            <a:endParaRPr lang="en-US"/>
          </a:p>
        </p:txBody>
      </p:sp>
    </p:spTree>
    <p:extLst>
      <p:ext uri="{BB962C8B-B14F-4D97-AF65-F5344CB8AC3E}">
        <p14:creationId xmlns:p14="http://schemas.microsoft.com/office/powerpoint/2010/main" val="3972840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Overfitting</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Generally speaking, complex models are more likely to </a:t>
            </a:r>
            <a:r>
              <a:rPr lang="en-US" dirty="0" err="1" smtClean="0"/>
              <a:t>overfit</a:t>
            </a:r>
            <a:r>
              <a:rPr lang="en-US" dirty="0" smtClean="0"/>
              <a:t> than simple models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53" y="2819400"/>
            <a:ext cx="4038600" cy="374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2819400"/>
            <a:ext cx="4191000" cy="3416320"/>
          </a:xfrm>
          <a:prstGeom prst="rect">
            <a:avLst/>
          </a:prstGeom>
          <a:noFill/>
        </p:spPr>
        <p:txBody>
          <a:bodyPr wrap="square" rtlCol="0">
            <a:spAutoFit/>
          </a:bodyPr>
          <a:lstStyle/>
          <a:p>
            <a:r>
              <a:rPr lang="en-US" sz="2400" dirty="0" smtClean="0"/>
              <a:t>For decision tree, </a:t>
            </a:r>
            <a:r>
              <a:rPr lang="en-US" sz="2400" dirty="0" smtClean="0">
                <a:solidFill>
                  <a:srgbClr val="FF0000"/>
                </a:solidFill>
              </a:rPr>
              <a:t>#nodes </a:t>
            </a:r>
            <a:r>
              <a:rPr lang="en-US" sz="2400" dirty="0" smtClean="0"/>
              <a:t>indicates </a:t>
            </a:r>
            <a:r>
              <a:rPr lang="en-US" sz="2400" dirty="0" smtClean="0">
                <a:solidFill>
                  <a:srgbClr val="FF0000"/>
                </a:solidFill>
              </a:rPr>
              <a:t>model complexity</a:t>
            </a:r>
            <a:r>
              <a:rPr lang="en-US" sz="2400" dirty="0" smtClean="0"/>
              <a:t>.</a:t>
            </a:r>
          </a:p>
          <a:p>
            <a:endParaRPr lang="en-US" sz="2400" dirty="0"/>
          </a:p>
          <a:p>
            <a:r>
              <a:rPr lang="en-US" sz="2400" dirty="0" smtClean="0"/>
              <a:t>In this figure, the higher the #nodes, the lower the training error, and the higher the test error, meaning the increasingly complex models are increasingly </a:t>
            </a:r>
            <a:r>
              <a:rPr lang="en-US" sz="2400" dirty="0" err="1" smtClean="0"/>
              <a:t>overfitting</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BAB21D98-504B-40C9-89BD-19D2B733F595}" type="slidenum">
              <a:rPr lang="en-US" smtClean="0"/>
              <a:t>41</a:t>
            </a:fld>
            <a:endParaRPr lang="en-US"/>
          </a:p>
        </p:txBody>
      </p:sp>
    </p:spTree>
    <p:extLst>
      <p:ext uri="{BB962C8B-B14F-4D97-AF65-F5344CB8AC3E}">
        <p14:creationId xmlns:p14="http://schemas.microsoft.com/office/powerpoint/2010/main" val="145857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1B50544E-E07F-4E90-B2DF-51E6B9FFDC86}" type="slidenum">
              <a:rPr lang="en-US"/>
              <a:pPr/>
              <a:t>42</a:t>
            </a:fld>
            <a:endParaRPr lang="en-US"/>
          </a:p>
        </p:txBody>
      </p:sp>
      <p:sp>
        <p:nvSpPr>
          <p:cNvPr id="57347" name="Rectangle 2"/>
          <p:cNvSpPr>
            <a:spLocks noGrp="1" noChangeArrowheads="1"/>
          </p:cNvSpPr>
          <p:nvPr>
            <p:ph type="title"/>
          </p:nvPr>
        </p:nvSpPr>
        <p:spPr>
          <a:xfrm>
            <a:off x="381000" y="304800"/>
            <a:ext cx="8305800" cy="685800"/>
          </a:xfrm>
          <a:noFill/>
        </p:spPr>
        <p:txBody>
          <a:bodyPr lIns="92075" tIns="46038" rIns="92075" bIns="46038"/>
          <a:lstStyle/>
          <a:p>
            <a:pPr eaLnBrk="1" hangingPunct="1"/>
            <a:r>
              <a:rPr lang="en-US" smtClean="0"/>
              <a:t>Overfitting and Tree Pruning</a:t>
            </a:r>
            <a:endParaRPr lang="en-US" sz="3200" smtClean="0"/>
          </a:p>
        </p:txBody>
      </p:sp>
      <p:sp>
        <p:nvSpPr>
          <p:cNvPr id="57348" name="Rectangle 3"/>
          <p:cNvSpPr>
            <a:spLocks noGrp="1" noChangeArrowheads="1"/>
          </p:cNvSpPr>
          <p:nvPr>
            <p:ph type="body" idx="1"/>
          </p:nvPr>
        </p:nvSpPr>
        <p:spPr>
          <a:xfrm>
            <a:off x="304800" y="1371600"/>
            <a:ext cx="8458200" cy="5257800"/>
          </a:xfrm>
          <a:noFill/>
        </p:spPr>
        <p:txBody>
          <a:bodyPr lIns="92075" tIns="46038" rIns="92075" bIns="46038"/>
          <a:lstStyle/>
          <a:p>
            <a:pPr eaLnBrk="1" hangingPunct="1">
              <a:lnSpc>
                <a:spcPct val="120000"/>
              </a:lnSpc>
            </a:pPr>
            <a:r>
              <a:rPr lang="en-US" dirty="0" smtClean="0"/>
              <a:t>Two approaches to avoid </a:t>
            </a:r>
            <a:r>
              <a:rPr lang="en-US" dirty="0" err="1" smtClean="0"/>
              <a:t>overfitting</a:t>
            </a:r>
            <a:r>
              <a:rPr lang="en-US" dirty="0" smtClean="0"/>
              <a:t> </a:t>
            </a:r>
          </a:p>
          <a:p>
            <a:pPr lvl="1" eaLnBrk="1" hangingPunct="1">
              <a:lnSpc>
                <a:spcPct val="120000"/>
              </a:lnSpc>
            </a:pPr>
            <a:r>
              <a:rPr lang="en-US" dirty="0" err="1" smtClean="0">
                <a:solidFill>
                  <a:schemeClr val="accent2"/>
                </a:solidFill>
              </a:rPr>
              <a:t>Prepruning</a:t>
            </a:r>
            <a:r>
              <a:rPr lang="en-US" dirty="0" smtClean="0">
                <a:solidFill>
                  <a:schemeClr val="accent2"/>
                </a:solidFill>
              </a:rPr>
              <a:t>:</a:t>
            </a:r>
            <a:r>
              <a:rPr lang="en-US" dirty="0" smtClean="0"/>
              <a:t> Halt tree construction early—do not split a node if information gain falls below a threshold</a:t>
            </a:r>
          </a:p>
          <a:p>
            <a:pPr lvl="2" eaLnBrk="1" hangingPunct="1">
              <a:lnSpc>
                <a:spcPct val="120000"/>
              </a:lnSpc>
            </a:pPr>
            <a:r>
              <a:rPr lang="en-US" dirty="0" smtClean="0"/>
              <a:t>Difficult to choose an appropriate threshold</a:t>
            </a:r>
          </a:p>
          <a:p>
            <a:pPr lvl="1" eaLnBrk="1" hangingPunct="1">
              <a:lnSpc>
                <a:spcPct val="120000"/>
              </a:lnSpc>
            </a:pPr>
            <a:r>
              <a:rPr lang="en-US" dirty="0" err="1" smtClean="0">
                <a:solidFill>
                  <a:schemeClr val="accent2"/>
                </a:solidFill>
              </a:rPr>
              <a:t>Postpruning</a:t>
            </a:r>
            <a:r>
              <a:rPr lang="en-US" dirty="0" smtClean="0">
                <a:solidFill>
                  <a:schemeClr val="accent2"/>
                </a:solidFill>
              </a:rPr>
              <a:t>:</a:t>
            </a:r>
            <a:r>
              <a:rPr lang="en-US" dirty="0" smtClean="0"/>
              <a:t> Remove branches from a “fully grown” tree—get a sequence of progressively pruned trees</a:t>
            </a:r>
          </a:p>
          <a:p>
            <a:pPr lvl="2" eaLnBrk="1" hangingPunct="1">
              <a:lnSpc>
                <a:spcPct val="120000"/>
              </a:lnSpc>
            </a:pPr>
            <a:r>
              <a:rPr lang="en-US" dirty="0" smtClean="0"/>
              <a:t>Use a set of data different from the training data to decide which is the “best pruned tree”</a:t>
            </a:r>
          </a:p>
        </p:txBody>
      </p:sp>
    </p:spTree>
    <p:extLst>
      <p:ext uri="{BB962C8B-B14F-4D97-AF65-F5344CB8AC3E}">
        <p14:creationId xmlns:p14="http://schemas.microsoft.com/office/powerpoint/2010/main" val="13667934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p:spPr>
        <p:txBody>
          <a:bodyPr/>
          <a:lstStyle/>
          <a:p>
            <a:fld id="{204DB3E5-C13C-4E75-8718-0291258AB38C}" type="slidenum">
              <a:rPr lang="en-US"/>
              <a:pPr/>
              <a:t>43</a:t>
            </a:fld>
            <a:endParaRPr lang="en-US"/>
          </a:p>
        </p:txBody>
      </p:sp>
      <p:sp>
        <p:nvSpPr>
          <p:cNvPr id="60419" name="Rectangle 2"/>
          <p:cNvSpPr>
            <a:spLocks noGrp="1" noChangeArrowheads="1"/>
          </p:cNvSpPr>
          <p:nvPr>
            <p:ph type="title" idx="4294967295"/>
          </p:nvPr>
        </p:nvSpPr>
        <p:spPr/>
        <p:txBody>
          <a:bodyPr lIns="90488" tIns="44450" rIns="90488" bIns="44450" anchor="b"/>
          <a:lstStyle/>
          <a:p>
            <a:pPr eaLnBrk="1" hangingPunct="1"/>
            <a:r>
              <a:rPr lang="en-US" smtClean="0"/>
              <a:t>Summary of Decision Trees</a:t>
            </a:r>
          </a:p>
        </p:txBody>
      </p:sp>
      <p:sp>
        <p:nvSpPr>
          <p:cNvPr id="60420" name="Rectangle 3"/>
          <p:cNvSpPr>
            <a:spLocks noGrp="1" noChangeArrowheads="1"/>
          </p:cNvSpPr>
          <p:nvPr>
            <p:ph type="body" idx="4294967295"/>
          </p:nvPr>
        </p:nvSpPr>
        <p:spPr/>
        <p:txBody>
          <a:bodyPr lIns="90488" tIns="44450" rIns="90488" bIns="44450"/>
          <a:lstStyle/>
          <a:p>
            <a:pPr eaLnBrk="1" hangingPunct="1"/>
            <a:r>
              <a:rPr lang="en-US" dirty="0" smtClean="0"/>
              <a:t>Strengths of decision trees are that they:</a:t>
            </a:r>
          </a:p>
          <a:p>
            <a:pPr lvl="1" eaLnBrk="1" hangingPunct="1"/>
            <a:r>
              <a:rPr lang="en-US" dirty="0" smtClean="0"/>
              <a:t>Fast in prediction</a:t>
            </a:r>
          </a:p>
          <a:p>
            <a:pPr lvl="1" eaLnBrk="1" hangingPunct="1"/>
            <a:r>
              <a:rPr lang="en-US" dirty="0" smtClean="0"/>
              <a:t>Interpretable patterns</a:t>
            </a:r>
          </a:p>
          <a:p>
            <a:pPr lvl="1" eaLnBrk="1" hangingPunct="1"/>
            <a:r>
              <a:rPr lang="en-US" dirty="0" smtClean="0"/>
              <a:t>Robust to noise</a:t>
            </a:r>
          </a:p>
          <a:p>
            <a:pPr eaLnBrk="1" hangingPunct="1"/>
            <a:r>
              <a:rPr lang="en-US" dirty="0" smtClean="0"/>
              <a:t> </a:t>
            </a:r>
          </a:p>
          <a:p>
            <a:pPr eaLnBrk="1" hangingPunct="1"/>
            <a:r>
              <a:rPr lang="en-US" dirty="0" smtClean="0"/>
              <a:t>Weaknesses of decision trees are that they:</a:t>
            </a:r>
          </a:p>
          <a:p>
            <a:pPr lvl="1" eaLnBrk="1" hangingPunct="1"/>
            <a:r>
              <a:rPr lang="en-US" dirty="0" smtClean="0"/>
              <a:t>Tend to </a:t>
            </a:r>
            <a:r>
              <a:rPr lang="en-US" dirty="0" err="1" smtClean="0"/>
              <a:t>overfit</a:t>
            </a:r>
            <a:r>
              <a:rPr lang="en-US" dirty="0" smtClean="0"/>
              <a:t> (pruning helps)</a:t>
            </a:r>
          </a:p>
          <a:p>
            <a:pPr lvl="1" eaLnBrk="1" hangingPunct="1"/>
            <a:r>
              <a:rPr lang="en-US" dirty="0" smtClean="0"/>
              <a:t>Are error prone with too many classes</a:t>
            </a:r>
          </a:p>
          <a:p>
            <a:pPr lvl="1" eaLnBrk="1" hangingPunct="1"/>
            <a:r>
              <a:rPr lang="en-US" dirty="0" smtClean="0"/>
              <a:t>Are computationally expensive in training (compared to the low cost in prediction)</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lstStyle/>
          <a:p>
            <a:r>
              <a:rPr lang="en-US" dirty="0" smtClean="0"/>
              <a:t>exercise: info gain and decision tree in </a:t>
            </a:r>
            <a:r>
              <a:rPr lang="en-US" dirty="0" err="1" smtClean="0"/>
              <a:t>Weka</a:t>
            </a:r>
            <a:r>
              <a:rPr lang="en-US" dirty="0" smtClean="0"/>
              <a:t> J48</a:t>
            </a:r>
            <a:endParaRPr lang="en-US" dirty="0"/>
          </a:p>
        </p:txBody>
      </p:sp>
      <p:sp>
        <p:nvSpPr>
          <p:cNvPr id="3" name="Content Placeholder 2"/>
          <p:cNvSpPr>
            <a:spLocks noGrp="1"/>
          </p:cNvSpPr>
          <p:nvPr>
            <p:ph idx="1"/>
          </p:nvPr>
        </p:nvSpPr>
        <p:spPr/>
        <p:txBody>
          <a:bodyPr/>
          <a:lstStyle/>
          <a:p>
            <a:r>
              <a:rPr lang="en-US" dirty="0" smtClean="0"/>
              <a:t>Load the titanic training data into </a:t>
            </a:r>
            <a:r>
              <a:rPr lang="en-US" dirty="0" err="1" smtClean="0"/>
              <a:t>Weka</a:t>
            </a:r>
            <a:endParaRPr lang="en-US" dirty="0" smtClean="0"/>
          </a:p>
          <a:p>
            <a:r>
              <a:rPr lang="en-US" dirty="0" smtClean="0"/>
              <a:t>Run information gain feature ranking</a:t>
            </a:r>
          </a:p>
          <a:p>
            <a:r>
              <a:rPr lang="en-US" dirty="0" smtClean="0"/>
              <a:t>Observe the top ranked features</a:t>
            </a:r>
          </a:p>
          <a:p>
            <a:r>
              <a:rPr lang="en-US" dirty="0" smtClean="0"/>
              <a:t>Observe the built decision tree</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44</a:t>
            </a:fld>
            <a:endParaRPr lang="en-US"/>
          </a:p>
        </p:txBody>
      </p:sp>
    </p:spTree>
    <p:extLst>
      <p:ext uri="{BB962C8B-B14F-4D97-AF65-F5344CB8AC3E}">
        <p14:creationId xmlns:p14="http://schemas.microsoft.com/office/powerpoint/2010/main" val="351815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a:spLocks noGrp="1"/>
          </p:cNvSpPr>
          <p:nvPr>
            <p:ph type="sldNum" sz="quarter" idx="12"/>
          </p:nvPr>
        </p:nvSpPr>
        <p:spPr>
          <a:noFill/>
        </p:spPr>
        <p:txBody>
          <a:bodyPr/>
          <a:lstStyle/>
          <a:p>
            <a:fld id="{B1C3D801-B149-4D04-93F5-D3A7EB42FE92}" type="slidenum">
              <a:rPr lang="en-US"/>
              <a:pPr/>
              <a:t>5</a:t>
            </a:fld>
            <a:endParaRPr lang="en-US"/>
          </a:p>
        </p:txBody>
      </p:sp>
      <p:sp>
        <p:nvSpPr>
          <p:cNvPr id="31748" name="Rectangle 2"/>
          <p:cNvSpPr>
            <a:spLocks noGrp="1" noChangeArrowheads="1"/>
          </p:cNvSpPr>
          <p:nvPr>
            <p:ph type="title" idx="4294967295"/>
          </p:nvPr>
        </p:nvSpPr>
        <p:spPr/>
        <p:txBody>
          <a:bodyPr lIns="90488" tIns="44450" rIns="90488" bIns="44450" anchor="b"/>
          <a:lstStyle/>
          <a:p>
            <a:pPr eaLnBrk="1" hangingPunct="1"/>
            <a:r>
              <a:rPr lang="en-US" dirty="0" smtClean="0"/>
              <a:t>An Example of Decision Tree</a:t>
            </a:r>
          </a:p>
        </p:txBody>
      </p:sp>
      <p:grpSp>
        <p:nvGrpSpPr>
          <p:cNvPr id="31749" name="Group 3"/>
          <p:cNvGrpSpPr>
            <a:grpSpLocks/>
          </p:cNvGrpSpPr>
          <p:nvPr/>
        </p:nvGrpSpPr>
        <p:grpSpPr bwMode="auto">
          <a:xfrm>
            <a:off x="227013" y="1949450"/>
            <a:ext cx="3589338" cy="4310063"/>
            <a:chOff x="287" y="951"/>
            <a:chExt cx="2261" cy="2715"/>
          </a:xfrm>
        </p:grpSpPr>
        <p:graphicFrame>
          <p:nvGraphicFramePr>
            <p:cNvPr id="31746" name="Object 4"/>
            <p:cNvGraphicFramePr>
              <a:graphicFrameLocks noChangeAspect="1"/>
            </p:cNvGraphicFramePr>
            <p:nvPr>
              <p:extLst>
                <p:ext uri="{D42A27DB-BD31-4B8C-83A1-F6EECF244321}">
                  <p14:modId xmlns:p14="http://schemas.microsoft.com/office/powerpoint/2010/main" val="2162302152"/>
                </p:ext>
              </p:extLst>
            </p:nvPr>
          </p:nvGraphicFramePr>
          <p:xfrm>
            <a:off x="287" y="1344"/>
            <a:ext cx="2248" cy="2322"/>
          </p:xfrm>
          <a:graphic>
            <a:graphicData uri="http://schemas.openxmlformats.org/presentationml/2006/ole">
              <mc:AlternateContent xmlns:mc="http://schemas.openxmlformats.org/markup-compatibility/2006">
                <mc:Choice xmlns:v="urn:schemas-microsoft-com:vml" Requires="v">
                  <p:oleObj spid="_x0000_s104477" name="Document" r:id="rId4" imgW="5410200" imgH="5778500" progId="Word.Document.8">
                    <p:embed/>
                  </p:oleObj>
                </mc:Choice>
                <mc:Fallback>
                  <p:oleObj name="Document" r:id="rId4" imgW="5410200" imgH="5778500" progId="Word.Document.8">
                    <p:embed/>
                    <p:pic>
                      <p:nvPicPr>
                        <p:cNvPr id="0" name=""/>
                        <p:cNvPicPr>
                          <a:picLocks noChangeAspect="1" noChangeArrowheads="1"/>
                        </p:cNvPicPr>
                        <p:nvPr/>
                      </p:nvPicPr>
                      <p:blipFill>
                        <a:blip r:embed="rId5"/>
                        <a:srcRect/>
                        <a:stretch>
                          <a:fillRect/>
                        </a:stretch>
                      </p:blipFill>
                      <p:spPr bwMode="auto">
                        <a:xfrm>
                          <a:off x="287" y="1344"/>
                          <a:ext cx="2248" cy="2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80" name="Text Box 5"/>
            <p:cNvSpPr txBox="1">
              <a:spLocks noChangeArrowheads="1"/>
            </p:cNvSpPr>
            <p:nvPr/>
          </p:nvSpPr>
          <p:spPr bwMode="auto">
            <a:xfrm rot="-2416809">
              <a:off x="672" y="951"/>
              <a:ext cx="792"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1781" name="Text Box 6"/>
            <p:cNvSpPr txBox="1">
              <a:spLocks noChangeArrowheads="1"/>
            </p:cNvSpPr>
            <p:nvPr/>
          </p:nvSpPr>
          <p:spPr bwMode="auto">
            <a:xfrm rot="-2416809">
              <a:off x="1104" y="951"/>
              <a:ext cx="792"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1782" name="Text Box 7"/>
            <p:cNvSpPr txBox="1">
              <a:spLocks noChangeArrowheads="1"/>
            </p:cNvSpPr>
            <p:nvPr/>
          </p:nvSpPr>
          <p:spPr bwMode="auto">
            <a:xfrm rot="-2416809">
              <a:off x="1632" y="951"/>
              <a:ext cx="805"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31783" name="Text Box 8"/>
            <p:cNvSpPr txBox="1">
              <a:spLocks noChangeArrowheads="1"/>
            </p:cNvSpPr>
            <p:nvPr/>
          </p:nvSpPr>
          <p:spPr bwMode="auto">
            <a:xfrm rot="-2416809">
              <a:off x="2112" y="1047"/>
              <a:ext cx="436"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class</a:t>
              </a:r>
              <a:endParaRPr lang="en-US" sz="1600" b="1">
                <a:solidFill>
                  <a:schemeClr val="bg2"/>
                </a:solidFill>
                <a:latin typeface="Arial" charset="0"/>
              </a:endParaRPr>
            </a:p>
          </p:txBody>
        </p:sp>
      </p:grpSp>
      <p:sp>
        <p:nvSpPr>
          <p:cNvPr id="31750" name="Line 9"/>
          <p:cNvSpPr>
            <a:spLocks noChangeShapeType="1"/>
          </p:cNvSpPr>
          <p:nvPr/>
        </p:nvSpPr>
        <p:spPr bwMode="auto">
          <a:xfrm>
            <a:off x="6965950" y="5083175"/>
            <a:ext cx="242888" cy="527050"/>
          </a:xfrm>
          <a:prstGeom prst="line">
            <a:avLst/>
          </a:prstGeom>
          <a:noFill/>
          <a:ln w="12700">
            <a:solidFill>
              <a:srgbClr val="000000"/>
            </a:solidFill>
            <a:round/>
            <a:headEnd/>
            <a:tailEnd type="triangle" w="med" len="med"/>
          </a:ln>
        </p:spPr>
        <p:txBody>
          <a:bodyPr wrap="none" anchor="ctr"/>
          <a:lstStyle/>
          <a:p>
            <a:endParaRPr lang="en-US"/>
          </a:p>
        </p:txBody>
      </p:sp>
      <p:sp>
        <p:nvSpPr>
          <p:cNvPr id="31751" name="Line 10"/>
          <p:cNvSpPr>
            <a:spLocks noChangeShapeType="1"/>
          </p:cNvSpPr>
          <p:nvPr/>
        </p:nvSpPr>
        <p:spPr bwMode="auto">
          <a:xfrm flipH="1">
            <a:off x="5835650" y="5083175"/>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31752" name="Line 11"/>
          <p:cNvSpPr>
            <a:spLocks noChangeShapeType="1"/>
          </p:cNvSpPr>
          <p:nvPr/>
        </p:nvSpPr>
        <p:spPr bwMode="auto">
          <a:xfrm flipH="1">
            <a:off x="6481763" y="428942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31753" name="Line 12"/>
          <p:cNvSpPr>
            <a:spLocks noChangeShapeType="1"/>
          </p:cNvSpPr>
          <p:nvPr/>
        </p:nvSpPr>
        <p:spPr bwMode="auto">
          <a:xfrm>
            <a:off x="7693025" y="428942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31754" name="Line 13"/>
          <p:cNvSpPr>
            <a:spLocks noChangeShapeType="1"/>
          </p:cNvSpPr>
          <p:nvPr/>
        </p:nvSpPr>
        <p:spPr bwMode="auto">
          <a:xfrm>
            <a:off x="6643688" y="356235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1755" name="Line 14"/>
          <p:cNvSpPr>
            <a:spLocks noChangeShapeType="1"/>
          </p:cNvSpPr>
          <p:nvPr/>
        </p:nvSpPr>
        <p:spPr bwMode="auto">
          <a:xfrm flipH="1">
            <a:off x="5270500" y="356235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1756" name="Text Box 15"/>
          <p:cNvSpPr txBox="1">
            <a:spLocks noChangeArrowheads="1"/>
          </p:cNvSpPr>
          <p:nvPr/>
        </p:nvSpPr>
        <p:spPr bwMode="auto">
          <a:xfrm>
            <a:off x="5788025" y="329882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1757" name="Text Box 16"/>
          <p:cNvSpPr txBox="1">
            <a:spLocks noChangeArrowheads="1"/>
          </p:cNvSpPr>
          <p:nvPr/>
        </p:nvSpPr>
        <p:spPr bwMode="auto">
          <a:xfrm>
            <a:off x="6804025" y="402590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31758" name="Text Box 17"/>
          <p:cNvSpPr txBox="1">
            <a:spLocks noChangeArrowheads="1"/>
          </p:cNvSpPr>
          <p:nvPr/>
        </p:nvSpPr>
        <p:spPr bwMode="auto">
          <a:xfrm>
            <a:off x="6078538" y="4818063"/>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1759" name="AutoShape 18"/>
          <p:cNvSpPr>
            <a:spLocks noChangeArrowheads="1"/>
          </p:cNvSpPr>
          <p:nvPr/>
        </p:nvSpPr>
        <p:spPr bwMode="auto">
          <a:xfrm>
            <a:off x="7005638" y="5607050"/>
            <a:ext cx="627062" cy="366713"/>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1760" name="Text Box 19"/>
          <p:cNvSpPr txBox="1">
            <a:spLocks noChangeArrowheads="1"/>
          </p:cNvSpPr>
          <p:nvPr/>
        </p:nvSpPr>
        <p:spPr bwMode="auto">
          <a:xfrm>
            <a:off x="6929438" y="5607050"/>
            <a:ext cx="685800"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31761" name="AutoShape 20"/>
          <p:cNvSpPr>
            <a:spLocks noChangeArrowheads="1"/>
          </p:cNvSpPr>
          <p:nvPr/>
        </p:nvSpPr>
        <p:spPr bwMode="auto">
          <a:xfrm>
            <a:off x="5513388" y="5624513"/>
            <a:ext cx="654050" cy="363537"/>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1762" name="Text Box 21"/>
          <p:cNvSpPr txBox="1">
            <a:spLocks noChangeArrowheads="1"/>
          </p:cNvSpPr>
          <p:nvPr/>
        </p:nvSpPr>
        <p:spPr bwMode="auto">
          <a:xfrm>
            <a:off x="5610225" y="5610225"/>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1763" name="AutoShape 22"/>
          <p:cNvSpPr>
            <a:spLocks noChangeArrowheads="1"/>
          </p:cNvSpPr>
          <p:nvPr/>
        </p:nvSpPr>
        <p:spPr bwMode="auto">
          <a:xfrm>
            <a:off x="4948238" y="4040188"/>
            <a:ext cx="685800" cy="347662"/>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1764" name="Text Box 23"/>
          <p:cNvSpPr txBox="1">
            <a:spLocks noChangeArrowheads="1"/>
          </p:cNvSpPr>
          <p:nvPr/>
        </p:nvSpPr>
        <p:spPr bwMode="auto">
          <a:xfrm>
            <a:off x="5043488" y="4025900"/>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31765" name="AutoShape 24"/>
          <p:cNvSpPr>
            <a:spLocks noChangeArrowheads="1"/>
          </p:cNvSpPr>
          <p:nvPr/>
        </p:nvSpPr>
        <p:spPr bwMode="auto">
          <a:xfrm>
            <a:off x="7843838" y="4845050"/>
            <a:ext cx="685800" cy="381000"/>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1766" name="Text Box 25"/>
          <p:cNvSpPr txBox="1">
            <a:spLocks noChangeArrowheads="1"/>
          </p:cNvSpPr>
          <p:nvPr/>
        </p:nvSpPr>
        <p:spPr bwMode="auto">
          <a:xfrm>
            <a:off x="7920038" y="4845050"/>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1767" name="Text Box 26"/>
          <p:cNvSpPr txBox="1">
            <a:spLocks noChangeArrowheads="1"/>
          </p:cNvSpPr>
          <p:nvPr/>
        </p:nvSpPr>
        <p:spPr bwMode="auto">
          <a:xfrm>
            <a:off x="5060950" y="35623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1768" name="Text Box 27"/>
          <p:cNvSpPr txBox="1">
            <a:spLocks noChangeArrowheads="1"/>
          </p:cNvSpPr>
          <p:nvPr/>
        </p:nvSpPr>
        <p:spPr bwMode="auto">
          <a:xfrm>
            <a:off x="6926263" y="3562350"/>
            <a:ext cx="442912"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No</a:t>
            </a:r>
            <a:endParaRPr lang="en-US" sz="1600">
              <a:solidFill>
                <a:schemeClr val="bg2"/>
              </a:solidFill>
              <a:latin typeface="Arial" charset="0"/>
            </a:endParaRPr>
          </a:p>
        </p:txBody>
      </p:sp>
      <p:sp>
        <p:nvSpPr>
          <p:cNvPr id="31769" name="Text Box 28"/>
          <p:cNvSpPr txBox="1">
            <a:spLocks noChangeArrowheads="1"/>
          </p:cNvSpPr>
          <p:nvPr/>
        </p:nvSpPr>
        <p:spPr bwMode="auto">
          <a:xfrm>
            <a:off x="7908925" y="4327525"/>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1770" name="Text Box 29"/>
          <p:cNvSpPr txBox="1">
            <a:spLocks noChangeArrowheads="1"/>
          </p:cNvSpPr>
          <p:nvPr/>
        </p:nvSpPr>
        <p:spPr bwMode="auto">
          <a:xfrm>
            <a:off x="5692775" y="4356100"/>
            <a:ext cx="16605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1771" name="Text Box 30"/>
          <p:cNvSpPr txBox="1">
            <a:spLocks noChangeArrowheads="1"/>
          </p:cNvSpPr>
          <p:nvPr/>
        </p:nvSpPr>
        <p:spPr bwMode="auto">
          <a:xfrm>
            <a:off x="5313363" y="5148263"/>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1772" name="Text Box 31"/>
          <p:cNvSpPr txBox="1">
            <a:spLocks noChangeArrowheads="1"/>
          </p:cNvSpPr>
          <p:nvPr/>
        </p:nvSpPr>
        <p:spPr bwMode="auto">
          <a:xfrm>
            <a:off x="7088188" y="5148263"/>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sp>
        <p:nvSpPr>
          <p:cNvPr id="31773" name="Text Box 32"/>
          <p:cNvSpPr txBox="1">
            <a:spLocks noChangeArrowheads="1"/>
          </p:cNvSpPr>
          <p:nvPr/>
        </p:nvSpPr>
        <p:spPr bwMode="auto">
          <a:xfrm>
            <a:off x="6361567" y="2344738"/>
            <a:ext cx="2307771" cy="369332"/>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800" b="1" i="1" dirty="0">
                <a:solidFill>
                  <a:srgbClr val="000000"/>
                </a:solidFill>
                <a:latin typeface="Arial" charset="0"/>
              </a:rPr>
              <a:t>Splitting Attributes</a:t>
            </a:r>
          </a:p>
        </p:txBody>
      </p:sp>
      <p:sp>
        <p:nvSpPr>
          <p:cNvPr id="31774" name="Line 33"/>
          <p:cNvSpPr>
            <a:spLocks noChangeShapeType="1"/>
          </p:cNvSpPr>
          <p:nvPr/>
        </p:nvSpPr>
        <p:spPr bwMode="auto">
          <a:xfrm flipH="1">
            <a:off x="6805613" y="2725738"/>
            <a:ext cx="536575" cy="534987"/>
          </a:xfrm>
          <a:prstGeom prst="line">
            <a:avLst/>
          </a:prstGeom>
          <a:noFill/>
          <a:ln w="15875">
            <a:solidFill>
              <a:schemeClr val="tx1"/>
            </a:solidFill>
            <a:prstDash val="dash"/>
            <a:round/>
            <a:headEnd/>
            <a:tailEnd type="triangle" w="med" len="med"/>
          </a:ln>
        </p:spPr>
        <p:txBody>
          <a:bodyPr wrap="none" anchor="ctr"/>
          <a:lstStyle/>
          <a:p>
            <a:endParaRPr lang="en-US"/>
          </a:p>
        </p:txBody>
      </p:sp>
      <p:sp>
        <p:nvSpPr>
          <p:cNvPr id="31775" name="AutoShape 34"/>
          <p:cNvSpPr>
            <a:spLocks noChangeArrowheads="1"/>
          </p:cNvSpPr>
          <p:nvPr/>
        </p:nvSpPr>
        <p:spPr bwMode="auto">
          <a:xfrm>
            <a:off x="3810000" y="4387850"/>
            <a:ext cx="914400" cy="293688"/>
          </a:xfrm>
          <a:prstGeom prst="rightArrow">
            <a:avLst>
              <a:gd name="adj1" fmla="val 50000"/>
              <a:gd name="adj2" fmla="val 77838"/>
            </a:avLst>
          </a:prstGeom>
          <a:solidFill>
            <a:srgbClr val="CC0000"/>
          </a:solidFill>
          <a:ln w="12700">
            <a:solidFill>
              <a:schemeClr val="tx1"/>
            </a:solidFill>
            <a:miter lim="800000"/>
            <a:headEnd/>
            <a:tailEnd/>
          </a:ln>
        </p:spPr>
        <p:txBody>
          <a:bodyPr wrap="none" anchor="ctr"/>
          <a:lstStyle/>
          <a:p>
            <a:pPr eaLnBrk="0" hangingPunct="0"/>
            <a:endParaRPr lang="en-US" sz="1400" b="1">
              <a:solidFill>
                <a:srgbClr val="000000"/>
              </a:solidFill>
              <a:latin typeface="Arial" charset="0"/>
            </a:endParaRPr>
          </a:p>
        </p:txBody>
      </p:sp>
      <p:sp>
        <p:nvSpPr>
          <p:cNvPr id="31776" name="Line 35"/>
          <p:cNvSpPr>
            <a:spLocks noChangeShapeType="1"/>
          </p:cNvSpPr>
          <p:nvPr/>
        </p:nvSpPr>
        <p:spPr bwMode="auto">
          <a:xfrm>
            <a:off x="7418388" y="2725738"/>
            <a:ext cx="76200" cy="1144587"/>
          </a:xfrm>
          <a:prstGeom prst="line">
            <a:avLst/>
          </a:prstGeom>
          <a:noFill/>
          <a:ln w="15875">
            <a:solidFill>
              <a:schemeClr val="tx1"/>
            </a:solidFill>
            <a:prstDash val="dash"/>
            <a:round/>
            <a:headEnd/>
            <a:tailEnd type="triangle" w="med" len="med"/>
          </a:ln>
        </p:spPr>
        <p:txBody>
          <a:bodyPr wrap="none" anchor="ctr"/>
          <a:lstStyle/>
          <a:p>
            <a:endParaRPr lang="en-US"/>
          </a:p>
        </p:txBody>
      </p:sp>
      <p:sp>
        <p:nvSpPr>
          <p:cNvPr id="31777" name="Text Box 36"/>
          <p:cNvSpPr txBox="1">
            <a:spLocks noChangeArrowheads="1"/>
          </p:cNvSpPr>
          <p:nvPr/>
        </p:nvSpPr>
        <p:spPr bwMode="auto">
          <a:xfrm>
            <a:off x="762000" y="6445250"/>
            <a:ext cx="25146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Training Data</a:t>
            </a:r>
            <a:endParaRPr lang="en-US" sz="2000">
              <a:solidFill>
                <a:schemeClr val="bg2"/>
              </a:solidFill>
              <a:latin typeface="Arial" charset="0"/>
            </a:endParaRPr>
          </a:p>
        </p:txBody>
      </p:sp>
      <p:sp>
        <p:nvSpPr>
          <p:cNvPr id="31778" name="Text Box 37"/>
          <p:cNvSpPr txBox="1">
            <a:spLocks noChangeArrowheads="1"/>
          </p:cNvSpPr>
          <p:nvPr/>
        </p:nvSpPr>
        <p:spPr bwMode="auto">
          <a:xfrm>
            <a:off x="5029200" y="6413500"/>
            <a:ext cx="3124200" cy="336550"/>
          </a:xfrm>
          <a:prstGeom prst="rect">
            <a:avLst/>
          </a:prstGeom>
          <a:noFill/>
          <a:ln w="12700">
            <a:noFill/>
            <a:miter lim="800000"/>
            <a:headEnd/>
            <a:tailEnd/>
          </a:ln>
        </p:spPr>
        <p:txBody>
          <a:bodyPr>
            <a:spAutoFit/>
          </a:bodyPr>
          <a:lstStyle/>
          <a:p>
            <a:pPr marL="342900" indent="-342900" algn="ctr" eaLnBrk="0" hangingPunct="0">
              <a:lnSpc>
                <a:spcPct val="80000"/>
              </a:lnSpc>
              <a:spcBef>
                <a:spcPct val="20000"/>
              </a:spcBef>
              <a:buClr>
                <a:schemeClr val="accent2"/>
              </a:buClr>
              <a:buSzPct val="75000"/>
              <a:buFont typeface="Monotype Sorts" charset="2"/>
              <a:buNone/>
            </a:pPr>
            <a:r>
              <a:rPr lang="en-US" sz="2000" b="1">
                <a:solidFill>
                  <a:schemeClr val="tx2"/>
                </a:solidFill>
                <a:latin typeface="Arial" charset="0"/>
              </a:rPr>
              <a:t>Model:  Decision Tree</a:t>
            </a:r>
            <a:endParaRPr lang="en-US" sz="2000">
              <a:solidFill>
                <a:schemeClr val="bg2"/>
              </a:solidFill>
              <a:latin typeface="Arial" charset="0"/>
            </a:endParaRPr>
          </a:p>
        </p:txBody>
      </p:sp>
      <p:sp>
        <p:nvSpPr>
          <p:cNvPr id="31779" name="Text Box 36"/>
          <p:cNvSpPr txBox="1">
            <a:spLocks noChangeArrowheads="1"/>
          </p:cNvSpPr>
          <p:nvPr/>
        </p:nvSpPr>
        <p:spPr bwMode="auto">
          <a:xfrm>
            <a:off x="381000" y="1371600"/>
            <a:ext cx="8458200" cy="338554"/>
          </a:xfrm>
          <a:prstGeom prst="rect">
            <a:avLst/>
          </a:prstGeom>
          <a:noFill/>
          <a:ln w="12700">
            <a:noFill/>
            <a:miter lim="800000"/>
            <a:headEnd/>
            <a:tailEnd/>
          </a:ln>
        </p:spPr>
        <p:txBody>
          <a:bodyPr wrap="square">
            <a:spAutoFit/>
          </a:bodyPr>
          <a:lstStyle/>
          <a:p>
            <a:pPr marL="342900" indent="-342900" algn="r" eaLnBrk="0" hangingPunct="0">
              <a:lnSpc>
                <a:spcPct val="80000"/>
              </a:lnSpc>
              <a:spcBef>
                <a:spcPct val="20000"/>
              </a:spcBef>
              <a:buClr>
                <a:schemeClr val="accent2"/>
              </a:buClr>
              <a:buSzPct val="75000"/>
              <a:buFont typeface="Monotype Sorts" charset="2"/>
              <a:buNone/>
            </a:pPr>
            <a:r>
              <a:rPr lang="en-US" sz="2000" b="1" dirty="0">
                <a:solidFill>
                  <a:schemeClr val="tx2"/>
                </a:solidFill>
                <a:latin typeface="Arial" charset="0"/>
              </a:rPr>
              <a:t>Problem:  to label each person as to whether they will cheat </a:t>
            </a:r>
            <a:r>
              <a:rPr lang="en-US" sz="2000" b="1" dirty="0" smtClean="0">
                <a:solidFill>
                  <a:schemeClr val="tx2"/>
                </a:solidFill>
                <a:latin typeface="Arial" charset="0"/>
              </a:rPr>
              <a:t>IRS</a:t>
            </a:r>
            <a:endParaRPr lang="en-US" sz="2000" dirty="0">
              <a:solidFill>
                <a:schemeClr val="bg2"/>
              </a:solidFill>
              <a:latin typeface="Arial" charset="0"/>
            </a:endParaRPr>
          </a:p>
        </p:txBody>
      </p:sp>
      <p:sp>
        <p:nvSpPr>
          <p:cNvPr id="2" name="TextBox 1"/>
          <p:cNvSpPr txBox="1"/>
          <p:nvPr/>
        </p:nvSpPr>
        <p:spPr>
          <a:xfrm>
            <a:off x="3843088" y="5148263"/>
            <a:ext cx="1217862" cy="1015663"/>
          </a:xfrm>
          <a:prstGeom prst="rect">
            <a:avLst/>
          </a:prstGeom>
          <a:noFill/>
        </p:spPr>
        <p:txBody>
          <a:bodyPr wrap="square" rtlCol="0">
            <a:spAutoFit/>
          </a:bodyPr>
          <a:lstStyle/>
          <a:p>
            <a:r>
              <a:rPr lang="en-US" sz="2000" dirty="0" smtClean="0">
                <a:solidFill>
                  <a:srgbClr val="000000"/>
                </a:solidFill>
              </a:rPr>
              <a:t>Leaf node with class label</a:t>
            </a:r>
            <a:endParaRPr lang="en-US" sz="2000" dirty="0">
              <a:solidFill>
                <a:srgbClr val="000000"/>
              </a:solidFill>
            </a:endParaRPr>
          </a:p>
        </p:txBody>
      </p:sp>
      <p:cxnSp>
        <p:nvCxnSpPr>
          <p:cNvPr id="4" name="Straight Arrow Connector 3"/>
          <p:cNvCxnSpPr/>
          <p:nvPr/>
        </p:nvCxnSpPr>
        <p:spPr bwMode="auto">
          <a:xfrm>
            <a:off x="5060950" y="5641014"/>
            <a:ext cx="452438" cy="1501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 name="TextBox 4"/>
          <p:cNvSpPr txBox="1"/>
          <p:nvPr/>
        </p:nvSpPr>
        <p:spPr>
          <a:xfrm>
            <a:off x="4452019" y="2344738"/>
            <a:ext cx="1402681" cy="400110"/>
          </a:xfrm>
          <a:prstGeom prst="rect">
            <a:avLst/>
          </a:prstGeom>
          <a:noFill/>
        </p:spPr>
        <p:txBody>
          <a:bodyPr wrap="square" rtlCol="0">
            <a:spAutoFit/>
          </a:bodyPr>
          <a:lstStyle/>
          <a:p>
            <a:r>
              <a:rPr lang="en-US" sz="2000" dirty="0" smtClean="0">
                <a:solidFill>
                  <a:srgbClr val="000000"/>
                </a:solidFill>
              </a:rPr>
              <a:t>Root node</a:t>
            </a:r>
            <a:endParaRPr lang="en-US" sz="2000" dirty="0">
              <a:solidFill>
                <a:srgbClr val="000000"/>
              </a:solidFill>
            </a:endParaRPr>
          </a:p>
        </p:txBody>
      </p:sp>
      <p:cxnSp>
        <p:nvCxnSpPr>
          <p:cNvPr id="7" name="Straight Arrow Connector 6"/>
          <p:cNvCxnSpPr>
            <a:stCxn id="5" idx="2"/>
          </p:cNvCxnSpPr>
          <p:nvPr/>
        </p:nvCxnSpPr>
        <p:spPr bwMode="auto">
          <a:xfrm>
            <a:off x="5153360" y="2744848"/>
            <a:ext cx="539415" cy="5158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7935119" y="3318014"/>
            <a:ext cx="1252537" cy="707886"/>
          </a:xfrm>
          <a:prstGeom prst="rect">
            <a:avLst/>
          </a:prstGeom>
          <a:noFill/>
        </p:spPr>
        <p:txBody>
          <a:bodyPr wrap="square" rtlCol="0">
            <a:spAutoFit/>
          </a:bodyPr>
          <a:lstStyle/>
          <a:p>
            <a:r>
              <a:rPr lang="en-US" sz="2000" dirty="0" smtClean="0">
                <a:solidFill>
                  <a:srgbClr val="000000"/>
                </a:solidFill>
              </a:rPr>
              <a:t>Internal node</a:t>
            </a:r>
            <a:endParaRPr lang="en-US" sz="2000" dirty="0">
              <a:solidFill>
                <a:srgbClr val="000000"/>
              </a:solidFill>
            </a:endParaRPr>
          </a:p>
        </p:txBody>
      </p:sp>
      <p:cxnSp>
        <p:nvCxnSpPr>
          <p:cNvPr id="10" name="Straight Arrow Connector 9"/>
          <p:cNvCxnSpPr>
            <a:stCxn id="8" idx="1"/>
          </p:cNvCxnSpPr>
          <p:nvPr/>
        </p:nvCxnSpPr>
        <p:spPr bwMode="auto">
          <a:xfrm flipH="1">
            <a:off x="7808913" y="3671957"/>
            <a:ext cx="126206" cy="353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3597428" y="3124200"/>
            <a:ext cx="1463522" cy="1015663"/>
          </a:xfrm>
          <a:prstGeom prst="rect">
            <a:avLst/>
          </a:prstGeom>
          <a:noFill/>
        </p:spPr>
        <p:txBody>
          <a:bodyPr wrap="square" rtlCol="0">
            <a:spAutoFit/>
          </a:bodyPr>
          <a:lstStyle/>
          <a:p>
            <a:r>
              <a:rPr lang="en-US" sz="2000" dirty="0" smtClean="0">
                <a:solidFill>
                  <a:srgbClr val="000000"/>
                </a:solidFill>
              </a:rPr>
              <a:t>Edge: test attribute condition</a:t>
            </a:r>
            <a:endParaRPr lang="en-US" sz="2000" dirty="0">
              <a:solidFill>
                <a:srgbClr val="000000"/>
              </a:solidFill>
            </a:endParaRPr>
          </a:p>
        </p:txBody>
      </p:sp>
      <p:cxnSp>
        <p:nvCxnSpPr>
          <p:cNvPr id="13" name="Straight Arrow Connector 12"/>
          <p:cNvCxnSpPr/>
          <p:nvPr/>
        </p:nvCxnSpPr>
        <p:spPr bwMode="auto">
          <a:xfrm>
            <a:off x="4724400" y="3562350"/>
            <a:ext cx="428960" cy="696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3393214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a:noFill/>
        </p:spPr>
        <p:txBody>
          <a:bodyPr/>
          <a:lstStyle/>
          <a:p>
            <a:fld id="{61356D4C-53AB-4DD6-8CA4-271D8AF4441B}" type="slidenum">
              <a:rPr lang="en-US"/>
              <a:pPr/>
              <a:t>6</a:t>
            </a:fld>
            <a:endParaRPr lang="en-US"/>
          </a:p>
        </p:txBody>
      </p:sp>
      <p:sp>
        <p:nvSpPr>
          <p:cNvPr id="32772" name="Rectangle 2"/>
          <p:cNvSpPr>
            <a:spLocks noGrp="1" noChangeArrowheads="1"/>
          </p:cNvSpPr>
          <p:nvPr>
            <p:ph type="title" idx="4294967295"/>
          </p:nvPr>
        </p:nvSpPr>
        <p:spPr/>
        <p:txBody>
          <a:bodyPr lIns="90488" tIns="44450" rIns="90488" bIns="44450" anchor="b"/>
          <a:lstStyle/>
          <a:p>
            <a:pPr eaLnBrk="1" hangingPunct="1"/>
            <a:r>
              <a:rPr lang="en-US" smtClean="0"/>
              <a:t>Another Example of Decision Tree</a:t>
            </a:r>
          </a:p>
        </p:txBody>
      </p:sp>
      <p:graphicFrame>
        <p:nvGraphicFramePr>
          <p:cNvPr id="32770" name="Object 3"/>
          <p:cNvGraphicFramePr>
            <a:graphicFrameLocks noChangeAspect="1"/>
          </p:cNvGraphicFramePr>
          <p:nvPr>
            <p:extLst>
              <p:ext uri="{D42A27DB-BD31-4B8C-83A1-F6EECF244321}">
                <p14:modId xmlns:p14="http://schemas.microsoft.com/office/powerpoint/2010/main" val="2820864536"/>
              </p:ext>
            </p:extLst>
          </p:nvPr>
        </p:nvGraphicFramePr>
        <p:xfrm>
          <a:off x="455613" y="2133600"/>
          <a:ext cx="3568700" cy="3686175"/>
        </p:xfrm>
        <a:graphic>
          <a:graphicData uri="http://schemas.openxmlformats.org/presentationml/2006/ole">
            <mc:AlternateContent xmlns:mc="http://schemas.openxmlformats.org/markup-compatibility/2006">
              <mc:Choice xmlns:v="urn:schemas-microsoft-com:vml" Requires="v">
                <p:oleObj spid="_x0000_s32948" name="Document" r:id="rId3" imgW="5410200" imgH="5778500" progId="Word.Document.8">
                  <p:embed/>
                </p:oleObj>
              </mc:Choice>
              <mc:Fallback>
                <p:oleObj name="Document" r:id="rId3" imgW="5410200" imgH="5778500" progId="Word.Document.8">
                  <p:embed/>
                  <p:pic>
                    <p:nvPicPr>
                      <p:cNvPr id="0" name="Object 3"/>
                      <p:cNvPicPr>
                        <a:picLocks noChangeAspect="1" noChangeArrowheads="1"/>
                      </p:cNvPicPr>
                      <p:nvPr/>
                    </p:nvPicPr>
                    <p:blipFill>
                      <a:blip r:embed="rId4"/>
                      <a:srcRect/>
                      <a:stretch>
                        <a:fillRect/>
                      </a:stretch>
                    </p:blipFill>
                    <p:spPr bwMode="auto">
                      <a:xfrm>
                        <a:off x="455613" y="2133600"/>
                        <a:ext cx="35687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4"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32775"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32776"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006600"/>
                </a:solidFill>
                <a:latin typeface="Arial" charset="0"/>
              </a:rPr>
              <a:t>class</a:t>
            </a:r>
            <a:endParaRPr lang="en-US" sz="1600" b="1">
              <a:solidFill>
                <a:schemeClr val="bg2"/>
              </a:solidFill>
              <a:latin typeface="Arial" charset="0"/>
            </a:endParaRPr>
          </a:p>
        </p:txBody>
      </p:sp>
      <p:sp>
        <p:nvSpPr>
          <p:cNvPr id="32777"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p:spPr>
        <p:txBody>
          <a:bodyPr wrap="none" anchor="ctr"/>
          <a:lstStyle/>
          <a:p>
            <a:endParaRPr lang="en-US"/>
          </a:p>
        </p:txBody>
      </p:sp>
      <p:sp>
        <p:nvSpPr>
          <p:cNvPr id="32778"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32779"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32780"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32781"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2"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2783"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dirty="0" err="1">
                <a:solidFill>
                  <a:srgbClr val="2D1993"/>
                </a:solidFill>
                <a:latin typeface="Arial" charset="0"/>
              </a:rPr>
              <a:t>MarSt</a:t>
            </a:r>
            <a:endParaRPr lang="en-US" sz="1600" dirty="0">
              <a:solidFill>
                <a:schemeClr val="bg2"/>
              </a:solidFill>
              <a:latin typeface="Arial" charset="0"/>
            </a:endParaRPr>
          </a:p>
        </p:txBody>
      </p:sp>
      <p:sp>
        <p:nvSpPr>
          <p:cNvPr id="32784"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32785"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32786"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787" name="Text Box 18"/>
          <p:cNvSpPr txBox="1">
            <a:spLocks noChangeArrowheads="1"/>
          </p:cNvSpPr>
          <p:nvPr/>
        </p:nvSpPr>
        <p:spPr bwMode="auto">
          <a:xfrm>
            <a:off x="7969250" y="4021138"/>
            <a:ext cx="685800" cy="336550"/>
          </a:xfrm>
          <a:prstGeom prst="rect">
            <a:avLst/>
          </a:prstGeom>
          <a:noFill/>
          <a:ln w="12700">
            <a:no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dirty="0">
                <a:solidFill>
                  <a:srgbClr val="800000"/>
                </a:solidFill>
                <a:latin typeface="Arial" charset="0"/>
              </a:rPr>
              <a:t>YES</a:t>
            </a:r>
            <a:endParaRPr lang="en-US" sz="1600" dirty="0">
              <a:solidFill>
                <a:schemeClr val="bg2"/>
              </a:solidFill>
              <a:latin typeface="Arial" charset="0"/>
            </a:endParaRPr>
          </a:p>
        </p:txBody>
      </p:sp>
      <p:sp>
        <p:nvSpPr>
          <p:cNvPr id="32788"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789" name="Text Box 20"/>
          <p:cNvSpPr txBox="1">
            <a:spLocks noChangeArrowheads="1"/>
          </p:cNvSpPr>
          <p:nvPr/>
        </p:nvSpPr>
        <p:spPr bwMode="auto">
          <a:xfrm>
            <a:off x="6650038" y="4024313"/>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32790"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791" name="Text Box 22"/>
          <p:cNvSpPr txBox="1">
            <a:spLocks noChangeArrowheads="1"/>
          </p:cNvSpPr>
          <p:nvPr/>
        </p:nvSpPr>
        <p:spPr bwMode="auto">
          <a:xfrm>
            <a:off x="4443413" y="2470150"/>
            <a:ext cx="488950" cy="336550"/>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dirty="0">
                <a:solidFill>
                  <a:srgbClr val="800000"/>
                </a:solidFill>
                <a:latin typeface="Arial" charset="0"/>
              </a:rPr>
              <a:t>NO</a:t>
            </a:r>
            <a:endParaRPr lang="en-US" sz="1600" dirty="0">
              <a:solidFill>
                <a:srgbClr val="00FFFF"/>
              </a:solidFill>
              <a:latin typeface="Arial" charset="0"/>
            </a:endParaRPr>
          </a:p>
        </p:txBody>
      </p:sp>
      <p:grpSp>
        <p:nvGrpSpPr>
          <p:cNvPr id="32792" name="Group 35"/>
          <p:cNvGrpSpPr>
            <a:grpSpLocks/>
          </p:cNvGrpSpPr>
          <p:nvPr/>
        </p:nvGrpSpPr>
        <p:grpSpPr bwMode="auto">
          <a:xfrm>
            <a:off x="5594350" y="3352800"/>
            <a:ext cx="685800" cy="381000"/>
            <a:chOff x="4927" y="2340"/>
            <a:chExt cx="432" cy="240"/>
          </a:xfrm>
        </p:grpSpPr>
        <p:sp>
          <p:nvSpPr>
            <p:cNvPr id="32800"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2801" name="Text Box 24"/>
            <p:cNvSpPr txBox="1">
              <a:spLocks noChangeArrowheads="1"/>
            </p:cNvSpPr>
            <p:nvPr/>
          </p:nvSpPr>
          <p:spPr bwMode="auto">
            <a:xfrm>
              <a:off x="4975" y="2340"/>
              <a:ext cx="308"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a:solidFill>
                    <a:srgbClr val="800000"/>
                  </a:solidFill>
                  <a:latin typeface="Arial" charset="0"/>
                </a:rPr>
                <a:t>NO</a:t>
              </a:r>
              <a:endParaRPr lang="en-US" sz="1600">
                <a:solidFill>
                  <a:schemeClr val="bg2"/>
                </a:solidFill>
                <a:latin typeface="Arial" charset="0"/>
              </a:endParaRPr>
            </a:p>
          </p:txBody>
        </p:sp>
      </p:grpSp>
      <p:sp>
        <p:nvSpPr>
          <p:cNvPr id="32793" name="Text Box 25"/>
          <p:cNvSpPr txBox="1">
            <a:spLocks noChangeArrowheads="1"/>
          </p:cNvSpPr>
          <p:nvPr/>
        </p:nvSpPr>
        <p:spPr bwMode="auto">
          <a:xfrm>
            <a:off x="5518150" y="2774950"/>
            <a:ext cx="533400"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Yes</a:t>
            </a:r>
            <a:endParaRPr lang="en-US" sz="1600">
              <a:solidFill>
                <a:schemeClr val="bg2"/>
              </a:solidFill>
              <a:latin typeface="Arial" charset="0"/>
            </a:endParaRPr>
          </a:p>
        </p:txBody>
      </p:sp>
      <p:sp>
        <p:nvSpPr>
          <p:cNvPr id="32794" name="Text Box 26"/>
          <p:cNvSpPr txBox="1">
            <a:spLocks noChangeArrowheads="1"/>
          </p:cNvSpPr>
          <p:nvPr/>
        </p:nvSpPr>
        <p:spPr bwMode="auto">
          <a:xfrm>
            <a:off x="7270750" y="2698750"/>
            <a:ext cx="442913"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No</a:t>
            </a:r>
            <a:endParaRPr lang="en-US" sz="1600">
              <a:solidFill>
                <a:schemeClr val="bg2"/>
              </a:solidFill>
              <a:latin typeface="Arial" charset="0"/>
            </a:endParaRPr>
          </a:p>
        </p:txBody>
      </p:sp>
      <p:sp>
        <p:nvSpPr>
          <p:cNvPr id="32795"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Married</a:t>
            </a:r>
            <a:r>
              <a:rPr lang="en-US" sz="1600">
                <a:solidFill>
                  <a:schemeClr val="bg2"/>
                </a:solidFill>
                <a:latin typeface="Arial" charset="0"/>
              </a:rPr>
              <a:t> </a:t>
            </a:r>
          </a:p>
        </p:txBody>
      </p:sp>
      <p:sp>
        <p:nvSpPr>
          <p:cNvPr id="32796"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Single, Divorced</a:t>
            </a:r>
            <a:endParaRPr lang="en-US" sz="1600">
              <a:solidFill>
                <a:schemeClr val="bg2"/>
              </a:solidFill>
              <a:latin typeface="Arial" charset="0"/>
            </a:endParaRPr>
          </a:p>
        </p:txBody>
      </p:sp>
      <p:sp>
        <p:nvSpPr>
          <p:cNvPr id="32797" name="Text Box 29"/>
          <p:cNvSpPr txBox="1">
            <a:spLocks noChangeArrowheads="1"/>
          </p:cNvSpPr>
          <p:nvPr/>
        </p:nvSpPr>
        <p:spPr bwMode="auto">
          <a:xfrm>
            <a:off x="6353175" y="3562350"/>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&lt; 80K</a:t>
            </a:r>
            <a:endParaRPr lang="en-US" sz="1600">
              <a:solidFill>
                <a:schemeClr val="bg2"/>
              </a:solidFill>
              <a:latin typeface="Arial" charset="0"/>
            </a:endParaRPr>
          </a:p>
        </p:txBody>
      </p:sp>
      <p:sp>
        <p:nvSpPr>
          <p:cNvPr id="32798" name="Text Box 30"/>
          <p:cNvSpPr txBox="1">
            <a:spLocks noChangeArrowheads="1"/>
          </p:cNvSpPr>
          <p:nvPr/>
        </p:nvSpPr>
        <p:spPr bwMode="auto">
          <a:xfrm>
            <a:off x="8128000" y="3562350"/>
            <a:ext cx="720725" cy="336550"/>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a:latin typeface="Arial" charset="0"/>
              </a:rPr>
              <a:t>&gt; 80K</a:t>
            </a:r>
            <a:endParaRPr lang="en-US" sz="1600">
              <a:solidFill>
                <a:schemeClr val="bg2"/>
              </a:solidFill>
              <a:latin typeface="Arial" charset="0"/>
            </a:endParaRPr>
          </a:p>
        </p:txBody>
      </p:sp>
      <p:sp>
        <p:nvSpPr>
          <p:cNvPr id="32799" name="Text Box 37"/>
          <p:cNvSpPr txBox="1">
            <a:spLocks noChangeArrowheads="1"/>
          </p:cNvSpPr>
          <p:nvPr/>
        </p:nvSpPr>
        <p:spPr bwMode="auto">
          <a:xfrm>
            <a:off x="4295458" y="4495800"/>
            <a:ext cx="4419600" cy="641350"/>
          </a:xfrm>
          <a:prstGeom prst="rect">
            <a:avLst/>
          </a:prstGeom>
          <a:noFill/>
          <a:ln w="12700">
            <a:noFill/>
            <a:miter lim="800000"/>
            <a:headEnd/>
            <a:tailEnd/>
          </a:ln>
        </p:spPr>
        <p:txBody>
          <a:bodyPr>
            <a:spAutoFit/>
          </a:bodyPr>
          <a:lstStyle/>
          <a:p>
            <a:pPr eaLnBrk="0" hangingPunct="0">
              <a:spcBef>
                <a:spcPct val="50000"/>
              </a:spcBef>
            </a:pPr>
            <a:r>
              <a:rPr lang="en-US" sz="1800" b="1" dirty="0">
                <a:solidFill>
                  <a:srgbClr val="000000"/>
                </a:solidFill>
                <a:latin typeface="Arial" charset="0"/>
              </a:rPr>
              <a:t>There could be more than one tree that fits the same data!</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609600"/>
          </a:xfrm>
        </p:spPr>
        <p:txBody>
          <a:bodyPr/>
          <a:lstStyle/>
          <a:p>
            <a:r>
              <a:rPr lang="en-US" dirty="0" smtClean="0"/>
              <a:t>exercise: manually build a DT</a:t>
            </a:r>
            <a:endParaRPr lang="en-US" dirty="0"/>
          </a:p>
        </p:txBody>
      </p:sp>
      <p:sp>
        <p:nvSpPr>
          <p:cNvPr id="3" name="Content Placeholder 2"/>
          <p:cNvSpPr>
            <a:spLocks noGrp="1"/>
          </p:cNvSpPr>
          <p:nvPr>
            <p:ph idx="1"/>
          </p:nvPr>
        </p:nvSpPr>
        <p:spPr/>
        <p:txBody>
          <a:bodyPr/>
          <a:lstStyle/>
          <a:p>
            <a:pPr marL="0" indent="0">
              <a:buNone/>
            </a:pPr>
            <a:r>
              <a:rPr lang="en-US" dirty="0" smtClean="0"/>
              <a:t>Task:  Open up the Titanic data, observe the patterns, and manually build a decision tree that includes at least two internal nodes. Here is an example of the simplest tree with only one internal node. </a:t>
            </a: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Note the goal of this exercise is to check if you understand the concept of a decision tree model. No need to build super-sophisticated trees. Also, don’t worry about its actual performance either at this time.</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7</a:t>
            </a:fld>
            <a:endParaRPr lang="en-US" dirty="0"/>
          </a:p>
        </p:txBody>
      </p:sp>
      <p:sp>
        <p:nvSpPr>
          <p:cNvPr id="13" name="Line 12"/>
          <p:cNvSpPr>
            <a:spLocks noChangeShapeType="1"/>
          </p:cNvSpPr>
          <p:nvPr/>
        </p:nvSpPr>
        <p:spPr bwMode="auto">
          <a:xfrm>
            <a:off x="6043612" y="3270250"/>
            <a:ext cx="661987" cy="539750"/>
          </a:xfrm>
          <a:prstGeom prst="line">
            <a:avLst/>
          </a:prstGeom>
          <a:noFill/>
          <a:ln w="12700">
            <a:solidFill>
              <a:srgbClr val="000000"/>
            </a:solidFill>
            <a:round/>
            <a:headEnd/>
            <a:tailEnd type="triangle" w="med" len="med"/>
          </a:ln>
        </p:spPr>
        <p:txBody>
          <a:bodyPr wrap="none" anchor="ctr"/>
          <a:lstStyle/>
          <a:p>
            <a:endParaRPr lang="en-US"/>
          </a:p>
        </p:txBody>
      </p:sp>
      <p:sp>
        <p:nvSpPr>
          <p:cNvPr id="14" name="Line 13"/>
          <p:cNvSpPr>
            <a:spLocks noChangeShapeType="1"/>
          </p:cNvSpPr>
          <p:nvPr/>
        </p:nvSpPr>
        <p:spPr bwMode="auto">
          <a:xfrm flipH="1">
            <a:off x="4670425" y="327025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19" name="Text Box 27"/>
          <p:cNvSpPr txBox="1">
            <a:spLocks noChangeArrowheads="1"/>
          </p:cNvSpPr>
          <p:nvPr/>
        </p:nvSpPr>
        <p:spPr bwMode="auto">
          <a:xfrm>
            <a:off x="4447426" y="3200400"/>
            <a:ext cx="629399" cy="338554"/>
          </a:xfrm>
          <a:prstGeom prst="rect">
            <a:avLst/>
          </a:prstGeom>
          <a:noFill/>
          <a:ln w="12700">
            <a:noFill/>
            <a:miter lim="800000"/>
            <a:headEnd/>
            <a:tailEnd/>
          </a:ln>
        </p:spPr>
        <p:txBody>
          <a:bodyPr wrap="none">
            <a:spAutoFit/>
          </a:bodyPr>
          <a:lstStyle/>
          <a:p>
            <a:pPr marL="342900" indent="-342900" algn="r" eaLnBrk="0" hangingPunct="0">
              <a:spcBef>
                <a:spcPct val="20000"/>
              </a:spcBef>
              <a:buClr>
                <a:schemeClr val="accent2"/>
              </a:buClr>
              <a:buSzPct val="75000"/>
              <a:buFont typeface="Monotype Sorts" charset="2"/>
              <a:buNone/>
            </a:pPr>
            <a:r>
              <a:rPr lang="en-US" sz="1600" dirty="0" smtClean="0">
                <a:latin typeface="Arial" charset="0"/>
              </a:rPr>
              <a:t>male</a:t>
            </a:r>
            <a:r>
              <a:rPr lang="en-US" sz="1600" dirty="0" smtClean="0">
                <a:solidFill>
                  <a:schemeClr val="bg2"/>
                </a:solidFill>
                <a:latin typeface="Arial" charset="0"/>
              </a:rPr>
              <a:t> </a:t>
            </a:r>
            <a:endParaRPr lang="en-US" sz="1600" dirty="0">
              <a:solidFill>
                <a:schemeClr val="bg2"/>
              </a:solidFill>
              <a:latin typeface="Arial" charset="0"/>
            </a:endParaRPr>
          </a:p>
        </p:txBody>
      </p:sp>
      <p:sp>
        <p:nvSpPr>
          <p:cNvPr id="20" name="Text Box 28"/>
          <p:cNvSpPr txBox="1">
            <a:spLocks noChangeArrowheads="1"/>
          </p:cNvSpPr>
          <p:nvPr/>
        </p:nvSpPr>
        <p:spPr bwMode="auto">
          <a:xfrm>
            <a:off x="5746750" y="3200400"/>
            <a:ext cx="1398588" cy="338554"/>
          </a:xfrm>
          <a:prstGeom prst="rect">
            <a:avLst/>
          </a:prstGeom>
          <a:noFill/>
          <a:ln w="12700">
            <a:noFill/>
            <a:miter lim="800000"/>
            <a:headEnd/>
            <a:tailEnd/>
          </a:ln>
        </p:spPr>
        <p:txBody>
          <a:bodyPr>
            <a:spAutoFit/>
          </a:bodyPr>
          <a:lstStyle/>
          <a:p>
            <a:pPr marL="342900" indent="-342900" algn="r" eaLnBrk="0" hangingPunct="0">
              <a:spcBef>
                <a:spcPct val="20000"/>
              </a:spcBef>
              <a:buClr>
                <a:schemeClr val="accent2"/>
              </a:buClr>
              <a:buSzPct val="75000"/>
              <a:buFont typeface="Monotype Sorts" charset="2"/>
              <a:buNone/>
            </a:pPr>
            <a:r>
              <a:rPr lang="en-US" sz="1600" dirty="0" smtClean="0">
                <a:latin typeface="Arial" charset="0"/>
              </a:rPr>
              <a:t>Female</a:t>
            </a:r>
            <a:endParaRPr lang="en-US" sz="1600" dirty="0">
              <a:solidFill>
                <a:schemeClr val="bg2"/>
              </a:solidFill>
              <a:latin typeface="Arial" charset="0"/>
            </a:endParaRPr>
          </a:p>
        </p:txBody>
      </p:sp>
      <p:grpSp>
        <p:nvGrpSpPr>
          <p:cNvPr id="28" name="Group 35"/>
          <p:cNvGrpSpPr>
            <a:grpSpLocks/>
          </p:cNvGrpSpPr>
          <p:nvPr/>
        </p:nvGrpSpPr>
        <p:grpSpPr bwMode="auto">
          <a:xfrm>
            <a:off x="4343400" y="3733800"/>
            <a:ext cx="685800" cy="381000"/>
            <a:chOff x="4927" y="2340"/>
            <a:chExt cx="432" cy="240"/>
          </a:xfrm>
        </p:grpSpPr>
        <p:sp>
          <p:nvSpPr>
            <p:cNvPr id="29"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0" name="Text Box 24"/>
            <p:cNvSpPr txBox="1">
              <a:spLocks noChangeArrowheads="1"/>
            </p:cNvSpPr>
            <p:nvPr/>
          </p:nvSpPr>
          <p:spPr bwMode="auto">
            <a:xfrm>
              <a:off x="4975" y="2340"/>
              <a:ext cx="308" cy="212"/>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dirty="0">
                  <a:solidFill>
                    <a:srgbClr val="800000"/>
                  </a:solidFill>
                  <a:latin typeface="Arial" charset="0"/>
                </a:rPr>
                <a:t>NO</a:t>
              </a:r>
              <a:endParaRPr lang="en-US" sz="1600" dirty="0">
                <a:solidFill>
                  <a:schemeClr val="bg2"/>
                </a:solidFill>
                <a:latin typeface="Arial" charset="0"/>
              </a:endParaRPr>
            </a:p>
          </p:txBody>
        </p:sp>
      </p:grpSp>
      <p:grpSp>
        <p:nvGrpSpPr>
          <p:cNvPr id="31" name="Group 35"/>
          <p:cNvGrpSpPr>
            <a:grpSpLocks/>
          </p:cNvGrpSpPr>
          <p:nvPr/>
        </p:nvGrpSpPr>
        <p:grpSpPr bwMode="auto">
          <a:xfrm>
            <a:off x="6324600" y="3810000"/>
            <a:ext cx="685800" cy="381000"/>
            <a:chOff x="4927" y="2340"/>
            <a:chExt cx="432" cy="240"/>
          </a:xfrm>
        </p:grpSpPr>
        <p:sp>
          <p:nvSpPr>
            <p:cNvPr id="32"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pPr eaLnBrk="0" hangingPunct="0"/>
              <a:endParaRPr lang="en-US" sz="1400" b="1">
                <a:latin typeface="Arial" charset="0"/>
              </a:endParaRPr>
            </a:p>
          </p:txBody>
        </p:sp>
        <p:sp>
          <p:nvSpPr>
            <p:cNvPr id="33" name="Text Box 24"/>
            <p:cNvSpPr txBox="1">
              <a:spLocks noChangeArrowheads="1"/>
            </p:cNvSpPr>
            <p:nvPr/>
          </p:nvSpPr>
          <p:spPr bwMode="auto">
            <a:xfrm>
              <a:off x="4937" y="2340"/>
              <a:ext cx="383" cy="213"/>
            </a:xfrm>
            <a:prstGeom prst="rect">
              <a:avLst/>
            </a:prstGeom>
            <a:noFill/>
            <a:ln w="12700">
              <a:noFill/>
              <a:miter lim="800000"/>
              <a:headEnd/>
              <a:tailEnd/>
            </a:ln>
          </p:spPr>
          <p:txBody>
            <a:bodyPr wrap="none">
              <a:spAutoFit/>
            </a:bodyPr>
            <a:lstStyle/>
            <a:p>
              <a:pPr marL="342900" indent="-342900" algn="ctr" eaLnBrk="0" hangingPunct="0">
                <a:spcBef>
                  <a:spcPct val="20000"/>
                </a:spcBef>
                <a:buClr>
                  <a:schemeClr val="accent2"/>
                </a:buClr>
                <a:buSzPct val="75000"/>
                <a:buFont typeface="Monotype Sorts" charset="2"/>
                <a:buNone/>
              </a:pPr>
              <a:r>
                <a:rPr lang="en-US" sz="1600" b="1" dirty="0" smtClean="0">
                  <a:solidFill>
                    <a:srgbClr val="800000"/>
                  </a:solidFill>
                  <a:latin typeface="Arial" charset="0"/>
                </a:rPr>
                <a:t>YES</a:t>
              </a:r>
              <a:endParaRPr lang="en-US" sz="1600" dirty="0">
                <a:solidFill>
                  <a:schemeClr val="bg2"/>
                </a:solidFill>
                <a:latin typeface="Arial" charset="0"/>
              </a:endParaRPr>
            </a:p>
          </p:txBody>
        </p:sp>
      </p:grpSp>
      <p:sp>
        <p:nvSpPr>
          <p:cNvPr id="34" name="Text Box 14"/>
          <p:cNvSpPr txBox="1">
            <a:spLocks noChangeArrowheads="1"/>
          </p:cNvSpPr>
          <p:nvPr/>
        </p:nvSpPr>
        <p:spPr bwMode="auto">
          <a:xfrm>
            <a:off x="5187950" y="2927350"/>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eaLnBrk="0" hangingPunct="0">
              <a:spcBef>
                <a:spcPct val="20000"/>
              </a:spcBef>
              <a:buClr>
                <a:schemeClr val="accent2"/>
              </a:buClr>
              <a:buSzPct val="75000"/>
              <a:buFont typeface="Monotype Sorts" charset="2"/>
              <a:buNone/>
            </a:pPr>
            <a:r>
              <a:rPr lang="en-US" sz="1600" b="1" dirty="0" smtClean="0">
                <a:solidFill>
                  <a:srgbClr val="2D1993"/>
                </a:solidFill>
                <a:latin typeface="Arial" charset="0"/>
              </a:rPr>
              <a:t>Sex</a:t>
            </a:r>
            <a:endParaRPr lang="en-US" sz="1600" dirty="0">
              <a:solidFill>
                <a:schemeClr val="bg2"/>
              </a:solidFill>
              <a:latin typeface="Arial" charset="0"/>
            </a:endParaRPr>
          </a:p>
        </p:txBody>
      </p:sp>
    </p:spTree>
    <p:extLst>
      <p:ext uri="{BB962C8B-B14F-4D97-AF65-F5344CB8AC3E}">
        <p14:creationId xmlns:p14="http://schemas.microsoft.com/office/powerpoint/2010/main" val="413860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the best decision tree?</a:t>
            </a:r>
            <a:endParaRPr lang="en-US" dirty="0"/>
          </a:p>
        </p:txBody>
      </p:sp>
      <p:sp>
        <p:nvSpPr>
          <p:cNvPr id="3" name="Content Placeholder 2"/>
          <p:cNvSpPr>
            <a:spLocks noGrp="1"/>
          </p:cNvSpPr>
          <p:nvPr>
            <p:ph idx="1"/>
          </p:nvPr>
        </p:nvSpPr>
        <p:spPr/>
        <p:txBody>
          <a:bodyPr/>
          <a:lstStyle/>
          <a:p>
            <a:r>
              <a:rPr lang="en-US" dirty="0" smtClean="0"/>
              <a:t>Too many candidate trees</a:t>
            </a:r>
          </a:p>
          <a:p>
            <a:r>
              <a:rPr lang="en-US" dirty="0" smtClean="0"/>
              <a:t>Manual construction takes too long</a:t>
            </a:r>
          </a:p>
          <a:p>
            <a:r>
              <a:rPr lang="en-US" dirty="0" smtClean="0"/>
              <a:t>Need some machine intelligence to help</a:t>
            </a:r>
            <a:endParaRPr lang="en-US" dirty="0"/>
          </a:p>
        </p:txBody>
      </p:sp>
      <p:sp>
        <p:nvSpPr>
          <p:cNvPr id="4" name="Slide Number Placeholder 3"/>
          <p:cNvSpPr>
            <a:spLocks noGrp="1"/>
          </p:cNvSpPr>
          <p:nvPr>
            <p:ph type="sldNum" sz="quarter" idx="12"/>
          </p:nvPr>
        </p:nvSpPr>
        <p:spPr/>
        <p:txBody>
          <a:bodyPr/>
          <a:lstStyle/>
          <a:p>
            <a:fld id="{7D7783B0-EBA3-4B94-B89B-FB0D8B489603}" type="slidenum">
              <a:rPr lang="en-US" smtClean="0"/>
              <a:pPr/>
              <a:t>8</a:t>
            </a:fld>
            <a:endParaRPr lang="en-US"/>
          </a:p>
        </p:txBody>
      </p:sp>
    </p:spTree>
    <p:extLst>
      <p:ext uri="{BB962C8B-B14F-4D97-AF65-F5344CB8AC3E}">
        <p14:creationId xmlns:p14="http://schemas.microsoft.com/office/powerpoint/2010/main" val="50971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US" altLang="en-US"/>
              <a:t>Decision Tree Induction</a:t>
            </a:r>
          </a:p>
        </p:txBody>
      </p:sp>
      <p:sp>
        <p:nvSpPr>
          <p:cNvPr id="898051" name="Rectangle 3"/>
          <p:cNvSpPr>
            <a:spLocks noGrp="1" noChangeArrowheads="1"/>
          </p:cNvSpPr>
          <p:nvPr>
            <p:ph type="body" idx="1"/>
          </p:nvPr>
        </p:nvSpPr>
        <p:spPr/>
        <p:txBody>
          <a:bodyPr/>
          <a:lstStyle/>
          <a:p>
            <a:r>
              <a:rPr lang="en-US" altLang="en-US" dirty="0"/>
              <a:t>Many Algorithms:</a:t>
            </a:r>
          </a:p>
          <a:p>
            <a:pPr lvl="1"/>
            <a:r>
              <a:rPr lang="en-US" altLang="en-US" dirty="0"/>
              <a:t>Hunt’s Algorithm (one of the earliest)</a:t>
            </a:r>
          </a:p>
          <a:p>
            <a:pPr lvl="1"/>
            <a:r>
              <a:rPr lang="en-US" altLang="en-US" dirty="0" smtClean="0"/>
              <a:t>CART </a:t>
            </a:r>
            <a:endParaRPr lang="en-US" altLang="en-US" dirty="0"/>
          </a:p>
          <a:p>
            <a:pPr lvl="1"/>
            <a:r>
              <a:rPr lang="en-US" altLang="en-US" dirty="0"/>
              <a:t>ID3, </a:t>
            </a:r>
            <a:r>
              <a:rPr lang="en-US" altLang="en-US" dirty="0" smtClean="0"/>
              <a:t>C4.5</a:t>
            </a:r>
            <a:endParaRPr lang="en-US" altLang="en-US" dirty="0"/>
          </a:p>
          <a:p>
            <a:pPr lvl="1"/>
            <a:r>
              <a:rPr lang="en-US" altLang="en-US" dirty="0" smtClean="0"/>
              <a:t>SLIQ,SPRINT</a:t>
            </a:r>
          </a:p>
          <a:p>
            <a:r>
              <a:rPr lang="en-US" altLang="en-US" dirty="0" smtClean="0"/>
              <a:t>C4.5 is introduced in this class</a:t>
            </a:r>
          </a:p>
        </p:txBody>
      </p:sp>
    </p:spTree>
    <p:extLst>
      <p:ext uri="{BB962C8B-B14F-4D97-AF65-F5344CB8AC3E}">
        <p14:creationId xmlns:p14="http://schemas.microsoft.com/office/powerpoint/2010/main" val="9038019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troDM">
  <a:themeElements>
    <a:clrScheme name="IntroD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ntroDM">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IntroD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roD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D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D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D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D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roD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IntroDM</Template>
  <TotalTime>5014</TotalTime>
  <Words>2573</Words>
  <Application>Microsoft Macintosh PowerPoint</Application>
  <PresentationFormat>On-screen Show (4:3)</PresentationFormat>
  <Paragraphs>467</Paragraphs>
  <Slides>44</Slides>
  <Notes>13</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44</vt:i4>
      </vt:variant>
    </vt:vector>
  </HeadingPairs>
  <TitlesOfParts>
    <vt:vector size="49" baseType="lpstr">
      <vt:lpstr>IntroDM</vt:lpstr>
      <vt:lpstr>Visio</vt:lpstr>
      <vt:lpstr>Document</vt:lpstr>
      <vt:lpstr>Equation</vt:lpstr>
      <vt:lpstr>Worksheet</vt:lpstr>
      <vt:lpstr>Week 4: decision tree</vt:lpstr>
      <vt:lpstr>Illustrating Classification Task</vt:lpstr>
      <vt:lpstr>Classification Techniques</vt:lpstr>
      <vt:lpstr>Decision Tree Classification Task</vt:lpstr>
      <vt:lpstr>An Example of Decision Tree</vt:lpstr>
      <vt:lpstr>Another Example of Decision Tree</vt:lpstr>
      <vt:lpstr>exercise: manually build a DT</vt:lpstr>
      <vt:lpstr>How to find the best decision tree?</vt:lpstr>
      <vt:lpstr>Decision Tree Induction</vt:lpstr>
      <vt:lpstr>Tree Induction</vt:lpstr>
      <vt:lpstr>How to split data at a node?</vt:lpstr>
      <vt:lpstr>Splitting Based on Categorical Attributes</vt:lpstr>
      <vt:lpstr>Splitting Based on Continuous Attributes</vt:lpstr>
      <vt:lpstr>Splitting Based on Continuous Attributes</vt:lpstr>
      <vt:lpstr>Determine the Best Attribute for  Splitting</vt:lpstr>
      <vt:lpstr>Determine the Best Attribute for  Splitting</vt:lpstr>
      <vt:lpstr>Determine the Best Attribute for  Splitting</vt:lpstr>
      <vt:lpstr>Information Gain: how much improvement toward purity?</vt:lpstr>
      <vt:lpstr>Information Gain: how much improvement toward purity?</vt:lpstr>
      <vt:lpstr>Which attribute should be the first node?</vt:lpstr>
      <vt:lpstr>What’s the next step?</vt:lpstr>
      <vt:lpstr>Exercise: calculate Info Gain</vt:lpstr>
      <vt:lpstr>Exercise: calculate Info Gain</vt:lpstr>
      <vt:lpstr>Exercise: calculate Info Gain</vt:lpstr>
      <vt:lpstr>Exercise: calculate Info Gain</vt:lpstr>
      <vt:lpstr>Exercise: calculate Info Gain</vt:lpstr>
      <vt:lpstr>Which attribute should be the first node?</vt:lpstr>
      <vt:lpstr>What’s the next step?</vt:lpstr>
      <vt:lpstr>Gain Ratio</vt:lpstr>
      <vt:lpstr>Gain Ratio</vt:lpstr>
      <vt:lpstr>Converting Decision Tree to Decision Rules</vt:lpstr>
      <vt:lpstr>Decision Tree Classification Task</vt:lpstr>
      <vt:lpstr>Apply Model to Test Data</vt:lpstr>
      <vt:lpstr>Apply Model to Test Data</vt:lpstr>
      <vt:lpstr>Apply Model to Test Data</vt:lpstr>
      <vt:lpstr>Apply Model to Test Data</vt:lpstr>
      <vt:lpstr>Apply Model to Test Data</vt:lpstr>
      <vt:lpstr>Characteristics of decision tree induction</vt:lpstr>
      <vt:lpstr>There is no silver bullet…</vt:lpstr>
      <vt:lpstr>Model Overfitting</vt:lpstr>
      <vt:lpstr>Model Overfitting</vt:lpstr>
      <vt:lpstr>Overfitting and Tree Pruning</vt:lpstr>
      <vt:lpstr>Summary of Decision Trees</vt:lpstr>
      <vt:lpstr>exercise: info gain and decision tree in Weka J48</vt:lpstr>
    </vt:vector>
  </TitlesOfParts>
  <Company>The Maxwell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Nancy McCracken</dc:creator>
  <cp:lastModifiedBy>Bei Yu</cp:lastModifiedBy>
  <cp:revision>257</cp:revision>
  <dcterms:created xsi:type="dcterms:W3CDTF">2010-09-07T13:09:23Z</dcterms:created>
  <dcterms:modified xsi:type="dcterms:W3CDTF">2016-10-24T03:22:11Z</dcterms:modified>
</cp:coreProperties>
</file>