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6"/>
  </p:notesMasterIdLst>
  <p:sldIdLst>
    <p:sldId id="256" r:id="rId2"/>
    <p:sldId id="257" r:id="rId3"/>
    <p:sldId id="301" r:id="rId4"/>
    <p:sldId id="304" r:id="rId5"/>
    <p:sldId id="302" r:id="rId6"/>
    <p:sldId id="341" r:id="rId7"/>
    <p:sldId id="305" r:id="rId8"/>
    <p:sldId id="293" r:id="rId9"/>
    <p:sldId id="306" r:id="rId10"/>
    <p:sldId id="295" r:id="rId11"/>
    <p:sldId id="296" r:id="rId12"/>
    <p:sldId id="299" r:id="rId13"/>
    <p:sldId id="340" r:id="rId14"/>
    <p:sldId id="307" r:id="rId15"/>
    <p:sldId id="345" r:id="rId16"/>
    <p:sldId id="309" r:id="rId17"/>
    <p:sldId id="338" r:id="rId18"/>
    <p:sldId id="312" r:id="rId19"/>
    <p:sldId id="310" r:id="rId20"/>
    <p:sldId id="313" r:id="rId21"/>
    <p:sldId id="346" r:id="rId22"/>
    <p:sldId id="315" r:id="rId23"/>
    <p:sldId id="318" r:id="rId24"/>
    <p:sldId id="264" r:id="rId25"/>
    <p:sldId id="265" r:id="rId26"/>
    <p:sldId id="319" r:id="rId27"/>
    <p:sldId id="320" r:id="rId28"/>
    <p:sldId id="322" r:id="rId29"/>
    <p:sldId id="323" r:id="rId30"/>
    <p:sldId id="324" r:id="rId31"/>
    <p:sldId id="321" r:id="rId32"/>
    <p:sldId id="326" r:id="rId33"/>
    <p:sldId id="327" r:id="rId34"/>
    <p:sldId id="329" r:id="rId35"/>
    <p:sldId id="344" r:id="rId36"/>
    <p:sldId id="330" r:id="rId37"/>
    <p:sldId id="331" r:id="rId38"/>
    <p:sldId id="317" r:id="rId39"/>
    <p:sldId id="349" r:id="rId40"/>
    <p:sldId id="350" r:id="rId41"/>
    <p:sldId id="347" r:id="rId42"/>
    <p:sldId id="352" r:id="rId43"/>
    <p:sldId id="353" r:id="rId44"/>
    <p:sldId id="378" r:id="rId45"/>
    <p:sldId id="357" r:id="rId46"/>
    <p:sldId id="354" r:id="rId47"/>
    <p:sldId id="355" r:id="rId48"/>
    <p:sldId id="356" r:id="rId49"/>
    <p:sldId id="373" r:id="rId50"/>
    <p:sldId id="374" r:id="rId51"/>
    <p:sldId id="375" r:id="rId52"/>
    <p:sldId id="376" r:id="rId53"/>
    <p:sldId id="359" r:id="rId54"/>
    <p:sldId id="365" r:id="rId55"/>
    <p:sldId id="366" r:id="rId56"/>
    <p:sldId id="367" r:id="rId57"/>
    <p:sldId id="368" r:id="rId58"/>
    <p:sldId id="369" r:id="rId59"/>
    <p:sldId id="370" r:id="rId60"/>
    <p:sldId id="377" r:id="rId61"/>
    <p:sldId id="371" r:id="rId62"/>
    <p:sldId id="379" r:id="rId63"/>
    <p:sldId id="380" r:id="rId64"/>
    <p:sldId id="381"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16" autoAdjust="0"/>
  </p:normalViewPr>
  <p:slideViewPr>
    <p:cSldViewPr>
      <p:cViewPr varScale="1">
        <p:scale>
          <a:sx n="57" d="100"/>
          <a:sy n="57" d="100"/>
        </p:scale>
        <p:origin x="-168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percentage</c:v>
                </c:pt>
              </c:strCache>
            </c:strRef>
          </c:tx>
          <c:invertIfNegative val="0"/>
          <c:cat>
            <c:strRef>
              <c:f>Sheet1!$A$2:$A$4</c:f>
              <c:strCache>
                <c:ptCount val="3"/>
                <c:pt idx="0">
                  <c:v>positive</c:v>
                </c:pt>
                <c:pt idx="1">
                  <c:v>neutral</c:v>
                </c:pt>
                <c:pt idx="2">
                  <c:v>negative</c:v>
                </c:pt>
              </c:strCache>
            </c:strRef>
          </c:cat>
          <c:val>
            <c:numRef>
              <c:f>Sheet1!$B$2:$B$4</c:f>
              <c:numCache>
                <c:formatCode>General</c:formatCode>
                <c:ptCount val="3"/>
                <c:pt idx="0">
                  <c:v>40.0</c:v>
                </c:pt>
                <c:pt idx="1">
                  <c:v>20.0</c:v>
                </c:pt>
                <c:pt idx="2">
                  <c:v>40.0</c:v>
                </c:pt>
              </c:numCache>
            </c:numRef>
          </c:val>
        </c:ser>
        <c:dLbls>
          <c:showLegendKey val="0"/>
          <c:showVal val="0"/>
          <c:showCatName val="0"/>
          <c:showSerName val="0"/>
          <c:showPercent val="0"/>
          <c:showBubbleSize val="0"/>
        </c:dLbls>
        <c:gapWidth val="150"/>
        <c:axId val="2085100984"/>
        <c:axId val="-2041351544"/>
      </c:barChart>
      <c:catAx>
        <c:axId val="2085100984"/>
        <c:scaling>
          <c:orientation val="minMax"/>
        </c:scaling>
        <c:delete val="0"/>
        <c:axPos val="b"/>
        <c:majorTickMark val="out"/>
        <c:minorTickMark val="none"/>
        <c:tickLblPos val="nextTo"/>
        <c:crossAx val="-2041351544"/>
        <c:crosses val="autoZero"/>
        <c:auto val="1"/>
        <c:lblAlgn val="ctr"/>
        <c:lblOffset val="100"/>
        <c:noMultiLvlLbl val="0"/>
      </c:catAx>
      <c:valAx>
        <c:axId val="-2041351544"/>
        <c:scaling>
          <c:orientation val="minMax"/>
        </c:scaling>
        <c:delete val="0"/>
        <c:axPos val="l"/>
        <c:majorGridlines/>
        <c:numFmt formatCode="General" sourceLinked="1"/>
        <c:majorTickMark val="out"/>
        <c:minorTickMark val="none"/>
        <c:tickLblPos val="nextTo"/>
        <c:crossAx val="2085100984"/>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percentage</c:v>
                </c:pt>
              </c:strCache>
            </c:strRef>
          </c:tx>
          <c:invertIfNegative val="0"/>
          <c:cat>
            <c:strRef>
              <c:f>Sheet1!$A$2:$A$4</c:f>
              <c:strCache>
                <c:ptCount val="3"/>
                <c:pt idx="0">
                  <c:v>positive</c:v>
                </c:pt>
                <c:pt idx="1">
                  <c:v>neutral</c:v>
                </c:pt>
                <c:pt idx="2">
                  <c:v>negative</c:v>
                </c:pt>
              </c:strCache>
            </c:strRef>
          </c:cat>
          <c:val>
            <c:numRef>
              <c:f>Sheet1!$B$2:$B$4</c:f>
              <c:numCache>
                <c:formatCode>General</c:formatCode>
                <c:ptCount val="3"/>
                <c:pt idx="0">
                  <c:v>20.0</c:v>
                </c:pt>
                <c:pt idx="1">
                  <c:v>60.0</c:v>
                </c:pt>
                <c:pt idx="2">
                  <c:v>20.0</c:v>
                </c:pt>
              </c:numCache>
            </c:numRef>
          </c:val>
        </c:ser>
        <c:dLbls>
          <c:showLegendKey val="0"/>
          <c:showVal val="0"/>
          <c:showCatName val="0"/>
          <c:showSerName val="0"/>
          <c:showPercent val="0"/>
          <c:showBubbleSize val="0"/>
        </c:dLbls>
        <c:gapWidth val="150"/>
        <c:axId val="-2024029848"/>
        <c:axId val="2088690536"/>
      </c:barChart>
      <c:catAx>
        <c:axId val="-2024029848"/>
        <c:scaling>
          <c:orientation val="minMax"/>
        </c:scaling>
        <c:delete val="0"/>
        <c:axPos val="b"/>
        <c:majorTickMark val="out"/>
        <c:minorTickMark val="none"/>
        <c:tickLblPos val="nextTo"/>
        <c:crossAx val="2088690536"/>
        <c:crosses val="autoZero"/>
        <c:auto val="1"/>
        <c:lblAlgn val="ctr"/>
        <c:lblOffset val="100"/>
        <c:noMultiLvlLbl val="0"/>
      </c:catAx>
      <c:valAx>
        <c:axId val="2088690536"/>
        <c:scaling>
          <c:orientation val="minMax"/>
        </c:scaling>
        <c:delete val="0"/>
        <c:axPos val="l"/>
        <c:majorGridlines/>
        <c:numFmt formatCode="General" sourceLinked="1"/>
        <c:majorTickMark val="out"/>
        <c:minorTickMark val="none"/>
        <c:tickLblPos val="nextTo"/>
        <c:crossAx val="-202402984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E0FECD-BD2C-48BE-8D14-6CFE498B9F29}" type="datetimeFigureOut">
              <a:rPr lang="en-US" smtClean="0"/>
              <a:t>10/23/16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D900A-A919-4C19-8158-8A9DE8E73742}" type="slidenum">
              <a:rPr lang="en-US" smtClean="0"/>
              <a:t>‹#›</a:t>
            </a:fld>
            <a:endParaRPr lang="en-US"/>
          </a:p>
        </p:txBody>
      </p:sp>
    </p:spTree>
    <p:extLst>
      <p:ext uri="{BB962C8B-B14F-4D97-AF65-F5344CB8AC3E}">
        <p14:creationId xmlns:p14="http://schemas.microsoft.com/office/powerpoint/2010/main" val="314476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first five weeks we have learned several algorithms and build our</a:t>
            </a:r>
            <a:r>
              <a:rPr lang="en-US" baseline="0" dirty="0" smtClean="0"/>
              <a:t> first classification models. Now is a good time to look at a critical component in data mining, that is, the evaluation. </a:t>
            </a:r>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1</a:t>
            </a:fld>
            <a:endParaRPr lang="en-US"/>
          </a:p>
        </p:txBody>
      </p:sp>
    </p:spTree>
    <p:extLst>
      <p:ext uri="{BB962C8B-B14F-4D97-AF65-F5344CB8AC3E}">
        <p14:creationId xmlns:p14="http://schemas.microsoft.com/office/powerpoint/2010/main" val="2224592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Prediction: everyone is going to get a new computer</a:t>
            </a:r>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35</a:t>
            </a:fld>
            <a:endParaRPr lang="en-US"/>
          </a:p>
        </p:txBody>
      </p:sp>
    </p:spTree>
    <p:extLst>
      <p:ext uri="{BB962C8B-B14F-4D97-AF65-F5344CB8AC3E}">
        <p14:creationId xmlns:p14="http://schemas.microsoft.com/office/powerpoint/2010/main" val="559890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Robustness: pruned trees are more robust</a:t>
            </a:r>
            <a:r>
              <a:rPr lang="en-US" baseline="0" dirty="0" smtClean="0"/>
              <a:t> than </a:t>
            </a:r>
            <a:r>
              <a:rPr lang="en-US" baseline="0" dirty="0" err="1" smtClean="0"/>
              <a:t>unpruned</a:t>
            </a:r>
            <a:r>
              <a:rPr lang="en-US" baseline="0" dirty="0" smtClean="0"/>
              <a:t> trees</a:t>
            </a:r>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38</a:t>
            </a:fld>
            <a:endParaRPr lang="en-US"/>
          </a:p>
        </p:txBody>
      </p:sp>
    </p:spTree>
    <p:extLst>
      <p:ext uri="{BB962C8B-B14F-4D97-AF65-F5344CB8AC3E}">
        <p14:creationId xmlns:p14="http://schemas.microsoft.com/office/powerpoint/2010/main" val="4211431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Determine whether</a:t>
            </a:r>
            <a:r>
              <a:rPr lang="en-US" baseline="0" dirty="0" smtClean="0"/>
              <a:t> the training data set is large enough, meaning the curve shows plateau.</a:t>
            </a:r>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43</a:t>
            </a:fld>
            <a:endParaRPr lang="en-US"/>
          </a:p>
        </p:txBody>
      </p:sp>
    </p:spTree>
    <p:extLst>
      <p:ext uri="{BB962C8B-B14F-4D97-AF65-F5344CB8AC3E}">
        <p14:creationId xmlns:p14="http://schemas.microsoft.com/office/powerpoint/2010/main" val="98160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contrast,</a:t>
            </a:r>
            <a:r>
              <a:rPr lang="en-US" baseline="0" dirty="0" smtClean="0"/>
              <a:t> active learning focuses on the model’s weakness and how to acquire data to improve it</a:t>
            </a:r>
          </a:p>
          <a:p>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47</a:t>
            </a:fld>
            <a:endParaRPr lang="en-US"/>
          </a:p>
        </p:txBody>
      </p:sp>
    </p:spTree>
    <p:extLst>
      <p:ext uri="{BB962C8B-B14F-4D97-AF65-F5344CB8AC3E}">
        <p14:creationId xmlns:p14="http://schemas.microsoft.com/office/powerpoint/2010/main" val="3370296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.139</a:t>
            </a:r>
          </a:p>
          <a:p>
            <a:endParaRPr lang="en-US" dirty="0" smtClean="0"/>
          </a:p>
          <a:p>
            <a:r>
              <a:rPr lang="en-US" dirty="0" smtClean="0"/>
              <a:t>P(A=positive)*P(B=positive)=.90*.98</a:t>
            </a:r>
          </a:p>
          <a:p>
            <a:endParaRPr lang="en-US" dirty="0" smtClean="0"/>
          </a:p>
          <a:p>
            <a:pPr defTabSz="864931" eaLnBrk="0" fontAlgn="base" hangingPunct="0">
              <a:spcBef>
                <a:spcPct val="30000"/>
              </a:spcBef>
              <a:spcAft>
                <a:spcPct val="0"/>
              </a:spcAft>
              <a:defRPr/>
            </a:pPr>
            <a:r>
              <a:rPr lang="en-US" dirty="0" smtClean="0"/>
              <a:t>P(A=negative)*P(B=negative)=.10*.02</a:t>
            </a:r>
          </a:p>
          <a:p>
            <a:pPr defTabSz="864931" eaLnBrk="0" fontAlgn="base" hangingPunct="0">
              <a:spcBef>
                <a:spcPct val="30000"/>
              </a:spcBef>
              <a:spcAft>
                <a:spcPct val="0"/>
              </a:spcAft>
              <a:defRPr/>
            </a:pPr>
            <a:endParaRPr lang="en-US" dirty="0" smtClean="0"/>
          </a:p>
          <a:p>
            <a:pPr defTabSz="864931" eaLnBrk="0" fontAlgn="base" hangingPunct="0">
              <a:spcBef>
                <a:spcPct val="30000"/>
              </a:spcBef>
              <a:spcAft>
                <a:spcPct val="0"/>
              </a:spcAft>
              <a:defRPr/>
            </a:pPr>
            <a:r>
              <a:rPr lang="en-US" dirty="0" err="1" smtClean="0"/>
              <a:t>P_chance</a:t>
            </a:r>
            <a:r>
              <a:rPr lang="en-US" dirty="0" smtClean="0"/>
              <a:t>=.884</a:t>
            </a:r>
          </a:p>
          <a:p>
            <a:endParaRPr lang="en-US" dirty="0"/>
          </a:p>
        </p:txBody>
      </p:sp>
      <p:sp>
        <p:nvSpPr>
          <p:cNvPr id="4" name="Slide Number Placeholder 3"/>
          <p:cNvSpPr>
            <a:spLocks noGrp="1"/>
          </p:cNvSpPr>
          <p:nvPr>
            <p:ph type="sldNum" sz="quarter" idx="10"/>
          </p:nvPr>
        </p:nvSpPr>
        <p:spPr/>
        <p:txBody>
          <a:bodyPr/>
          <a:lstStyle/>
          <a:p>
            <a:fld id="{A3987FF3-6299-4EA0-85CE-CED3D33286E1}" type="slidenum">
              <a:rPr lang="en-US" smtClean="0"/>
              <a:pPr/>
              <a:t>61</a:t>
            </a:fld>
            <a:endParaRPr lang="en-US"/>
          </a:p>
        </p:txBody>
      </p:sp>
    </p:spTree>
    <p:extLst>
      <p:ext uri="{BB962C8B-B14F-4D97-AF65-F5344CB8AC3E}">
        <p14:creationId xmlns:p14="http://schemas.microsoft.com/office/powerpoint/2010/main" val="389638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3</a:t>
            </a:fld>
            <a:endParaRPr lang="en-US"/>
          </a:p>
        </p:txBody>
      </p:sp>
    </p:spTree>
    <p:extLst>
      <p:ext uri="{BB962C8B-B14F-4D97-AF65-F5344CB8AC3E}">
        <p14:creationId xmlns:p14="http://schemas.microsoft.com/office/powerpoint/2010/main" val="4096823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to separate segment on data</a:t>
            </a:r>
            <a:r>
              <a:rPr lang="en-US" baseline="0" dirty="0" smtClean="0"/>
              <a:t> formatting issues.</a:t>
            </a:r>
          </a:p>
          <a:p>
            <a:r>
              <a:rPr lang="en-US" dirty="0" smtClean="0"/>
              <a:t>Make</a:t>
            </a:r>
            <a:r>
              <a:rPr lang="en-US" baseline="0" dirty="0" smtClean="0"/>
              <a:t> sure the training data and test data should use exactly the same format.</a:t>
            </a:r>
          </a:p>
          <a:p>
            <a:r>
              <a:rPr lang="en-US" baseline="0" dirty="0" err="1" smtClean="0"/>
              <a:t>Weka</a:t>
            </a:r>
            <a:r>
              <a:rPr lang="en-US" baseline="0" dirty="0" smtClean="0"/>
              <a:t> is pretty picky on the format of </a:t>
            </a:r>
            <a:r>
              <a:rPr lang="en-US" baseline="0" dirty="0" err="1" smtClean="0"/>
              <a:t>csv</a:t>
            </a:r>
            <a:r>
              <a:rPr lang="en-US" baseline="0" dirty="0" smtClean="0"/>
              <a:t> files. Sometimes we humans view them as exactly the same format but </a:t>
            </a:r>
            <a:r>
              <a:rPr lang="en-US" baseline="0" dirty="0" err="1" smtClean="0"/>
              <a:t>Weka</a:t>
            </a:r>
            <a:r>
              <a:rPr lang="en-US" baseline="0" dirty="0" smtClean="0"/>
              <a:t> might complain incompatibility. In those cases, convert </a:t>
            </a:r>
            <a:r>
              <a:rPr lang="en-US" baseline="0" dirty="0" err="1" smtClean="0"/>
              <a:t>csv</a:t>
            </a:r>
            <a:r>
              <a:rPr lang="en-US" baseline="0" dirty="0" smtClean="0"/>
              <a:t> to </a:t>
            </a:r>
            <a:r>
              <a:rPr lang="en-US" baseline="0" dirty="0" err="1" smtClean="0"/>
              <a:t>Weka’s</a:t>
            </a:r>
            <a:r>
              <a:rPr lang="en-US" baseline="0" dirty="0" smtClean="0"/>
              <a:t> native </a:t>
            </a:r>
            <a:r>
              <a:rPr lang="en-US" baseline="0" dirty="0" err="1" smtClean="0"/>
              <a:t>arff</a:t>
            </a:r>
            <a:r>
              <a:rPr lang="en-US" baseline="0" dirty="0" smtClean="0"/>
              <a:t> format and see what the format difference is.</a:t>
            </a:r>
          </a:p>
          <a:p>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4</a:t>
            </a:fld>
            <a:endParaRPr lang="en-US"/>
          </a:p>
        </p:txBody>
      </p:sp>
    </p:spTree>
    <p:extLst>
      <p:ext uri="{BB962C8B-B14F-4D97-AF65-F5344CB8AC3E}">
        <p14:creationId xmlns:p14="http://schemas.microsoft.com/office/powerpoint/2010/main" val="16888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5</a:t>
            </a:fld>
            <a:endParaRPr lang="en-US"/>
          </a:p>
        </p:txBody>
      </p:sp>
    </p:spTree>
    <p:extLst>
      <p:ext uri="{BB962C8B-B14F-4D97-AF65-F5344CB8AC3E}">
        <p14:creationId xmlns:p14="http://schemas.microsoft.com/office/powerpoint/2010/main" val="4273965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principle</a:t>
            </a:r>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12</a:t>
            </a:fld>
            <a:endParaRPr lang="en-US"/>
          </a:p>
        </p:txBody>
      </p:sp>
    </p:spTree>
    <p:extLst>
      <p:ext uri="{BB962C8B-B14F-4D97-AF65-F5344CB8AC3E}">
        <p14:creationId xmlns:p14="http://schemas.microsoft.com/office/powerpoint/2010/main" val="174530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Eventually we built 10 models and evaluated the average performance,</a:t>
            </a:r>
            <a:r>
              <a:rPr lang="en-US" baseline="0" dirty="0" smtClean="0"/>
              <a:t> more reliable, less variability.</a:t>
            </a:r>
          </a:p>
          <a:p>
            <a:r>
              <a:rPr lang="en-US" baseline="0" dirty="0" smtClean="0"/>
              <a:t>Which model to use? You can choose one with best performance, or just re-train a final model on all training data. (most tools do that)</a:t>
            </a:r>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16</a:t>
            </a:fld>
            <a:endParaRPr lang="en-US"/>
          </a:p>
        </p:txBody>
      </p:sp>
    </p:spTree>
    <p:extLst>
      <p:ext uri="{BB962C8B-B14F-4D97-AF65-F5344CB8AC3E}">
        <p14:creationId xmlns:p14="http://schemas.microsoft.com/office/powerpoint/2010/main" val="391659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18</a:t>
            </a:fld>
            <a:endParaRPr lang="en-US"/>
          </a:p>
        </p:txBody>
      </p:sp>
    </p:spTree>
    <p:extLst>
      <p:ext uri="{BB962C8B-B14F-4D97-AF65-F5344CB8AC3E}">
        <p14:creationId xmlns:p14="http://schemas.microsoft.com/office/powerpoint/2010/main" val="2946264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Exercise: compare </a:t>
            </a:r>
          </a:p>
          <a:p>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19</a:t>
            </a:fld>
            <a:endParaRPr lang="en-US"/>
          </a:p>
        </p:txBody>
      </p:sp>
    </p:spTree>
    <p:extLst>
      <p:ext uri="{BB962C8B-B14F-4D97-AF65-F5344CB8AC3E}">
        <p14:creationId xmlns:p14="http://schemas.microsoft.com/office/powerpoint/2010/main" val="2878731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measurement</a:t>
            </a:r>
            <a:r>
              <a:rPr lang="en-US" baseline="0" dirty="0" smtClean="0"/>
              <a:t> numbers do not directly tell us which model is “good enough”</a:t>
            </a:r>
            <a:endParaRPr lang="en-US" dirty="0"/>
          </a:p>
        </p:txBody>
      </p:sp>
      <p:sp>
        <p:nvSpPr>
          <p:cNvPr id="4" name="Slide Number Placeholder 3"/>
          <p:cNvSpPr>
            <a:spLocks noGrp="1"/>
          </p:cNvSpPr>
          <p:nvPr>
            <p:ph type="sldNum" sz="quarter" idx="10"/>
          </p:nvPr>
        </p:nvSpPr>
        <p:spPr/>
        <p:txBody>
          <a:bodyPr/>
          <a:lstStyle/>
          <a:p>
            <a:fld id="{779D900A-A919-4C19-8158-8A9DE8E73742}" type="slidenum">
              <a:rPr lang="en-US" smtClean="0"/>
              <a:t>34</a:t>
            </a:fld>
            <a:endParaRPr lang="en-US"/>
          </a:p>
        </p:txBody>
      </p:sp>
    </p:spTree>
    <p:extLst>
      <p:ext uri="{BB962C8B-B14F-4D97-AF65-F5344CB8AC3E}">
        <p14:creationId xmlns:p14="http://schemas.microsoft.com/office/powerpoint/2010/main" val="2989180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92746D-326E-4951-8407-A1ADF8ED88F3}" type="datetime1">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114827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C63EE-5616-404E-BD41-CA9107D4F61E}" type="datetime1">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273444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04C46A-4FE3-48B6-9AEC-DF5F4F87819B}" type="datetime1">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95432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2D3C4-9224-4CE3-9371-785276AF6D2B}" type="datetime1">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223389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F17D05-4241-429D-B690-3C3AD95C9E35}" type="datetime1">
              <a:rPr lang="en-US" smtClean="0"/>
              <a:t>10/23/16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277800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BDC464-1237-4B50-99D7-D058AA8C463A}" type="datetime1">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40489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E15DAE-716D-47C1-9F0F-AFE160919D51}" type="datetime1">
              <a:rPr lang="en-US" smtClean="0"/>
              <a:t>10/23/16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33564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95694-A565-4A54-81D3-30783885FBCF}" type="datetime1">
              <a:rPr lang="en-US" smtClean="0"/>
              <a:t>10/23/16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140566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0F35D-4E80-49C2-A864-275E7BD16A11}" type="datetime1">
              <a:rPr lang="en-US" smtClean="0"/>
              <a:t>10/23/16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79848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3CDC8-0C4E-42D9-B077-CB9584248DFB}" type="datetime1">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49615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CF271E-E088-49E2-A44E-5671F13AF84C}" type="datetime1">
              <a:rPr lang="en-US" smtClean="0"/>
              <a:t>10/23/16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21D98-504B-40C9-89BD-19D2B733F595}" type="slidenum">
              <a:rPr lang="en-US" smtClean="0"/>
              <a:t>‹#›</a:t>
            </a:fld>
            <a:endParaRPr lang="en-US"/>
          </a:p>
        </p:txBody>
      </p:sp>
    </p:spTree>
    <p:extLst>
      <p:ext uri="{BB962C8B-B14F-4D97-AF65-F5344CB8AC3E}">
        <p14:creationId xmlns:p14="http://schemas.microsoft.com/office/powerpoint/2010/main" val="36756252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C4C9C-EB99-486E-A738-3683C0D229D0}" type="datetime1">
              <a:rPr lang="en-US" smtClean="0"/>
              <a:t>10/23/16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21D98-504B-40C9-89BD-19D2B733F595}" type="slidenum">
              <a:rPr lang="en-US" smtClean="0"/>
              <a:t>‹#›</a:t>
            </a:fld>
            <a:endParaRPr lang="en-US"/>
          </a:p>
        </p:txBody>
      </p:sp>
    </p:spTree>
    <p:extLst>
      <p:ext uri="{BB962C8B-B14F-4D97-AF65-F5344CB8AC3E}">
        <p14:creationId xmlns:p14="http://schemas.microsoft.com/office/powerpoint/2010/main" val="273449359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vassarstats.net/kappa.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3429000"/>
          </a:xfrm>
        </p:spPr>
        <p:txBody>
          <a:bodyPr>
            <a:noAutofit/>
          </a:bodyPr>
          <a:lstStyle/>
          <a:p>
            <a:r>
              <a:rPr lang="en-US" sz="3600" dirty="0" smtClean="0"/>
              <a:t>IST 565 Data Mining</a:t>
            </a:r>
            <a:br>
              <a:rPr lang="en-US" sz="3600" dirty="0" smtClean="0"/>
            </a:br>
            <a:r>
              <a:rPr lang="en-US" sz="3600" dirty="0" smtClean="0"/>
              <a:t/>
            </a:r>
            <a:br>
              <a:rPr lang="en-US" sz="3600" dirty="0" smtClean="0"/>
            </a:br>
            <a:r>
              <a:rPr lang="en-US" sz="3600" dirty="0" smtClean="0"/>
              <a:t>Week 6: Model Evaluation</a:t>
            </a:r>
            <a:endParaRPr lang="en-US" sz="36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1000"/>
            <a:ext cx="33718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AB21D98-504B-40C9-89BD-19D2B733F595}" type="slidenum">
              <a:rPr lang="en-US" smtClean="0"/>
              <a:t>1</a:t>
            </a:fld>
            <a:endParaRPr lang="en-US"/>
          </a:p>
        </p:txBody>
      </p:sp>
    </p:spTree>
    <p:extLst>
      <p:ext uri="{BB962C8B-B14F-4D97-AF65-F5344CB8AC3E}">
        <p14:creationId xmlns:p14="http://schemas.microsoft.com/office/powerpoint/2010/main" val="1036013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en-US" altLang="en-US"/>
              <a:t>Overfitting due to Noise </a:t>
            </a:r>
          </a:p>
        </p:txBody>
      </p:sp>
      <p:pic>
        <p:nvPicPr>
          <p:cNvPr id="940035" name="Picture 3"/>
          <p:cNvPicPr>
            <a:picLocks noChangeAspect="1" noChangeArrowheads="1"/>
          </p:cNvPicPr>
          <p:nvPr/>
        </p:nvPicPr>
        <p:blipFill>
          <a:blip r:embed="rId2">
            <a:extLst>
              <a:ext uri="{28A0092B-C50C-407E-A947-70E740481C1C}">
                <a14:useLocalDpi xmlns:a14="http://schemas.microsoft.com/office/drawing/2010/main" val="0"/>
              </a:ext>
            </a:extLst>
          </a:blip>
          <a:srcRect t="4819" b="3615"/>
          <a:stretch>
            <a:fillRect/>
          </a:stretch>
        </p:blipFill>
        <p:spPr bwMode="auto">
          <a:xfrm>
            <a:off x="1295400" y="1295400"/>
            <a:ext cx="6324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0036" name="Text Box 4"/>
          <p:cNvSpPr txBox="1">
            <a:spLocks noChangeArrowheads="1"/>
          </p:cNvSpPr>
          <p:nvPr/>
        </p:nvSpPr>
        <p:spPr bwMode="auto">
          <a:xfrm>
            <a:off x="1676400" y="5715000"/>
            <a:ext cx="5791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dirty="0" smtClean="0"/>
              <a:t>The decision </a:t>
            </a:r>
            <a:r>
              <a:rPr lang="en-US" altLang="en-US" sz="1800" dirty="0"/>
              <a:t>boundary </a:t>
            </a:r>
            <a:r>
              <a:rPr lang="en-US" altLang="en-US" sz="1800" dirty="0" smtClean="0"/>
              <a:t>(supposedly a straight line) is </a:t>
            </a:r>
            <a:r>
              <a:rPr lang="en-US" altLang="en-US" sz="1800" dirty="0"/>
              <a:t>distorted by </a:t>
            </a:r>
            <a:r>
              <a:rPr lang="en-US" altLang="en-US" sz="1800" dirty="0" smtClean="0"/>
              <a:t>the noise point. The </a:t>
            </a:r>
            <a:r>
              <a:rPr lang="en-US" altLang="en-US" sz="1800" dirty="0" err="1" smtClean="0"/>
              <a:t>overfitted</a:t>
            </a:r>
            <a:r>
              <a:rPr lang="en-US" altLang="en-US" sz="1800" dirty="0" smtClean="0"/>
              <a:t> decision boundary is the solid blue lines.</a:t>
            </a:r>
            <a:endParaRPr lang="en-US" altLang="en-US" sz="1800" dirty="0">
              <a:sym typeface="Symbol" pitchFamily="18" charset="2"/>
            </a:endParaRPr>
          </a:p>
        </p:txBody>
      </p:sp>
      <p:sp>
        <p:nvSpPr>
          <p:cNvPr id="2" name="Slide Number Placeholder 1"/>
          <p:cNvSpPr>
            <a:spLocks noGrp="1"/>
          </p:cNvSpPr>
          <p:nvPr>
            <p:ph type="sldNum" sz="quarter" idx="12"/>
          </p:nvPr>
        </p:nvSpPr>
        <p:spPr/>
        <p:txBody>
          <a:bodyPr/>
          <a:lstStyle/>
          <a:p>
            <a:fld id="{BAB21D98-504B-40C9-89BD-19D2B733F595}" type="slidenum">
              <a:rPr lang="en-US" smtClean="0"/>
              <a:t>10</a:t>
            </a:fld>
            <a:endParaRPr lang="en-US"/>
          </a:p>
        </p:txBody>
      </p:sp>
    </p:spTree>
    <p:extLst>
      <p:ext uri="{BB962C8B-B14F-4D97-AF65-F5344CB8AC3E}">
        <p14:creationId xmlns:p14="http://schemas.microsoft.com/office/powerpoint/2010/main" val="41850782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a:xfrm>
            <a:off x="381000" y="381000"/>
            <a:ext cx="8610600" cy="533400"/>
          </a:xfrm>
        </p:spPr>
        <p:txBody>
          <a:bodyPr>
            <a:normAutofit fontScale="90000"/>
          </a:bodyPr>
          <a:lstStyle/>
          <a:p>
            <a:r>
              <a:rPr lang="en-US" altLang="en-US" dirty="0" err="1"/>
              <a:t>Overfitting</a:t>
            </a:r>
            <a:r>
              <a:rPr lang="en-US" altLang="en-US" dirty="0"/>
              <a:t> due to Insufficient Examples</a:t>
            </a:r>
          </a:p>
        </p:txBody>
      </p:sp>
      <p:sp>
        <p:nvSpPr>
          <p:cNvPr id="941059" name="Text Box 3"/>
          <p:cNvSpPr txBox="1">
            <a:spLocks noChangeArrowheads="1"/>
          </p:cNvSpPr>
          <p:nvPr/>
        </p:nvSpPr>
        <p:spPr bwMode="auto">
          <a:xfrm>
            <a:off x="609600" y="4983540"/>
            <a:ext cx="480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ym typeface="Symbol" pitchFamily="18" charset="2"/>
              </a:rPr>
              <a:t>Lack of data points in the lower half of the diagram makes it difficult to predict correctly the class labels </a:t>
            </a:r>
            <a:r>
              <a:rPr lang="en-US" altLang="en-US" sz="2400" dirty="0" smtClean="0">
                <a:sym typeface="Symbol" pitchFamily="18" charset="2"/>
              </a:rPr>
              <a:t>in </a:t>
            </a:r>
            <a:r>
              <a:rPr lang="en-US" altLang="en-US" sz="2400" dirty="0">
                <a:sym typeface="Symbol" pitchFamily="18" charset="2"/>
              </a:rPr>
              <a:t>that </a:t>
            </a:r>
            <a:r>
              <a:rPr lang="en-US" altLang="en-US" sz="2400" dirty="0" smtClean="0">
                <a:sym typeface="Symbol" pitchFamily="18" charset="2"/>
              </a:rPr>
              <a:t>region. </a:t>
            </a:r>
            <a:endParaRPr lang="en-US" altLang="en-US" sz="2400" dirty="0">
              <a:sym typeface="Symbol" pitchFamily="18" charset="2"/>
            </a:endParaRPr>
          </a:p>
        </p:txBody>
      </p:sp>
      <p:pic>
        <p:nvPicPr>
          <p:cNvPr id="94106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072" t="4857" r="5357" b="4857"/>
          <a:stretch>
            <a:fillRect/>
          </a:stretch>
        </p:blipFill>
        <p:spPr>
          <a:xfrm>
            <a:off x="762000" y="1346200"/>
            <a:ext cx="4470400" cy="34544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 name="TextBox 1"/>
          <p:cNvSpPr txBox="1"/>
          <p:nvPr/>
        </p:nvSpPr>
        <p:spPr>
          <a:xfrm>
            <a:off x="5791200" y="1219200"/>
            <a:ext cx="3200400" cy="4524315"/>
          </a:xfrm>
          <a:prstGeom prst="rect">
            <a:avLst/>
          </a:prstGeom>
          <a:noFill/>
        </p:spPr>
        <p:txBody>
          <a:bodyPr wrap="square" rtlCol="0">
            <a:spAutoFit/>
          </a:bodyPr>
          <a:lstStyle/>
          <a:p>
            <a:r>
              <a:rPr lang="en-US" sz="2400" dirty="0" smtClean="0"/>
              <a:t>Blue crosses and solid red dots are training data.</a:t>
            </a:r>
          </a:p>
          <a:p>
            <a:endParaRPr lang="en-US" sz="2400" dirty="0"/>
          </a:p>
          <a:p>
            <a:r>
              <a:rPr lang="en-US" sz="2400" dirty="0" smtClean="0"/>
              <a:t>Red circles are test data.</a:t>
            </a:r>
          </a:p>
          <a:p>
            <a:endParaRPr lang="en-US" sz="2400" dirty="0"/>
          </a:p>
          <a:p>
            <a:r>
              <a:rPr lang="en-US" sz="2400" dirty="0" smtClean="0"/>
              <a:t>The green, vertical line is the decision boundary created by a simple decision tree (if x&gt;1.25, label=blue; otherwise, label=read).</a:t>
            </a:r>
            <a:endParaRPr lang="en-US" sz="2400" dirty="0"/>
          </a:p>
        </p:txBody>
      </p:sp>
      <p:sp>
        <p:nvSpPr>
          <p:cNvPr id="3" name="Slide Number Placeholder 2"/>
          <p:cNvSpPr>
            <a:spLocks noGrp="1"/>
          </p:cNvSpPr>
          <p:nvPr>
            <p:ph type="sldNum" sz="quarter" idx="12"/>
          </p:nvPr>
        </p:nvSpPr>
        <p:spPr/>
        <p:txBody>
          <a:bodyPr/>
          <a:lstStyle/>
          <a:p>
            <a:fld id="{BAB21D98-504B-40C9-89BD-19D2B733F595}" type="slidenum">
              <a:rPr lang="en-US" smtClean="0"/>
              <a:t>11</a:t>
            </a:fld>
            <a:endParaRPr lang="en-US"/>
          </a:p>
        </p:txBody>
      </p:sp>
    </p:spTree>
    <p:extLst>
      <p:ext uri="{BB962C8B-B14F-4D97-AF65-F5344CB8AC3E}">
        <p14:creationId xmlns:p14="http://schemas.microsoft.com/office/powerpoint/2010/main" val="26570646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altLang="en-US"/>
              <a:t>Occam’s Razor</a:t>
            </a:r>
          </a:p>
        </p:txBody>
      </p:sp>
      <p:sp>
        <p:nvSpPr>
          <p:cNvPr id="944131" name="Rectangle 3"/>
          <p:cNvSpPr>
            <a:spLocks noGrp="1" noChangeArrowheads="1"/>
          </p:cNvSpPr>
          <p:nvPr>
            <p:ph type="body" idx="1"/>
          </p:nvPr>
        </p:nvSpPr>
        <p:spPr/>
        <p:txBody>
          <a:bodyPr>
            <a:normAutofit fontScale="92500" lnSpcReduction="20000"/>
          </a:bodyPr>
          <a:lstStyle/>
          <a:p>
            <a:r>
              <a:rPr lang="en-US" altLang="en-US" dirty="0"/>
              <a:t>Given two models of similar generalization errors, </a:t>
            </a:r>
            <a:r>
              <a:rPr lang="en-US" altLang="en-US" dirty="0" smtClean="0"/>
              <a:t>the </a:t>
            </a:r>
            <a:r>
              <a:rPr lang="en-US" altLang="en-US" dirty="0"/>
              <a:t>simpler model </a:t>
            </a:r>
            <a:r>
              <a:rPr lang="en-US" altLang="en-US" dirty="0" smtClean="0"/>
              <a:t>is preferred over </a:t>
            </a:r>
            <a:r>
              <a:rPr lang="en-US" altLang="en-US" dirty="0"/>
              <a:t>the more complex model</a:t>
            </a:r>
          </a:p>
          <a:p>
            <a:endParaRPr lang="en-US" altLang="en-US" dirty="0"/>
          </a:p>
          <a:p>
            <a:r>
              <a:rPr lang="en-US" altLang="en-US" dirty="0"/>
              <a:t> For complex models, there is a greater chance that it was </a:t>
            </a:r>
            <a:r>
              <a:rPr lang="en-US" altLang="en-US" dirty="0" err="1" smtClean="0"/>
              <a:t>overfitted</a:t>
            </a:r>
            <a:r>
              <a:rPr lang="en-US" altLang="en-US" dirty="0" smtClean="0"/>
              <a:t> </a:t>
            </a:r>
            <a:r>
              <a:rPr lang="en-US" altLang="en-US" dirty="0"/>
              <a:t>accidentally by errors in </a:t>
            </a:r>
            <a:r>
              <a:rPr lang="en-US" altLang="en-US" dirty="0" smtClean="0"/>
              <a:t>data or data </a:t>
            </a:r>
            <a:r>
              <a:rPr lang="en-US" altLang="en-US" dirty="0" err="1" smtClean="0"/>
              <a:t>inbalance</a:t>
            </a:r>
            <a:r>
              <a:rPr lang="en-US" altLang="en-US" dirty="0" smtClean="0"/>
              <a:t>.</a:t>
            </a:r>
            <a:endParaRPr lang="en-US" altLang="en-US" dirty="0"/>
          </a:p>
          <a:p>
            <a:endParaRPr lang="en-US" altLang="en-US" dirty="0"/>
          </a:p>
          <a:p>
            <a:r>
              <a:rPr lang="en-US" altLang="en-US" dirty="0"/>
              <a:t> Therefore, </a:t>
            </a:r>
            <a:r>
              <a:rPr lang="en-US" altLang="en-US" dirty="0" smtClean="0"/>
              <a:t>model </a:t>
            </a:r>
            <a:r>
              <a:rPr lang="en-US" altLang="en-US" dirty="0"/>
              <a:t>complexity </a:t>
            </a:r>
            <a:r>
              <a:rPr lang="en-US" altLang="en-US" dirty="0" smtClean="0"/>
              <a:t>should be considered when </a:t>
            </a:r>
            <a:r>
              <a:rPr lang="en-US" altLang="en-US" dirty="0"/>
              <a:t>evaluating a model</a:t>
            </a:r>
          </a:p>
        </p:txBody>
      </p:sp>
      <p:sp>
        <p:nvSpPr>
          <p:cNvPr id="2" name="Slide Number Placeholder 1"/>
          <p:cNvSpPr>
            <a:spLocks noGrp="1"/>
          </p:cNvSpPr>
          <p:nvPr>
            <p:ph type="sldNum" sz="quarter" idx="12"/>
          </p:nvPr>
        </p:nvSpPr>
        <p:spPr/>
        <p:txBody>
          <a:bodyPr/>
          <a:lstStyle/>
          <a:p>
            <a:fld id="{BAB21D98-504B-40C9-89BD-19D2B733F595}" type="slidenum">
              <a:rPr lang="en-US" smtClean="0"/>
              <a:t>12</a:t>
            </a:fld>
            <a:endParaRPr lang="en-US"/>
          </a:p>
        </p:txBody>
      </p:sp>
    </p:spTree>
    <p:extLst>
      <p:ext uri="{BB962C8B-B14F-4D97-AF65-F5344CB8AC3E}">
        <p14:creationId xmlns:p14="http://schemas.microsoft.com/office/powerpoint/2010/main" val="273625689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lnSpcReduction="10000"/>
          </a:bodyPr>
          <a:lstStyle/>
          <a:p>
            <a:r>
              <a:rPr lang="en-US" dirty="0" smtClean="0"/>
              <a:t>Build the following decision tree models on the Titanic data</a:t>
            </a:r>
          </a:p>
          <a:p>
            <a:pPr lvl="1"/>
            <a:r>
              <a:rPr lang="en-US" dirty="0" err="1" smtClean="0"/>
              <a:t>unpruned</a:t>
            </a:r>
            <a:r>
              <a:rPr lang="en-US" dirty="0" smtClean="0"/>
              <a:t> tree</a:t>
            </a:r>
          </a:p>
          <a:p>
            <a:pPr lvl="1"/>
            <a:r>
              <a:rPr lang="en-US" dirty="0" smtClean="0"/>
              <a:t>Pruned tree</a:t>
            </a:r>
          </a:p>
          <a:p>
            <a:pPr lvl="1"/>
            <a:endParaRPr lang="en-US" dirty="0" smtClean="0"/>
          </a:p>
          <a:p>
            <a:r>
              <a:rPr lang="en-US" dirty="0" smtClean="0"/>
              <a:t>Report each model’ training error and test error. Describe whether </a:t>
            </a:r>
            <a:r>
              <a:rPr lang="en-US" dirty="0" err="1" smtClean="0"/>
              <a:t>overfitting</a:t>
            </a:r>
            <a:r>
              <a:rPr lang="en-US" dirty="0" smtClean="0"/>
              <a:t> occurs in the </a:t>
            </a:r>
            <a:r>
              <a:rPr lang="en-US" dirty="0" err="1" smtClean="0"/>
              <a:t>unpruned</a:t>
            </a:r>
            <a:r>
              <a:rPr lang="en-US" dirty="0" smtClean="0"/>
              <a:t> tree, and which model would you choose.</a:t>
            </a:r>
            <a:endParaRPr lang="en-US" dirty="0"/>
          </a:p>
          <a:p>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13</a:t>
            </a:fld>
            <a:endParaRPr lang="en-US"/>
          </a:p>
        </p:txBody>
      </p:sp>
    </p:spTree>
    <p:extLst>
      <p:ext uri="{BB962C8B-B14F-4D97-AF65-F5344CB8AC3E}">
        <p14:creationId xmlns:p14="http://schemas.microsoft.com/office/powerpoint/2010/main" val="8625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evaluation methods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What methods can measure model fitness before using it in real predictions?</a:t>
            </a:r>
          </a:p>
          <a:p>
            <a:r>
              <a:rPr lang="en-US" dirty="0" smtClean="0"/>
              <a:t>Some evaluation methods have been designed to test the model on training data while controlling model </a:t>
            </a:r>
            <a:r>
              <a:rPr lang="en-US" dirty="0" err="1" smtClean="0"/>
              <a:t>overfitting</a:t>
            </a:r>
            <a:r>
              <a:rPr lang="en-US" dirty="0" smtClean="0"/>
              <a:t>.</a:t>
            </a:r>
          </a:p>
          <a:p>
            <a:pPr lvl="1"/>
            <a:endParaRPr lang="en-US" dirty="0" smtClean="0">
              <a:solidFill>
                <a:srgbClr val="FF0000"/>
              </a:solidFill>
            </a:endParaRPr>
          </a:p>
          <a:p>
            <a:pPr lvl="1"/>
            <a:r>
              <a:rPr lang="en-US" dirty="0" smtClean="0">
                <a:solidFill>
                  <a:srgbClr val="FFFFFF"/>
                </a:solidFill>
              </a:rPr>
              <a:t>Hold-out test </a:t>
            </a:r>
          </a:p>
          <a:p>
            <a:pPr lvl="2"/>
            <a:endParaRPr lang="en-US" dirty="0" smtClean="0">
              <a:solidFill>
                <a:srgbClr val="FFFFFF"/>
              </a:solidFill>
            </a:endParaRPr>
          </a:p>
          <a:p>
            <a:pPr lvl="1"/>
            <a:r>
              <a:rPr lang="en-US" dirty="0" smtClean="0">
                <a:solidFill>
                  <a:srgbClr val="FFFFFF"/>
                </a:solidFill>
              </a:rPr>
              <a:t>Cross validation</a:t>
            </a:r>
          </a:p>
          <a:p>
            <a:pPr lvl="2"/>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14</a:t>
            </a:fld>
            <a:endParaRPr lang="en-US"/>
          </a:p>
        </p:txBody>
      </p:sp>
    </p:spTree>
    <p:extLst>
      <p:ext uri="{BB962C8B-B14F-4D97-AF65-F5344CB8AC3E}">
        <p14:creationId xmlns:p14="http://schemas.microsoft.com/office/powerpoint/2010/main" val="318132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 test</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FFFFFF"/>
                </a:solidFill>
              </a:rPr>
              <a:t>Hold-out test</a:t>
            </a:r>
            <a:r>
              <a:rPr lang="en-US" dirty="0"/>
              <a:t> </a:t>
            </a:r>
          </a:p>
          <a:p>
            <a:pPr lvl="1"/>
            <a:r>
              <a:rPr lang="en-US" dirty="0"/>
              <a:t>split the training data to two subsets, using one subset for training, and the other for testing. </a:t>
            </a:r>
          </a:p>
          <a:p>
            <a:pPr lvl="1"/>
            <a:r>
              <a:rPr lang="en-US" dirty="0"/>
              <a:t>The splitting ratio is determined by the training set size </a:t>
            </a:r>
            <a:r>
              <a:rPr lang="en-US" dirty="0" smtClean="0"/>
              <a:t>in that both </a:t>
            </a:r>
            <a:r>
              <a:rPr lang="en-US" dirty="0"/>
              <a:t>subsets cannot be too </a:t>
            </a:r>
            <a:r>
              <a:rPr lang="en-US" dirty="0" smtClean="0"/>
              <a:t>small. </a:t>
            </a:r>
          </a:p>
          <a:p>
            <a:pPr lvl="1"/>
            <a:r>
              <a:rPr lang="en-US" dirty="0" smtClean="0"/>
              <a:t>50/50 </a:t>
            </a:r>
            <a:r>
              <a:rPr lang="en-US" dirty="0"/>
              <a:t>or 2:1 are common splitting ratios</a:t>
            </a:r>
            <a:r>
              <a:rPr lang="en-US" dirty="0" smtClean="0"/>
              <a:t>.</a:t>
            </a:r>
          </a:p>
          <a:p>
            <a:r>
              <a:rPr lang="en-US" dirty="0" smtClean="0">
                <a:solidFill>
                  <a:srgbClr val="FFFFFF"/>
                </a:solidFill>
              </a:rPr>
              <a:t>Advantage</a:t>
            </a:r>
            <a:endParaRPr lang="en-US" dirty="0">
              <a:solidFill>
                <a:srgbClr val="FFFFFF"/>
              </a:solidFill>
            </a:endParaRPr>
          </a:p>
          <a:p>
            <a:pPr lvl="1"/>
            <a:r>
              <a:rPr lang="en-US" dirty="0"/>
              <a:t>F</a:t>
            </a:r>
            <a:r>
              <a:rPr lang="en-US" dirty="0" smtClean="0"/>
              <a:t>ast</a:t>
            </a:r>
          </a:p>
          <a:p>
            <a:r>
              <a:rPr lang="en-US" dirty="0" smtClean="0">
                <a:solidFill>
                  <a:srgbClr val="FFFFFF"/>
                </a:solidFill>
              </a:rPr>
              <a:t>Shortcoming</a:t>
            </a:r>
          </a:p>
          <a:p>
            <a:pPr lvl="1"/>
            <a:r>
              <a:rPr lang="en-US" dirty="0" smtClean="0"/>
              <a:t>When the split changes, the test result changes too. High variability in the test result.</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15</a:t>
            </a:fld>
            <a:endParaRPr lang="en-US"/>
          </a:p>
        </p:txBody>
      </p:sp>
    </p:spTree>
    <p:extLst>
      <p:ext uri="{BB962C8B-B14F-4D97-AF65-F5344CB8AC3E}">
        <p14:creationId xmlns:p14="http://schemas.microsoft.com/office/powerpoint/2010/main" val="28533124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 (CV)</a:t>
            </a:r>
            <a:endParaRPr lang="en-US" dirty="0"/>
          </a:p>
        </p:txBody>
      </p:sp>
      <p:sp>
        <p:nvSpPr>
          <p:cNvPr id="3" name="Content Placeholder 2"/>
          <p:cNvSpPr>
            <a:spLocks noGrp="1"/>
          </p:cNvSpPr>
          <p:nvPr>
            <p:ph idx="1"/>
          </p:nvPr>
        </p:nvSpPr>
        <p:spPr>
          <a:xfrm>
            <a:off x="457200" y="1600200"/>
            <a:ext cx="8229600" cy="2209800"/>
          </a:xfrm>
        </p:spPr>
        <p:txBody>
          <a:bodyPr>
            <a:normAutofit fontScale="92500" lnSpcReduction="10000"/>
          </a:bodyPr>
          <a:lstStyle/>
          <a:p>
            <a:r>
              <a:rPr lang="en-US" dirty="0" smtClean="0">
                <a:solidFill>
                  <a:srgbClr val="FFFFFF"/>
                </a:solidFill>
              </a:rPr>
              <a:t>N-fold Cross validation (CV)</a:t>
            </a:r>
            <a:endParaRPr lang="en-US" dirty="0">
              <a:solidFill>
                <a:srgbClr val="FFFFFF"/>
              </a:solidFill>
            </a:endParaRPr>
          </a:p>
          <a:p>
            <a:pPr lvl="1"/>
            <a:r>
              <a:rPr lang="en-US" dirty="0" smtClean="0"/>
              <a:t>N </a:t>
            </a:r>
            <a:r>
              <a:rPr lang="en-US" dirty="0"/>
              <a:t>is determined by the training set size. The larger the N, the longer it takes to run the experiment. </a:t>
            </a:r>
            <a:endParaRPr lang="en-US" dirty="0" smtClean="0"/>
          </a:p>
          <a:p>
            <a:pPr lvl="1"/>
            <a:r>
              <a:rPr lang="en-US" dirty="0" smtClean="0"/>
              <a:t>5 </a:t>
            </a:r>
            <a:r>
              <a:rPr lang="en-US" dirty="0"/>
              <a:t>or 10 are common choices for N</a:t>
            </a:r>
            <a:r>
              <a:rPr lang="en-US" dirty="0" smtClean="0"/>
              <a:t>. </a:t>
            </a:r>
          </a:p>
        </p:txBody>
      </p:sp>
      <p:pic>
        <p:nvPicPr>
          <p:cNvPr id="15362" name="Picture 2" descr="10_fold_c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810000"/>
            <a:ext cx="4476750" cy="24003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6210301"/>
            <a:ext cx="8305800" cy="646331"/>
          </a:xfrm>
          <a:prstGeom prst="rect">
            <a:avLst/>
          </a:prstGeom>
        </p:spPr>
        <p:txBody>
          <a:bodyPr wrap="square">
            <a:spAutoFit/>
          </a:bodyPr>
          <a:lstStyle/>
          <a:p>
            <a:r>
              <a:rPr lang="en-US" dirty="0"/>
              <a:t>http://chrisjmccormick.wordpress.com/2013/07/31/k-fold-cross-validation-with-matlab-code/</a:t>
            </a:r>
          </a:p>
        </p:txBody>
      </p:sp>
      <p:sp>
        <p:nvSpPr>
          <p:cNvPr id="5" name="Slide Number Placeholder 4"/>
          <p:cNvSpPr>
            <a:spLocks noGrp="1"/>
          </p:cNvSpPr>
          <p:nvPr>
            <p:ph type="sldNum" sz="quarter" idx="12"/>
          </p:nvPr>
        </p:nvSpPr>
        <p:spPr/>
        <p:txBody>
          <a:bodyPr/>
          <a:lstStyle/>
          <a:p>
            <a:fld id="{BAB21D98-504B-40C9-89BD-19D2B733F595}" type="slidenum">
              <a:rPr lang="en-US" smtClean="0"/>
              <a:t>16</a:t>
            </a:fld>
            <a:endParaRPr lang="en-US"/>
          </a:p>
        </p:txBody>
      </p:sp>
    </p:spTree>
    <p:extLst>
      <p:ext uri="{BB962C8B-B14F-4D97-AF65-F5344CB8AC3E}">
        <p14:creationId xmlns:p14="http://schemas.microsoft.com/office/powerpoint/2010/main" val="26344627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One Out</a:t>
            </a:r>
            <a:endParaRPr lang="en-US" dirty="0"/>
          </a:p>
        </p:txBody>
      </p:sp>
      <p:sp>
        <p:nvSpPr>
          <p:cNvPr id="3" name="Content Placeholder 2"/>
          <p:cNvSpPr>
            <a:spLocks noGrp="1"/>
          </p:cNvSpPr>
          <p:nvPr>
            <p:ph idx="1"/>
          </p:nvPr>
        </p:nvSpPr>
        <p:spPr/>
        <p:txBody>
          <a:bodyPr>
            <a:normAutofit/>
          </a:bodyPr>
          <a:lstStyle/>
          <a:p>
            <a:pPr marL="457200" lvl="1" indent="-457200"/>
            <a:r>
              <a:rPr lang="en-US" dirty="0" smtClean="0">
                <a:solidFill>
                  <a:srgbClr val="FFFFFF"/>
                </a:solidFill>
              </a:rPr>
              <a:t>A</a:t>
            </a:r>
            <a:r>
              <a:rPr lang="en-US" dirty="0" smtClean="0"/>
              <a:t>n extreme case of cross validation</a:t>
            </a:r>
          </a:p>
          <a:p>
            <a:pPr marL="857250" lvl="2" indent="-457200"/>
            <a:r>
              <a:rPr lang="en-US" dirty="0" smtClean="0"/>
              <a:t>N </a:t>
            </a:r>
            <a:r>
              <a:rPr lang="en-US" dirty="0"/>
              <a:t>equals the training set size </a:t>
            </a:r>
            <a:r>
              <a:rPr lang="en-US" dirty="0" smtClean="0"/>
              <a:t>S.</a:t>
            </a:r>
          </a:p>
          <a:p>
            <a:pPr marL="342900" lvl="1" indent="-342900"/>
            <a:r>
              <a:rPr lang="en-US" dirty="0" smtClean="0"/>
              <a:t>Advantage</a:t>
            </a:r>
          </a:p>
          <a:p>
            <a:pPr marL="742950" lvl="2" indent="-342900"/>
            <a:r>
              <a:rPr lang="en-US" dirty="0" smtClean="0"/>
              <a:t>No variability in the test result (always get the same result)</a:t>
            </a:r>
          </a:p>
          <a:p>
            <a:pPr marL="342900" lvl="1" indent="-342900"/>
            <a:r>
              <a:rPr lang="en-US" dirty="0" smtClean="0"/>
              <a:t>Problems</a:t>
            </a:r>
          </a:p>
          <a:p>
            <a:pPr marL="742950" lvl="2" indent="-342900"/>
            <a:r>
              <a:rPr lang="en-US" dirty="0" smtClean="0"/>
              <a:t>The most time-consuming method</a:t>
            </a:r>
          </a:p>
          <a:p>
            <a:pPr marL="742950" lvl="2" indent="-342900"/>
            <a:r>
              <a:rPr lang="en-US" dirty="0" smtClean="0"/>
              <a:t>Usually used on very small data sets</a:t>
            </a:r>
          </a:p>
          <a:p>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17</a:t>
            </a:fld>
            <a:endParaRPr lang="en-US"/>
          </a:p>
        </p:txBody>
      </p:sp>
    </p:spTree>
    <p:extLst>
      <p:ext uri="{BB962C8B-B14F-4D97-AF65-F5344CB8AC3E}">
        <p14:creationId xmlns:p14="http://schemas.microsoft.com/office/powerpoint/2010/main" val="3047916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Hold-out Test vs. Cross Validation</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76413"/>
            <a:ext cx="262890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09068"/>
            <a:ext cx="271462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 y="5285718"/>
            <a:ext cx="3352800" cy="954107"/>
          </a:xfrm>
          <a:prstGeom prst="rect">
            <a:avLst/>
          </a:prstGeom>
          <a:noFill/>
        </p:spPr>
        <p:txBody>
          <a:bodyPr wrap="square" rtlCol="0">
            <a:spAutoFit/>
          </a:bodyPr>
          <a:lstStyle/>
          <a:p>
            <a:r>
              <a:rPr lang="en-US" sz="2800" dirty="0" err="1" smtClean="0"/>
              <a:t>Weka</a:t>
            </a:r>
            <a:r>
              <a:rPr lang="en-US" sz="2800" dirty="0" smtClean="0"/>
              <a:t> test </a:t>
            </a:r>
            <a:r>
              <a:rPr lang="en-US" sz="2800" dirty="0" err="1" smtClean="0"/>
              <a:t>opion</a:t>
            </a:r>
            <a:r>
              <a:rPr lang="en-US" sz="2800" dirty="0" smtClean="0"/>
              <a:t> for </a:t>
            </a:r>
            <a:r>
              <a:rPr lang="en-US" sz="2800" dirty="0" smtClean="0">
                <a:solidFill>
                  <a:srgbClr val="FF0000"/>
                </a:solidFill>
              </a:rPr>
              <a:t>hold-out test</a:t>
            </a:r>
            <a:endParaRPr lang="en-US" sz="2800" dirty="0">
              <a:solidFill>
                <a:srgbClr val="FF0000"/>
              </a:solidFill>
            </a:endParaRPr>
          </a:p>
        </p:txBody>
      </p:sp>
      <p:sp>
        <p:nvSpPr>
          <p:cNvPr id="7" name="TextBox 6"/>
          <p:cNvSpPr txBox="1"/>
          <p:nvPr/>
        </p:nvSpPr>
        <p:spPr>
          <a:xfrm>
            <a:off x="5105400" y="5257800"/>
            <a:ext cx="3352800" cy="954107"/>
          </a:xfrm>
          <a:prstGeom prst="rect">
            <a:avLst/>
          </a:prstGeom>
          <a:noFill/>
        </p:spPr>
        <p:txBody>
          <a:bodyPr wrap="square" rtlCol="0">
            <a:spAutoFit/>
          </a:bodyPr>
          <a:lstStyle/>
          <a:p>
            <a:r>
              <a:rPr lang="en-US" sz="2800" dirty="0" err="1" smtClean="0"/>
              <a:t>Weka</a:t>
            </a:r>
            <a:r>
              <a:rPr lang="en-US" sz="2800" dirty="0" smtClean="0"/>
              <a:t> test </a:t>
            </a:r>
            <a:r>
              <a:rPr lang="en-US" sz="2800" dirty="0" err="1" smtClean="0"/>
              <a:t>opion</a:t>
            </a:r>
            <a:r>
              <a:rPr lang="en-US" sz="2800" dirty="0" smtClean="0"/>
              <a:t> for </a:t>
            </a:r>
            <a:r>
              <a:rPr lang="en-US" sz="2800" dirty="0" smtClean="0">
                <a:solidFill>
                  <a:srgbClr val="FF0000"/>
                </a:solidFill>
              </a:rPr>
              <a:t>cross validation</a:t>
            </a:r>
            <a:endParaRPr lang="en-US" sz="2800" dirty="0">
              <a:solidFill>
                <a:srgbClr val="FF0000"/>
              </a:solidFill>
            </a:endParaRPr>
          </a:p>
        </p:txBody>
      </p:sp>
      <p:sp>
        <p:nvSpPr>
          <p:cNvPr id="3" name="Slide Number Placeholder 2"/>
          <p:cNvSpPr>
            <a:spLocks noGrp="1"/>
          </p:cNvSpPr>
          <p:nvPr>
            <p:ph type="sldNum" sz="quarter" idx="12"/>
          </p:nvPr>
        </p:nvSpPr>
        <p:spPr/>
        <p:txBody>
          <a:bodyPr/>
          <a:lstStyle/>
          <a:p>
            <a:fld id="{BAB21D98-504B-40C9-89BD-19D2B733F595}" type="slidenum">
              <a:rPr lang="en-US" smtClean="0"/>
              <a:t>18</a:t>
            </a:fld>
            <a:endParaRPr lang="en-US"/>
          </a:p>
        </p:txBody>
      </p:sp>
    </p:spTree>
    <p:extLst>
      <p:ext uri="{BB962C8B-B14F-4D97-AF65-F5344CB8AC3E}">
        <p14:creationId xmlns:p14="http://schemas.microsoft.com/office/powerpoint/2010/main" val="20507009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Hold-out Test vs. Cross Validation</a:t>
            </a:r>
            <a:endParaRPr lang="en-US" dirty="0"/>
          </a:p>
        </p:txBody>
      </p:sp>
      <p:sp>
        <p:nvSpPr>
          <p:cNvPr id="3" name="Content Placeholder 2"/>
          <p:cNvSpPr>
            <a:spLocks noGrp="1"/>
          </p:cNvSpPr>
          <p:nvPr>
            <p:ph idx="1"/>
          </p:nvPr>
        </p:nvSpPr>
        <p:spPr/>
        <p:txBody>
          <a:bodyPr/>
          <a:lstStyle/>
          <a:p>
            <a:r>
              <a:rPr lang="en-US" dirty="0" smtClean="0"/>
              <a:t>Hold-out test</a:t>
            </a:r>
          </a:p>
          <a:p>
            <a:pPr lvl="1"/>
            <a:r>
              <a:rPr lang="en-US" dirty="0" smtClean="0"/>
              <a:t>Pros: fast</a:t>
            </a:r>
          </a:p>
          <a:p>
            <a:pPr lvl="1"/>
            <a:r>
              <a:rPr lang="en-US" dirty="0" smtClean="0"/>
              <a:t>Cons: high variability in the result depending on the split</a:t>
            </a:r>
          </a:p>
          <a:p>
            <a:r>
              <a:rPr lang="en-US" dirty="0" smtClean="0"/>
              <a:t>Cross validation</a:t>
            </a:r>
          </a:p>
          <a:p>
            <a:pPr lvl="1"/>
            <a:r>
              <a:rPr lang="en-US" dirty="0" smtClean="0"/>
              <a:t>Pros: less variability and thus more reliable error estimation</a:t>
            </a:r>
          </a:p>
          <a:p>
            <a:pPr lvl="1"/>
            <a:r>
              <a:rPr lang="en-US" dirty="0" smtClean="0"/>
              <a:t>Cons: takes longer time</a:t>
            </a:r>
          </a:p>
          <a:p>
            <a:pPr lvl="1"/>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19</a:t>
            </a:fld>
            <a:endParaRPr lang="en-US"/>
          </a:p>
        </p:txBody>
      </p:sp>
    </p:spTree>
    <p:extLst>
      <p:ext uri="{BB962C8B-B14F-4D97-AF65-F5344CB8AC3E}">
        <p14:creationId xmlns:p14="http://schemas.microsoft.com/office/powerpoint/2010/main" val="21491890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Model </a:t>
            </a:r>
            <a:r>
              <a:rPr lang="en-US" dirty="0" err="1" smtClean="0"/>
              <a:t>overfitting</a:t>
            </a:r>
            <a:endParaRPr lang="en-US" dirty="0" smtClean="0"/>
          </a:p>
          <a:p>
            <a:pPr lvl="1"/>
            <a:r>
              <a:rPr lang="en-US" dirty="0" smtClean="0"/>
              <a:t>Model evaluation methods and metrics</a:t>
            </a:r>
          </a:p>
          <a:p>
            <a:pPr lvl="1"/>
            <a:r>
              <a:rPr lang="en-US" dirty="0" smtClean="0"/>
              <a:t>Model comparison and selection</a:t>
            </a:r>
          </a:p>
          <a:p>
            <a:pPr lvl="1"/>
            <a:r>
              <a:rPr lang="en-US" dirty="0" smtClean="0"/>
              <a:t>Reproducible research</a:t>
            </a:r>
          </a:p>
          <a:p>
            <a:pPr lvl="1"/>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2</a:t>
            </a:fld>
            <a:endParaRPr lang="en-US"/>
          </a:p>
        </p:txBody>
      </p:sp>
    </p:spTree>
    <p:extLst>
      <p:ext uri="{BB962C8B-B14F-4D97-AF65-F5344CB8AC3E}">
        <p14:creationId xmlns:p14="http://schemas.microsoft.com/office/powerpoint/2010/main" val="2297035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model evaluation methods to choose?</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dirty="0" smtClean="0"/>
              <a:t>CV is the standard method</a:t>
            </a:r>
          </a:p>
          <a:p>
            <a:r>
              <a:rPr lang="en-US" dirty="0" smtClean="0"/>
              <a:t>When data set is huge, hold-out test can save time</a:t>
            </a:r>
          </a:p>
          <a:p>
            <a:r>
              <a:rPr lang="en-US" dirty="0" smtClean="0"/>
              <a:t>When data set is small, leave-one-out can be considered</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20</a:t>
            </a:fld>
            <a:endParaRPr lang="en-US"/>
          </a:p>
        </p:txBody>
      </p:sp>
    </p:spTree>
    <p:extLst>
      <p:ext uri="{BB962C8B-B14F-4D97-AF65-F5344CB8AC3E}">
        <p14:creationId xmlns:p14="http://schemas.microsoft.com/office/powerpoint/2010/main" val="1924471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compare variability in CV and hold-out test results</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smtClean="0"/>
              <a:t>Use J48 and Titanic data, build a model, then do 5-fold CV five times. Each time, change random seeds to re-shuffle the data, e.g. choose random seeds as 10</a:t>
            </a:r>
            <a:r>
              <a:rPr lang="en-US" dirty="0"/>
              <a:t>, then 20, 30, 40, </a:t>
            </a:r>
            <a:r>
              <a:rPr lang="en-US" dirty="0" smtClean="0"/>
              <a:t>50. Report CV </a:t>
            </a:r>
            <a:r>
              <a:rPr lang="en-US" dirty="0"/>
              <a:t>accuracy </a:t>
            </a:r>
            <a:r>
              <a:rPr lang="en-US" dirty="0" smtClean="0"/>
              <a:t>for each test</a:t>
            </a:r>
            <a:endParaRPr lang="en-US" dirty="0"/>
          </a:p>
          <a:p>
            <a:r>
              <a:rPr lang="en-US" dirty="0" smtClean="0"/>
              <a:t>Then do 5 hold-out tests. Choose </a:t>
            </a:r>
            <a:r>
              <a:rPr lang="en-US" dirty="0"/>
              <a:t>percentage split 80%, change the random seed in the same way, </a:t>
            </a:r>
            <a:r>
              <a:rPr lang="en-US" dirty="0" smtClean="0"/>
              <a:t>and report the accuracies</a:t>
            </a:r>
            <a:endParaRPr lang="en-US" dirty="0"/>
          </a:p>
          <a:p>
            <a:r>
              <a:rPr lang="en-US" dirty="0"/>
              <a:t>Now compare </a:t>
            </a:r>
            <a:r>
              <a:rPr lang="en-US" dirty="0" smtClean="0"/>
              <a:t>the variability by calculating average accuracy and standard deviation</a:t>
            </a:r>
          </a:p>
          <a:p>
            <a:pPr lvl="1"/>
            <a:r>
              <a:rPr lang="en-US" dirty="0" smtClean="0"/>
              <a:t>hypothesis: hold-out test results have higher variability</a:t>
            </a:r>
            <a:endParaRPr lang="en-US" dirty="0"/>
          </a:p>
          <a:p>
            <a:pPr lvl="1"/>
            <a:r>
              <a:rPr lang="en-US" dirty="0" smtClean="0"/>
              <a:t>Does your result support this hypothesis?</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21</a:t>
            </a:fld>
            <a:endParaRPr lang="en-US"/>
          </a:p>
        </p:txBody>
      </p:sp>
    </p:spTree>
    <p:extLst>
      <p:ext uri="{BB962C8B-B14F-4D97-AF65-F5344CB8AC3E}">
        <p14:creationId xmlns:p14="http://schemas.microsoft.com/office/powerpoint/2010/main" val="223833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model performance</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smtClean="0"/>
              <a:t>Accuracy is the most common measure, but it has limitations, especially on skewed data set.</a:t>
            </a:r>
          </a:p>
          <a:p>
            <a:endParaRPr lang="en-US" dirty="0" smtClean="0"/>
          </a:p>
          <a:p>
            <a:r>
              <a:rPr lang="en-US" dirty="0"/>
              <a:t>Data set with similar number of examples in each category is “balanced</a:t>
            </a:r>
            <a:r>
              <a:rPr lang="en-US" dirty="0" smtClean="0"/>
              <a:t>”, otherwise “unbalanced” or “skewed”</a:t>
            </a:r>
            <a:endParaRPr lang="en-US" dirty="0"/>
          </a:p>
          <a:p>
            <a:endParaRPr lang="en-US" dirty="0"/>
          </a:p>
          <a:p>
            <a:r>
              <a:rPr lang="en-US" dirty="0" smtClean="0"/>
              <a:t>Titanic training data set is skewed with more negative examples than positive ones</a:t>
            </a:r>
          </a:p>
          <a:p>
            <a:pPr lvl="1"/>
            <a:r>
              <a:rPr lang="en-US" dirty="0" smtClean="0"/>
              <a:t>549 “0”: did not survive</a:t>
            </a:r>
          </a:p>
          <a:p>
            <a:pPr lvl="1"/>
            <a:r>
              <a:rPr lang="en-US" dirty="0" smtClean="0"/>
              <a:t>342 “1”: survived</a:t>
            </a:r>
          </a:p>
        </p:txBody>
      </p:sp>
      <p:sp>
        <p:nvSpPr>
          <p:cNvPr id="4" name="Slide Number Placeholder 3"/>
          <p:cNvSpPr>
            <a:spLocks noGrp="1"/>
          </p:cNvSpPr>
          <p:nvPr>
            <p:ph type="sldNum" sz="quarter" idx="12"/>
          </p:nvPr>
        </p:nvSpPr>
        <p:spPr/>
        <p:txBody>
          <a:bodyPr/>
          <a:lstStyle/>
          <a:p>
            <a:fld id="{BAB21D98-504B-40C9-89BD-19D2B733F595}" type="slidenum">
              <a:rPr lang="en-US" smtClean="0"/>
              <a:t>22</a:t>
            </a:fld>
            <a:endParaRPr lang="en-US"/>
          </a:p>
        </p:txBody>
      </p:sp>
    </p:spTree>
    <p:extLst>
      <p:ext uri="{BB962C8B-B14F-4D97-AF65-F5344CB8AC3E}">
        <p14:creationId xmlns:p14="http://schemas.microsoft.com/office/powerpoint/2010/main" val="2024728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with accuracy measure</a:t>
            </a:r>
            <a:endParaRPr lang="en-US" dirty="0"/>
          </a:p>
        </p:txBody>
      </p:sp>
      <p:sp>
        <p:nvSpPr>
          <p:cNvPr id="3" name="Content Placeholder 2"/>
          <p:cNvSpPr>
            <a:spLocks noGrp="1"/>
          </p:cNvSpPr>
          <p:nvPr>
            <p:ph idx="1"/>
          </p:nvPr>
        </p:nvSpPr>
        <p:spPr/>
        <p:txBody>
          <a:bodyPr/>
          <a:lstStyle/>
          <a:p>
            <a:r>
              <a:rPr lang="en-US" dirty="0" smtClean="0"/>
              <a:t>We need to learn some fundamental concepts first:</a:t>
            </a:r>
          </a:p>
          <a:p>
            <a:pPr lvl="1"/>
            <a:r>
              <a:rPr lang="en-US" dirty="0" smtClean="0">
                <a:solidFill>
                  <a:srgbClr val="FF0000"/>
                </a:solidFill>
              </a:rPr>
              <a:t>Confusion matrix </a:t>
            </a:r>
            <a:r>
              <a:rPr lang="en-US" dirty="0" smtClean="0"/>
              <a:t>for two classes (can be extended to multiple classes)</a:t>
            </a:r>
            <a:endParaRPr lang="en-US" dirty="0"/>
          </a:p>
        </p:txBody>
      </p:sp>
      <p:graphicFrame>
        <p:nvGraphicFramePr>
          <p:cNvPr id="4" name="Group 31"/>
          <p:cNvGraphicFramePr>
            <a:graphicFrameLocks noGrp="1"/>
          </p:cNvGraphicFramePr>
          <p:nvPr>
            <p:extLst>
              <p:ext uri="{D42A27DB-BD31-4B8C-83A1-F6EECF244321}">
                <p14:modId xmlns:p14="http://schemas.microsoft.com/office/powerpoint/2010/main" val="825252468"/>
              </p:ext>
            </p:extLst>
          </p:nvPr>
        </p:nvGraphicFramePr>
        <p:xfrm>
          <a:off x="701566" y="3848099"/>
          <a:ext cx="5105400" cy="2057401"/>
        </p:xfrm>
        <a:graphic>
          <a:graphicData uri="http://schemas.openxmlformats.org/drawingml/2006/table">
            <a:tbl>
              <a:tblPr/>
              <a:tblGrid>
                <a:gridCol w="1276350"/>
                <a:gridCol w="1276350"/>
                <a:gridCol w="1276350"/>
                <a:gridCol w="1276350"/>
              </a:tblGrid>
              <a:tr h="485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0000"/>
                          </a:solidFill>
                          <a:effectLst/>
                          <a:latin typeface="Times New Roman" charset="0"/>
                          <a:cs typeface="Times New Roman"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504825">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cs typeface="Times New Roman" charset="0"/>
                        </a:rPr>
                        <a:t/>
                      </a:r>
                      <a:br>
                        <a:rPr kumimoji="0" lang="en-US" sz="2000" b="0" i="0" u="none" strike="noStrike" cap="none" normalizeH="0" baseline="0" dirty="0" smtClean="0">
                          <a:ln>
                            <a:noFill/>
                          </a:ln>
                          <a:solidFill>
                            <a:schemeClr val="tx1"/>
                          </a:solidFill>
                          <a:effectLst/>
                          <a:latin typeface="Times New Roman" charset="0"/>
                          <a:cs typeface="Times New Roman" charset="0"/>
                        </a:rPr>
                      </a:b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FF0000"/>
                          </a:solidFill>
                          <a:effectLst/>
                          <a:latin typeface="Times New Roman" charset="0"/>
                          <a:cs typeface="Times New Roman" charset="0"/>
                        </a:rPr>
                        <a:t>ACTUAL</a:t>
                      </a:r>
                      <a:br>
                        <a:rPr kumimoji="0" lang="en-US" sz="2000" b="0" i="0" u="none" strike="noStrike" cap="none" normalizeH="0" baseline="0" dirty="0" smtClean="0">
                          <a:ln>
                            <a:noFill/>
                          </a:ln>
                          <a:solidFill>
                            <a:srgbClr val="FF0000"/>
                          </a:solidFill>
                          <a:effectLst/>
                          <a:latin typeface="Times New Roman" charset="0"/>
                          <a:cs typeface="Times New Roman" charset="0"/>
                        </a:rPr>
                      </a:br>
                      <a:r>
                        <a:rPr kumimoji="0" lang="en-US" sz="2000" b="0" i="0" u="none" strike="noStrike" cap="none" normalizeH="0" baseline="0" dirty="0" smtClean="0">
                          <a:ln>
                            <a:noFill/>
                          </a:ln>
                          <a:solidFill>
                            <a:srgbClr val="FF0000"/>
                          </a:solidFill>
                          <a:effectLst/>
                          <a:latin typeface="Times New Roman" charset="0"/>
                          <a:cs typeface="Times New Roman"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cs typeface="Times New Roman"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cs typeface="Times New Roman"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cs typeface="Times New Roman"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cs typeface="Times New Roman"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cs typeface="Times New Roman"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charset="0"/>
                          <a:cs typeface="Times New Roman"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27"/>
          <p:cNvSpPr txBox="1">
            <a:spLocks noChangeArrowheads="1"/>
          </p:cNvSpPr>
          <p:nvPr/>
        </p:nvSpPr>
        <p:spPr bwMode="auto">
          <a:xfrm>
            <a:off x="6096000" y="3886200"/>
            <a:ext cx="2892972" cy="1785104"/>
          </a:xfrm>
          <a:prstGeom prst="rect">
            <a:avLst/>
          </a:prstGeom>
          <a:noFill/>
          <a:ln w="12700">
            <a:noFill/>
            <a:miter lim="800000"/>
            <a:headEnd/>
            <a:tailEnd/>
          </a:ln>
        </p:spPr>
        <p:txBody>
          <a:bodyPr wrap="square">
            <a:spAutoFit/>
          </a:bodyPr>
          <a:lstStyle/>
          <a:p>
            <a:pPr eaLnBrk="0" hangingPunct="0">
              <a:spcBef>
                <a:spcPct val="50000"/>
              </a:spcBef>
            </a:pPr>
            <a:r>
              <a:rPr lang="en-US" sz="2000" b="1" dirty="0">
                <a:latin typeface="Arial" charset="0"/>
              </a:rPr>
              <a:t>a: TP (true positive)</a:t>
            </a:r>
          </a:p>
          <a:p>
            <a:pPr eaLnBrk="0" hangingPunct="0">
              <a:spcBef>
                <a:spcPct val="50000"/>
              </a:spcBef>
            </a:pPr>
            <a:r>
              <a:rPr lang="en-US" sz="2000" b="1" dirty="0">
                <a:latin typeface="Arial" charset="0"/>
              </a:rPr>
              <a:t>b: FN (false negative)</a:t>
            </a:r>
          </a:p>
          <a:p>
            <a:pPr eaLnBrk="0" hangingPunct="0">
              <a:spcBef>
                <a:spcPct val="50000"/>
              </a:spcBef>
            </a:pPr>
            <a:r>
              <a:rPr lang="en-US" sz="2000" b="1" dirty="0">
                <a:latin typeface="Arial" charset="0"/>
              </a:rPr>
              <a:t>c: FP (false positive)</a:t>
            </a:r>
          </a:p>
          <a:p>
            <a:pPr eaLnBrk="0" hangingPunct="0">
              <a:spcBef>
                <a:spcPct val="50000"/>
              </a:spcBef>
            </a:pPr>
            <a:r>
              <a:rPr lang="en-US" sz="2000" b="1" dirty="0">
                <a:latin typeface="Arial" charset="0"/>
              </a:rPr>
              <a:t>d: TN (true negative)</a:t>
            </a:r>
          </a:p>
        </p:txBody>
      </p:sp>
      <p:sp>
        <p:nvSpPr>
          <p:cNvPr id="6" name="Slide Number Placeholder 5"/>
          <p:cNvSpPr>
            <a:spLocks noGrp="1"/>
          </p:cNvSpPr>
          <p:nvPr>
            <p:ph type="sldNum" sz="quarter" idx="12"/>
          </p:nvPr>
        </p:nvSpPr>
        <p:spPr/>
        <p:txBody>
          <a:bodyPr/>
          <a:lstStyle/>
          <a:p>
            <a:fld id="{BAB21D98-504B-40C9-89BD-19D2B733F595}" type="slidenum">
              <a:rPr lang="en-US" smtClean="0"/>
              <a:t>23</a:t>
            </a:fld>
            <a:endParaRPr lang="en-US"/>
          </a:p>
        </p:txBody>
      </p:sp>
    </p:spTree>
    <p:extLst>
      <p:ext uri="{BB962C8B-B14F-4D97-AF65-F5344CB8AC3E}">
        <p14:creationId xmlns:p14="http://schemas.microsoft.com/office/powerpoint/2010/main" val="1358100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normAutofit fontScale="90000"/>
          </a:bodyPr>
          <a:lstStyle/>
          <a:p>
            <a:r>
              <a:rPr lang="en-US" altLang="en-US" dirty="0" smtClean="0"/>
              <a:t>Accuracy definition based on confusion matrix</a:t>
            </a:r>
            <a:endParaRPr lang="en-US" altLang="en-US" dirty="0"/>
          </a:p>
        </p:txBody>
      </p:sp>
      <p:sp>
        <p:nvSpPr>
          <p:cNvPr id="964611" name="Rectangle 3"/>
          <p:cNvSpPr>
            <a:spLocks noGrp="1" noChangeArrowheads="1"/>
          </p:cNvSpPr>
          <p:nvPr>
            <p:ph type="body" idx="1"/>
          </p:nvPr>
        </p:nvSpPr>
        <p:spPr/>
        <p:txBody>
          <a:bodyPr/>
          <a:lstStyle/>
          <a:p>
            <a:endParaRPr lang="en-US" altLang="en-US" dirty="0"/>
          </a:p>
          <a:p>
            <a:endParaRPr lang="en-US" altLang="en-US" dirty="0"/>
          </a:p>
          <a:p>
            <a:endParaRPr lang="en-US" altLang="en-US" dirty="0"/>
          </a:p>
          <a:p>
            <a:endParaRPr lang="en-US" altLang="en-US" dirty="0"/>
          </a:p>
          <a:p>
            <a:endParaRPr lang="en-US" altLang="en-US" dirty="0"/>
          </a:p>
          <a:p>
            <a:r>
              <a:rPr lang="en-US" altLang="en-US" dirty="0" smtClean="0"/>
              <a:t>Most </a:t>
            </a:r>
            <a:r>
              <a:rPr lang="en-US" altLang="en-US" dirty="0"/>
              <a:t>widely-used metric:</a:t>
            </a:r>
          </a:p>
          <a:p>
            <a:endParaRPr lang="en-US" altLang="en-US" dirty="0"/>
          </a:p>
        </p:txBody>
      </p:sp>
      <p:graphicFrame>
        <p:nvGraphicFramePr>
          <p:cNvPr id="964612" name="Group 4"/>
          <p:cNvGraphicFramePr>
            <a:graphicFrameLocks noGrp="1"/>
          </p:cNvGraphicFramePr>
          <p:nvPr>
            <p:extLst>
              <p:ext uri="{D42A27DB-BD31-4B8C-83A1-F6EECF244321}">
                <p14:modId xmlns:p14="http://schemas.microsoft.com/office/powerpoint/2010/main" val="4011275770"/>
              </p:ext>
            </p:extLst>
          </p:nvPr>
        </p:nvGraphicFramePr>
        <p:xfrm>
          <a:off x="1524000" y="1673860"/>
          <a:ext cx="6096000" cy="2821940"/>
        </p:xfrm>
        <a:graphic>
          <a:graphicData uri="http://schemas.openxmlformats.org/drawingml/2006/table">
            <a:tbl>
              <a:tblPr/>
              <a:tblGrid>
                <a:gridCol w="1524000"/>
                <a:gridCol w="1524000"/>
                <a:gridCol w="1524000"/>
                <a:gridCol w="1524000"/>
              </a:tblGrid>
              <a:tr h="6604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rgbClr val="FF0000"/>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chemeClr val="tx1"/>
                          </a:solidFill>
                          <a:effectLst/>
                          <a:latin typeface="Arial" charset="0"/>
                        </a:rPr>
                        <a:t/>
                      </a:r>
                      <a:br>
                        <a:rPr kumimoji="0" lang="en-US" altLang="en-US" sz="2400" b="0" i="0" u="none" strike="noStrike" cap="none" normalizeH="0" baseline="0" dirty="0" smtClean="0">
                          <a:ln>
                            <a:noFill/>
                          </a:ln>
                          <a:solidFill>
                            <a:schemeClr val="tx1"/>
                          </a:solidFill>
                          <a:effectLst/>
                          <a:latin typeface="Arial" charset="0"/>
                        </a:rPr>
                      </a:br>
                      <a:endParaRPr kumimoji="0" lang="en-US" altLang="en-US" sz="2400" b="0"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rgbClr val="FF0000"/>
                          </a:solidFill>
                          <a:effectLst/>
                          <a:latin typeface="Arial" charset="0"/>
                        </a:rPr>
                        <a:t>ACTUAL</a:t>
                      </a:r>
                      <a:br>
                        <a:rPr kumimoji="0" lang="en-US" altLang="en-US" sz="2400" b="0" i="0" u="none" strike="noStrike" cap="none" normalizeH="0" baseline="0" dirty="0" smtClean="0">
                          <a:ln>
                            <a:noFill/>
                          </a:ln>
                          <a:solidFill>
                            <a:srgbClr val="FF0000"/>
                          </a:solidFill>
                          <a:effectLst/>
                          <a:latin typeface="Arial" charset="0"/>
                        </a:rPr>
                      </a:br>
                      <a:r>
                        <a:rPr kumimoji="0" lang="en-US" altLang="en-US" sz="2400" b="0" i="0" u="none" strike="noStrike" cap="none" normalizeH="0" baseline="0" dirty="0" smtClean="0">
                          <a:ln>
                            <a:noFill/>
                          </a:ln>
                          <a:solidFill>
                            <a:srgbClr val="FF0000"/>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smtClean="0">
                          <a:ln>
                            <a:noFill/>
                          </a:ln>
                          <a:solidFill>
                            <a:schemeClr val="tx1"/>
                          </a:solidFill>
                          <a:effectLst/>
                          <a:latin typeface="Arial" charset="0"/>
                        </a:rPr>
                        <a:t>a</a:t>
                      </a:r>
                      <a:br>
                        <a:rPr kumimoji="0" lang="en-US" altLang="en-US" sz="2000" b="0" i="0" u="none" strike="noStrike" cap="none" normalizeH="0" baseline="0" dirty="0" smtClean="0">
                          <a:ln>
                            <a:noFill/>
                          </a:ln>
                          <a:solidFill>
                            <a:schemeClr val="tx1"/>
                          </a:solidFill>
                          <a:effectLst/>
                          <a:latin typeface="Arial" charset="0"/>
                        </a:rPr>
                      </a:br>
                      <a:r>
                        <a:rPr kumimoji="0" lang="en-US" altLang="en-US" sz="2000" b="0" i="0" u="none" strike="noStrike" cap="none" normalizeH="0" baseline="0" dirty="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b</a:t>
                      </a:r>
                      <a:br>
                        <a:rPr kumimoji="0" lang="en-US" altLang="en-US" sz="2000" b="0" i="0" u="none" strike="noStrike" cap="none" normalizeH="0" baseline="0" smtClean="0">
                          <a:ln>
                            <a:noFill/>
                          </a:ln>
                          <a:solidFill>
                            <a:schemeClr val="tx1"/>
                          </a:solidFill>
                          <a:effectLst/>
                          <a:latin typeface="Arial" charset="0"/>
                        </a:rPr>
                      </a:br>
                      <a:r>
                        <a:rPr kumimoji="0" lang="en-US" altLang="en-US" sz="2000" b="0" i="0" u="none" strike="noStrike" cap="none" normalizeH="0" baseline="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a:t>
                      </a:r>
                      <a:br>
                        <a:rPr kumimoji="0" lang="en-US" altLang="en-US" sz="2000" b="0" i="0" u="none" strike="noStrike" cap="none" normalizeH="0" baseline="0" smtClean="0">
                          <a:ln>
                            <a:noFill/>
                          </a:ln>
                          <a:solidFill>
                            <a:schemeClr val="tx1"/>
                          </a:solidFill>
                          <a:effectLst/>
                          <a:latin typeface="Arial" charset="0"/>
                        </a:rPr>
                      </a:br>
                      <a:r>
                        <a:rPr kumimoji="0" lang="en-US" altLang="en-US" sz="2000" b="0" i="0" u="none" strike="noStrike" cap="none" normalizeH="0" baseline="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smtClean="0">
                          <a:ln>
                            <a:noFill/>
                          </a:ln>
                          <a:solidFill>
                            <a:schemeClr val="tx1"/>
                          </a:solidFill>
                          <a:effectLst/>
                          <a:latin typeface="Arial" charset="0"/>
                        </a:rPr>
                        <a:t>d</a:t>
                      </a:r>
                      <a:br>
                        <a:rPr kumimoji="0" lang="en-US" altLang="en-US" sz="2000" b="0" i="0" u="none" strike="noStrike" cap="none" normalizeH="0" baseline="0" dirty="0" smtClean="0">
                          <a:ln>
                            <a:noFill/>
                          </a:ln>
                          <a:solidFill>
                            <a:schemeClr val="tx1"/>
                          </a:solidFill>
                          <a:effectLst/>
                          <a:latin typeface="Arial" charset="0"/>
                        </a:rPr>
                      </a:br>
                      <a:r>
                        <a:rPr kumimoji="0" lang="en-US" altLang="en-US" sz="2000" b="0" i="0" u="none" strike="noStrike" cap="none" normalizeH="0" baseline="0" dirty="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64635" name="Object 27"/>
          <p:cNvGraphicFramePr>
            <a:graphicFrameLocks noChangeAspect="1"/>
          </p:cNvGraphicFramePr>
          <p:nvPr>
            <p:extLst>
              <p:ext uri="{D42A27DB-BD31-4B8C-83A1-F6EECF244321}">
                <p14:modId xmlns:p14="http://schemas.microsoft.com/office/powerpoint/2010/main" val="3383734151"/>
              </p:ext>
            </p:extLst>
          </p:nvPr>
        </p:nvGraphicFramePr>
        <p:xfrm>
          <a:off x="1295400" y="5410200"/>
          <a:ext cx="6756396" cy="922337"/>
        </p:xfrm>
        <a:graphic>
          <a:graphicData uri="http://schemas.openxmlformats.org/presentationml/2006/ole">
            <mc:AlternateContent xmlns:mc="http://schemas.openxmlformats.org/markup-compatibility/2006">
              <mc:Choice xmlns:v="urn:schemas-microsoft-com:vml" Requires="v">
                <p:oleObj spid="_x0000_s1187" name="Equation" r:id="rId3" imgW="2882880" imgH="393480" progId="Equation.3">
                  <p:embed/>
                </p:oleObj>
              </mc:Choice>
              <mc:Fallback>
                <p:oleObj name="Equation" r:id="rId3" imgW="2882880" imgH="393480" progId="Equation.3">
                  <p:embed/>
                  <p:pic>
                    <p:nvPicPr>
                      <p:cNvPr id="0" name=""/>
                      <p:cNvPicPr>
                        <a:picLocks noChangeAspect="1" noChangeArrowheads="1"/>
                      </p:cNvPicPr>
                      <p:nvPr/>
                    </p:nvPicPr>
                    <p:blipFill>
                      <a:blip r:embed="rId4"/>
                      <a:srcRect/>
                      <a:stretch>
                        <a:fillRect/>
                      </a:stretch>
                    </p:blipFill>
                    <p:spPr bwMode="auto">
                      <a:xfrm>
                        <a:off x="1295400" y="5410200"/>
                        <a:ext cx="6756396" cy="922337"/>
                      </a:xfrm>
                      <a:prstGeom prst="rect">
                        <a:avLst/>
                      </a:prstGeom>
                      <a:solidFill>
                        <a:schemeClr val="tx1"/>
                      </a:solid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fld id="{BAB21D98-504B-40C9-89BD-19D2B733F595}" type="slidenum">
              <a:rPr lang="en-US" smtClean="0"/>
              <a:t>24</a:t>
            </a:fld>
            <a:endParaRPr lang="en-US"/>
          </a:p>
        </p:txBody>
      </p:sp>
    </p:spTree>
    <p:extLst>
      <p:ext uri="{BB962C8B-B14F-4D97-AF65-F5344CB8AC3E}">
        <p14:creationId xmlns:p14="http://schemas.microsoft.com/office/powerpoint/2010/main" val="17436449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ltLang="en-US"/>
              <a:t>Limitation of Accuracy</a:t>
            </a:r>
          </a:p>
        </p:txBody>
      </p:sp>
      <p:sp>
        <p:nvSpPr>
          <p:cNvPr id="965635" name="Rectangle 3"/>
          <p:cNvSpPr>
            <a:spLocks noGrp="1" noChangeArrowheads="1"/>
          </p:cNvSpPr>
          <p:nvPr>
            <p:ph type="body" idx="1"/>
          </p:nvPr>
        </p:nvSpPr>
        <p:spPr/>
        <p:txBody>
          <a:bodyPr>
            <a:normAutofit lnSpcReduction="10000"/>
          </a:bodyPr>
          <a:lstStyle/>
          <a:p>
            <a:r>
              <a:rPr lang="en-US" altLang="en-US" dirty="0"/>
              <a:t>Consider a 2-class problem</a:t>
            </a:r>
          </a:p>
          <a:p>
            <a:pPr lvl="1"/>
            <a:r>
              <a:rPr lang="en-US" altLang="en-US" dirty="0"/>
              <a:t>Number of </a:t>
            </a:r>
            <a:r>
              <a:rPr lang="en-US" altLang="en-US" dirty="0" smtClean="0"/>
              <a:t>Class 0 </a:t>
            </a:r>
            <a:r>
              <a:rPr lang="en-US" altLang="en-US" dirty="0"/>
              <a:t>examples = 9990</a:t>
            </a:r>
          </a:p>
          <a:p>
            <a:pPr lvl="1"/>
            <a:r>
              <a:rPr lang="en-US" altLang="en-US" dirty="0"/>
              <a:t>Number of Class 1 examples = 10</a:t>
            </a:r>
          </a:p>
          <a:p>
            <a:pPr lvl="1"/>
            <a:endParaRPr lang="en-US" altLang="en-US" dirty="0"/>
          </a:p>
          <a:p>
            <a:r>
              <a:rPr lang="en-US" altLang="en-US" dirty="0"/>
              <a:t>If </a:t>
            </a:r>
            <a:r>
              <a:rPr lang="en-US" altLang="en-US" dirty="0" smtClean="0"/>
              <a:t>a model </a:t>
            </a:r>
            <a:r>
              <a:rPr lang="en-US" altLang="en-US" dirty="0"/>
              <a:t>predicts </a:t>
            </a:r>
            <a:r>
              <a:rPr lang="en-US" altLang="en-US" dirty="0" smtClean="0"/>
              <a:t>every test example as “0”, the model’s accuracy </a:t>
            </a:r>
            <a:r>
              <a:rPr lang="en-US" altLang="en-US" dirty="0"/>
              <a:t>is 9990/10000 = 99.9 %</a:t>
            </a:r>
          </a:p>
          <a:p>
            <a:pPr lvl="1"/>
            <a:r>
              <a:rPr lang="en-US" altLang="en-US" dirty="0"/>
              <a:t>Accuracy is misleading because </a:t>
            </a:r>
            <a:r>
              <a:rPr lang="en-US" altLang="en-US" dirty="0" smtClean="0"/>
              <a:t>the trivial model </a:t>
            </a:r>
            <a:r>
              <a:rPr lang="en-US" altLang="en-US" dirty="0"/>
              <a:t>does not detect any class 1 example</a:t>
            </a:r>
          </a:p>
          <a:p>
            <a:endParaRPr lang="en-US" altLang="en-US" dirty="0"/>
          </a:p>
          <a:p>
            <a:endParaRPr lang="en-US" altLang="en-US" dirty="0"/>
          </a:p>
        </p:txBody>
      </p:sp>
      <p:sp>
        <p:nvSpPr>
          <p:cNvPr id="2" name="Slide Number Placeholder 1"/>
          <p:cNvSpPr>
            <a:spLocks noGrp="1"/>
          </p:cNvSpPr>
          <p:nvPr>
            <p:ph type="sldNum" sz="quarter" idx="12"/>
          </p:nvPr>
        </p:nvSpPr>
        <p:spPr/>
        <p:txBody>
          <a:bodyPr/>
          <a:lstStyle/>
          <a:p>
            <a:fld id="{BAB21D98-504B-40C9-89BD-19D2B733F595}" type="slidenum">
              <a:rPr lang="en-US" smtClean="0"/>
              <a:t>25</a:t>
            </a:fld>
            <a:endParaRPr lang="en-US"/>
          </a:p>
        </p:txBody>
      </p:sp>
    </p:spTree>
    <p:extLst>
      <p:ext uri="{BB962C8B-B14F-4D97-AF65-F5344CB8AC3E}">
        <p14:creationId xmlns:p14="http://schemas.microsoft.com/office/powerpoint/2010/main" val="8834320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error</a:t>
            </a:r>
            <a:endParaRPr lang="en-US" dirty="0"/>
          </a:p>
        </p:txBody>
      </p:sp>
      <p:sp>
        <p:nvSpPr>
          <p:cNvPr id="3" name="Content Placeholder 2"/>
          <p:cNvSpPr>
            <a:spLocks noGrp="1"/>
          </p:cNvSpPr>
          <p:nvPr>
            <p:ph idx="1"/>
          </p:nvPr>
        </p:nvSpPr>
        <p:spPr>
          <a:xfrm>
            <a:off x="457200" y="1600201"/>
            <a:ext cx="8534400" cy="2514599"/>
          </a:xfrm>
        </p:spPr>
        <p:txBody>
          <a:bodyPr>
            <a:normAutofit/>
          </a:bodyPr>
          <a:lstStyle/>
          <a:p>
            <a:r>
              <a:rPr lang="en-US" sz="2800" dirty="0" smtClean="0"/>
              <a:t>Market analysis: to predict if a student is going to buy new computer or not.</a:t>
            </a:r>
          </a:p>
          <a:p>
            <a:r>
              <a:rPr lang="en-US" sz="2800" dirty="0" smtClean="0"/>
              <a:t>Prediction result in a confusion matrix:</a:t>
            </a:r>
            <a:endParaRPr lang="en-US" sz="2800" dirty="0"/>
          </a:p>
        </p:txBody>
      </p:sp>
      <p:graphicFrame>
        <p:nvGraphicFramePr>
          <p:cNvPr id="4" name="Group 89"/>
          <p:cNvGraphicFramePr>
            <a:graphicFrameLocks/>
          </p:cNvGraphicFramePr>
          <p:nvPr>
            <p:extLst>
              <p:ext uri="{D42A27DB-BD31-4B8C-83A1-F6EECF244321}">
                <p14:modId xmlns:p14="http://schemas.microsoft.com/office/powerpoint/2010/main" val="842328211"/>
              </p:ext>
            </p:extLst>
          </p:nvPr>
        </p:nvGraphicFramePr>
        <p:xfrm>
          <a:off x="762000" y="3429000"/>
          <a:ext cx="8077200" cy="1981200"/>
        </p:xfrm>
        <a:graphic>
          <a:graphicData uri="http://schemas.openxmlformats.org/drawingml/2006/table">
            <a:tbl>
              <a:tblPr/>
              <a:tblGrid>
                <a:gridCol w="2480227"/>
                <a:gridCol w="2392432"/>
                <a:gridCol w="2302807"/>
                <a:gridCol w="901734"/>
              </a:tblGrid>
              <a:tr h="301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predictions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r>
              <a:tr h="301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classes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total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7000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buy_computer = 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2500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total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6500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r>
            </a:tbl>
          </a:graphicData>
        </a:graphic>
      </p:graphicFrame>
      <p:sp>
        <p:nvSpPr>
          <p:cNvPr id="5" name="Oval 4"/>
          <p:cNvSpPr/>
          <p:nvPr/>
        </p:nvSpPr>
        <p:spPr bwMode="auto">
          <a:xfrm>
            <a:off x="4038600" y="4648200"/>
            <a:ext cx="685800" cy="304800"/>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 name="TextBox 5"/>
          <p:cNvSpPr txBox="1"/>
          <p:nvPr/>
        </p:nvSpPr>
        <p:spPr>
          <a:xfrm>
            <a:off x="1447800" y="5791200"/>
            <a:ext cx="3200400" cy="830997"/>
          </a:xfrm>
          <a:prstGeom prst="rect">
            <a:avLst/>
          </a:prstGeom>
          <a:noFill/>
        </p:spPr>
        <p:txBody>
          <a:bodyPr wrap="square" rtlCol="0">
            <a:spAutoFit/>
          </a:bodyPr>
          <a:lstStyle/>
          <a:p>
            <a:r>
              <a:rPr lang="en-US" sz="2400" dirty="0" smtClean="0"/>
              <a:t>False positive: wrong targets</a:t>
            </a:r>
            <a:endParaRPr lang="en-US" sz="2400" dirty="0"/>
          </a:p>
        </p:txBody>
      </p:sp>
      <p:cxnSp>
        <p:nvCxnSpPr>
          <p:cNvPr id="7" name="Straight Arrow Connector 6"/>
          <p:cNvCxnSpPr>
            <a:endCxn id="5" idx="2"/>
          </p:cNvCxnSpPr>
          <p:nvPr/>
        </p:nvCxnSpPr>
        <p:spPr bwMode="auto">
          <a:xfrm flipV="1">
            <a:off x="2895600" y="4800600"/>
            <a:ext cx="114300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Oval 7"/>
          <p:cNvSpPr/>
          <p:nvPr/>
        </p:nvSpPr>
        <p:spPr bwMode="auto">
          <a:xfrm>
            <a:off x="6477000" y="4267200"/>
            <a:ext cx="685800" cy="304800"/>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9" name="TextBox 8"/>
          <p:cNvSpPr txBox="1"/>
          <p:nvPr/>
        </p:nvSpPr>
        <p:spPr>
          <a:xfrm>
            <a:off x="5334000" y="5754469"/>
            <a:ext cx="4114800" cy="830997"/>
          </a:xfrm>
          <a:prstGeom prst="rect">
            <a:avLst/>
          </a:prstGeom>
          <a:noFill/>
        </p:spPr>
        <p:txBody>
          <a:bodyPr wrap="square" rtlCol="0">
            <a:spAutoFit/>
          </a:bodyPr>
          <a:lstStyle/>
          <a:p>
            <a:r>
              <a:rPr lang="en-US" sz="2400" dirty="0" smtClean="0"/>
              <a:t>False negative: missed customers</a:t>
            </a:r>
            <a:endParaRPr lang="en-US" sz="2400" dirty="0"/>
          </a:p>
        </p:txBody>
      </p:sp>
      <p:cxnSp>
        <p:nvCxnSpPr>
          <p:cNvPr id="10" name="Straight Arrow Connector 9"/>
          <p:cNvCxnSpPr>
            <a:endCxn id="8" idx="3"/>
          </p:cNvCxnSpPr>
          <p:nvPr/>
        </p:nvCxnSpPr>
        <p:spPr bwMode="auto">
          <a:xfrm rot="5400000" flipH="1" flipV="1">
            <a:off x="5704798" y="4994766"/>
            <a:ext cx="1340037" cy="4052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Slide Number Placeholder 10"/>
          <p:cNvSpPr>
            <a:spLocks noGrp="1"/>
          </p:cNvSpPr>
          <p:nvPr>
            <p:ph type="sldNum" sz="quarter" idx="12"/>
          </p:nvPr>
        </p:nvSpPr>
        <p:spPr/>
        <p:txBody>
          <a:bodyPr/>
          <a:lstStyle/>
          <a:p>
            <a:fld id="{BAB21D98-504B-40C9-89BD-19D2B733F595}" type="slidenum">
              <a:rPr lang="en-US" smtClean="0"/>
              <a:t>26</a:t>
            </a:fld>
            <a:endParaRPr lang="en-US"/>
          </a:p>
        </p:txBody>
      </p:sp>
    </p:spTree>
    <p:extLst>
      <p:ext uri="{BB962C8B-B14F-4D97-AF65-F5344CB8AC3E}">
        <p14:creationId xmlns:p14="http://schemas.microsoft.com/office/powerpoint/2010/main" val="414735417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type of error matters more?</a:t>
            </a:r>
            <a:endParaRPr lang="en-US" dirty="0"/>
          </a:p>
        </p:txBody>
      </p:sp>
      <p:sp>
        <p:nvSpPr>
          <p:cNvPr id="3" name="Content Placeholder 2"/>
          <p:cNvSpPr>
            <a:spLocks noGrp="1"/>
          </p:cNvSpPr>
          <p:nvPr>
            <p:ph idx="1"/>
          </p:nvPr>
        </p:nvSpPr>
        <p:spPr/>
        <p:txBody>
          <a:bodyPr>
            <a:normAutofit lnSpcReduction="10000"/>
          </a:bodyPr>
          <a:lstStyle/>
          <a:p>
            <a:r>
              <a:rPr lang="en-US" dirty="0" smtClean="0"/>
              <a:t>For a company, one type of error might be more costly than the other. </a:t>
            </a:r>
          </a:p>
          <a:p>
            <a:pPr lvl="1"/>
            <a:r>
              <a:rPr lang="en-US" dirty="0" err="1" smtClean="0"/>
              <a:t>Eg</a:t>
            </a:r>
            <a:r>
              <a:rPr lang="en-US" dirty="0" smtClean="0"/>
              <a:t>. One would rather send out more coupons than missing a potential buyer.</a:t>
            </a:r>
          </a:p>
          <a:p>
            <a:pPr lvl="1"/>
            <a:r>
              <a:rPr lang="en-US" dirty="0" smtClean="0"/>
              <a:t>E.g. one would rather tolerate some junk mail in inbox than risking misclassify a regular mail to junk.</a:t>
            </a:r>
          </a:p>
          <a:p>
            <a:r>
              <a:rPr lang="en-US" dirty="0" smtClean="0"/>
              <a:t>The accuracy measure does not differentiate these two types of errors, but precision and recall would do.</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27</a:t>
            </a:fld>
            <a:endParaRPr lang="en-US"/>
          </a:p>
        </p:txBody>
      </p:sp>
    </p:spTree>
    <p:extLst>
      <p:ext uri="{BB962C8B-B14F-4D97-AF65-F5344CB8AC3E}">
        <p14:creationId xmlns:p14="http://schemas.microsoft.com/office/powerpoint/2010/main" val="15123906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recall</a:t>
            </a:r>
            <a:endParaRPr lang="en-US" dirty="0"/>
          </a:p>
        </p:txBody>
      </p:sp>
      <p:sp>
        <p:nvSpPr>
          <p:cNvPr id="3" name="Content Placeholder 2"/>
          <p:cNvSpPr>
            <a:spLocks noGrp="1"/>
          </p:cNvSpPr>
          <p:nvPr>
            <p:ph idx="1"/>
          </p:nvPr>
        </p:nvSpPr>
        <p:spPr/>
        <p:txBody>
          <a:bodyPr/>
          <a:lstStyle/>
          <a:p>
            <a:r>
              <a:rPr lang="en-US" dirty="0" smtClean="0"/>
              <a:t>Concepts borrowed from the information retrieval field.</a:t>
            </a:r>
          </a:p>
          <a:p>
            <a:r>
              <a:rPr lang="en-US" dirty="0" smtClean="0"/>
              <a:t>Define precision and recall on each category</a:t>
            </a:r>
            <a:endParaRPr lang="en-US" dirty="0"/>
          </a:p>
        </p:txBody>
      </p:sp>
      <p:graphicFrame>
        <p:nvGraphicFramePr>
          <p:cNvPr id="6" name="Group 4"/>
          <p:cNvGraphicFramePr>
            <a:graphicFrameLocks noGrp="1"/>
          </p:cNvGraphicFramePr>
          <p:nvPr>
            <p:extLst>
              <p:ext uri="{D42A27DB-BD31-4B8C-83A1-F6EECF244321}">
                <p14:modId xmlns:p14="http://schemas.microsoft.com/office/powerpoint/2010/main" val="4216977450"/>
              </p:ext>
            </p:extLst>
          </p:nvPr>
        </p:nvGraphicFramePr>
        <p:xfrm>
          <a:off x="1447800" y="3733800"/>
          <a:ext cx="6096000" cy="2821940"/>
        </p:xfrm>
        <a:graphic>
          <a:graphicData uri="http://schemas.openxmlformats.org/drawingml/2006/table">
            <a:tbl>
              <a:tblPr/>
              <a:tblGrid>
                <a:gridCol w="1524000"/>
                <a:gridCol w="1524000"/>
                <a:gridCol w="1524000"/>
                <a:gridCol w="1524000"/>
              </a:tblGrid>
              <a:tr h="6604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rgbClr val="FF0000"/>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chemeClr val="tx1"/>
                          </a:solidFill>
                          <a:effectLst/>
                          <a:latin typeface="Arial" charset="0"/>
                        </a:rPr>
                        <a:t/>
                      </a:r>
                      <a:br>
                        <a:rPr kumimoji="0" lang="en-US" altLang="en-US" sz="2400" b="0" i="0" u="none" strike="noStrike" cap="none" normalizeH="0" baseline="0" dirty="0" smtClean="0">
                          <a:ln>
                            <a:noFill/>
                          </a:ln>
                          <a:solidFill>
                            <a:schemeClr val="tx1"/>
                          </a:solidFill>
                          <a:effectLst/>
                          <a:latin typeface="Arial" charset="0"/>
                        </a:rPr>
                      </a:br>
                      <a:endParaRPr kumimoji="0" lang="en-US" altLang="en-US" sz="2400" b="0"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rgbClr val="FF0000"/>
                          </a:solidFill>
                          <a:effectLst/>
                          <a:latin typeface="Arial" charset="0"/>
                        </a:rPr>
                        <a:t>ACTUAL</a:t>
                      </a:r>
                      <a:br>
                        <a:rPr kumimoji="0" lang="en-US" altLang="en-US" sz="2400" b="0" i="0" u="none" strike="noStrike" cap="none" normalizeH="0" baseline="0" dirty="0" smtClean="0">
                          <a:ln>
                            <a:noFill/>
                          </a:ln>
                          <a:solidFill>
                            <a:srgbClr val="FF0000"/>
                          </a:solidFill>
                          <a:effectLst/>
                          <a:latin typeface="Arial" charset="0"/>
                        </a:rPr>
                      </a:br>
                      <a:r>
                        <a:rPr kumimoji="0" lang="en-US" altLang="en-US" sz="2400" b="0" i="0" u="none" strike="noStrike" cap="none" normalizeH="0" baseline="0" dirty="0" smtClean="0">
                          <a:ln>
                            <a:noFill/>
                          </a:ln>
                          <a:solidFill>
                            <a:srgbClr val="FF0000"/>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smtClean="0">
                          <a:ln>
                            <a:noFill/>
                          </a:ln>
                          <a:solidFill>
                            <a:schemeClr val="tx1"/>
                          </a:solidFill>
                          <a:effectLst/>
                          <a:latin typeface="Arial" charset="0"/>
                        </a:rPr>
                        <a:t>a</a:t>
                      </a:r>
                      <a:br>
                        <a:rPr kumimoji="0" lang="en-US" altLang="en-US" sz="2000" b="0" i="0" u="none" strike="noStrike" cap="none" normalizeH="0" baseline="0" dirty="0" smtClean="0">
                          <a:ln>
                            <a:noFill/>
                          </a:ln>
                          <a:solidFill>
                            <a:schemeClr val="tx1"/>
                          </a:solidFill>
                          <a:effectLst/>
                          <a:latin typeface="Arial" charset="0"/>
                        </a:rPr>
                      </a:br>
                      <a:r>
                        <a:rPr kumimoji="0" lang="en-US" altLang="en-US" sz="2000" b="0" i="0" u="none" strike="noStrike" cap="none" normalizeH="0" baseline="0" dirty="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b</a:t>
                      </a:r>
                      <a:br>
                        <a:rPr kumimoji="0" lang="en-US" altLang="en-US" sz="2000" b="0" i="0" u="none" strike="noStrike" cap="none" normalizeH="0" baseline="0" smtClean="0">
                          <a:ln>
                            <a:noFill/>
                          </a:ln>
                          <a:solidFill>
                            <a:schemeClr val="tx1"/>
                          </a:solidFill>
                          <a:effectLst/>
                          <a:latin typeface="Arial" charset="0"/>
                        </a:rPr>
                      </a:br>
                      <a:r>
                        <a:rPr kumimoji="0" lang="en-US" altLang="en-US" sz="2000" b="0" i="0" u="none" strike="noStrike" cap="none" normalizeH="0" baseline="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a:t>
                      </a:r>
                      <a:br>
                        <a:rPr kumimoji="0" lang="en-US" altLang="en-US" sz="2000" b="0" i="0" u="none" strike="noStrike" cap="none" normalizeH="0" baseline="0" smtClean="0">
                          <a:ln>
                            <a:noFill/>
                          </a:ln>
                          <a:solidFill>
                            <a:schemeClr val="tx1"/>
                          </a:solidFill>
                          <a:effectLst/>
                          <a:latin typeface="Arial" charset="0"/>
                        </a:rPr>
                      </a:br>
                      <a:r>
                        <a:rPr kumimoji="0" lang="en-US" altLang="en-US" sz="2000" b="0" i="0" u="none" strike="noStrike" cap="none" normalizeH="0" baseline="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smtClean="0">
                          <a:ln>
                            <a:noFill/>
                          </a:ln>
                          <a:solidFill>
                            <a:schemeClr val="tx1"/>
                          </a:solidFill>
                          <a:effectLst/>
                          <a:latin typeface="Arial" charset="0"/>
                        </a:rPr>
                        <a:t>d</a:t>
                      </a:r>
                      <a:br>
                        <a:rPr kumimoji="0" lang="en-US" altLang="en-US" sz="2000" b="0" i="0" u="none" strike="noStrike" cap="none" normalizeH="0" baseline="0" dirty="0" smtClean="0">
                          <a:ln>
                            <a:noFill/>
                          </a:ln>
                          <a:solidFill>
                            <a:schemeClr val="tx1"/>
                          </a:solidFill>
                          <a:effectLst/>
                          <a:latin typeface="Arial" charset="0"/>
                        </a:rPr>
                      </a:br>
                      <a:r>
                        <a:rPr kumimoji="0" lang="en-US" altLang="en-US" sz="2000" b="0" i="0" u="none" strike="noStrike" cap="none" normalizeH="0" baseline="0" dirty="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BAB21D98-504B-40C9-89BD-19D2B733F595}" type="slidenum">
              <a:rPr lang="en-US" smtClean="0"/>
              <a:t>28</a:t>
            </a:fld>
            <a:endParaRPr lang="en-US"/>
          </a:p>
        </p:txBody>
      </p:sp>
    </p:spTree>
    <p:extLst>
      <p:ext uri="{BB962C8B-B14F-4D97-AF65-F5344CB8AC3E}">
        <p14:creationId xmlns:p14="http://schemas.microsoft.com/office/powerpoint/2010/main" val="418193334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567470351"/>
              </p:ext>
            </p:extLst>
          </p:nvPr>
        </p:nvGraphicFramePr>
        <p:xfrm>
          <a:off x="2057400" y="1447800"/>
          <a:ext cx="5000625" cy="922338"/>
        </p:xfrm>
        <a:graphic>
          <a:graphicData uri="http://schemas.openxmlformats.org/presentationml/2006/ole">
            <mc:AlternateContent xmlns:mc="http://schemas.openxmlformats.org/markup-compatibility/2006">
              <mc:Choice xmlns:v="urn:schemas-microsoft-com:vml" Requires="v">
                <p:oleObj spid="_x0000_s12427" name="Equation" r:id="rId3" imgW="2133360" imgH="393480" progId="Equation.3">
                  <p:embed/>
                </p:oleObj>
              </mc:Choice>
              <mc:Fallback>
                <p:oleObj name="Equation" r:id="rId3" imgW="2133360" imgH="393480" progId="Equation.3">
                  <p:embed/>
                  <p:pic>
                    <p:nvPicPr>
                      <p:cNvPr id="0" name="Object 4"/>
                      <p:cNvPicPr>
                        <a:picLocks noChangeAspect="1" noChangeArrowheads="1"/>
                      </p:cNvPicPr>
                      <p:nvPr/>
                    </p:nvPicPr>
                    <p:blipFill>
                      <a:blip r:embed="rId4"/>
                      <a:srcRect/>
                      <a:stretch>
                        <a:fillRect/>
                      </a:stretch>
                    </p:blipFill>
                    <p:spPr bwMode="auto">
                      <a:xfrm>
                        <a:off x="2057400" y="1447800"/>
                        <a:ext cx="5000625" cy="922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Group 4"/>
          <p:cNvGraphicFramePr>
            <a:graphicFrameLocks noGrp="1"/>
          </p:cNvGraphicFramePr>
          <p:nvPr>
            <p:extLst>
              <p:ext uri="{D42A27DB-BD31-4B8C-83A1-F6EECF244321}">
                <p14:modId xmlns:p14="http://schemas.microsoft.com/office/powerpoint/2010/main" val="3419850373"/>
              </p:ext>
            </p:extLst>
          </p:nvPr>
        </p:nvGraphicFramePr>
        <p:xfrm>
          <a:off x="1447800" y="3733800"/>
          <a:ext cx="6096000" cy="2821940"/>
        </p:xfrm>
        <a:graphic>
          <a:graphicData uri="http://schemas.openxmlformats.org/drawingml/2006/table">
            <a:tbl>
              <a:tblPr/>
              <a:tblGrid>
                <a:gridCol w="1524000"/>
                <a:gridCol w="1524000"/>
                <a:gridCol w="1524000"/>
                <a:gridCol w="1524000"/>
              </a:tblGrid>
              <a:tr h="6604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rgbClr val="FF0000"/>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chemeClr val="tx1"/>
                          </a:solidFill>
                          <a:effectLst/>
                          <a:latin typeface="Arial" charset="0"/>
                        </a:rPr>
                        <a:t/>
                      </a:r>
                      <a:br>
                        <a:rPr kumimoji="0" lang="en-US" altLang="en-US" sz="2400" b="0" i="0" u="none" strike="noStrike" cap="none" normalizeH="0" baseline="0" dirty="0" smtClean="0">
                          <a:ln>
                            <a:noFill/>
                          </a:ln>
                          <a:solidFill>
                            <a:schemeClr val="tx1"/>
                          </a:solidFill>
                          <a:effectLst/>
                          <a:latin typeface="Arial" charset="0"/>
                        </a:rPr>
                      </a:br>
                      <a:endParaRPr kumimoji="0" lang="en-US" altLang="en-US" sz="2400" b="0"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rgbClr val="FF0000"/>
                          </a:solidFill>
                          <a:effectLst/>
                          <a:latin typeface="Arial" charset="0"/>
                        </a:rPr>
                        <a:t>ACTUAL</a:t>
                      </a:r>
                      <a:br>
                        <a:rPr kumimoji="0" lang="en-US" altLang="en-US" sz="2400" b="0" i="0" u="none" strike="noStrike" cap="none" normalizeH="0" baseline="0" dirty="0" smtClean="0">
                          <a:ln>
                            <a:noFill/>
                          </a:ln>
                          <a:solidFill>
                            <a:srgbClr val="FF0000"/>
                          </a:solidFill>
                          <a:effectLst/>
                          <a:latin typeface="Arial" charset="0"/>
                        </a:rPr>
                      </a:br>
                      <a:r>
                        <a:rPr kumimoji="0" lang="en-US" altLang="en-US" sz="2400" b="0" i="0" u="none" strike="noStrike" cap="none" normalizeH="0" baseline="0" dirty="0" smtClean="0">
                          <a:ln>
                            <a:noFill/>
                          </a:ln>
                          <a:solidFill>
                            <a:srgbClr val="FF0000"/>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smtClean="0">
                          <a:ln>
                            <a:noFill/>
                          </a:ln>
                          <a:solidFill>
                            <a:schemeClr val="tx1"/>
                          </a:solidFill>
                          <a:effectLst/>
                          <a:latin typeface="Arial" charset="0"/>
                        </a:rPr>
                        <a:t>a</a:t>
                      </a:r>
                      <a:br>
                        <a:rPr kumimoji="0" lang="en-US" altLang="en-US" sz="2000" b="0" i="0" u="none" strike="noStrike" cap="none" normalizeH="0" baseline="0" dirty="0" smtClean="0">
                          <a:ln>
                            <a:noFill/>
                          </a:ln>
                          <a:solidFill>
                            <a:schemeClr val="tx1"/>
                          </a:solidFill>
                          <a:effectLst/>
                          <a:latin typeface="Arial" charset="0"/>
                        </a:rPr>
                      </a:br>
                      <a:r>
                        <a:rPr kumimoji="0" lang="en-US" altLang="en-US" sz="2000" b="0" i="0" u="none" strike="noStrike" cap="none" normalizeH="0" baseline="0" dirty="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b</a:t>
                      </a:r>
                      <a:br>
                        <a:rPr kumimoji="0" lang="en-US" altLang="en-US" sz="2000" b="0" i="0" u="none" strike="noStrike" cap="none" normalizeH="0" baseline="0" smtClean="0">
                          <a:ln>
                            <a:noFill/>
                          </a:ln>
                          <a:solidFill>
                            <a:schemeClr val="tx1"/>
                          </a:solidFill>
                          <a:effectLst/>
                          <a:latin typeface="Arial" charset="0"/>
                        </a:rPr>
                      </a:br>
                      <a:r>
                        <a:rPr kumimoji="0" lang="en-US" altLang="en-US" sz="2000" b="0" i="0" u="none" strike="noStrike" cap="none" normalizeH="0" baseline="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a:t>
                      </a:r>
                      <a:br>
                        <a:rPr kumimoji="0" lang="en-US" altLang="en-US" sz="2000" b="0" i="0" u="none" strike="noStrike" cap="none" normalizeH="0" baseline="0" smtClean="0">
                          <a:ln>
                            <a:noFill/>
                          </a:ln>
                          <a:solidFill>
                            <a:schemeClr val="tx1"/>
                          </a:solidFill>
                          <a:effectLst/>
                          <a:latin typeface="Arial" charset="0"/>
                        </a:rPr>
                      </a:br>
                      <a:r>
                        <a:rPr kumimoji="0" lang="en-US" altLang="en-US" sz="2000" b="0" i="0" u="none" strike="noStrike" cap="none" normalizeH="0" baseline="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smtClean="0">
                          <a:ln>
                            <a:noFill/>
                          </a:ln>
                          <a:solidFill>
                            <a:schemeClr val="tx1"/>
                          </a:solidFill>
                          <a:effectLst/>
                          <a:latin typeface="Arial" charset="0"/>
                        </a:rPr>
                        <a:t>d</a:t>
                      </a:r>
                      <a:br>
                        <a:rPr kumimoji="0" lang="en-US" altLang="en-US" sz="2000" b="0" i="0" u="none" strike="noStrike" cap="none" normalizeH="0" baseline="0" dirty="0" smtClean="0">
                          <a:ln>
                            <a:noFill/>
                          </a:ln>
                          <a:solidFill>
                            <a:schemeClr val="tx1"/>
                          </a:solidFill>
                          <a:effectLst/>
                          <a:latin typeface="Arial" charset="0"/>
                        </a:rPr>
                      </a:br>
                      <a:r>
                        <a:rPr kumimoji="0" lang="en-US" altLang="en-US" sz="2000" b="0" i="0" u="none" strike="noStrike" cap="none" normalizeH="0" baseline="0" dirty="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914400" y="2667000"/>
            <a:ext cx="8229600" cy="461665"/>
          </a:xfrm>
          <a:prstGeom prst="rect">
            <a:avLst/>
          </a:prstGeom>
          <a:noFill/>
        </p:spPr>
        <p:txBody>
          <a:bodyPr wrap="square" rtlCol="0">
            <a:spAutoFit/>
          </a:bodyPr>
          <a:lstStyle/>
          <a:p>
            <a:r>
              <a:rPr lang="en-US" sz="2400" dirty="0" smtClean="0"/>
              <a:t>Meaning: among all positive predictions, how many are correct?</a:t>
            </a:r>
            <a:endParaRPr lang="en-US" sz="2400" dirty="0"/>
          </a:p>
        </p:txBody>
      </p:sp>
      <p:sp>
        <p:nvSpPr>
          <p:cNvPr id="3" name="Slide Number Placeholder 2"/>
          <p:cNvSpPr>
            <a:spLocks noGrp="1"/>
          </p:cNvSpPr>
          <p:nvPr>
            <p:ph type="sldNum" sz="quarter" idx="12"/>
          </p:nvPr>
        </p:nvSpPr>
        <p:spPr/>
        <p:txBody>
          <a:bodyPr/>
          <a:lstStyle/>
          <a:p>
            <a:fld id="{BAB21D98-504B-40C9-89BD-19D2B733F595}" type="slidenum">
              <a:rPr lang="en-US" smtClean="0"/>
              <a:t>29</a:t>
            </a:fld>
            <a:endParaRPr lang="en-US"/>
          </a:p>
        </p:txBody>
      </p:sp>
    </p:spTree>
    <p:extLst>
      <p:ext uri="{BB962C8B-B14F-4D97-AF65-F5344CB8AC3E}">
        <p14:creationId xmlns:p14="http://schemas.microsoft.com/office/powerpoint/2010/main" val="354385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Overfitting</a:t>
            </a:r>
            <a:endParaRPr lang="en-US" dirty="0"/>
          </a:p>
        </p:txBody>
      </p:sp>
      <p:sp>
        <p:nvSpPr>
          <p:cNvPr id="3" name="Content Placeholder 2"/>
          <p:cNvSpPr>
            <a:spLocks noGrp="1"/>
          </p:cNvSpPr>
          <p:nvPr>
            <p:ph idx="1"/>
          </p:nvPr>
        </p:nvSpPr>
        <p:spPr/>
        <p:txBody>
          <a:bodyPr>
            <a:normAutofit lnSpcReduction="10000"/>
          </a:bodyPr>
          <a:lstStyle/>
          <a:p>
            <a:r>
              <a:rPr lang="en-US" dirty="0" smtClean="0"/>
              <a:t>Two fundamental concepts</a:t>
            </a:r>
          </a:p>
          <a:p>
            <a:pPr lvl="1"/>
            <a:r>
              <a:rPr lang="en-US" b="1" dirty="0" smtClean="0"/>
              <a:t>Training error</a:t>
            </a:r>
            <a:r>
              <a:rPr lang="en-US" dirty="0" smtClean="0"/>
              <a:t>: train a model (e.g. a decision tree) on a training set, then test the model on the same training set. The error rate is called “training error”, which measures how well the model fits the training data.</a:t>
            </a:r>
          </a:p>
          <a:p>
            <a:pPr lvl="1"/>
            <a:r>
              <a:rPr lang="en-US" b="1" dirty="0" smtClean="0">
                <a:solidFill>
                  <a:srgbClr val="FFFFFF"/>
                </a:solidFill>
              </a:rPr>
              <a:t>Test error</a:t>
            </a:r>
            <a:r>
              <a:rPr lang="en-US" dirty="0" smtClean="0"/>
              <a:t>: test the model on a test set that is different from the training set. The error rate is called “test error”, which measures how well the model </a:t>
            </a:r>
            <a:r>
              <a:rPr lang="en-US" dirty="0" smtClean="0">
                <a:solidFill>
                  <a:srgbClr val="FFFFFF"/>
                </a:solidFill>
              </a:rPr>
              <a:t>generalizes </a:t>
            </a:r>
            <a:r>
              <a:rPr lang="en-US" dirty="0" smtClean="0"/>
              <a:t>to new, unseen data.</a:t>
            </a:r>
          </a:p>
          <a:p>
            <a:endParaRPr lang="en-US" dirty="0"/>
          </a:p>
          <a:p>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3</a:t>
            </a:fld>
            <a:endParaRPr lang="en-US"/>
          </a:p>
        </p:txBody>
      </p:sp>
    </p:spTree>
    <p:extLst>
      <p:ext uri="{BB962C8B-B14F-4D97-AF65-F5344CB8AC3E}">
        <p14:creationId xmlns:p14="http://schemas.microsoft.com/office/powerpoint/2010/main" val="14777396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225762480"/>
              </p:ext>
            </p:extLst>
          </p:nvPr>
        </p:nvGraphicFramePr>
        <p:xfrm>
          <a:off x="2251075" y="1447800"/>
          <a:ext cx="4613275" cy="922338"/>
        </p:xfrm>
        <a:graphic>
          <a:graphicData uri="http://schemas.openxmlformats.org/presentationml/2006/ole">
            <mc:AlternateContent xmlns:mc="http://schemas.openxmlformats.org/markup-compatibility/2006">
              <mc:Choice xmlns:v="urn:schemas-microsoft-com:vml" Requires="v">
                <p:oleObj spid="_x0000_s13450" name="Equation" r:id="rId3" imgW="1968480" imgH="393480" progId="Equation.3">
                  <p:embed/>
                </p:oleObj>
              </mc:Choice>
              <mc:Fallback>
                <p:oleObj name="Equation" r:id="rId3" imgW="1968480" imgH="393480" progId="Equation.3">
                  <p:embed/>
                  <p:pic>
                    <p:nvPicPr>
                      <p:cNvPr id="0" name=""/>
                      <p:cNvPicPr>
                        <a:picLocks noChangeAspect="1" noChangeArrowheads="1"/>
                      </p:cNvPicPr>
                      <p:nvPr/>
                    </p:nvPicPr>
                    <p:blipFill>
                      <a:blip r:embed="rId4"/>
                      <a:srcRect/>
                      <a:stretch>
                        <a:fillRect/>
                      </a:stretch>
                    </p:blipFill>
                    <p:spPr bwMode="auto">
                      <a:xfrm>
                        <a:off x="2251075" y="1447800"/>
                        <a:ext cx="4613275" cy="9223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Group 4"/>
          <p:cNvGraphicFramePr>
            <a:graphicFrameLocks noGrp="1"/>
          </p:cNvGraphicFramePr>
          <p:nvPr>
            <p:extLst>
              <p:ext uri="{D42A27DB-BD31-4B8C-83A1-F6EECF244321}">
                <p14:modId xmlns:p14="http://schemas.microsoft.com/office/powerpoint/2010/main" val="3046131029"/>
              </p:ext>
            </p:extLst>
          </p:nvPr>
        </p:nvGraphicFramePr>
        <p:xfrm>
          <a:off x="1447800" y="3733800"/>
          <a:ext cx="6096000" cy="2821940"/>
        </p:xfrm>
        <a:graphic>
          <a:graphicData uri="http://schemas.openxmlformats.org/drawingml/2006/table">
            <a:tbl>
              <a:tblPr/>
              <a:tblGrid>
                <a:gridCol w="1524000"/>
                <a:gridCol w="1524000"/>
                <a:gridCol w="1524000"/>
                <a:gridCol w="1524000"/>
              </a:tblGrid>
              <a:tr h="6604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rgbClr val="FF0000"/>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685800">
                <a:tc rowSpan="3">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chemeClr val="tx1"/>
                          </a:solidFill>
                          <a:effectLst/>
                          <a:latin typeface="Arial" charset="0"/>
                        </a:rPr>
                        <a:t/>
                      </a:r>
                      <a:br>
                        <a:rPr kumimoji="0" lang="en-US" altLang="en-US" sz="2400" b="0" i="0" u="none" strike="noStrike" cap="none" normalizeH="0" baseline="0" dirty="0" smtClean="0">
                          <a:ln>
                            <a:noFill/>
                          </a:ln>
                          <a:solidFill>
                            <a:schemeClr val="tx1"/>
                          </a:solidFill>
                          <a:effectLst/>
                          <a:latin typeface="Arial" charset="0"/>
                        </a:rPr>
                      </a:br>
                      <a:endParaRPr kumimoji="0" lang="en-US" altLang="en-US" sz="2400" b="0"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400" b="0" i="0" u="none" strike="noStrike" cap="none" normalizeH="0" baseline="0" dirty="0" smtClean="0">
                          <a:ln>
                            <a:noFill/>
                          </a:ln>
                          <a:solidFill>
                            <a:srgbClr val="FF0000"/>
                          </a:solidFill>
                          <a:effectLst/>
                          <a:latin typeface="Arial" charset="0"/>
                        </a:rPr>
                        <a:t>ACTUAL</a:t>
                      </a:r>
                      <a:br>
                        <a:rPr kumimoji="0" lang="en-US" altLang="en-US" sz="2400" b="0" i="0" u="none" strike="noStrike" cap="none" normalizeH="0" baseline="0" dirty="0" smtClean="0">
                          <a:ln>
                            <a:noFill/>
                          </a:ln>
                          <a:solidFill>
                            <a:srgbClr val="FF0000"/>
                          </a:solidFill>
                          <a:effectLst/>
                          <a:latin typeface="Arial" charset="0"/>
                        </a:rPr>
                      </a:br>
                      <a:r>
                        <a:rPr kumimoji="0" lang="en-US" altLang="en-US" sz="2400" b="0" i="0" u="none" strike="noStrike" cap="none" normalizeH="0" baseline="0" dirty="0" smtClean="0">
                          <a:ln>
                            <a:noFill/>
                          </a:ln>
                          <a:solidFill>
                            <a:srgbClr val="FF0000"/>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3100">
                <a:tc vMerge="1">
                  <a:txBody>
                    <a:bodyPr/>
                    <a:lstStyle/>
                    <a:p>
                      <a:endParaRPr lang="en-US"/>
                    </a:p>
                  </a:txBody>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smtClean="0">
                          <a:ln>
                            <a:noFill/>
                          </a:ln>
                          <a:solidFill>
                            <a:schemeClr val="tx1"/>
                          </a:solidFill>
                          <a:effectLst/>
                          <a:latin typeface="Arial" charset="0"/>
                        </a:rPr>
                        <a:t>a</a:t>
                      </a:r>
                      <a:br>
                        <a:rPr kumimoji="0" lang="en-US" altLang="en-US" sz="2000" b="0" i="0" u="none" strike="noStrike" cap="none" normalizeH="0" baseline="0" dirty="0" smtClean="0">
                          <a:ln>
                            <a:noFill/>
                          </a:ln>
                          <a:solidFill>
                            <a:schemeClr val="tx1"/>
                          </a:solidFill>
                          <a:effectLst/>
                          <a:latin typeface="Arial" charset="0"/>
                        </a:rPr>
                      </a:br>
                      <a:r>
                        <a:rPr kumimoji="0" lang="en-US" altLang="en-US" sz="2000" b="0" i="0" u="none" strike="noStrike" cap="none" normalizeH="0" baseline="0" dirty="0" smtClean="0">
                          <a:ln>
                            <a:noFill/>
                          </a:ln>
                          <a:solidFill>
                            <a:srgbClr val="FF0000"/>
                          </a:solidFill>
                          <a:effectLst/>
                          <a:latin typeface="Arial" charset="0"/>
                        </a:rPr>
                        <a: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b</a:t>
                      </a:r>
                      <a:br>
                        <a:rPr kumimoji="0" lang="en-US" altLang="en-US" sz="2000" b="0" i="0" u="none" strike="noStrike" cap="none" normalizeH="0" baseline="0" smtClean="0">
                          <a:ln>
                            <a:noFill/>
                          </a:ln>
                          <a:solidFill>
                            <a:schemeClr val="tx1"/>
                          </a:solidFill>
                          <a:effectLst/>
                          <a:latin typeface="Arial" charset="0"/>
                        </a:rPr>
                      </a:br>
                      <a:r>
                        <a:rPr kumimoji="0" lang="en-US" altLang="en-US" sz="2000" b="0" i="0" u="none" strike="noStrike" cap="none" normalizeH="0" baseline="0" smtClean="0">
                          <a:ln>
                            <a:noFill/>
                          </a:ln>
                          <a:solidFill>
                            <a:srgbClr val="FF0000"/>
                          </a:solidFill>
                          <a:effectLst/>
                          <a:latin typeface="Arial" charset="0"/>
                        </a:rPr>
                        <a:t>(FN)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vMerge="1">
                  <a:txBody>
                    <a:bodyPr/>
                    <a:lstStyle/>
                    <a:p>
                      <a:endParaRPr lang="en-US"/>
                    </a:p>
                  </a:txBody>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smtClean="0">
                          <a:ln>
                            <a:noFill/>
                          </a:ln>
                          <a:solidFill>
                            <a:schemeClr val="tx1"/>
                          </a:solidFill>
                          <a:effectLst/>
                          <a:latin typeface="Arial" charset="0"/>
                        </a:rPr>
                        <a:t>c</a:t>
                      </a:r>
                      <a:br>
                        <a:rPr kumimoji="0" lang="en-US" altLang="en-US" sz="2000" b="0" i="0" u="none" strike="noStrike" cap="none" normalizeH="0" baseline="0" smtClean="0">
                          <a:ln>
                            <a:noFill/>
                          </a:ln>
                          <a:solidFill>
                            <a:schemeClr val="tx1"/>
                          </a:solidFill>
                          <a:effectLst/>
                          <a:latin typeface="Arial" charset="0"/>
                        </a:rPr>
                      </a:br>
                      <a:r>
                        <a:rPr kumimoji="0" lang="en-US" altLang="en-US" sz="2000" b="0" i="0" u="none" strike="noStrike" cap="none" normalizeH="0" baseline="0" smtClean="0">
                          <a:ln>
                            <a:noFill/>
                          </a:ln>
                          <a:solidFill>
                            <a:srgbClr val="FF0000"/>
                          </a:solidFill>
                          <a:effectLst/>
                          <a:latin typeface="Arial" charset="0"/>
                        </a:rPr>
                        <a:t>(FP)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charset="0"/>
                        </a:defRPr>
                      </a:lvl1pPr>
                      <a:lvl2pPr>
                        <a:spcBef>
                          <a:spcPct val="10000"/>
                        </a:spcBef>
                        <a:spcAft>
                          <a:spcPts val="400"/>
                        </a:spcAft>
                        <a:buClr>
                          <a:srgbClr val="0C7B9C"/>
                        </a:buClr>
                        <a:buSzPct val="100000"/>
                        <a:buFont typeface="Arial" charset="0"/>
                        <a:defRPr sz="2400">
                          <a:solidFill>
                            <a:schemeClr val="tx1"/>
                          </a:solidFill>
                          <a:latin typeface="Arial" charset="0"/>
                        </a:defRPr>
                      </a:lvl2pPr>
                      <a:lvl3pPr>
                        <a:spcBef>
                          <a:spcPct val="10000"/>
                        </a:spcBef>
                        <a:spcAft>
                          <a:spcPts val="400"/>
                        </a:spcAft>
                        <a:buClr>
                          <a:srgbClr val="0C7B9C"/>
                        </a:buClr>
                        <a:buSzPct val="70000"/>
                        <a:buFont typeface="Wingdings" pitchFamily="2" charset="2"/>
                        <a:defRPr sz="2000">
                          <a:solidFill>
                            <a:schemeClr val="tx1"/>
                          </a:solidFill>
                          <a:latin typeface="Arial" charset="0"/>
                        </a:defRPr>
                      </a:lvl3pPr>
                      <a:lvl4pPr>
                        <a:spcBef>
                          <a:spcPct val="20000"/>
                        </a:spcBef>
                        <a:buSzPct val="100000"/>
                        <a:defRPr>
                          <a:solidFill>
                            <a:schemeClr val="tx1"/>
                          </a:solidFill>
                          <a:latin typeface="Times New Roman" charset="0"/>
                        </a:defRPr>
                      </a:lvl4pPr>
                      <a:lvl5pPr>
                        <a:spcBef>
                          <a:spcPct val="20000"/>
                        </a:spcBef>
                        <a:buSzPct val="100000"/>
                        <a:defRPr>
                          <a:solidFill>
                            <a:schemeClr val="tx1"/>
                          </a:solidFill>
                          <a:latin typeface="Times New Roman" charset="0"/>
                        </a:defRPr>
                      </a:lvl5pPr>
                      <a:lvl6pPr eaLnBrk="0" fontAlgn="base" hangingPunct="0">
                        <a:spcBef>
                          <a:spcPct val="20000"/>
                        </a:spcBef>
                        <a:spcAft>
                          <a:spcPct val="0"/>
                        </a:spcAft>
                        <a:buSzPct val="100000"/>
                        <a:defRPr>
                          <a:solidFill>
                            <a:schemeClr val="tx1"/>
                          </a:solidFill>
                          <a:latin typeface="Times New Roman" charset="0"/>
                        </a:defRPr>
                      </a:lvl6pPr>
                      <a:lvl7pPr eaLnBrk="0" fontAlgn="base" hangingPunct="0">
                        <a:spcBef>
                          <a:spcPct val="20000"/>
                        </a:spcBef>
                        <a:spcAft>
                          <a:spcPct val="0"/>
                        </a:spcAft>
                        <a:buSzPct val="100000"/>
                        <a:defRPr>
                          <a:solidFill>
                            <a:schemeClr val="tx1"/>
                          </a:solidFill>
                          <a:latin typeface="Times New Roman" charset="0"/>
                        </a:defRPr>
                      </a:lvl7pPr>
                      <a:lvl8pPr eaLnBrk="0" fontAlgn="base" hangingPunct="0">
                        <a:spcBef>
                          <a:spcPct val="20000"/>
                        </a:spcBef>
                        <a:spcAft>
                          <a:spcPct val="0"/>
                        </a:spcAft>
                        <a:buSzPct val="100000"/>
                        <a:defRPr>
                          <a:solidFill>
                            <a:schemeClr val="tx1"/>
                          </a:solidFill>
                          <a:latin typeface="Times New Roman" charset="0"/>
                        </a:defRPr>
                      </a:lvl8pPr>
                      <a:lvl9pPr eaLnBrk="0" fontAlgn="base" hangingPunct="0">
                        <a:spcBef>
                          <a:spcPct val="20000"/>
                        </a:spcBef>
                        <a:spcAft>
                          <a:spcPct val="0"/>
                        </a:spcAft>
                        <a:buSzPct val="100000"/>
                        <a:defRPr>
                          <a:solidFill>
                            <a:schemeClr val="tx1"/>
                          </a:solidFill>
                          <a:latin typeface="Times New Roman"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smtClean="0">
                          <a:ln>
                            <a:noFill/>
                          </a:ln>
                          <a:solidFill>
                            <a:schemeClr val="tx1"/>
                          </a:solidFill>
                          <a:effectLst/>
                          <a:latin typeface="Arial" charset="0"/>
                        </a:rPr>
                        <a:t>d</a:t>
                      </a:r>
                      <a:br>
                        <a:rPr kumimoji="0" lang="en-US" altLang="en-US" sz="2000" b="0" i="0" u="none" strike="noStrike" cap="none" normalizeH="0" baseline="0" dirty="0" smtClean="0">
                          <a:ln>
                            <a:noFill/>
                          </a:ln>
                          <a:solidFill>
                            <a:schemeClr val="tx1"/>
                          </a:solidFill>
                          <a:effectLst/>
                          <a:latin typeface="Arial" charset="0"/>
                        </a:rPr>
                      </a:br>
                      <a:r>
                        <a:rPr kumimoji="0" lang="en-US" altLang="en-US" sz="2000" b="0" i="0" u="none" strike="noStrike" cap="none" normalizeH="0" baseline="0" dirty="0" smtClean="0">
                          <a:ln>
                            <a:noFill/>
                          </a:ln>
                          <a:solidFill>
                            <a:srgbClr val="FF0000"/>
                          </a:solidFill>
                          <a:effectLst/>
                          <a:latin typeface="Arial" charset="0"/>
                        </a:rPr>
                        <a:t>(TN)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914400" y="2667000"/>
            <a:ext cx="8229600" cy="830997"/>
          </a:xfrm>
          <a:prstGeom prst="rect">
            <a:avLst/>
          </a:prstGeom>
          <a:noFill/>
        </p:spPr>
        <p:txBody>
          <a:bodyPr wrap="square" rtlCol="0">
            <a:spAutoFit/>
          </a:bodyPr>
          <a:lstStyle/>
          <a:p>
            <a:r>
              <a:rPr lang="en-US" sz="2400" dirty="0" smtClean="0"/>
              <a:t>Meaning: among all positive examples, how many are correctly predicted?</a:t>
            </a:r>
            <a:endParaRPr lang="en-US" sz="2400" dirty="0"/>
          </a:p>
        </p:txBody>
      </p:sp>
      <p:sp>
        <p:nvSpPr>
          <p:cNvPr id="3" name="Slide Number Placeholder 2"/>
          <p:cNvSpPr>
            <a:spLocks noGrp="1"/>
          </p:cNvSpPr>
          <p:nvPr>
            <p:ph type="sldNum" sz="quarter" idx="12"/>
          </p:nvPr>
        </p:nvSpPr>
        <p:spPr/>
        <p:txBody>
          <a:bodyPr/>
          <a:lstStyle/>
          <a:p>
            <a:fld id="{BAB21D98-504B-40C9-89BD-19D2B733F595}" type="slidenum">
              <a:rPr lang="en-US" smtClean="0"/>
              <a:t>30</a:t>
            </a:fld>
            <a:endParaRPr lang="en-US"/>
          </a:p>
        </p:txBody>
      </p:sp>
    </p:spTree>
    <p:extLst>
      <p:ext uri="{BB962C8B-B14F-4D97-AF65-F5344CB8AC3E}">
        <p14:creationId xmlns:p14="http://schemas.microsoft.com/office/powerpoint/2010/main" val="796342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calculate precision and recall</a:t>
            </a:r>
            <a:endParaRPr lang="en-US" dirty="0"/>
          </a:p>
        </p:txBody>
      </p:sp>
      <p:sp>
        <p:nvSpPr>
          <p:cNvPr id="3" name="Slide Number Placeholder 2"/>
          <p:cNvSpPr>
            <a:spLocks noGrp="1"/>
          </p:cNvSpPr>
          <p:nvPr>
            <p:ph type="sldNum" sz="quarter" idx="12"/>
          </p:nvPr>
        </p:nvSpPr>
        <p:spPr/>
        <p:txBody>
          <a:bodyPr/>
          <a:lstStyle/>
          <a:p>
            <a:fld id="{BAB21D98-504B-40C9-89BD-19D2B733F595}" type="slidenum">
              <a:rPr lang="en-US" smtClean="0"/>
              <a:t>31</a:t>
            </a:fld>
            <a:endParaRPr lang="en-US"/>
          </a:p>
        </p:txBody>
      </p:sp>
      <p:graphicFrame>
        <p:nvGraphicFramePr>
          <p:cNvPr id="5" name="Group 89"/>
          <p:cNvGraphicFramePr>
            <a:graphicFrameLocks/>
          </p:cNvGraphicFramePr>
          <p:nvPr>
            <p:extLst>
              <p:ext uri="{D42A27DB-BD31-4B8C-83A1-F6EECF244321}">
                <p14:modId xmlns:p14="http://schemas.microsoft.com/office/powerpoint/2010/main" val="3245981865"/>
              </p:ext>
            </p:extLst>
          </p:nvPr>
        </p:nvGraphicFramePr>
        <p:xfrm>
          <a:off x="304800" y="1905000"/>
          <a:ext cx="8610600" cy="3840480"/>
        </p:xfrm>
        <a:graphic>
          <a:graphicData uri="http://schemas.openxmlformats.org/drawingml/2006/table">
            <a:tbl>
              <a:tblPr/>
              <a:tblGrid>
                <a:gridCol w="2057400"/>
                <a:gridCol w="2057400"/>
                <a:gridCol w="1752600"/>
                <a:gridCol w="1066800"/>
                <a:gridCol w="1676400"/>
              </a:tblGrid>
              <a:tr h="301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predictions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01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classes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 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 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total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recall(%)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7000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6000/7000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buy_computer = 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2500/3500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total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Precision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6000/6500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2500/3500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bl>
          </a:graphicData>
        </a:graphic>
      </p:graphicFrame>
    </p:spTree>
    <p:extLst>
      <p:ext uri="{BB962C8B-B14F-4D97-AF65-F5344CB8AC3E}">
        <p14:creationId xmlns:p14="http://schemas.microsoft.com/office/powerpoint/2010/main" val="692394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F-measure</a:t>
            </a:r>
            <a:endParaRPr lang="en-US" dirty="0"/>
          </a:p>
        </p:txBody>
      </p:sp>
      <p:sp>
        <p:nvSpPr>
          <p:cNvPr id="3" name="Content Placeholder 2"/>
          <p:cNvSpPr>
            <a:spLocks noGrp="1"/>
          </p:cNvSpPr>
          <p:nvPr>
            <p:ph idx="1"/>
          </p:nvPr>
        </p:nvSpPr>
        <p:spPr/>
        <p:txBody>
          <a:bodyPr/>
          <a:lstStyle/>
          <a:p>
            <a:r>
              <a:rPr lang="en-US" dirty="0" smtClean="0"/>
              <a:t>An ideal model would achieve high precision and recall on all categories</a:t>
            </a:r>
          </a:p>
          <a:p>
            <a:r>
              <a:rPr lang="en-US" dirty="0" smtClean="0"/>
              <a:t>But in reality precision and recall are like the two sides of a see-saw: if one goes up, the other might go down</a:t>
            </a:r>
          </a:p>
          <a:p>
            <a:r>
              <a:rPr lang="en-US" dirty="0" smtClean="0"/>
              <a:t>F-measure is a weighted average of precision and recall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64902652"/>
              </p:ext>
            </p:extLst>
          </p:nvPr>
        </p:nvGraphicFramePr>
        <p:xfrm>
          <a:off x="2116138" y="5532438"/>
          <a:ext cx="4494212" cy="982662"/>
        </p:xfrm>
        <a:graphic>
          <a:graphicData uri="http://schemas.openxmlformats.org/presentationml/2006/ole">
            <mc:AlternateContent xmlns:mc="http://schemas.openxmlformats.org/markup-compatibility/2006">
              <mc:Choice xmlns:v="urn:schemas-microsoft-com:vml" Requires="v">
                <p:oleObj spid="_x0000_s14473" name="Equation" r:id="rId3" imgW="1917360" imgH="419040" progId="Equation.3">
                  <p:embed/>
                </p:oleObj>
              </mc:Choice>
              <mc:Fallback>
                <p:oleObj name="Equation" r:id="rId3" imgW="1917360" imgH="419040" progId="Equation.3">
                  <p:embed/>
                  <p:pic>
                    <p:nvPicPr>
                      <p:cNvPr id="0" name="Object 3"/>
                      <p:cNvPicPr>
                        <a:picLocks noChangeAspect="1" noChangeArrowheads="1"/>
                      </p:cNvPicPr>
                      <p:nvPr/>
                    </p:nvPicPr>
                    <p:blipFill>
                      <a:blip r:embed="rId4"/>
                      <a:srcRect/>
                      <a:stretch>
                        <a:fillRect/>
                      </a:stretch>
                    </p:blipFill>
                    <p:spPr bwMode="auto">
                      <a:xfrm>
                        <a:off x="2116138" y="5532438"/>
                        <a:ext cx="4494212" cy="9826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AB21D98-504B-40C9-89BD-19D2B733F595}" type="slidenum">
              <a:rPr lang="en-US" smtClean="0"/>
              <a:t>32</a:t>
            </a:fld>
            <a:endParaRPr lang="en-US"/>
          </a:p>
        </p:txBody>
      </p:sp>
    </p:spTree>
    <p:extLst>
      <p:ext uri="{BB962C8B-B14F-4D97-AF65-F5344CB8AC3E}">
        <p14:creationId xmlns:p14="http://schemas.microsoft.com/office/powerpoint/2010/main" val="326736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calculate F-measure</a:t>
            </a:r>
            <a:endParaRPr lang="en-US" dirty="0"/>
          </a:p>
        </p:txBody>
      </p:sp>
      <p:sp>
        <p:nvSpPr>
          <p:cNvPr id="3" name="Content Placeholder 2"/>
          <p:cNvSpPr>
            <a:spLocks noGrp="1"/>
          </p:cNvSpPr>
          <p:nvPr>
            <p:ph idx="1"/>
          </p:nvPr>
        </p:nvSpPr>
        <p:spPr>
          <a:xfrm>
            <a:off x="457200" y="1447800"/>
            <a:ext cx="8229600" cy="1371600"/>
          </a:xfrm>
        </p:spPr>
        <p:txBody>
          <a:bodyPr>
            <a:normAutofit/>
          </a:bodyPr>
          <a:lstStyle/>
          <a:p>
            <a:r>
              <a:rPr lang="en-US" dirty="0" smtClean="0"/>
              <a:t>Can you calculate the F-measures for the following confusion matrix? </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33</a:t>
            </a:fld>
            <a:endParaRPr lang="en-US"/>
          </a:p>
        </p:txBody>
      </p:sp>
      <p:graphicFrame>
        <p:nvGraphicFramePr>
          <p:cNvPr id="6" name="Group 89"/>
          <p:cNvGraphicFramePr>
            <a:graphicFrameLocks/>
          </p:cNvGraphicFramePr>
          <p:nvPr>
            <p:extLst>
              <p:ext uri="{D42A27DB-BD31-4B8C-83A1-F6EECF244321}">
                <p14:modId xmlns:p14="http://schemas.microsoft.com/office/powerpoint/2010/main" val="4121948280"/>
              </p:ext>
            </p:extLst>
          </p:nvPr>
        </p:nvGraphicFramePr>
        <p:xfrm>
          <a:off x="381000" y="2743200"/>
          <a:ext cx="8610600" cy="3840480"/>
        </p:xfrm>
        <a:graphic>
          <a:graphicData uri="http://schemas.openxmlformats.org/drawingml/2006/table">
            <a:tbl>
              <a:tblPr/>
              <a:tblGrid>
                <a:gridCol w="2057400"/>
                <a:gridCol w="2057400"/>
                <a:gridCol w="1752600"/>
                <a:gridCol w="1066800"/>
                <a:gridCol w="1676400"/>
              </a:tblGrid>
              <a:tr h="301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predictions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01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classes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 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 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total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recall(%)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7000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6000/7000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buy_computer = 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2500/3500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total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3500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Precision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6000/6500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2500/3500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bl>
          </a:graphicData>
        </a:graphic>
      </p:graphicFrame>
    </p:spTree>
    <p:extLst>
      <p:ext uri="{BB962C8B-B14F-4D97-AF65-F5344CB8AC3E}">
        <p14:creationId xmlns:p14="http://schemas.microsoft.com/office/powerpoint/2010/main" val="3319409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 for Model Evaluation</a:t>
            </a:r>
            <a:endParaRPr lang="en-US" dirty="0"/>
          </a:p>
        </p:txBody>
      </p:sp>
      <p:sp>
        <p:nvSpPr>
          <p:cNvPr id="3" name="Content Placeholder 2"/>
          <p:cNvSpPr>
            <a:spLocks noGrp="1"/>
          </p:cNvSpPr>
          <p:nvPr>
            <p:ph idx="1"/>
          </p:nvPr>
        </p:nvSpPr>
        <p:spPr>
          <a:xfrm>
            <a:off x="457200" y="1600200"/>
            <a:ext cx="8534400" cy="4876800"/>
          </a:xfrm>
        </p:spPr>
        <p:txBody>
          <a:bodyPr>
            <a:normAutofit fontScale="92500" lnSpcReduction="20000"/>
          </a:bodyPr>
          <a:lstStyle/>
          <a:p>
            <a:r>
              <a:rPr lang="en-US" dirty="0" smtClean="0"/>
              <a:t>If you classification model reached 80% accuracy, is it “good enough”?</a:t>
            </a:r>
          </a:p>
          <a:p>
            <a:r>
              <a:rPr lang="en-US" dirty="0" smtClean="0"/>
              <a:t>Two common baselines for comparison</a:t>
            </a:r>
          </a:p>
          <a:p>
            <a:pPr lvl="1"/>
            <a:r>
              <a:rPr lang="en-US" b="1" dirty="0" smtClean="0">
                <a:solidFill>
                  <a:srgbClr val="FF0000"/>
                </a:solidFill>
              </a:rPr>
              <a:t>Random guess</a:t>
            </a:r>
            <a:r>
              <a:rPr lang="en-US" dirty="0" smtClean="0"/>
              <a:t>: if there are two categories, a model based on random guess would result in 50% accuracy.</a:t>
            </a:r>
          </a:p>
          <a:p>
            <a:pPr lvl="1"/>
            <a:r>
              <a:rPr lang="en-US" b="1" dirty="0" smtClean="0">
                <a:solidFill>
                  <a:srgbClr val="FF0000"/>
                </a:solidFill>
              </a:rPr>
              <a:t>Majority vote</a:t>
            </a:r>
            <a:r>
              <a:rPr lang="en-US" dirty="0" smtClean="0"/>
              <a:t>: if the data set is skewed, a trivial model would assign all test data to the larger category. </a:t>
            </a:r>
          </a:p>
          <a:p>
            <a:pPr lvl="2"/>
            <a:r>
              <a:rPr lang="en-US" dirty="0" smtClean="0"/>
              <a:t>In the Titanic training data set, the majority vote model would result in 549/891=62% accuracy.</a:t>
            </a:r>
          </a:p>
          <a:p>
            <a:r>
              <a:rPr lang="en-US" dirty="0"/>
              <a:t>your model is expected to outperform </a:t>
            </a:r>
            <a:r>
              <a:rPr lang="en-US" dirty="0" smtClean="0"/>
              <a:t>the common baselines</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34</a:t>
            </a:fld>
            <a:endParaRPr lang="en-US"/>
          </a:p>
        </p:txBody>
      </p:sp>
    </p:spTree>
    <p:extLst>
      <p:ext uri="{BB962C8B-B14F-4D97-AF65-F5344CB8AC3E}">
        <p14:creationId xmlns:p14="http://schemas.microsoft.com/office/powerpoint/2010/main" val="1930377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Majority vote baseline</a:t>
            </a:r>
            <a:endParaRPr lang="en-US" dirty="0"/>
          </a:p>
        </p:txBody>
      </p:sp>
      <p:graphicFrame>
        <p:nvGraphicFramePr>
          <p:cNvPr id="5" name="Group 89"/>
          <p:cNvGraphicFramePr>
            <a:graphicFrameLocks/>
          </p:cNvGraphicFramePr>
          <p:nvPr>
            <p:extLst>
              <p:ext uri="{D42A27DB-BD31-4B8C-83A1-F6EECF244321}">
                <p14:modId xmlns:p14="http://schemas.microsoft.com/office/powerpoint/2010/main" val="3742317843"/>
              </p:ext>
            </p:extLst>
          </p:nvPr>
        </p:nvGraphicFramePr>
        <p:xfrm>
          <a:off x="304800" y="2057400"/>
          <a:ext cx="8610600" cy="3291840"/>
        </p:xfrm>
        <a:graphic>
          <a:graphicData uri="http://schemas.openxmlformats.org/drawingml/2006/table">
            <a:tbl>
              <a:tblPr/>
              <a:tblGrid>
                <a:gridCol w="2152650"/>
                <a:gridCol w="2076450"/>
                <a:gridCol w="1998663"/>
                <a:gridCol w="935037"/>
                <a:gridCol w="1447800"/>
              </a:tblGrid>
              <a:tr h="301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predictions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016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classes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total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recall(%)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63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buy_computer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r>
                        <a:rPr lang="en-US" dirty="0" smtClean="0"/>
                        <a:t>7000</a:t>
                      </a:r>
                      <a:endParaRPr lang="en-US" dirty="0"/>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r>
                        <a:rPr lang="en-US" dirty="0" smtClean="0"/>
                        <a:t>0</a:t>
                      </a:r>
                      <a:endParaRPr lang="en-US" dirty="0"/>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7000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r>
                        <a:rPr lang="en-US" dirty="0" smtClean="0"/>
                        <a:t>1</a:t>
                      </a:r>
                      <a:endParaRPr lang="en-US" dirty="0"/>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buy_computer = 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r>
                        <a:rPr lang="en-US" dirty="0" smtClean="0"/>
                        <a:t>3000</a:t>
                      </a:r>
                      <a:endParaRPr lang="en-US" dirty="0"/>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r>
                        <a:rPr lang="en-US" dirty="0" smtClean="0"/>
                        <a:t>0</a:t>
                      </a:r>
                      <a:endParaRPr lang="en-US" dirty="0"/>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r>
                        <a:rPr lang="en-US" smtClean="0"/>
                        <a:t>0</a:t>
                      </a:r>
                      <a:endParaRPr lang="en-US" dirty="0"/>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total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r>
                        <a:rPr lang="en-US" dirty="0" smtClean="0"/>
                        <a:t>10000</a:t>
                      </a:r>
                      <a:endParaRPr lang="en-US" dirty="0"/>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r>
                        <a:rPr lang="en-US" dirty="0" smtClean="0"/>
                        <a:t>0</a:t>
                      </a:r>
                      <a:endParaRPr lang="en-US" dirty="0"/>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10000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r h="33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Precision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r>
                        <a:rPr lang="en-US" dirty="0" smtClean="0"/>
                        <a:t>.70</a:t>
                      </a:r>
                      <a:endParaRPr lang="en-US" dirty="0"/>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r>
                        <a:rPr lang="en-US" dirty="0" err="1" smtClean="0"/>
                        <a:t>na</a:t>
                      </a:r>
                      <a:endParaRPr lang="en-US" dirty="0"/>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solidFill>
                  </a:tcPr>
                </a:tc>
              </a:tr>
            </a:tbl>
          </a:graphicData>
        </a:graphic>
      </p:graphicFrame>
      <p:sp>
        <p:nvSpPr>
          <p:cNvPr id="4" name="Slide Number Placeholder 3"/>
          <p:cNvSpPr>
            <a:spLocks noGrp="1"/>
          </p:cNvSpPr>
          <p:nvPr>
            <p:ph type="sldNum" sz="quarter" idx="12"/>
          </p:nvPr>
        </p:nvSpPr>
        <p:spPr/>
        <p:txBody>
          <a:bodyPr/>
          <a:lstStyle/>
          <a:p>
            <a:fld id="{BAB21D98-504B-40C9-89BD-19D2B733F595}" type="slidenum">
              <a:rPr lang="en-US" smtClean="0"/>
              <a:t>35</a:t>
            </a:fld>
            <a:endParaRPr lang="en-US"/>
          </a:p>
        </p:txBody>
      </p:sp>
    </p:spTree>
    <p:extLst>
      <p:ext uri="{BB962C8B-B14F-4D97-AF65-F5344CB8AC3E}">
        <p14:creationId xmlns:p14="http://schemas.microsoft.com/office/powerpoint/2010/main" val="3807724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comparison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comparing the performance of two models, e.g. an unpruned tree vs. a pruned tree, make sure the comparison is fair, meaning the test data should be exactly the same.</a:t>
            </a:r>
          </a:p>
          <a:p>
            <a:r>
              <a:rPr lang="en-US" dirty="0" smtClean="0"/>
              <a:t>Common mistakes: </a:t>
            </a:r>
          </a:p>
          <a:p>
            <a:pPr lvl="1"/>
            <a:r>
              <a:rPr lang="en-US" dirty="0" smtClean="0"/>
              <a:t>run hold-out test on one model, but cross validation on another model</a:t>
            </a:r>
          </a:p>
          <a:p>
            <a:pPr lvl="1"/>
            <a:r>
              <a:rPr lang="en-US" dirty="0" smtClean="0"/>
              <a:t>Set up different numbers of folds for the two models when using cross validation</a:t>
            </a:r>
          </a:p>
          <a:p>
            <a:pPr lvl="1"/>
            <a:r>
              <a:rPr lang="en-US" dirty="0" smtClean="0"/>
              <a:t>Set up different split ratio for the two models when using hold-out test</a:t>
            </a:r>
          </a:p>
        </p:txBody>
      </p:sp>
      <p:sp>
        <p:nvSpPr>
          <p:cNvPr id="4" name="Slide Number Placeholder 3"/>
          <p:cNvSpPr>
            <a:spLocks noGrp="1"/>
          </p:cNvSpPr>
          <p:nvPr>
            <p:ph type="sldNum" sz="quarter" idx="12"/>
          </p:nvPr>
        </p:nvSpPr>
        <p:spPr/>
        <p:txBody>
          <a:bodyPr/>
          <a:lstStyle/>
          <a:p>
            <a:fld id="{BAB21D98-504B-40C9-89BD-19D2B733F595}" type="slidenum">
              <a:rPr lang="en-US" smtClean="0"/>
              <a:t>36</a:t>
            </a:fld>
            <a:endParaRPr lang="en-US"/>
          </a:p>
        </p:txBody>
      </p:sp>
    </p:spTree>
    <p:extLst>
      <p:ext uri="{BB962C8B-B14F-4D97-AF65-F5344CB8AC3E}">
        <p14:creationId xmlns:p14="http://schemas.microsoft.com/office/powerpoint/2010/main" val="267391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aspects of evaluation </a:t>
            </a:r>
            <a:endParaRPr lang="en-US" dirty="0"/>
          </a:p>
        </p:txBody>
      </p:sp>
      <p:sp>
        <p:nvSpPr>
          <p:cNvPr id="3" name="Content Placeholder 2"/>
          <p:cNvSpPr>
            <a:spLocks noGrp="1"/>
          </p:cNvSpPr>
          <p:nvPr>
            <p:ph idx="1"/>
          </p:nvPr>
        </p:nvSpPr>
        <p:spPr/>
        <p:txBody>
          <a:bodyPr>
            <a:normAutofit lnSpcReduction="10000"/>
          </a:bodyPr>
          <a:lstStyle/>
          <a:p>
            <a:r>
              <a:rPr lang="en-US" dirty="0" smtClean="0"/>
              <a:t>When comparing two classification models, predictive capability (as measured by accuracy, precision, recall, etc.) is only one aspect to examine.</a:t>
            </a:r>
          </a:p>
          <a:p>
            <a:r>
              <a:rPr lang="en-US" dirty="0" smtClean="0"/>
              <a:t>Other aspects</a:t>
            </a:r>
          </a:p>
          <a:p>
            <a:pPr lvl="1"/>
            <a:r>
              <a:rPr lang="en-US" dirty="0" smtClean="0"/>
              <a:t>Speed</a:t>
            </a:r>
          </a:p>
          <a:p>
            <a:pPr lvl="1"/>
            <a:r>
              <a:rPr lang="en-US" dirty="0" smtClean="0"/>
              <a:t>Robustness</a:t>
            </a:r>
          </a:p>
          <a:p>
            <a:pPr lvl="1"/>
            <a:r>
              <a:rPr lang="en-US" dirty="0" smtClean="0"/>
              <a:t>scalability</a:t>
            </a:r>
          </a:p>
          <a:p>
            <a:pPr lvl="1"/>
            <a:r>
              <a:rPr lang="en-US" dirty="0" smtClean="0"/>
              <a:t>Model interpretability</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37</a:t>
            </a:fld>
            <a:endParaRPr lang="en-US"/>
          </a:p>
        </p:txBody>
      </p:sp>
    </p:spTree>
    <p:extLst>
      <p:ext uri="{BB962C8B-B14F-4D97-AF65-F5344CB8AC3E}">
        <p14:creationId xmlns:p14="http://schemas.microsoft.com/office/powerpoint/2010/main" val="452085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F311AB18-ADF2-4B33-901C-C1EFE601F509}" type="slidenum">
              <a:rPr lang="en-US"/>
              <a:pPr/>
              <a:t>38</a:t>
            </a:fld>
            <a:endParaRPr lang="en-US"/>
          </a:p>
        </p:txBody>
      </p:sp>
      <p:sp>
        <p:nvSpPr>
          <p:cNvPr id="61443" name="Rectangle 2"/>
          <p:cNvSpPr>
            <a:spLocks noGrp="1" noChangeArrowheads="1"/>
          </p:cNvSpPr>
          <p:nvPr>
            <p:ph type="title"/>
          </p:nvPr>
        </p:nvSpPr>
        <p:spPr/>
        <p:txBody>
          <a:bodyPr>
            <a:noAutofit/>
          </a:bodyPr>
          <a:lstStyle/>
          <a:p>
            <a:r>
              <a:rPr lang="en-US" sz="4000" dirty="0" smtClean="0"/>
              <a:t>Other aspects of evaluation</a:t>
            </a:r>
          </a:p>
        </p:txBody>
      </p:sp>
      <p:sp>
        <p:nvSpPr>
          <p:cNvPr id="61444" name="Rectangle 3"/>
          <p:cNvSpPr>
            <a:spLocks noGrp="1" noChangeArrowheads="1"/>
          </p:cNvSpPr>
          <p:nvPr>
            <p:ph type="body" idx="1"/>
          </p:nvPr>
        </p:nvSpPr>
        <p:spPr/>
        <p:txBody>
          <a:bodyPr>
            <a:normAutofit/>
          </a:bodyPr>
          <a:lstStyle/>
          <a:p>
            <a:pPr eaLnBrk="1" hangingPunct="1"/>
            <a:r>
              <a:rPr lang="en-US" sz="2800" dirty="0" smtClean="0"/>
              <a:t>Speed</a:t>
            </a:r>
          </a:p>
          <a:p>
            <a:pPr lvl="1" eaLnBrk="1" hangingPunct="1"/>
            <a:r>
              <a:rPr lang="en-US" sz="2400" dirty="0" smtClean="0"/>
              <a:t>time to  construct model (training time)</a:t>
            </a:r>
          </a:p>
          <a:p>
            <a:pPr lvl="1" eaLnBrk="1" hangingPunct="1"/>
            <a:r>
              <a:rPr lang="en-US" sz="2400" dirty="0" smtClean="0"/>
              <a:t>time to use the model (classification/prediction time)</a:t>
            </a:r>
          </a:p>
          <a:p>
            <a:pPr eaLnBrk="1" hangingPunct="1"/>
            <a:r>
              <a:rPr lang="en-US" sz="2800" dirty="0" smtClean="0"/>
              <a:t>Robustness</a:t>
            </a:r>
          </a:p>
          <a:p>
            <a:pPr lvl="1"/>
            <a:r>
              <a:rPr lang="en-US" sz="2400" dirty="0" smtClean="0"/>
              <a:t>handling noise and missing values</a:t>
            </a:r>
          </a:p>
          <a:p>
            <a:pPr eaLnBrk="1" hangingPunct="1"/>
            <a:r>
              <a:rPr lang="en-US" sz="2800" dirty="0" smtClean="0"/>
              <a:t>Scalability</a:t>
            </a:r>
          </a:p>
          <a:p>
            <a:pPr lvl="1"/>
            <a:r>
              <a:rPr lang="en-US" sz="2400" dirty="0" smtClean="0"/>
              <a:t>the data set size keeps increasing</a:t>
            </a:r>
          </a:p>
          <a:p>
            <a:pPr eaLnBrk="1" hangingPunct="1"/>
            <a:r>
              <a:rPr lang="en-US" sz="2800" dirty="0" smtClean="0"/>
              <a:t>Interpretability</a:t>
            </a:r>
          </a:p>
          <a:p>
            <a:pPr lvl="1" eaLnBrk="1" hangingPunct="1"/>
            <a:r>
              <a:rPr lang="en-US" sz="2400" dirty="0" smtClean="0"/>
              <a:t>understanding the insight provided by the model</a:t>
            </a:r>
          </a:p>
        </p:txBody>
      </p:sp>
    </p:spTree>
    <p:extLst>
      <p:ext uri="{BB962C8B-B14F-4D97-AF65-F5344CB8AC3E}">
        <p14:creationId xmlns:p14="http://schemas.microsoft.com/office/powerpoint/2010/main" val="81795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 model good enough?</a:t>
            </a:r>
            <a:endParaRPr lang="en-US" dirty="0"/>
          </a:p>
        </p:txBody>
      </p:sp>
      <p:sp>
        <p:nvSpPr>
          <p:cNvPr id="3" name="Content Placeholder 2"/>
          <p:cNvSpPr>
            <a:spLocks noGrp="1"/>
          </p:cNvSpPr>
          <p:nvPr>
            <p:ph idx="1"/>
          </p:nvPr>
        </p:nvSpPr>
        <p:spPr/>
        <p:txBody>
          <a:bodyPr/>
          <a:lstStyle/>
          <a:p>
            <a:r>
              <a:rPr lang="en-US" dirty="0" smtClean="0"/>
              <a:t>There is always room for improvement for non-trivial prediction tasks.</a:t>
            </a:r>
          </a:p>
          <a:p>
            <a:r>
              <a:rPr lang="en-US" dirty="0" smtClean="0"/>
              <a:t>Evaluation from system perspective</a:t>
            </a:r>
          </a:p>
          <a:p>
            <a:r>
              <a:rPr lang="en-US" dirty="0" smtClean="0"/>
              <a:t>Evaluation from user perspective</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39</a:t>
            </a:fld>
            <a:endParaRPr lang="en-US"/>
          </a:p>
        </p:txBody>
      </p:sp>
    </p:spTree>
    <p:extLst>
      <p:ext uri="{BB962C8B-B14F-4D97-AF65-F5344CB8AC3E}">
        <p14:creationId xmlns:p14="http://schemas.microsoft.com/office/powerpoint/2010/main" val="278001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error vs. test error</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76400"/>
            <a:ext cx="269557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628775"/>
            <a:ext cx="267652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3400" y="5257800"/>
            <a:ext cx="3505200" cy="1384995"/>
          </a:xfrm>
          <a:prstGeom prst="rect">
            <a:avLst/>
          </a:prstGeom>
          <a:noFill/>
        </p:spPr>
        <p:txBody>
          <a:bodyPr wrap="square" rtlCol="0">
            <a:spAutoFit/>
          </a:bodyPr>
          <a:lstStyle/>
          <a:p>
            <a:r>
              <a:rPr lang="en-US" sz="2800" dirty="0" err="1" smtClean="0"/>
              <a:t>Weka</a:t>
            </a:r>
            <a:r>
              <a:rPr lang="en-US" sz="2800" dirty="0" smtClean="0"/>
              <a:t>: the evaluation option to obtain </a:t>
            </a:r>
            <a:r>
              <a:rPr lang="en-US" sz="2800" dirty="0" smtClean="0">
                <a:solidFill>
                  <a:srgbClr val="FF0000"/>
                </a:solidFill>
              </a:rPr>
              <a:t>training error</a:t>
            </a:r>
            <a:endParaRPr lang="en-US" sz="2800" dirty="0">
              <a:solidFill>
                <a:srgbClr val="FF0000"/>
              </a:solidFill>
            </a:endParaRPr>
          </a:p>
        </p:txBody>
      </p:sp>
      <p:sp>
        <p:nvSpPr>
          <p:cNvPr id="7" name="TextBox 6"/>
          <p:cNvSpPr txBox="1"/>
          <p:nvPr/>
        </p:nvSpPr>
        <p:spPr>
          <a:xfrm>
            <a:off x="4800600" y="5257800"/>
            <a:ext cx="4114800" cy="954107"/>
          </a:xfrm>
          <a:prstGeom prst="rect">
            <a:avLst/>
          </a:prstGeom>
          <a:noFill/>
        </p:spPr>
        <p:txBody>
          <a:bodyPr wrap="square" rtlCol="0">
            <a:spAutoFit/>
          </a:bodyPr>
          <a:lstStyle/>
          <a:p>
            <a:r>
              <a:rPr lang="en-US" sz="2800" dirty="0" err="1" smtClean="0"/>
              <a:t>Weka</a:t>
            </a:r>
            <a:r>
              <a:rPr lang="en-US" sz="2800" dirty="0" smtClean="0"/>
              <a:t>: the evaluation option to obtain </a:t>
            </a:r>
            <a:r>
              <a:rPr lang="en-US" sz="2800" dirty="0" smtClean="0">
                <a:solidFill>
                  <a:srgbClr val="FF0000"/>
                </a:solidFill>
              </a:rPr>
              <a:t>test error</a:t>
            </a:r>
            <a:endParaRPr lang="en-US" sz="2800" dirty="0">
              <a:solidFill>
                <a:srgbClr val="FF0000"/>
              </a:solidFill>
            </a:endParaRPr>
          </a:p>
        </p:txBody>
      </p:sp>
      <p:sp>
        <p:nvSpPr>
          <p:cNvPr id="3" name="Slide Number Placeholder 2"/>
          <p:cNvSpPr>
            <a:spLocks noGrp="1"/>
          </p:cNvSpPr>
          <p:nvPr>
            <p:ph type="sldNum" sz="quarter" idx="12"/>
          </p:nvPr>
        </p:nvSpPr>
        <p:spPr/>
        <p:txBody>
          <a:bodyPr/>
          <a:lstStyle/>
          <a:p>
            <a:fld id="{BAB21D98-504B-40C9-89BD-19D2B733F595}" type="slidenum">
              <a:rPr lang="en-US" smtClean="0"/>
              <a:t>4</a:t>
            </a:fld>
            <a:endParaRPr lang="en-US"/>
          </a:p>
        </p:txBody>
      </p:sp>
    </p:spTree>
    <p:extLst>
      <p:ext uri="{BB962C8B-B14F-4D97-AF65-F5344CB8AC3E}">
        <p14:creationId xmlns:p14="http://schemas.microsoft.com/office/powerpoint/2010/main" val="115361775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Exericse</a:t>
            </a:r>
            <a:r>
              <a:rPr lang="en-US" dirty="0" smtClean="0"/>
              <a:t>: model comparison</a:t>
            </a:r>
            <a:endParaRPr lang="en-US" dirty="0"/>
          </a:p>
        </p:txBody>
      </p:sp>
      <p:sp>
        <p:nvSpPr>
          <p:cNvPr id="3" name="Content Placeholder 2"/>
          <p:cNvSpPr>
            <a:spLocks noGrp="1"/>
          </p:cNvSpPr>
          <p:nvPr>
            <p:ph idx="1"/>
          </p:nvPr>
        </p:nvSpPr>
        <p:spPr/>
        <p:txBody>
          <a:bodyPr/>
          <a:lstStyle/>
          <a:p>
            <a:r>
              <a:rPr lang="en-US" dirty="0" smtClean="0"/>
              <a:t>Are you satisfied with your email spam filter? Use terms like accuracy, precision and recall to explain the strength and weakness of the email spam filter that you are using. Rank the strength and weakness aspects based on their importance to you.</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40</a:t>
            </a:fld>
            <a:endParaRPr lang="en-US"/>
          </a:p>
        </p:txBody>
      </p:sp>
    </p:spTree>
    <p:extLst>
      <p:ext uri="{BB962C8B-B14F-4D97-AF65-F5344CB8AC3E}">
        <p14:creationId xmlns:p14="http://schemas.microsoft.com/office/powerpoint/2010/main" val="3434190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data size affects accuracy</a:t>
            </a:r>
            <a:endParaRPr lang="en-US" dirty="0"/>
          </a:p>
        </p:txBody>
      </p:sp>
      <p:sp>
        <p:nvSpPr>
          <p:cNvPr id="3" name="Content Placeholder 2"/>
          <p:cNvSpPr>
            <a:spLocks noGrp="1"/>
          </p:cNvSpPr>
          <p:nvPr>
            <p:ph idx="1"/>
          </p:nvPr>
        </p:nvSpPr>
        <p:spPr/>
        <p:txBody>
          <a:bodyPr/>
          <a:lstStyle/>
          <a:p>
            <a:r>
              <a:rPr lang="en-US" dirty="0" smtClean="0"/>
              <a:t>Larger training data set usually helps improve the model, but not always</a:t>
            </a:r>
          </a:p>
          <a:p>
            <a:pPr lvl="1"/>
            <a:r>
              <a:rPr lang="en-US" dirty="0" smtClean="0"/>
              <a:t>Data saturation</a:t>
            </a:r>
          </a:p>
          <a:p>
            <a:pPr lvl="1"/>
            <a:r>
              <a:rPr lang="en-US" dirty="0" smtClean="0"/>
              <a:t>Noise in data</a:t>
            </a:r>
          </a:p>
          <a:p>
            <a:pPr lvl="1"/>
            <a:endParaRPr lang="en-US" dirty="0"/>
          </a:p>
          <a:p>
            <a:r>
              <a:rPr lang="en-US" dirty="0" smtClean="0"/>
              <a:t>How many is “enough”?</a:t>
            </a:r>
          </a:p>
          <a:p>
            <a:pPr lvl="1"/>
            <a:r>
              <a:rPr lang="en-US" dirty="0" smtClean="0"/>
              <a:t>Depends on many factors, e.g. data availability, cost to obtain data, data quality</a:t>
            </a:r>
          </a:p>
        </p:txBody>
      </p:sp>
      <p:sp>
        <p:nvSpPr>
          <p:cNvPr id="4" name="Slide Number Placeholder 3"/>
          <p:cNvSpPr>
            <a:spLocks noGrp="1"/>
          </p:cNvSpPr>
          <p:nvPr>
            <p:ph type="sldNum" sz="quarter" idx="12"/>
          </p:nvPr>
        </p:nvSpPr>
        <p:spPr/>
        <p:txBody>
          <a:bodyPr/>
          <a:lstStyle/>
          <a:p>
            <a:fld id="{BAB21D98-504B-40C9-89BD-19D2B733F595}" type="slidenum">
              <a:rPr lang="en-US" smtClean="0"/>
              <a:t>41</a:t>
            </a:fld>
            <a:endParaRPr lang="en-US"/>
          </a:p>
        </p:txBody>
      </p:sp>
    </p:spTree>
    <p:extLst>
      <p:ext uri="{BB962C8B-B14F-4D97-AF65-F5344CB8AC3E}">
        <p14:creationId xmlns:p14="http://schemas.microsoft.com/office/powerpoint/2010/main" val="2879010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data size affects accuracy</a:t>
            </a:r>
            <a:endParaRPr lang="en-US" dirty="0"/>
          </a:p>
        </p:txBody>
      </p:sp>
      <p:sp>
        <p:nvSpPr>
          <p:cNvPr id="3" name="Content Placeholder 2"/>
          <p:cNvSpPr>
            <a:spLocks noGrp="1"/>
          </p:cNvSpPr>
          <p:nvPr>
            <p:ph idx="1"/>
          </p:nvPr>
        </p:nvSpPr>
        <p:spPr/>
        <p:txBody>
          <a:bodyPr/>
          <a:lstStyle/>
          <a:p>
            <a:r>
              <a:rPr lang="en-US" dirty="0" smtClean="0"/>
              <a:t>Larger training data set usually helps improve the model, but not always</a:t>
            </a:r>
          </a:p>
          <a:p>
            <a:pPr lvl="1"/>
            <a:r>
              <a:rPr lang="en-US" dirty="0" smtClean="0"/>
              <a:t>Data saturation</a:t>
            </a:r>
          </a:p>
          <a:p>
            <a:pPr lvl="1"/>
            <a:r>
              <a:rPr lang="en-US" dirty="0" smtClean="0"/>
              <a:t>Noise in data</a:t>
            </a:r>
          </a:p>
          <a:p>
            <a:pPr lvl="1"/>
            <a:endParaRPr lang="en-US" dirty="0"/>
          </a:p>
          <a:p>
            <a:r>
              <a:rPr lang="en-US" dirty="0" smtClean="0"/>
              <a:t>How many is “enough”?</a:t>
            </a:r>
          </a:p>
          <a:p>
            <a:pPr lvl="1"/>
            <a:r>
              <a:rPr lang="en-US" dirty="0" smtClean="0"/>
              <a:t>Depends on many factors, e.g. data availability, cost to obtain data, data quality</a:t>
            </a:r>
          </a:p>
        </p:txBody>
      </p:sp>
      <p:sp>
        <p:nvSpPr>
          <p:cNvPr id="4" name="Slide Number Placeholder 3"/>
          <p:cNvSpPr>
            <a:spLocks noGrp="1"/>
          </p:cNvSpPr>
          <p:nvPr>
            <p:ph type="sldNum" sz="quarter" idx="12"/>
          </p:nvPr>
        </p:nvSpPr>
        <p:spPr/>
        <p:txBody>
          <a:bodyPr/>
          <a:lstStyle/>
          <a:p>
            <a:fld id="{BAB21D98-504B-40C9-89BD-19D2B733F595}" type="slidenum">
              <a:rPr lang="en-US" smtClean="0"/>
              <a:t>42</a:t>
            </a:fld>
            <a:endParaRPr lang="en-US"/>
          </a:p>
        </p:txBody>
      </p:sp>
    </p:spTree>
    <p:extLst>
      <p:ext uri="{BB962C8B-B14F-4D97-AF65-F5344CB8AC3E}">
        <p14:creationId xmlns:p14="http://schemas.microsoft.com/office/powerpoint/2010/main" val="3030550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curve</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43</a:t>
            </a:fld>
            <a:endParaRPr lang="en-US"/>
          </a:p>
        </p:txBody>
      </p:sp>
      <p:pic>
        <p:nvPicPr>
          <p:cNvPr id="7" name="Picture 6"/>
          <p:cNvPicPr>
            <a:picLocks noChangeAspect="1"/>
          </p:cNvPicPr>
          <p:nvPr/>
        </p:nvPicPr>
        <p:blipFill>
          <a:blip r:embed="rId3"/>
          <a:stretch>
            <a:fillRect/>
          </a:stretch>
        </p:blipFill>
        <p:spPr>
          <a:xfrm>
            <a:off x="1447800" y="1447800"/>
            <a:ext cx="6616700" cy="4763621"/>
          </a:xfrm>
          <a:prstGeom prst="rect">
            <a:avLst/>
          </a:prstGeom>
        </p:spPr>
      </p:pic>
      <p:sp>
        <p:nvSpPr>
          <p:cNvPr id="8" name="Rectangle 7"/>
          <p:cNvSpPr/>
          <p:nvPr/>
        </p:nvSpPr>
        <p:spPr>
          <a:xfrm>
            <a:off x="990600" y="6172200"/>
            <a:ext cx="7696200" cy="646331"/>
          </a:xfrm>
          <a:prstGeom prst="rect">
            <a:avLst/>
          </a:prstGeom>
        </p:spPr>
        <p:txBody>
          <a:bodyPr wrap="square">
            <a:spAutoFit/>
          </a:bodyPr>
          <a:lstStyle/>
          <a:p>
            <a:r>
              <a:rPr lang="en-US" dirty="0"/>
              <a:t>http://</a:t>
            </a:r>
            <a:r>
              <a:rPr lang="en-US" dirty="0" err="1"/>
              <a:t>stackoverflow.com</a:t>
            </a:r>
            <a:r>
              <a:rPr lang="en-US" dirty="0"/>
              <a:t>/questions/4617365/what-is-a-learning-curve-in-machine-learning</a:t>
            </a:r>
          </a:p>
        </p:txBody>
      </p:sp>
    </p:spTree>
    <p:extLst>
      <p:ext uri="{BB962C8B-B14F-4D97-AF65-F5344CB8AC3E}">
        <p14:creationId xmlns:p14="http://schemas.microsoft.com/office/powerpoint/2010/main" val="2683628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Exercise: training set size</a:t>
            </a:r>
            <a:endParaRPr lang="en-US" dirty="0"/>
          </a:p>
        </p:txBody>
      </p:sp>
      <p:sp>
        <p:nvSpPr>
          <p:cNvPr id="3" name="Content Placeholder 2"/>
          <p:cNvSpPr>
            <a:spLocks noGrp="1"/>
          </p:cNvSpPr>
          <p:nvPr>
            <p:ph idx="1"/>
          </p:nvPr>
        </p:nvSpPr>
        <p:spPr/>
        <p:txBody>
          <a:bodyPr/>
          <a:lstStyle/>
          <a:p>
            <a:r>
              <a:rPr lang="en-US" dirty="0" smtClean="0"/>
              <a:t>Titanic: increase the percentage split from 10% to 20%, 30%, 40%, 50%, …, 90%</a:t>
            </a:r>
          </a:p>
          <a:p>
            <a:r>
              <a:rPr lang="en-US" dirty="0" smtClean="0"/>
              <a:t>Does the accuracy increase?</a:t>
            </a:r>
          </a:p>
          <a:p>
            <a:r>
              <a:rPr lang="en-US" dirty="0" smtClean="0"/>
              <a:t>Note this is not a precise learning curve because the test data also changed each round</a:t>
            </a:r>
          </a:p>
          <a:p>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44</a:t>
            </a:fld>
            <a:endParaRPr lang="en-US"/>
          </a:p>
        </p:txBody>
      </p:sp>
    </p:spTree>
    <p:extLst>
      <p:ext uri="{BB962C8B-B14F-4D97-AF65-F5344CB8AC3E}">
        <p14:creationId xmlns:p14="http://schemas.microsoft.com/office/powerpoint/2010/main" val="3091403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enough data?</a:t>
            </a:r>
            <a:endParaRPr lang="en-US" dirty="0"/>
          </a:p>
        </p:txBody>
      </p:sp>
      <p:sp>
        <p:nvSpPr>
          <p:cNvPr id="3" name="Content Placeholder 2"/>
          <p:cNvSpPr>
            <a:spLocks noGrp="1"/>
          </p:cNvSpPr>
          <p:nvPr>
            <p:ph idx="1"/>
          </p:nvPr>
        </p:nvSpPr>
        <p:spPr/>
        <p:txBody>
          <a:bodyPr/>
          <a:lstStyle/>
          <a:p>
            <a:r>
              <a:rPr lang="en-US" dirty="0" smtClean="0"/>
              <a:t>Semi-supervised learning</a:t>
            </a:r>
          </a:p>
          <a:p>
            <a:r>
              <a:rPr lang="en-US" dirty="0" smtClean="0"/>
              <a:t>Active learning</a:t>
            </a:r>
          </a:p>
          <a:p>
            <a:r>
              <a:rPr lang="en-US" dirty="0" smtClean="0"/>
              <a:t>Crowdsourcing</a:t>
            </a:r>
          </a:p>
          <a:p>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45</a:t>
            </a:fld>
            <a:endParaRPr lang="en-US"/>
          </a:p>
        </p:txBody>
      </p:sp>
    </p:spTree>
    <p:extLst>
      <p:ext uri="{BB962C8B-B14F-4D97-AF65-F5344CB8AC3E}">
        <p14:creationId xmlns:p14="http://schemas.microsoft.com/office/powerpoint/2010/main" val="3725129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Semi-supervised learning</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Utilize the strength of current model</a:t>
            </a:r>
          </a:p>
          <a:p>
            <a:r>
              <a:rPr lang="en-US" dirty="0" smtClean="0"/>
              <a:t>Assume the most confident predictions are highly accurate</a:t>
            </a:r>
          </a:p>
          <a:p>
            <a:r>
              <a:rPr lang="en-US" dirty="0" smtClean="0"/>
              <a:t>Process</a:t>
            </a:r>
          </a:p>
          <a:p>
            <a:pPr lvl="1"/>
            <a:r>
              <a:rPr lang="en-US" dirty="0" smtClean="0"/>
              <a:t>Build model on current training data</a:t>
            </a:r>
          </a:p>
          <a:p>
            <a:pPr lvl="1"/>
            <a:r>
              <a:rPr lang="en-US" dirty="0"/>
              <a:t>A</a:t>
            </a:r>
            <a:r>
              <a:rPr lang="en-US" dirty="0" smtClean="0"/>
              <a:t>pply model to test data</a:t>
            </a:r>
          </a:p>
          <a:p>
            <a:pPr lvl="1"/>
            <a:r>
              <a:rPr lang="en-US" dirty="0"/>
              <a:t>R</a:t>
            </a:r>
            <a:r>
              <a:rPr lang="en-US" dirty="0" smtClean="0"/>
              <a:t>ank test data by prediction confidence. </a:t>
            </a:r>
          </a:p>
          <a:p>
            <a:pPr lvl="1"/>
            <a:r>
              <a:rPr lang="en-US" dirty="0" smtClean="0"/>
              <a:t>Add the most confident ones into training data</a:t>
            </a:r>
          </a:p>
          <a:p>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46</a:t>
            </a:fld>
            <a:endParaRPr lang="en-US"/>
          </a:p>
        </p:txBody>
      </p:sp>
    </p:spTree>
    <p:extLst>
      <p:ext uri="{BB962C8B-B14F-4D97-AF65-F5344CB8AC3E}">
        <p14:creationId xmlns:p14="http://schemas.microsoft.com/office/powerpoint/2010/main" val="3913875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Learning</a:t>
            </a:r>
            <a:endParaRPr lang="en-US" dirty="0"/>
          </a:p>
        </p:txBody>
      </p:sp>
      <p:sp>
        <p:nvSpPr>
          <p:cNvPr id="3" name="Content Placeholder 2"/>
          <p:cNvSpPr>
            <a:spLocks noGrp="1"/>
          </p:cNvSpPr>
          <p:nvPr>
            <p:ph idx="1"/>
          </p:nvPr>
        </p:nvSpPr>
        <p:spPr/>
        <p:txBody>
          <a:bodyPr/>
          <a:lstStyle/>
          <a:p>
            <a:r>
              <a:rPr lang="en-US" dirty="0" smtClean="0"/>
              <a:t>Goal: adding data to reduce current model’s weakness</a:t>
            </a:r>
          </a:p>
          <a:p>
            <a:r>
              <a:rPr lang="en-US" dirty="0" smtClean="0"/>
              <a:t>Also </a:t>
            </a:r>
            <a:r>
              <a:rPr lang="en-US" dirty="0"/>
              <a:t>rank test data by prediction </a:t>
            </a:r>
            <a:r>
              <a:rPr lang="en-US" dirty="0" smtClean="0"/>
              <a:t>confidence</a:t>
            </a:r>
          </a:p>
          <a:p>
            <a:r>
              <a:rPr lang="en-US" dirty="0"/>
              <a:t>C</a:t>
            </a:r>
            <a:r>
              <a:rPr lang="en-US" dirty="0" smtClean="0"/>
              <a:t>hoose </a:t>
            </a:r>
            <a:r>
              <a:rPr lang="en-US" dirty="0"/>
              <a:t>the least confident </a:t>
            </a:r>
            <a:r>
              <a:rPr lang="en-US" dirty="0" smtClean="0"/>
              <a:t>ones</a:t>
            </a:r>
          </a:p>
          <a:p>
            <a:r>
              <a:rPr lang="en-US" dirty="0" smtClean="0"/>
              <a:t>Confirm these predictions </a:t>
            </a:r>
            <a:r>
              <a:rPr lang="en-US" dirty="0"/>
              <a:t>with human </a:t>
            </a:r>
            <a:r>
              <a:rPr lang="en-US" dirty="0" smtClean="0"/>
              <a:t>experts</a:t>
            </a:r>
          </a:p>
          <a:p>
            <a:r>
              <a:rPr lang="en-US" dirty="0" smtClean="0"/>
              <a:t>Add them to training data</a:t>
            </a:r>
            <a:endParaRPr lang="en-US" dirty="0"/>
          </a:p>
          <a:p>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47</a:t>
            </a:fld>
            <a:endParaRPr lang="en-US"/>
          </a:p>
        </p:txBody>
      </p:sp>
    </p:spTree>
    <p:extLst>
      <p:ext uri="{BB962C8B-B14F-4D97-AF65-F5344CB8AC3E}">
        <p14:creationId xmlns:p14="http://schemas.microsoft.com/office/powerpoint/2010/main" val="2934029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Crowdsourcing</a:t>
            </a:r>
            <a:endParaRPr lang="en-US" dirty="0"/>
          </a:p>
        </p:txBody>
      </p:sp>
      <p:sp>
        <p:nvSpPr>
          <p:cNvPr id="3" name="Content Placeholder 2"/>
          <p:cNvSpPr>
            <a:spLocks noGrp="1"/>
          </p:cNvSpPr>
          <p:nvPr>
            <p:ph idx="1"/>
          </p:nvPr>
        </p:nvSpPr>
        <p:spPr>
          <a:xfrm>
            <a:off x="457200" y="1600201"/>
            <a:ext cx="8229600" cy="2438400"/>
          </a:xfrm>
        </p:spPr>
        <p:txBody>
          <a:bodyPr/>
          <a:lstStyle/>
          <a:p>
            <a:r>
              <a:rPr lang="en-US" dirty="0" smtClean="0"/>
              <a:t>Divide-n-conquer</a:t>
            </a:r>
          </a:p>
          <a:p>
            <a:pPr lvl="1"/>
            <a:r>
              <a:rPr lang="en-US" dirty="0" smtClean="0"/>
              <a:t>ask </a:t>
            </a:r>
            <a:r>
              <a:rPr lang="en-US" dirty="0"/>
              <a:t>many people to each label a few examples for you</a:t>
            </a:r>
          </a:p>
          <a:p>
            <a:r>
              <a:rPr lang="en-US" dirty="0" smtClean="0"/>
              <a:t>Amazon Mechanical Turk</a:t>
            </a:r>
          </a:p>
          <a:p>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48</a:t>
            </a:fld>
            <a:endParaRPr lang="en-US"/>
          </a:p>
        </p:txBody>
      </p:sp>
      <p:pic>
        <p:nvPicPr>
          <p:cNvPr id="5" name="Picture 4"/>
          <p:cNvPicPr>
            <a:picLocks noChangeAspect="1"/>
          </p:cNvPicPr>
          <p:nvPr/>
        </p:nvPicPr>
        <p:blipFill>
          <a:blip r:embed="rId2"/>
          <a:stretch>
            <a:fillRect/>
          </a:stretch>
        </p:blipFill>
        <p:spPr>
          <a:xfrm>
            <a:off x="1828800" y="3962400"/>
            <a:ext cx="4572000" cy="2368685"/>
          </a:xfrm>
          <a:prstGeom prst="rect">
            <a:avLst/>
          </a:prstGeom>
        </p:spPr>
      </p:pic>
    </p:spTree>
    <p:extLst>
      <p:ext uri="{BB962C8B-B14F-4D97-AF65-F5344CB8AC3E}">
        <p14:creationId xmlns:p14="http://schemas.microsoft.com/office/powerpoint/2010/main" val="775011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trustworthy is human annotation?</a:t>
            </a:r>
            <a:endParaRPr lang="en-US" dirty="0"/>
          </a:p>
        </p:txBody>
      </p:sp>
      <p:sp>
        <p:nvSpPr>
          <p:cNvPr id="3" name="Content Placeholder 2"/>
          <p:cNvSpPr>
            <a:spLocks noGrp="1"/>
          </p:cNvSpPr>
          <p:nvPr>
            <p:ph idx="1"/>
          </p:nvPr>
        </p:nvSpPr>
        <p:spPr/>
        <p:txBody>
          <a:bodyPr/>
          <a:lstStyle/>
          <a:p>
            <a:r>
              <a:rPr lang="en-US" dirty="0"/>
              <a:t>Reliability test</a:t>
            </a:r>
          </a:p>
          <a:p>
            <a:pPr lvl="1"/>
            <a:r>
              <a:rPr lang="en-US" dirty="0"/>
              <a:t>If asking 2 </a:t>
            </a:r>
            <a:r>
              <a:rPr lang="en-US" dirty="0" smtClean="0"/>
              <a:t>or more people </a:t>
            </a:r>
            <a:r>
              <a:rPr lang="en-US" dirty="0"/>
              <a:t>to mark the sentiment of a collection of tweets, to what extent will they agree with each other?</a:t>
            </a:r>
          </a:p>
          <a:p>
            <a:endParaRPr lang="en-US" dirty="0"/>
          </a:p>
        </p:txBody>
      </p:sp>
      <p:sp>
        <p:nvSpPr>
          <p:cNvPr id="4" name="Slide Number Placeholder 3"/>
          <p:cNvSpPr>
            <a:spLocks noGrp="1"/>
          </p:cNvSpPr>
          <p:nvPr>
            <p:ph type="sldNum" sz="quarter" idx="12"/>
          </p:nvPr>
        </p:nvSpPr>
        <p:spPr/>
        <p:txBody>
          <a:bodyPr/>
          <a:lstStyle/>
          <a:p>
            <a:fld id="{FE2FCFA4-6EC7-4C88-A785-0722BF4C6C9F}" type="slidenum">
              <a:rPr lang="en-US" smtClean="0"/>
              <a:pPr/>
              <a:t>49</a:t>
            </a:fld>
            <a:endParaRPr lang="en-US"/>
          </a:p>
        </p:txBody>
      </p:sp>
    </p:spTree>
    <p:extLst>
      <p:ext uri="{BB962C8B-B14F-4D97-AF65-F5344CB8AC3E}">
        <p14:creationId xmlns:p14="http://schemas.microsoft.com/office/powerpoint/2010/main" val="17338147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Overfitting</a:t>
            </a:r>
            <a:endParaRPr lang="en-US" dirty="0"/>
          </a:p>
        </p:txBody>
      </p:sp>
      <p:sp>
        <p:nvSpPr>
          <p:cNvPr id="3" name="Content Placeholder 2"/>
          <p:cNvSpPr>
            <a:spLocks noGrp="1"/>
          </p:cNvSpPr>
          <p:nvPr>
            <p:ph idx="1"/>
          </p:nvPr>
        </p:nvSpPr>
        <p:spPr>
          <a:xfrm>
            <a:off x="457200" y="1600200"/>
            <a:ext cx="8534400" cy="4525963"/>
          </a:xfrm>
        </p:spPr>
        <p:txBody>
          <a:bodyPr>
            <a:normAutofit/>
          </a:bodyPr>
          <a:lstStyle/>
          <a:p>
            <a:r>
              <a:rPr lang="en-US" dirty="0" err="1" smtClean="0">
                <a:solidFill>
                  <a:srgbClr val="FFFFFF"/>
                </a:solidFill>
              </a:rPr>
              <a:t>Overfitting</a:t>
            </a:r>
            <a:r>
              <a:rPr lang="en-US" dirty="0" smtClean="0">
                <a:solidFill>
                  <a:srgbClr val="FFFFFF"/>
                </a:solidFill>
              </a:rPr>
              <a:t> </a:t>
            </a:r>
            <a:r>
              <a:rPr lang="en-US" dirty="0" smtClean="0"/>
              <a:t>means a model fits the training data very well, but generalizes to unseen data poorly.</a:t>
            </a:r>
          </a:p>
          <a:p>
            <a:r>
              <a:rPr lang="en-US" dirty="0" smtClean="0"/>
              <a:t>Therefore, if the test error is much higher than training error, the model is more likely to be </a:t>
            </a:r>
            <a:r>
              <a:rPr lang="en-US" dirty="0" err="1" smtClean="0"/>
              <a:t>overfitting</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AB21D98-504B-40C9-89BD-19D2B733F595}" type="slidenum">
              <a:rPr lang="en-US" smtClean="0"/>
              <a:t>5</a:t>
            </a:fld>
            <a:endParaRPr lang="en-US"/>
          </a:p>
        </p:txBody>
      </p:sp>
    </p:spTree>
    <p:extLst>
      <p:ext uri="{BB962C8B-B14F-4D97-AF65-F5344CB8AC3E}">
        <p14:creationId xmlns:p14="http://schemas.microsoft.com/office/powerpoint/2010/main" val="156906575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Subjectivity in Classification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Some classification tasks involve certain level of subjectivity in decision.</a:t>
            </a:r>
          </a:p>
          <a:p>
            <a:endParaRPr lang="en-US" dirty="0" smtClean="0"/>
          </a:p>
          <a:p>
            <a:r>
              <a:rPr lang="en-US" dirty="0" smtClean="0"/>
              <a:t>Whether </a:t>
            </a:r>
            <a:r>
              <a:rPr lang="en-US" dirty="0"/>
              <a:t>a tweet is positive or neutral can be subjective </a:t>
            </a:r>
            <a:r>
              <a:rPr lang="en-US" dirty="0" smtClean="0"/>
              <a:t>decision.</a:t>
            </a:r>
          </a:p>
          <a:p>
            <a:endParaRPr lang="en-US" dirty="0" smtClean="0"/>
          </a:p>
          <a:p>
            <a:r>
              <a:rPr lang="en-US" dirty="0" smtClean="0"/>
              <a:t>Different people may annotate the same tweet with different labels, e.g. “positive”, “neutral”</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50</a:t>
            </a:fld>
            <a:endParaRPr lang="en-US"/>
          </a:p>
        </p:txBody>
      </p:sp>
    </p:spTree>
    <p:extLst>
      <p:ext uri="{BB962C8B-B14F-4D97-AF65-F5344CB8AC3E}">
        <p14:creationId xmlns:p14="http://schemas.microsoft.com/office/powerpoint/2010/main" val="3787409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“polarized” coder</a:t>
            </a:r>
            <a:endParaRPr lang="en-US" dirty="0"/>
          </a:p>
        </p:txBody>
      </p:sp>
      <p:sp>
        <p:nvSpPr>
          <p:cNvPr id="4" name="Slide Number Placeholder 3"/>
          <p:cNvSpPr>
            <a:spLocks noGrp="1"/>
          </p:cNvSpPr>
          <p:nvPr>
            <p:ph type="sldNum" sz="quarter" idx="12"/>
          </p:nvPr>
        </p:nvSpPr>
        <p:spPr/>
        <p:txBody>
          <a:bodyPr/>
          <a:lstStyle/>
          <a:p>
            <a:fld id="{FE2FCFA4-6EC7-4C88-A785-0722BF4C6C9F}" type="slidenum">
              <a:rPr lang="en-US" smtClean="0"/>
              <a:pPr/>
              <a:t>51</a:t>
            </a:fld>
            <a:endParaRPr lang="en-US"/>
          </a:p>
        </p:txBody>
      </p:sp>
      <p:graphicFrame>
        <p:nvGraphicFramePr>
          <p:cNvPr id="5" name="Chart 4"/>
          <p:cNvGraphicFramePr/>
          <p:nvPr>
            <p:extLst>
              <p:ext uri="{D42A27DB-BD31-4B8C-83A1-F6EECF244321}">
                <p14:modId xmlns:p14="http://schemas.microsoft.com/office/powerpoint/2010/main" val="3318575709"/>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47472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“neutral” coder</a:t>
            </a:r>
            <a:endParaRPr lang="en-US" dirty="0"/>
          </a:p>
        </p:txBody>
      </p:sp>
      <p:sp>
        <p:nvSpPr>
          <p:cNvPr id="4" name="Slide Number Placeholder 3"/>
          <p:cNvSpPr>
            <a:spLocks noGrp="1"/>
          </p:cNvSpPr>
          <p:nvPr>
            <p:ph type="sldNum" sz="quarter" idx="12"/>
          </p:nvPr>
        </p:nvSpPr>
        <p:spPr/>
        <p:txBody>
          <a:bodyPr/>
          <a:lstStyle/>
          <a:p>
            <a:fld id="{FE2FCFA4-6EC7-4C88-A785-0722BF4C6C9F}" type="slidenum">
              <a:rPr lang="en-US" smtClean="0"/>
              <a:pPr/>
              <a:t>52</a:t>
            </a:fld>
            <a:endParaRPr lang="en-US"/>
          </a:p>
        </p:txBody>
      </p:sp>
      <p:graphicFrame>
        <p:nvGraphicFramePr>
          <p:cNvPr id="5" name="Chart 4"/>
          <p:cNvGraphicFramePr/>
          <p:nvPr>
            <p:extLst>
              <p:ext uri="{D42A27DB-BD31-4B8C-83A1-F6EECF244321}">
                <p14:modId xmlns:p14="http://schemas.microsoft.com/office/powerpoint/2010/main" val="1976084133"/>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646496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Inter-coder agreement</a:t>
            </a:r>
            <a:endParaRPr lang="en-US" dirty="0"/>
          </a:p>
        </p:txBody>
      </p:sp>
      <p:sp>
        <p:nvSpPr>
          <p:cNvPr id="3" name="Content Placeholder 2"/>
          <p:cNvSpPr>
            <a:spLocks noGrp="1"/>
          </p:cNvSpPr>
          <p:nvPr>
            <p:ph idx="1"/>
          </p:nvPr>
        </p:nvSpPr>
        <p:spPr>
          <a:xfrm>
            <a:off x="457200" y="1600201"/>
            <a:ext cx="8229600" cy="2286000"/>
          </a:xfrm>
        </p:spPr>
        <p:txBody>
          <a:bodyPr/>
          <a:lstStyle/>
          <a:p>
            <a:r>
              <a:rPr lang="en-US" dirty="0" smtClean="0"/>
              <a:t>Measures to evaluate the reliability of human annotation</a:t>
            </a:r>
          </a:p>
          <a:p>
            <a:pPr lvl="1"/>
            <a:r>
              <a:rPr lang="en-US" dirty="0" smtClean="0"/>
              <a:t>Percentage of agreement</a:t>
            </a:r>
          </a:p>
          <a:p>
            <a:pPr lvl="1"/>
            <a:r>
              <a:rPr lang="en-US" dirty="0" smtClean="0"/>
              <a:t>Cohen’s Kappa </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53</a:t>
            </a:fld>
            <a:endParaRPr lang="en-US"/>
          </a:p>
        </p:txBody>
      </p:sp>
      <p:pic>
        <p:nvPicPr>
          <p:cNvPr id="5" name="Picture 4"/>
          <p:cNvPicPr>
            <a:picLocks noChangeAspect="1"/>
          </p:cNvPicPr>
          <p:nvPr/>
        </p:nvPicPr>
        <p:blipFill>
          <a:blip r:embed="rId2"/>
          <a:stretch>
            <a:fillRect/>
          </a:stretch>
        </p:blipFill>
        <p:spPr>
          <a:xfrm>
            <a:off x="2133600" y="4038600"/>
            <a:ext cx="2603500" cy="673100"/>
          </a:xfrm>
          <a:prstGeom prst="rect">
            <a:avLst/>
          </a:prstGeom>
        </p:spPr>
      </p:pic>
      <p:sp>
        <p:nvSpPr>
          <p:cNvPr id="6" name="TextBox 5"/>
          <p:cNvSpPr txBox="1"/>
          <p:nvPr/>
        </p:nvSpPr>
        <p:spPr>
          <a:xfrm>
            <a:off x="1143000" y="5410200"/>
            <a:ext cx="4495800" cy="830997"/>
          </a:xfrm>
          <a:prstGeom prst="rect">
            <a:avLst/>
          </a:prstGeom>
          <a:noFill/>
        </p:spPr>
        <p:txBody>
          <a:bodyPr wrap="square" rtlCol="0">
            <a:spAutoFit/>
          </a:bodyPr>
          <a:lstStyle/>
          <a:p>
            <a:r>
              <a:rPr lang="en-US" sz="2400" dirty="0" smtClean="0"/>
              <a:t>Po: observed agreement</a:t>
            </a:r>
          </a:p>
          <a:p>
            <a:r>
              <a:rPr lang="en-US" sz="2400" dirty="0" err="1" smtClean="0"/>
              <a:t>Pe</a:t>
            </a:r>
            <a:r>
              <a:rPr lang="en-US" sz="2400" dirty="0" smtClean="0"/>
              <a:t>: chance of agreement</a:t>
            </a:r>
            <a:endParaRPr lang="en-US" sz="2400" dirty="0"/>
          </a:p>
        </p:txBody>
      </p:sp>
    </p:spTree>
    <p:extLst>
      <p:ext uri="{BB962C8B-B14F-4D97-AF65-F5344CB8AC3E}">
        <p14:creationId xmlns:p14="http://schemas.microsoft.com/office/powerpoint/2010/main" val="4069235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Inter-coder Agreement</a:t>
            </a:r>
            <a:endParaRPr lang="en-US" dirty="0"/>
          </a:p>
        </p:txBody>
      </p:sp>
      <p:sp>
        <p:nvSpPr>
          <p:cNvPr id="3" name="Content Placeholder 2"/>
          <p:cNvSpPr>
            <a:spLocks noGrp="1"/>
          </p:cNvSpPr>
          <p:nvPr>
            <p:ph idx="1"/>
          </p:nvPr>
        </p:nvSpPr>
        <p:spPr/>
        <p:txBody>
          <a:bodyPr/>
          <a:lstStyle/>
          <a:p>
            <a:r>
              <a:rPr lang="en-US" dirty="0" smtClean="0"/>
              <a:t>Raw agreement:</a:t>
            </a:r>
          </a:p>
          <a:p>
            <a:pPr lvl="1"/>
            <a:r>
              <a:rPr lang="en-US" dirty="0" smtClean="0"/>
              <a:t>a=count(</a:t>
            </a:r>
            <a:r>
              <a:rPr lang="en-US" dirty="0" err="1" smtClean="0"/>
              <a:t>agreed_items</a:t>
            </a:r>
            <a:r>
              <a:rPr lang="en-US" dirty="0" smtClean="0"/>
              <a:t>)/</a:t>
            </a:r>
            <a:r>
              <a:rPr lang="en-US" dirty="0" err="1" smtClean="0"/>
              <a:t>total_items</a:t>
            </a:r>
            <a:endParaRPr lang="en-US" dirty="0" smtClean="0"/>
          </a:p>
          <a:p>
            <a:r>
              <a:rPr lang="en-US" dirty="0" smtClean="0"/>
              <a:t>Problem with raw agreement:</a:t>
            </a:r>
          </a:p>
          <a:p>
            <a:pPr lvl="1"/>
            <a:r>
              <a:rPr lang="en-US" dirty="0" smtClean="0"/>
              <a:t>Skewed categories: 90% raw agreement in both tables</a:t>
            </a:r>
            <a:endParaRPr lang="en-US" dirty="0"/>
          </a:p>
        </p:txBody>
      </p:sp>
      <p:sp>
        <p:nvSpPr>
          <p:cNvPr id="4" name="Slide Number Placeholder 3"/>
          <p:cNvSpPr>
            <a:spLocks noGrp="1"/>
          </p:cNvSpPr>
          <p:nvPr>
            <p:ph type="sldNum" sz="quarter" idx="12"/>
          </p:nvPr>
        </p:nvSpPr>
        <p:spPr/>
        <p:txBody>
          <a:bodyPr/>
          <a:lstStyle/>
          <a:p>
            <a:fld id="{FE2FCFA4-6EC7-4C88-A785-0722BF4C6C9F}" type="slidenum">
              <a:rPr lang="en-US" smtClean="0"/>
              <a:pPr/>
              <a:t>54</a:t>
            </a:fld>
            <a:endParaRPr lang="en-US"/>
          </a:p>
        </p:txBody>
      </p:sp>
      <p:graphicFrame>
        <p:nvGraphicFramePr>
          <p:cNvPr id="6" name="Group 31"/>
          <p:cNvGraphicFramePr>
            <a:graphicFrameLocks noGrp="1"/>
          </p:cNvGraphicFramePr>
          <p:nvPr>
            <p:extLst>
              <p:ext uri="{D42A27DB-BD31-4B8C-83A1-F6EECF244321}">
                <p14:modId xmlns:p14="http://schemas.microsoft.com/office/powerpoint/2010/main" val="779823741"/>
              </p:ext>
            </p:extLst>
          </p:nvPr>
        </p:nvGraphicFramePr>
        <p:xfrm>
          <a:off x="4800600" y="4267200"/>
          <a:ext cx="3962400" cy="1767840"/>
        </p:xfrm>
        <a:graphic>
          <a:graphicData uri="http://schemas.openxmlformats.org/drawingml/2006/table">
            <a:tbl>
              <a:tblPr/>
              <a:tblGrid>
                <a:gridCol w="990600"/>
                <a:gridCol w="990600"/>
                <a:gridCol w="990600"/>
                <a:gridCol w="990600"/>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92642">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cs typeface="Times New Roman" charset="0"/>
                        </a:rPr>
                        <a:t/>
                      </a:r>
                      <a:br>
                        <a:rPr kumimoji="0" lang="en-US" sz="2000" b="0" i="0" u="none" strike="noStrike" cap="none" normalizeH="0" baseline="0" dirty="0" smtClean="0">
                          <a:ln>
                            <a:noFill/>
                          </a:ln>
                          <a:solidFill>
                            <a:schemeClr val="tx1"/>
                          </a:solidFill>
                          <a:effectLst/>
                          <a:latin typeface="Times New Roman" charset="0"/>
                          <a:cs typeface="Times New Roman" charset="0"/>
                        </a:rPr>
                      </a:b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46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6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31"/>
          <p:cNvGraphicFramePr>
            <a:graphicFrameLocks noGrp="1"/>
          </p:cNvGraphicFramePr>
          <p:nvPr>
            <p:extLst>
              <p:ext uri="{D42A27DB-BD31-4B8C-83A1-F6EECF244321}">
                <p14:modId xmlns:p14="http://schemas.microsoft.com/office/powerpoint/2010/main" val="2938476276"/>
              </p:ext>
            </p:extLst>
          </p:nvPr>
        </p:nvGraphicFramePr>
        <p:xfrm>
          <a:off x="685800" y="4261733"/>
          <a:ext cx="3962400" cy="1767840"/>
        </p:xfrm>
        <a:graphic>
          <a:graphicData uri="http://schemas.openxmlformats.org/drawingml/2006/table">
            <a:tbl>
              <a:tblPr/>
              <a:tblGrid>
                <a:gridCol w="990600"/>
                <a:gridCol w="990600"/>
                <a:gridCol w="990600"/>
                <a:gridCol w="990600"/>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92642">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cs typeface="Times New Roman" charset="0"/>
                        </a:rPr>
                        <a:t/>
                      </a:r>
                      <a:br>
                        <a:rPr kumimoji="0" lang="en-US" sz="2000" b="0" i="0" u="none" strike="noStrike" cap="none" normalizeH="0" baseline="0" dirty="0" smtClean="0">
                          <a:ln>
                            <a:noFill/>
                          </a:ln>
                          <a:solidFill>
                            <a:schemeClr val="tx1"/>
                          </a:solidFill>
                          <a:effectLst/>
                          <a:latin typeface="Times New Roman" charset="0"/>
                          <a:cs typeface="Times New Roman" charset="0"/>
                        </a:rPr>
                      </a:b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46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6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0786913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Cohen’s kappa</a:t>
            </a:r>
            <a:endParaRPr lang="en-US" dirty="0"/>
          </a:p>
        </p:txBody>
      </p:sp>
      <p:sp>
        <p:nvSpPr>
          <p:cNvPr id="3" name="Content Placeholder 2"/>
          <p:cNvSpPr>
            <a:spLocks noGrp="1"/>
          </p:cNvSpPr>
          <p:nvPr>
            <p:ph idx="1"/>
          </p:nvPr>
        </p:nvSpPr>
        <p:spPr>
          <a:xfrm>
            <a:off x="457200" y="1600201"/>
            <a:ext cx="8229600" cy="1981200"/>
          </a:xfrm>
        </p:spPr>
        <p:txBody>
          <a:bodyPr/>
          <a:lstStyle/>
          <a:p>
            <a:r>
              <a:rPr lang="en-US" dirty="0" smtClean="0"/>
              <a:t>a=</a:t>
            </a:r>
            <a:r>
              <a:rPr lang="en-US" dirty="0" err="1" smtClean="0"/>
              <a:t>raw_agreement</a:t>
            </a:r>
            <a:endParaRPr lang="en-US" dirty="0" smtClean="0"/>
          </a:p>
          <a:p>
            <a:r>
              <a:rPr lang="en-US" dirty="0" smtClean="0"/>
              <a:t>c=</a:t>
            </a:r>
            <a:r>
              <a:rPr lang="en-US" dirty="0" err="1" smtClean="0"/>
              <a:t>chance_agreement</a:t>
            </a:r>
            <a:endParaRPr lang="en-US" dirty="0" smtClean="0"/>
          </a:p>
          <a:p>
            <a:r>
              <a:rPr lang="en-US" dirty="0" smtClean="0"/>
              <a:t>K=(a-c)/(1-c)</a:t>
            </a:r>
            <a:endParaRPr lang="en-US" dirty="0"/>
          </a:p>
        </p:txBody>
      </p:sp>
      <p:sp>
        <p:nvSpPr>
          <p:cNvPr id="4" name="Slide Number Placeholder 3"/>
          <p:cNvSpPr>
            <a:spLocks noGrp="1"/>
          </p:cNvSpPr>
          <p:nvPr>
            <p:ph type="sldNum" sz="quarter" idx="12"/>
          </p:nvPr>
        </p:nvSpPr>
        <p:spPr/>
        <p:txBody>
          <a:bodyPr/>
          <a:lstStyle/>
          <a:p>
            <a:fld id="{FE2FCFA4-6EC7-4C88-A785-0722BF4C6C9F}" type="slidenum">
              <a:rPr lang="en-US" smtClean="0"/>
              <a:pPr/>
              <a:t>55</a:t>
            </a:fld>
            <a:endParaRPr lang="en-US"/>
          </a:p>
        </p:txBody>
      </p:sp>
      <p:graphicFrame>
        <p:nvGraphicFramePr>
          <p:cNvPr id="5" name="Group 31"/>
          <p:cNvGraphicFramePr>
            <a:graphicFrameLocks noGrp="1"/>
          </p:cNvGraphicFramePr>
          <p:nvPr>
            <p:extLst>
              <p:ext uri="{D42A27DB-BD31-4B8C-83A1-F6EECF244321}">
                <p14:modId xmlns:p14="http://schemas.microsoft.com/office/powerpoint/2010/main" val="2853014980"/>
              </p:ext>
            </p:extLst>
          </p:nvPr>
        </p:nvGraphicFramePr>
        <p:xfrm>
          <a:off x="4800600" y="4038600"/>
          <a:ext cx="4191000" cy="1618616"/>
        </p:xfrm>
        <a:graphic>
          <a:graphicData uri="http://schemas.openxmlformats.org/drawingml/2006/table">
            <a:tbl>
              <a:tblPr/>
              <a:tblGrid>
                <a:gridCol w="1047750"/>
                <a:gridCol w="1047750"/>
                <a:gridCol w="1047750"/>
                <a:gridCol w="1047750"/>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92642">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cs typeface="Times New Roman" charset="0"/>
                        </a:rPr>
                        <a:t/>
                      </a:r>
                      <a:br>
                        <a:rPr kumimoji="0" lang="en-US" sz="2000" b="0" i="0" u="none" strike="noStrike" cap="none" normalizeH="0" baseline="0" dirty="0" smtClean="0">
                          <a:ln>
                            <a:noFill/>
                          </a:ln>
                          <a:solidFill>
                            <a:schemeClr val="tx1"/>
                          </a:solidFill>
                          <a:effectLst/>
                          <a:latin typeface="Times New Roman" charset="0"/>
                          <a:cs typeface="Times New Roman" charset="0"/>
                        </a:rPr>
                      </a:b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46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6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31"/>
          <p:cNvGraphicFramePr>
            <a:graphicFrameLocks noGrp="1"/>
          </p:cNvGraphicFramePr>
          <p:nvPr>
            <p:extLst>
              <p:ext uri="{D42A27DB-BD31-4B8C-83A1-F6EECF244321}">
                <p14:modId xmlns:p14="http://schemas.microsoft.com/office/powerpoint/2010/main" val="1611229886"/>
              </p:ext>
            </p:extLst>
          </p:nvPr>
        </p:nvGraphicFramePr>
        <p:xfrm>
          <a:off x="685800" y="4038600"/>
          <a:ext cx="3962400" cy="1767840"/>
        </p:xfrm>
        <a:graphic>
          <a:graphicData uri="http://schemas.openxmlformats.org/drawingml/2006/table">
            <a:tbl>
              <a:tblPr/>
              <a:tblGrid>
                <a:gridCol w="990600"/>
                <a:gridCol w="990600"/>
                <a:gridCol w="990600"/>
                <a:gridCol w="990600"/>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92642">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cs typeface="Times New Roman" charset="0"/>
                        </a:rPr>
                        <a:t/>
                      </a:r>
                      <a:br>
                        <a:rPr kumimoji="0" lang="en-US" sz="2000" b="0" i="0" u="none" strike="noStrike" cap="none" normalizeH="0" baseline="0" dirty="0" smtClean="0">
                          <a:ln>
                            <a:noFill/>
                          </a:ln>
                          <a:solidFill>
                            <a:schemeClr val="tx1"/>
                          </a:solidFill>
                          <a:effectLst/>
                          <a:latin typeface="Times New Roman" charset="0"/>
                          <a:cs typeface="Times New Roman" charset="0"/>
                        </a:rPr>
                      </a:b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46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6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0370645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Cohen’s kappa</a:t>
            </a:r>
            <a:endParaRPr lang="en-US" dirty="0"/>
          </a:p>
        </p:txBody>
      </p:sp>
      <p:sp>
        <p:nvSpPr>
          <p:cNvPr id="3" name="Content Placeholder 2"/>
          <p:cNvSpPr>
            <a:spLocks noGrp="1"/>
          </p:cNvSpPr>
          <p:nvPr>
            <p:ph idx="1"/>
          </p:nvPr>
        </p:nvSpPr>
        <p:spPr>
          <a:xfrm>
            <a:off x="457200" y="1600201"/>
            <a:ext cx="8229600" cy="1981200"/>
          </a:xfrm>
        </p:spPr>
        <p:txBody>
          <a:bodyPr/>
          <a:lstStyle/>
          <a:p>
            <a:r>
              <a:rPr lang="en-US" dirty="0" smtClean="0"/>
              <a:t>a=</a:t>
            </a:r>
            <a:r>
              <a:rPr lang="en-US" dirty="0" err="1" smtClean="0"/>
              <a:t>raw_agreement</a:t>
            </a:r>
            <a:endParaRPr lang="en-US" dirty="0" smtClean="0"/>
          </a:p>
          <a:p>
            <a:r>
              <a:rPr lang="en-US" dirty="0" smtClean="0"/>
              <a:t>c=</a:t>
            </a:r>
            <a:r>
              <a:rPr lang="en-US" dirty="0" err="1" smtClean="0"/>
              <a:t>chance_agreement</a:t>
            </a:r>
            <a:endParaRPr lang="en-US" dirty="0" smtClean="0"/>
          </a:p>
          <a:p>
            <a:r>
              <a:rPr lang="en-US" dirty="0" smtClean="0"/>
              <a:t>K=(a-c)/(1-c)</a:t>
            </a:r>
            <a:endParaRPr lang="en-US" dirty="0"/>
          </a:p>
        </p:txBody>
      </p:sp>
      <p:sp>
        <p:nvSpPr>
          <p:cNvPr id="4" name="Slide Number Placeholder 3"/>
          <p:cNvSpPr>
            <a:spLocks noGrp="1"/>
          </p:cNvSpPr>
          <p:nvPr>
            <p:ph type="sldNum" sz="quarter" idx="12"/>
          </p:nvPr>
        </p:nvSpPr>
        <p:spPr/>
        <p:txBody>
          <a:bodyPr/>
          <a:lstStyle/>
          <a:p>
            <a:fld id="{FE2FCFA4-6EC7-4C88-A785-0722BF4C6C9F}" type="slidenum">
              <a:rPr lang="en-US" smtClean="0"/>
              <a:pPr/>
              <a:t>56</a:t>
            </a:fld>
            <a:endParaRPr lang="en-US"/>
          </a:p>
        </p:txBody>
      </p:sp>
      <p:graphicFrame>
        <p:nvGraphicFramePr>
          <p:cNvPr id="5" name="Group 31"/>
          <p:cNvGraphicFramePr>
            <a:graphicFrameLocks noGrp="1"/>
          </p:cNvGraphicFramePr>
          <p:nvPr>
            <p:extLst>
              <p:ext uri="{D42A27DB-BD31-4B8C-83A1-F6EECF244321}">
                <p14:modId xmlns:p14="http://schemas.microsoft.com/office/powerpoint/2010/main" val="158839197"/>
              </p:ext>
            </p:extLst>
          </p:nvPr>
        </p:nvGraphicFramePr>
        <p:xfrm>
          <a:off x="4800600" y="4038600"/>
          <a:ext cx="4038600" cy="1767840"/>
        </p:xfrm>
        <a:graphic>
          <a:graphicData uri="http://schemas.openxmlformats.org/drawingml/2006/table">
            <a:tbl>
              <a:tblPr/>
              <a:tblGrid>
                <a:gridCol w="1009650"/>
                <a:gridCol w="1009650"/>
                <a:gridCol w="1009650"/>
                <a:gridCol w="1009650"/>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92642">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cs typeface="Times New Roman" charset="0"/>
                        </a:rPr>
                        <a:t/>
                      </a:r>
                      <a:br>
                        <a:rPr kumimoji="0" lang="en-US" sz="2000" b="0" i="0" u="none" strike="noStrike" cap="none" normalizeH="0" baseline="0" dirty="0" smtClean="0">
                          <a:ln>
                            <a:noFill/>
                          </a:ln>
                          <a:solidFill>
                            <a:schemeClr val="tx1"/>
                          </a:solidFill>
                          <a:effectLst/>
                          <a:latin typeface="Times New Roman" charset="0"/>
                          <a:cs typeface="Times New Roman" charset="0"/>
                        </a:rPr>
                      </a:b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46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6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31"/>
          <p:cNvGraphicFramePr>
            <a:graphicFrameLocks noGrp="1"/>
          </p:cNvGraphicFramePr>
          <p:nvPr>
            <p:extLst>
              <p:ext uri="{D42A27DB-BD31-4B8C-83A1-F6EECF244321}">
                <p14:modId xmlns:p14="http://schemas.microsoft.com/office/powerpoint/2010/main" val="3468868103"/>
              </p:ext>
            </p:extLst>
          </p:nvPr>
        </p:nvGraphicFramePr>
        <p:xfrm>
          <a:off x="685800" y="4038600"/>
          <a:ext cx="3886200" cy="1767840"/>
        </p:xfrm>
        <a:graphic>
          <a:graphicData uri="http://schemas.openxmlformats.org/drawingml/2006/table">
            <a:tbl>
              <a:tblPr/>
              <a:tblGrid>
                <a:gridCol w="971550"/>
                <a:gridCol w="971550"/>
                <a:gridCol w="971550"/>
                <a:gridCol w="971550"/>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92642">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cs typeface="Times New Roman" charset="0"/>
                        </a:rPr>
                        <a:t/>
                      </a:r>
                      <a:br>
                        <a:rPr kumimoji="0" lang="en-US" sz="2000" b="0" i="0" u="none" strike="noStrike" cap="none" normalizeH="0" baseline="0" dirty="0" smtClean="0">
                          <a:ln>
                            <a:noFill/>
                          </a:ln>
                          <a:solidFill>
                            <a:schemeClr val="tx1"/>
                          </a:solidFill>
                          <a:effectLst/>
                          <a:latin typeface="Times New Roman" charset="0"/>
                          <a:cs typeface="Times New Roman" charset="0"/>
                        </a:rPr>
                      </a:b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46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6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1676400" y="3429000"/>
            <a:ext cx="1295400" cy="461665"/>
          </a:xfrm>
          <a:prstGeom prst="rect">
            <a:avLst/>
          </a:prstGeom>
          <a:noFill/>
        </p:spPr>
        <p:txBody>
          <a:bodyPr wrap="square" rtlCol="0">
            <a:spAutoFit/>
          </a:bodyPr>
          <a:lstStyle/>
          <a:p>
            <a:r>
              <a:rPr lang="en-US" dirty="0" smtClean="0"/>
              <a:t>K=0.8</a:t>
            </a:r>
            <a:endParaRPr lang="en-US" dirty="0"/>
          </a:p>
        </p:txBody>
      </p:sp>
      <p:sp>
        <p:nvSpPr>
          <p:cNvPr id="8" name="TextBox 7"/>
          <p:cNvSpPr txBox="1"/>
          <p:nvPr/>
        </p:nvSpPr>
        <p:spPr>
          <a:xfrm>
            <a:off x="6400800" y="3352800"/>
            <a:ext cx="734496" cy="461665"/>
          </a:xfrm>
          <a:prstGeom prst="rect">
            <a:avLst/>
          </a:prstGeom>
          <a:noFill/>
        </p:spPr>
        <p:txBody>
          <a:bodyPr wrap="none" rtlCol="0">
            <a:spAutoFit/>
          </a:bodyPr>
          <a:lstStyle/>
          <a:p>
            <a:r>
              <a:rPr lang="en-US" dirty="0" smtClean="0"/>
              <a:t>K=0</a:t>
            </a:r>
            <a:endParaRPr lang="en-US" dirty="0"/>
          </a:p>
        </p:txBody>
      </p:sp>
    </p:spTree>
    <p:extLst>
      <p:ext uri="{BB962C8B-B14F-4D97-AF65-F5344CB8AC3E}">
        <p14:creationId xmlns:p14="http://schemas.microsoft.com/office/powerpoint/2010/main" val="225812234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calculate kappa?</a:t>
            </a:r>
          </a:p>
        </p:txBody>
      </p:sp>
      <p:sp>
        <p:nvSpPr>
          <p:cNvPr id="3" name="Content Placeholder 2"/>
          <p:cNvSpPr>
            <a:spLocks noGrp="1"/>
          </p:cNvSpPr>
          <p:nvPr>
            <p:ph idx="1"/>
          </p:nvPr>
        </p:nvSpPr>
        <p:spPr>
          <a:xfrm>
            <a:off x="457200" y="1524000"/>
            <a:ext cx="8229600" cy="4525963"/>
          </a:xfrm>
        </p:spPr>
        <p:txBody>
          <a:bodyPr/>
          <a:lstStyle/>
          <a:p>
            <a:r>
              <a:rPr lang="en-US" dirty="0" smtClean="0"/>
              <a:t>Given a confusion matrix of two coders</a:t>
            </a:r>
          </a:p>
          <a:p>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FE2FCFA4-6EC7-4C88-A785-0722BF4C6C9F}" type="slidenum">
              <a:rPr lang="en-US" smtClean="0"/>
              <a:pPr/>
              <a:t>57</a:t>
            </a:fld>
            <a:endParaRPr lang="en-US"/>
          </a:p>
        </p:txBody>
      </p:sp>
      <p:graphicFrame>
        <p:nvGraphicFramePr>
          <p:cNvPr id="5" name="Group 31"/>
          <p:cNvGraphicFramePr>
            <a:graphicFrameLocks noGrp="1"/>
          </p:cNvGraphicFramePr>
          <p:nvPr>
            <p:extLst>
              <p:ext uri="{D42A27DB-BD31-4B8C-83A1-F6EECF244321}">
                <p14:modId xmlns:p14="http://schemas.microsoft.com/office/powerpoint/2010/main" val="2183100272"/>
              </p:ext>
            </p:extLst>
          </p:nvPr>
        </p:nvGraphicFramePr>
        <p:xfrm>
          <a:off x="2362200" y="2743200"/>
          <a:ext cx="3962400" cy="1767840"/>
        </p:xfrm>
        <a:graphic>
          <a:graphicData uri="http://schemas.openxmlformats.org/drawingml/2006/table">
            <a:tbl>
              <a:tblPr/>
              <a:tblGrid>
                <a:gridCol w="990600"/>
                <a:gridCol w="990600"/>
                <a:gridCol w="990600"/>
                <a:gridCol w="990600"/>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392642">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cs typeface="Times New Roman" charset="0"/>
                        </a:rPr>
                        <a:t/>
                      </a:r>
                      <a:br>
                        <a:rPr kumimoji="0" lang="en-US" sz="2000" b="0" i="0" u="none" strike="noStrike" cap="none" normalizeH="0" baseline="0" dirty="0" smtClean="0">
                          <a:ln>
                            <a:noFill/>
                          </a:ln>
                          <a:solidFill>
                            <a:schemeClr val="tx1"/>
                          </a:solidFill>
                          <a:effectLst/>
                          <a:latin typeface="Times New Roman" charset="0"/>
                          <a:cs typeface="Times New Roman" charset="0"/>
                        </a:rPr>
                      </a:b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46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6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776599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calculate kappa?</a:t>
            </a:r>
          </a:p>
        </p:txBody>
      </p:sp>
      <p:sp>
        <p:nvSpPr>
          <p:cNvPr id="3" name="Content Placeholder 2"/>
          <p:cNvSpPr>
            <a:spLocks noGrp="1"/>
          </p:cNvSpPr>
          <p:nvPr>
            <p:ph idx="1"/>
          </p:nvPr>
        </p:nvSpPr>
        <p:spPr/>
        <p:txBody>
          <a:bodyPr/>
          <a:lstStyle/>
          <a:p>
            <a:r>
              <a:rPr lang="en-US" dirty="0" smtClean="0"/>
              <a:t>Calculate marginal distribution</a:t>
            </a:r>
            <a:endParaRPr lang="en-US" dirty="0"/>
          </a:p>
        </p:txBody>
      </p:sp>
      <p:sp>
        <p:nvSpPr>
          <p:cNvPr id="4" name="Slide Number Placeholder 3"/>
          <p:cNvSpPr>
            <a:spLocks noGrp="1"/>
          </p:cNvSpPr>
          <p:nvPr>
            <p:ph type="sldNum" sz="quarter" idx="12"/>
          </p:nvPr>
        </p:nvSpPr>
        <p:spPr/>
        <p:txBody>
          <a:bodyPr/>
          <a:lstStyle/>
          <a:p>
            <a:fld id="{FE2FCFA4-6EC7-4C88-A785-0722BF4C6C9F}" type="slidenum">
              <a:rPr lang="en-US" smtClean="0"/>
              <a:pPr/>
              <a:t>58</a:t>
            </a:fld>
            <a:endParaRPr lang="en-US"/>
          </a:p>
        </p:txBody>
      </p:sp>
      <p:graphicFrame>
        <p:nvGraphicFramePr>
          <p:cNvPr id="6" name="Group 31"/>
          <p:cNvGraphicFramePr>
            <a:graphicFrameLocks noGrp="1"/>
          </p:cNvGraphicFramePr>
          <p:nvPr>
            <p:extLst>
              <p:ext uri="{D42A27DB-BD31-4B8C-83A1-F6EECF244321}">
                <p14:modId xmlns:p14="http://schemas.microsoft.com/office/powerpoint/2010/main" val="3130181754"/>
              </p:ext>
            </p:extLst>
          </p:nvPr>
        </p:nvGraphicFramePr>
        <p:xfrm>
          <a:off x="838198" y="2971800"/>
          <a:ext cx="5334001" cy="2061882"/>
        </p:xfrm>
        <a:graphic>
          <a:graphicData uri="http://schemas.openxmlformats.org/drawingml/2006/table">
            <a:tbl>
              <a:tblPr/>
              <a:tblGrid>
                <a:gridCol w="1447802"/>
                <a:gridCol w="1134977"/>
                <a:gridCol w="998623"/>
                <a:gridCol w="990600"/>
                <a:gridCol w="761999"/>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92642">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cs typeface="Times New Roman" charset="0"/>
                        </a:rPr>
                        <a:t/>
                      </a:r>
                      <a:br>
                        <a:rPr kumimoji="0" lang="en-US" sz="2000" b="0" i="0" u="none" strike="noStrike" cap="none" normalizeH="0" baseline="0" dirty="0" smtClean="0">
                          <a:ln>
                            <a:noFill/>
                          </a:ln>
                          <a:solidFill>
                            <a:schemeClr val="tx1"/>
                          </a:solidFill>
                          <a:effectLst/>
                          <a:latin typeface="Times New Roman" charset="0"/>
                          <a:cs typeface="Times New Roman" charset="0"/>
                        </a:rPr>
                      </a:b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46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6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bg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1333265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calculate kappa?</a:t>
            </a:r>
            <a:endParaRPr lang="en-US" dirty="0"/>
          </a:p>
        </p:txBody>
      </p:sp>
      <p:sp>
        <p:nvSpPr>
          <p:cNvPr id="3" name="Content Placeholder 2"/>
          <p:cNvSpPr>
            <a:spLocks noGrp="1"/>
          </p:cNvSpPr>
          <p:nvPr>
            <p:ph idx="1"/>
          </p:nvPr>
        </p:nvSpPr>
        <p:spPr/>
        <p:txBody>
          <a:bodyPr/>
          <a:lstStyle/>
          <a:p>
            <a:r>
              <a:rPr lang="en-US" dirty="0" smtClean="0"/>
              <a:t>Calculate raw agreement ( a=0.9 )</a:t>
            </a:r>
          </a:p>
          <a:p>
            <a:r>
              <a:rPr lang="en-US" dirty="0" smtClean="0"/>
              <a:t>Calculate </a:t>
            </a:r>
          </a:p>
          <a:p>
            <a:pPr lvl="1"/>
            <a:r>
              <a:rPr lang="en-US" dirty="0" smtClean="0"/>
              <a:t>P(both A and B gives “positive” label) = 0.25</a:t>
            </a:r>
          </a:p>
          <a:p>
            <a:pPr lvl="1"/>
            <a:r>
              <a:rPr lang="en-US" dirty="0" smtClean="0"/>
              <a:t>P(both </a:t>
            </a:r>
            <a:r>
              <a:rPr lang="en-US" dirty="0"/>
              <a:t>A and B gives </a:t>
            </a:r>
            <a:r>
              <a:rPr lang="en-US" dirty="0" smtClean="0"/>
              <a:t>“negative” </a:t>
            </a:r>
            <a:r>
              <a:rPr lang="en-US" dirty="0"/>
              <a:t>label) = </a:t>
            </a:r>
            <a:r>
              <a:rPr lang="en-US" dirty="0" smtClean="0"/>
              <a:t>0.25</a:t>
            </a:r>
          </a:p>
          <a:p>
            <a:pPr lvl="1"/>
            <a:r>
              <a:rPr lang="en-US" dirty="0" err="1" smtClean="0"/>
              <a:t>Chance_agreement</a:t>
            </a:r>
            <a:r>
              <a:rPr lang="en-US" dirty="0" smtClean="0"/>
              <a:t>: c=0.25+0.25=0.5</a:t>
            </a:r>
          </a:p>
          <a:p>
            <a:pPr lvl="1"/>
            <a:r>
              <a:rPr lang="en-US" dirty="0" smtClean="0"/>
              <a:t>Kappa=(a-c)/(1-c)=(0.9-0.5)/(1-0.5)=0.4/0.5=0.8</a:t>
            </a:r>
            <a:endParaRPr lang="en-US" dirty="0"/>
          </a:p>
          <a:p>
            <a:pPr lvl="1"/>
            <a:endParaRPr lang="en-US" dirty="0"/>
          </a:p>
        </p:txBody>
      </p:sp>
      <p:sp>
        <p:nvSpPr>
          <p:cNvPr id="4" name="Slide Number Placeholder 3"/>
          <p:cNvSpPr>
            <a:spLocks noGrp="1"/>
          </p:cNvSpPr>
          <p:nvPr>
            <p:ph type="sldNum" sz="quarter" idx="12"/>
          </p:nvPr>
        </p:nvSpPr>
        <p:spPr/>
        <p:txBody>
          <a:bodyPr/>
          <a:lstStyle/>
          <a:p>
            <a:fld id="{FE2FCFA4-6EC7-4C88-A785-0722BF4C6C9F}" type="slidenum">
              <a:rPr lang="en-US" smtClean="0"/>
              <a:pPr/>
              <a:t>59</a:t>
            </a:fld>
            <a:endParaRPr lang="en-US"/>
          </a:p>
        </p:txBody>
      </p:sp>
    </p:spTree>
    <p:extLst>
      <p:ext uri="{BB962C8B-B14F-4D97-AF65-F5344CB8AC3E}">
        <p14:creationId xmlns:p14="http://schemas.microsoft.com/office/powerpoint/2010/main" val="25343980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Post #nodes, training </a:t>
            </a:r>
            <a:r>
              <a:rPr lang="en-US" dirty="0"/>
              <a:t>error and test error </a:t>
            </a:r>
            <a:r>
              <a:rPr lang="en-US" dirty="0" smtClean="0"/>
              <a:t>of your </a:t>
            </a:r>
            <a:r>
              <a:rPr lang="en-US" dirty="0"/>
              <a:t>decision model </a:t>
            </a:r>
            <a:r>
              <a:rPr lang="en-US" dirty="0" smtClean="0"/>
              <a:t>for predicting Titanic survivors</a:t>
            </a:r>
          </a:p>
          <a:p>
            <a:r>
              <a:rPr lang="en-US" dirty="0"/>
              <a:t>Do you see signs of model </a:t>
            </a:r>
            <a:r>
              <a:rPr lang="en-US" dirty="0" err="1"/>
              <a:t>overfitting</a:t>
            </a:r>
            <a:r>
              <a:rPr lang="en-US" dirty="0"/>
              <a:t>?</a:t>
            </a:r>
          </a:p>
          <a:p>
            <a:r>
              <a:rPr lang="en-US" dirty="0" smtClean="0"/>
              <a:t>Report your data preparation steps and parameter setting so that others can replicate your experiment</a:t>
            </a:r>
          </a:p>
          <a:p>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6</a:t>
            </a:fld>
            <a:endParaRPr lang="en-US"/>
          </a:p>
        </p:txBody>
      </p:sp>
    </p:spTree>
    <p:extLst>
      <p:ext uri="{BB962C8B-B14F-4D97-AF65-F5344CB8AC3E}">
        <p14:creationId xmlns:p14="http://schemas.microsoft.com/office/powerpoint/2010/main" val="37093552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to calculate kappa</a:t>
            </a:r>
            <a:endParaRPr lang="en-US" dirty="0"/>
          </a:p>
        </p:txBody>
      </p:sp>
      <p:sp>
        <p:nvSpPr>
          <p:cNvPr id="4" name="Slide Number Placeholder 3"/>
          <p:cNvSpPr>
            <a:spLocks noGrp="1"/>
          </p:cNvSpPr>
          <p:nvPr>
            <p:ph type="sldNum" sz="quarter" idx="12"/>
          </p:nvPr>
        </p:nvSpPr>
        <p:spPr/>
        <p:txBody>
          <a:bodyPr/>
          <a:lstStyle/>
          <a:p>
            <a:fld id="{FE2FCFA4-6EC7-4C88-A785-0722BF4C6C9F}" type="slidenum">
              <a:rPr lang="en-US" smtClean="0"/>
              <a:pPr/>
              <a:t>60</a:t>
            </a:fld>
            <a:endParaRPr lang="en-US"/>
          </a:p>
        </p:txBody>
      </p:sp>
      <p:sp>
        <p:nvSpPr>
          <p:cNvPr id="5" name="Content Placeholder 4"/>
          <p:cNvSpPr>
            <a:spLocks noGrp="1"/>
          </p:cNvSpPr>
          <p:nvPr>
            <p:ph idx="1"/>
          </p:nvPr>
        </p:nvSpPr>
        <p:spPr>
          <a:xfrm>
            <a:off x="457200" y="1600200"/>
            <a:ext cx="8001000" cy="1101840"/>
          </a:xfrm>
          <a:prstGeom prst="rect">
            <a:avLst/>
          </a:prstGeom>
        </p:spPr>
        <p:txBody>
          <a:bodyPr wrap="square">
            <a:spAutoFit/>
          </a:bodyPr>
          <a:lstStyle/>
          <a:p>
            <a:r>
              <a:rPr lang="en-US" dirty="0" smtClean="0"/>
              <a:t>Online tool</a:t>
            </a:r>
          </a:p>
          <a:p>
            <a:pPr lvl="1"/>
            <a:r>
              <a:rPr lang="en-US" dirty="0" smtClean="0">
                <a:hlinkClick r:id="rId2"/>
              </a:rPr>
              <a:t>http</a:t>
            </a:r>
            <a:r>
              <a:rPr lang="en-US" dirty="0">
                <a:hlinkClick r:id="rId2"/>
              </a:rPr>
              <a:t>://</a:t>
            </a:r>
            <a:r>
              <a:rPr lang="en-US" dirty="0" smtClean="0">
                <a:hlinkClick r:id="rId2"/>
              </a:rPr>
              <a:t>vassarstats.net/kappa.html</a:t>
            </a:r>
            <a:endParaRPr lang="en-US" dirty="0" smtClean="0"/>
          </a:p>
        </p:txBody>
      </p:sp>
    </p:spTree>
    <p:extLst>
      <p:ext uri="{BB962C8B-B14F-4D97-AF65-F5344CB8AC3E}">
        <p14:creationId xmlns:p14="http://schemas.microsoft.com/office/powerpoint/2010/main" val="348929608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calculate kappa agreement?</a:t>
            </a:r>
            <a:endParaRPr lang="en-US" dirty="0"/>
          </a:p>
        </p:txBody>
      </p:sp>
      <p:sp>
        <p:nvSpPr>
          <p:cNvPr id="4" name="Slide Number Placeholder 3"/>
          <p:cNvSpPr>
            <a:spLocks noGrp="1"/>
          </p:cNvSpPr>
          <p:nvPr>
            <p:ph type="sldNum" sz="quarter" idx="12"/>
          </p:nvPr>
        </p:nvSpPr>
        <p:spPr/>
        <p:txBody>
          <a:bodyPr/>
          <a:lstStyle/>
          <a:p>
            <a:fld id="{FE2FCFA4-6EC7-4C88-A785-0722BF4C6C9F}" type="slidenum">
              <a:rPr lang="en-US" smtClean="0"/>
              <a:pPr/>
              <a:t>61</a:t>
            </a:fld>
            <a:endParaRPr lang="en-US"/>
          </a:p>
        </p:txBody>
      </p:sp>
      <p:graphicFrame>
        <p:nvGraphicFramePr>
          <p:cNvPr id="5" name="Group 31"/>
          <p:cNvGraphicFramePr>
            <a:graphicFrameLocks noGrp="1"/>
          </p:cNvGraphicFramePr>
          <p:nvPr>
            <p:extLst>
              <p:ext uri="{D42A27DB-BD31-4B8C-83A1-F6EECF244321}">
                <p14:modId xmlns:p14="http://schemas.microsoft.com/office/powerpoint/2010/main" val="3716670085"/>
              </p:ext>
            </p:extLst>
          </p:nvPr>
        </p:nvGraphicFramePr>
        <p:xfrm>
          <a:off x="2362200" y="2438400"/>
          <a:ext cx="4495800" cy="2362200"/>
        </p:xfrm>
        <a:graphic>
          <a:graphicData uri="http://schemas.openxmlformats.org/drawingml/2006/table">
            <a:tbl>
              <a:tblPr/>
              <a:tblGrid>
                <a:gridCol w="1123950"/>
                <a:gridCol w="1123950"/>
                <a:gridCol w="1123950"/>
                <a:gridCol w="1123950"/>
              </a:tblGrid>
              <a:tr h="4537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r>
              <a:tr h="732959">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charset="0"/>
                          <a:cs typeface="Times New Roman" charset="0"/>
                        </a:rPr>
                        <a:t/>
                      </a:r>
                      <a:br>
                        <a:rPr kumimoji="0" lang="en-US" sz="2000" b="0" i="0" u="none" strike="noStrike" cap="none" normalizeH="0" baseline="0" dirty="0" smtClean="0">
                          <a:ln>
                            <a:noFill/>
                          </a:ln>
                          <a:solidFill>
                            <a:schemeClr val="tx1"/>
                          </a:solidFill>
                          <a:effectLst/>
                          <a:latin typeface="Times New Roman" charset="0"/>
                          <a:cs typeface="Times New Roman" charset="0"/>
                        </a:rPr>
                      </a:br>
                      <a:endParaRPr kumimoji="0" lang="en-US" sz="2000" b="0" i="0" u="none" strike="noStrike" cap="none" normalizeH="0" baseline="0" dirty="0" smtClean="0">
                        <a:ln>
                          <a:noFill/>
                        </a:ln>
                        <a:solidFill>
                          <a:schemeClr val="tx1"/>
                        </a:solidFill>
                        <a:effectLst/>
                        <a:latin typeface="Times New Roman" charset="0"/>
                        <a:cs typeface="Times New Roman"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charset="0"/>
                          <a:cs typeface="Times New Roman" charset="0"/>
                        </a:rPr>
                        <a:t>Coder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charset="0"/>
                        <a:cs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54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2959">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charset="0"/>
                          <a:cs typeface="Times New Roman"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8262644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err="1" smtClean="0"/>
              <a:t>MTurk</a:t>
            </a:r>
            <a:endParaRPr lang="en-US" dirty="0"/>
          </a:p>
        </p:txBody>
      </p:sp>
      <p:sp>
        <p:nvSpPr>
          <p:cNvPr id="3" name="Content Placeholder 2"/>
          <p:cNvSpPr>
            <a:spLocks noGrp="1"/>
          </p:cNvSpPr>
          <p:nvPr>
            <p:ph idx="1"/>
          </p:nvPr>
        </p:nvSpPr>
        <p:spPr/>
        <p:txBody>
          <a:bodyPr/>
          <a:lstStyle/>
          <a:p>
            <a:r>
              <a:rPr lang="en-US" dirty="0" smtClean="0"/>
              <a:t>Answer the following questions through literature search</a:t>
            </a:r>
          </a:p>
          <a:p>
            <a:pPr lvl="1"/>
            <a:r>
              <a:rPr lang="en-US" dirty="0" smtClean="0"/>
              <a:t>How is the quality of data acquired from </a:t>
            </a:r>
            <a:r>
              <a:rPr lang="en-US" dirty="0" err="1" smtClean="0"/>
              <a:t>MTurk</a:t>
            </a:r>
            <a:r>
              <a:rPr lang="en-US" dirty="0" smtClean="0"/>
              <a:t>?</a:t>
            </a:r>
          </a:p>
          <a:p>
            <a:pPr lvl="1"/>
            <a:r>
              <a:rPr lang="en-US" dirty="0" smtClean="0"/>
              <a:t>What are the common concerns over </a:t>
            </a:r>
            <a:r>
              <a:rPr lang="en-US" dirty="0" err="1" smtClean="0"/>
              <a:t>MTurk</a:t>
            </a:r>
            <a:r>
              <a:rPr lang="en-US" dirty="0" smtClean="0"/>
              <a:t>?</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62</a:t>
            </a:fld>
            <a:endParaRPr lang="en-US"/>
          </a:p>
        </p:txBody>
      </p:sp>
    </p:spTree>
    <p:extLst>
      <p:ext uri="{BB962C8B-B14F-4D97-AF65-F5344CB8AC3E}">
        <p14:creationId xmlns:p14="http://schemas.microsoft.com/office/powerpoint/2010/main" val="13842781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research</a:t>
            </a:r>
            <a:endParaRPr lang="en-US" dirty="0"/>
          </a:p>
        </p:txBody>
      </p:sp>
      <p:sp>
        <p:nvSpPr>
          <p:cNvPr id="3" name="Content Placeholder 2"/>
          <p:cNvSpPr>
            <a:spLocks noGrp="1"/>
          </p:cNvSpPr>
          <p:nvPr>
            <p:ph idx="1"/>
          </p:nvPr>
        </p:nvSpPr>
        <p:spPr/>
        <p:txBody>
          <a:bodyPr/>
          <a:lstStyle/>
          <a:p>
            <a:r>
              <a:rPr lang="en-US" dirty="0" smtClean="0"/>
              <a:t>Reproducible research is a cornerstone of scientific research</a:t>
            </a:r>
          </a:p>
          <a:p>
            <a:r>
              <a:rPr lang="en-US" dirty="0" smtClean="0"/>
              <a:t>Report your data mining approach and results  in a reproducible way</a:t>
            </a:r>
          </a:p>
          <a:p>
            <a:r>
              <a:rPr lang="en-US" dirty="0" smtClean="0"/>
              <a:t>Use tools like RMD to document the process</a:t>
            </a:r>
          </a:p>
          <a:p>
            <a:r>
              <a:rPr lang="en-US" dirty="0" smtClean="0"/>
              <a:t>If possible, open data access</a:t>
            </a:r>
          </a:p>
          <a:p>
            <a:pPr lvl="1"/>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63</a:t>
            </a:fld>
            <a:endParaRPr lang="en-US"/>
          </a:p>
        </p:txBody>
      </p:sp>
    </p:spTree>
    <p:extLst>
      <p:ext uri="{BB962C8B-B14F-4D97-AF65-F5344CB8AC3E}">
        <p14:creationId xmlns:p14="http://schemas.microsoft.com/office/powerpoint/2010/main" val="42509015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reproducible research</a:t>
            </a:r>
            <a:endParaRPr lang="en-US" dirty="0"/>
          </a:p>
        </p:txBody>
      </p:sp>
      <p:sp>
        <p:nvSpPr>
          <p:cNvPr id="3" name="Content Placeholder 2"/>
          <p:cNvSpPr>
            <a:spLocks noGrp="1"/>
          </p:cNvSpPr>
          <p:nvPr>
            <p:ph idx="1"/>
          </p:nvPr>
        </p:nvSpPr>
        <p:spPr/>
        <p:txBody>
          <a:bodyPr/>
          <a:lstStyle/>
          <a:p>
            <a:r>
              <a:rPr lang="en-US" dirty="0" smtClean="0"/>
              <a:t>Examine posts to Week 5 Forum: </a:t>
            </a:r>
            <a:r>
              <a:rPr lang="en-US" dirty="0" err="1" smtClean="0"/>
              <a:t>Weka</a:t>
            </a:r>
            <a:r>
              <a:rPr lang="en-US" dirty="0" smtClean="0"/>
              <a:t> J48 exercise</a:t>
            </a:r>
          </a:p>
          <a:p>
            <a:r>
              <a:rPr lang="en-US" dirty="0" smtClean="0"/>
              <a:t>Try replicate the experiment in one post</a:t>
            </a:r>
          </a:p>
          <a:p>
            <a:r>
              <a:rPr lang="en-US" dirty="0" smtClean="0"/>
              <a:t>Did you reach the same result? </a:t>
            </a:r>
          </a:p>
          <a:p>
            <a:r>
              <a:rPr lang="en-US" dirty="0" smtClean="0"/>
              <a:t>If not, can you </a:t>
            </a:r>
            <a:r>
              <a:rPr lang="en-US" smtClean="0"/>
              <a:t>explain why?</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64</a:t>
            </a:fld>
            <a:endParaRPr lang="en-US"/>
          </a:p>
        </p:txBody>
      </p:sp>
    </p:spTree>
    <p:extLst>
      <p:ext uri="{BB962C8B-B14F-4D97-AF65-F5344CB8AC3E}">
        <p14:creationId xmlns:p14="http://schemas.microsoft.com/office/powerpoint/2010/main" val="104959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Complexity and </a:t>
            </a:r>
            <a:r>
              <a:rPr lang="en-US" dirty="0" err="1" smtClean="0"/>
              <a:t>Overfitting</a:t>
            </a:r>
            <a:endParaRPr lang="en-US" dirty="0"/>
          </a:p>
        </p:txBody>
      </p:sp>
      <p:sp>
        <p:nvSpPr>
          <p:cNvPr id="3" name="Content Placeholder 2"/>
          <p:cNvSpPr>
            <a:spLocks noGrp="1"/>
          </p:cNvSpPr>
          <p:nvPr>
            <p:ph idx="1"/>
          </p:nvPr>
        </p:nvSpPr>
        <p:spPr>
          <a:xfrm>
            <a:off x="457200" y="1600201"/>
            <a:ext cx="8229600" cy="1295400"/>
          </a:xfrm>
        </p:spPr>
        <p:txBody>
          <a:bodyPr/>
          <a:lstStyle/>
          <a:p>
            <a:r>
              <a:rPr lang="en-US" dirty="0" smtClean="0"/>
              <a:t>Complex models are more likely to </a:t>
            </a:r>
            <a:r>
              <a:rPr lang="en-US" dirty="0" err="1" smtClean="0"/>
              <a:t>overfit</a:t>
            </a:r>
            <a:r>
              <a:rPr lang="en-US" dirty="0" smtClean="0"/>
              <a:t> than simple models</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4038600" cy="3748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95800" y="2984480"/>
            <a:ext cx="4419600" cy="2677656"/>
          </a:xfrm>
          <a:prstGeom prst="rect">
            <a:avLst/>
          </a:prstGeom>
          <a:noFill/>
        </p:spPr>
        <p:txBody>
          <a:bodyPr wrap="square" rtlCol="0">
            <a:spAutoFit/>
          </a:bodyPr>
          <a:lstStyle/>
          <a:p>
            <a:r>
              <a:rPr lang="en-US" sz="2400" dirty="0" smtClean="0"/>
              <a:t>For decision tree, </a:t>
            </a:r>
            <a:r>
              <a:rPr lang="en-US" sz="2400" dirty="0" smtClean="0">
                <a:solidFill>
                  <a:srgbClr val="FF0000"/>
                </a:solidFill>
              </a:rPr>
              <a:t>#nodes </a:t>
            </a:r>
            <a:r>
              <a:rPr lang="en-US" sz="2400" dirty="0" smtClean="0"/>
              <a:t>indicates </a:t>
            </a:r>
            <a:r>
              <a:rPr lang="en-US" sz="2400" dirty="0" smtClean="0">
                <a:solidFill>
                  <a:srgbClr val="FF0000"/>
                </a:solidFill>
              </a:rPr>
              <a:t>model complexity</a:t>
            </a:r>
            <a:r>
              <a:rPr lang="en-US" sz="2400" dirty="0" smtClean="0"/>
              <a:t>.</a:t>
            </a:r>
          </a:p>
          <a:p>
            <a:endParaRPr lang="en-US" sz="2400" dirty="0"/>
          </a:p>
          <a:p>
            <a:r>
              <a:rPr lang="en-US" sz="2400" dirty="0"/>
              <a:t>m</a:t>
            </a:r>
            <a:r>
              <a:rPr lang="en-US" sz="2400" dirty="0" smtClean="0"/>
              <a:t>ore #nodes -&gt;</a:t>
            </a:r>
          </a:p>
          <a:p>
            <a:r>
              <a:rPr lang="en-US" sz="2400" dirty="0" smtClean="0"/>
              <a:t>higher model complexity -&gt;</a:t>
            </a:r>
          </a:p>
          <a:p>
            <a:r>
              <a:rPr lang="en-US" sz="2400" dirty="0"/>
              <a:t>l</a:t>
            </a:r>
            <a:r>
              <a:rPr lang="en-US" sz="2400" dirty="0" smtClean="0"/>
              <a:t>ower training error, and higher test error</a:t>
            </a:r>
            <a:endParaRPr lang="en-US" sz="2400" dirty="0"/>
          </a:p>
        </p:txBody>
      </p:sp>
      <p:sp>
        <p:nvSpPr>
          <p:cNvPr id="6" name="Slide Number Placeholder 5"/>
          <p:cNvSpPr>
            <a:spLocks noGrp="1"/>
          </p:cNvSpPr>
          <p:nvPr>
            <p:ph type="sldNum" sz="quarter" idx="12"/>
          </p:nvPr>
        </p:nvSpPr>
        <p:spPr/>
        <p:txBody>
          <a:bodyPr/>
          <a:lstStyle/>
          <a:p>
            <a:fld id="{BAB21D98-504B-40C9-89BD-19D2B733F595}" type="slidenum">
              <a:rPr lang="en-US" smtClean="0"/>
              <a:t>7</a:t>
            </a:fld>
            <a:endParaRPr lang="en-US"/>
          </a:p>
        </p:txBody>
      </p:sp>
    </p:spTree>
    <p:extLst>
      <p:ext uri="{BB962C8B-B14F-4D97-AF65-F5344CB8AC3E}">
        <p14:creationId xmlns:p14="http://schemas.microsoft.com/office/powerpoint/2010/main" val="46447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06" y="1092993"/>
            <a:ext cx="7773987" cy="467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AB21D98-504B-40C9-89BD-19D2B733F595}" type="slidenum">
              <a:rPr lang="en-US" smtClean="0"/>
              <a:t>8</a:t>
            </a:fld>
            <a:endParaRPr lang="en-US"/>
          </a:p>
        </p:txBody>
      </p:sp>
    </p:spTree>
    <p:extLst>
      <p:ext uri="{BB962C8B-B14F-4D97-AF65-F5344CB8AC3E}">
        <p14:creationId xmlns:p14="http://schemas.microsoft.com/office/powerpoint/2010/main" val="426982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reasons for model </a:t>
            </a:r>
            <a:r>
              <a:rPr lang="en-US" dirty="0" err="1" smtClean="0"/>
              <a:t>overfitting</a:t>
            </a:r>
            <a:endParaRPr lang="en-US" dirty="0"/>
          </a:p>
        </p:txBody>
      </p:sp>
      <p:sp>
        <p:nvSpPr>
          <p:cNvPr id="3" name="Content Placeholder 2"/>
          <p:cNvSpPr>
            <a:spLocks noGrp="1"/>
          </p:cNvSpPr>
          <p:nvPr>
            <p:ph idx="1"/>
          </p:nvPr>
        </p:nvSpPr>
        <p:spPr/>
        <p:txBody>
          <a:bodyPr/>
          <a:lstStyle/>
          <a:p>
            <a:r>
              <a:rPr lang="en-US" dirty="0" err="1" smtClean="0"/>
              <a:t>Overfitting</a:t>
            </a:r>
            <a:r>
              <a:rPr lang="en-US" dirty="0" smtClean="0"/>
              <a:t> due to noise</a:t>
            </a:r>
          </a:p>
          <a:p>
            <a:r>
              <a:rPr lang="en-US" dirty="0" err="1" smtClean="0"/>
              <a:t>Overfitting</a:t>
            </a:r>
            <a:r>
              <a:rPr lang="en-US" dirty="0" smtClean="0"/>
              <a:t> due to insufficient samples</a:t>
            </a:r>
            <a:endParaRPr lang="en-US" dirty="0"/>
          </a:p>
        </p:txBody>
      </p:sp>
      <p:sp>
        <p:nvSpPr>
          <p:cNvPr id="4" name="Slide Number Placeholder 3"/>
          <p:cNvSpPr>
            <a:spLocks noGrp="1"/>
          </p:cNvSpPr>
          <p:nvPr>
            <p:ph type="sldNum" sz="quarter" idx="12"/>
          </p:nvPr>
        </p:nvSpPr>
        <p:spPr/>
        <p:txBody>
          <a:bodyPr/>
          <a:lstStyle/>
          <a:p>
            <a:fld id="{BAB21D98-504B-40C9-89BD-19D2B733F595}" type="slidenum">
              <a:rPr lang="en-US" smtClean="0"/>
              <a:t>9</a:t>
            </a:fld>
            <a:endParaRPr lang="en-US"/>
          </a:p>
        </p:txBody>
      </p:sp>
    </p:spTree>
    <p:extLst>
      <p:ext uri="{BB962C8B-B14F-4D97-AF65-F5344CB8AC3E}">
        <p14:creationId xmlns:p14="http://schemas.microsoft.com/office/powerpoint/2010/main" val="2060233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15274</TotalTime>
  <Words>3122</Words>
  <Application>Microsoft Macintosh PowerPoint</Application>
  <PresentationFormat>On-screen Show (4:3)</PresentationFormat>
  <Paragraphs>640</Paragraphs>
  <Slides>64</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66" baseType="lpstr">
      <vt:lpstr>Office Theme</vt:lpstr>
      <vt:lpstr>Equation</vt:lpstr>
      <vt:lpstr>IST 565 Data Mining  Week 6: Model Evaluation</vt:lpstr>
      <vt:lpstr>Model Evaluation</vt:lpstr>
      <vt:lpstr>Model Overfitting</vt:lpstr>
      <vt:lpstr>Training error vs. test error</vt:lpstr>
      <vt:lpstr>Model Overfitting</vt:lpstr>
      <vt:lpstr>Exercise</vt:lpstr>
      <vt:lpstr>Model Complexity and Overfitting</vt:lpstr>
      <vt:lpstr>PowerPoint Presentation</vt:lpstr>
      <vt:lpstr>Main reasons for model overfitting</vt:lpstr>
      <vt:lpstr>Overfitting due to Noise </vt:lpstr>
      <vt:lpstr>Overfitting due to Insufficient Examples</vt:lpstr>
      <vt:lpstr>Occam’s Razor</vt:lpstr>
      <vt:lpstr>Exercise</vt:lpstr>
      <vt:lpstr>Model evaluation methods</vt:lpstr>
      <vt:lpstr>Hold-out test</vt:lpstr>
      <vt:lpstr>Cross Validation (CV)</vt:lpstr>
      <vt:lpstr>Leave One Out</vt:lpstr>
      <vt:lpstr>Hold-out Test vs. Cross Validation</vt:lpstr>
      <vt:lpstr>Hold-out Test vs. Cross Validation</vt:lpstr>
      <vt:lpstr>Which model evaluation methods to choose?</vt:lpstr>
      <vt:lpstr>Exercise: compare variability in CV and hold-out test results</vt:lpstr>
      <vt:lpstr>Metrics for model performance</vt:lpstr>
      <vt:lpstr>Problem with accuracy measure</vt:lpstr>
      <vt:lpstr>Accuracy definition based on confusion matrix</vt:lpstr>
      <vt:lpstr>Limitation of Accuracy</vt:lpstr>
      <vt:lpstr>Two types of error</vt:lpstr>
      <vt:lpstr>Which type of error matters more?</vt:lpstr>
      <vt:lpstr>Precision and recall</vt:lpstr>
      <vt:lpstr>Precision </vt:lpstr>
      <vt:lpstr>Recall </vt:lpstr>
      <vt:lpstr>Example: calculate precision and recall</vt:lpstr>
      <vt:lpstr>F-measure</vt:lpstr>
      <vt:lpstr>Exercise: calculate F-measure</vt:lpstr>
      <vt:lpstr>Baselines for Model Evaluation</vt:lpstr>
      <vt:lpstr>Majority vote baseline</vt:lpstr>
      <vt:lpstr>Fair comparison </vt:lpstr>
      <vt:lpstr>Other aspects of evaluation </vt:lpstr>
      <vt:lpstr>Other aspects of evaluation</vt:lpstr>
      <vt:lpstr>Is the model good enough?</vt:lpstr>
      <vt:lpstr>Exericse: model comparison</vt:lpstr>
      <vt:lpstr>Training data size affects accuracy</vt:lpstr>
      <vt:lpstr>Training data size affects accuracy</vt:lpstr>
      <vt:lpstr>Learning curve</vt:lpstr>
      <vt:lpstr>Exercise: training set size</vt:lpstr>
      <vt:lpstr>Not enough data?</vt:lpstr>
      <vt:lpstr>Semi-supervised learning</vt:lpstr>
      <vt:lpstr>Active Learning</vt:lpstr>
      <vt:lpstr>Crowdsourcing</vt:lpstr>
      <vt:lpstr>How trustworthy is human annotation?</vt:lpstr>
      <vt:lpstr>Subjectivity in Classification</vt:lpstr>
      <vt:lpstr>A “polarized” coder</vt:lpstr>
      <vt:lpstr>A “neutral” coder</vt:lpstr>
      <vt:lpstr>Inter-coder agreement</vt:lpstr>
      <vt:lpstr>Inter-coder Agreement</vt:lpstr>
      <vt:lpstr>Cohen’s kappa</vt:lpstr>
      <vt:lpstr>Cohen’s kappa</vt:lpstr>
      <vt:lpstr>How to calculate kappa?</vt:lpstr>
      <vt:lpstr>How to calculate kappa?</vt:lpstr>
      <vt:lpstr>How to calculate kappa?</vt:lpstr>
      <vt:lpstr>Tools to calculate kappa</vt:lpstr>
      <vt:lpstr>Exercise: calculate kappa agreement?</vt:lpstr>
      <vt:lpstr>Exercise: MTurk</vt:lpstr>
      <vt:lpstr>Reproducible research</vt:lpstr>
      <vt:lpstr>Exercise: reproducible research</vt:lpstr>
    </vt:vector>
  </TitlesOfParts>
  <Company>Syracuse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byu</dc:creator>
  <cp:lastModifiedBy>Bei Yu</cp:lastModifiedBy>
  <cp:revision>507</cp:revision>
  <dcterms:created xsi:type="dcterms:W3CDTF">2013-11-04T21:34:08Z</dcterms:created>
  <dcterms:modified xsi:type="dcterms:W3CDTF">2016-10-24T03:31:40Z</dcterms:modified>
</cp:coreProperties>
</file>