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409" r:id="rId3"/>
    <p:sldId id="353" r:id="rId4"/>
    <p:sldId id="354" r:id="rId5"/>
    <p:sldId id="525" r:id="rId6"/>
    <p:sldId id="526" r:id="rId7"/>
    <p:sldId id="418" r:id="rId8"/>
    <p:sldId id="545" r:id="rId9"/>
    <p:sldId id="549" r:id="rId10"/>
    <p:sldId id="532" r:id="rId11"/>
    <p:sldId id="550" r:id="rId12"/>
    <p:sldId id="355" r:id="rId13"/>
    <p:sldId id="394" r:id="rId14"/>
    <p:sldId id="395" r:id="rId15"/>
    <p:sldId id="536" r:id="rId16"/>
    <p:sldId id="422" r:id="rId17"/>
    <p:sldId id="537" r:id="rId18"/>
    <p:sldId id="423" r:id="rId19"/>
    <p:sldId id="426" r:id="rId20"/>
    <p:sldId id="427" r:id="rId21"/>
    <p:sldId id="429" r:id="rId22"/>
    <p:sldId id="430" r:id="rId23"/>
    <p:sldId id="546" r:id="rId24"/>
    <p:sldId id="436" r:id="rId25"/>
    <p:sldId id="437" r:id="rId26"/>
    <p:sldId id="439" r:id="rId27"/>
    <p:sldId id="438" r:id="rId28"/>
    <p:sldId id="440" r:id="rId29"/>
    <p:sldId id="378" r:id="rId30"/>
    <p:sldId id="358" r:id="rId31"/>
    <p:sldId id="443" r:id="rId32"/>
    <p:sldId id="444" r:id="rId33"/>
    <p:sldId id="445" r:id="rId34"/>
    <p:sldId id="441" r:id="rId35"/>
    <p:sldId id="359" r:id="rId36"/>
    <p:sldId id="480" r:id="rId37"/>
    <p:sldId id="481" r:id="rId38"/>
    <p:sldId id="482" r:id="rId39"/>
    <p:sldId id="484" r:id="rId40"/>
    <p:sldId id="547" r:id="rId41"/>
    <p:sldId id="485" r:id="rId42"/>
    <p:sldId id="548" r:id="rId43"/>
    <p:sldId id="538" r:id="rId44"/>
    <p:sldId id="483" r:id="rId45"/>
    <p:sldId id="488" r:id="rId46"/>
    <p:sldId id="490" r:id="rId47"/>
    <p:sldId id="496" r:id="rId48"/>
    <p:sldId id="498" r:id="rId49"/>
    <p:sldId id="492" r:id="rId50"/>
    <p:sldId id="493" r:id="rId51"/>
    <p:sldId id="494" r:id="rId52"/>
    <p:sldId id="360" r:id="rId53"/>
    <p:sldId id="361" r:id="rId54"/>
    <p:sldId id="540" r:id="rId55"/>
    <p:sldId id="541" r:id="rId56"/>
    <p:sldId id="542" r:id="rId57"/>
    <p:sldId id="543" r:id="rId58"/>
    <p:sldId id="462" r:id="rId59"/>
    <p:sldId id="362" r:id="rId60"/>
    <p:sldId id="464" r:id="rId61"/>
    <p:sldId id="382" r:id="rId62"/>
    <p:sldId id="385" r:id="rId63"/>
    <p:sldId id="551" r:id="rId64"/>
    <p:sldId id="501" r:id="rId65"/>
    <p:sldId id="503" r:id="rId66"/>
    <p:sldId id="518" r:id="rId67"/>
    <p:sldId id="502" r:id="rId68"/>
    <p:sldId id="505" r:id="rId69"/>
    <p:sldId id="513" r:id="rId70"/>
    <p:sldId id="544" r:id="rId71"/>
    <p:sldId id="552" r:id="rId72"/>
    <p:sldId id="514" r:id="rId7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CC00FF"/>
    <a:srgbClr val="CC3399"/>
    <a:srgbClr val="993366"/>
    <a:srgbClr val="99FF99"/>
    <a:srgbClr val="99FFCC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5" autoAdjust="0"/>
    <p:restoredTop sz="79075" autoAdjust="0"/>
  </p:normalViewPr>
  <p:slideViewPr>
    <p:cSldViewPr>
      <p:cViewPr>
        <p:scale>
          <a:sx n="60" d="100"/>
          <a:sy n="60" d="100"/>
        </p:scale>
        <p:origin x="-968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5.wmf"/><Relationship Id="rId3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305729E-E6F6-41A5-AAB6-F46C3C252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88CB00D-7F4D-485F-B9D0-A5DA8F4D0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94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Probability is a</a:t>
            </a:r>
            <a:r>
              <a:rPr lang="en-US" baseline="0" dirty="0" smtClean="0"/>
              <a:t> fundamental concept in data science literacy.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1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2/3</a:t>
            </a:r>
          </a:p>
          <a:p>
            <a:r>
              <a:rPr lang="en-US" dirty="0" smtClean="0"/>
              <a:t>1/3</a:t>
            </a:r>
          </a:p>
          <a:p>
            <a:r>
              <a:rPr lang="en-US" dirty="0" smtClean="0"/>
              <a:t>2/4</a:t>
            </a:r>
          </a:p>
          <a:p>
            <a:r>
              <a:rPr lang="en-US" dirty="0" smtClean="0"/>
              <a:t>2/4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class=no,</a:t>
            </a:r>
          </a:p>
          <a:p>
            <a:r>
              <a:rPr lang="en-US" baseline="0" dirty="0" smtClean="0"/>
              <a:t>Sample mean=(125K+100K+70K+120K+60K+220K+75K)/7=770K/7=110K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4/52*4/51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3/7</a:t>
            </a:r>
          </a:p>
          <a:p>
            <a:r>
              <a:rPr lang="en-US" dirty="0" smtClean="0"/>
              <a:t>4/7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2/3</a:t>
            </a:r>
          </a:p>
          <a:p>
            <a:r>
              <a:rPr lang="en-US" dirty="0" smtClean="0"/>
              <a:t>1/3</a:t>
            </a:r>
          </a:p>
          <a:p>
            <a:r>
              <a:rPr lang="en-US" dirty="0" smtClean="0"/>
              <a:t>2/4</a:t>
            </a:r>
          </a:p>
          <a:p>
            <a:r>
              <a:rPr lang="en-US" dirty="0" smtClean="0"/>
              <a:t>2/4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3/3</a:t>
            </a:r>
          </a:p>
          <a:p>
            <a:r>
              <a:rPr lang="en-US" dirty="0" smtClean="0"/>
              <a:t>0/3</a:t>
            </a:r>
          </a:p>
          <a:p>
            <a:r>
              <a:rPr lang="en-US" dirty="0" smtClean="0"/>
              <a:t>0/4</a:t>
            </a:r>
          </a:p>
          <a:p>
            <a:r>
              <a:rPr lang="en-US" dirty="0" smtClean="0"/>
              <a:t>4/4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6A31B-F4F9-41B3-9C0F-29573C6E54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3EF3A-157B-4AE7-9A7F-17B459016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0442-54DC-4425-8008-3246940A3D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63FAC-2F14-451B-A9BA-A55ABD7A8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723CF-4119-4849-BBD0-53699EFFB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C5AA0-B847-44BB-9445-CF1A8A1D0B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13A5-DCCF-4313-A855-97D14635AE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4EA1F-FA2C-4C19-9CDD-DAFA222D1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B568-E80F-4DE4-84EF-048CE391C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13ACB-C591-4F8A-A48B-3A943DE2F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FE598-0951-4508-AD5C-FABBD4C6F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8D03E-97C2-489C-8015-05F82E522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653D9-3ACD-4443-ACBF-216CF51D3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616E-4BC1-454B-8AFC-BC154C3AF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738FA6-74ED-4F7C-ABA8-4C520A32F3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81000" y="1295400"/>
            <a:ext cx="64770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+mj-lt"/>
          <a:ea typeface="Times New Roman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inionator.blogs.nytimes.com/2010/04/25/chances-a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18.w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37.bin"/><Relationship Id="rId9" Type="http://schemas.openxmlformats.org/officeDocument/2006/relationships/image" Target="../media/image2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chnologyreview.com/view/527506/how-statisticians-found-air-france-flight-447-two-years-after-it-crashed-into-atlantic/" TargetMode="External"/><Relationship Id="rId3" Type="http://schemas.openxmlformats.org/officeDocument/2006/relationships/hyperlink" Target="http://www.npr.org/blogs/thetwo-way/2014/03/25/294390476/can-a-250-year-old-mathematical-theorem-find-a-missing-plane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Naïve Bayes Classifier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191000"/>
            <a:ext cx="68580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IST565 Data Mining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609600"/>
          </a:xfrm>
        </p:spPr>
        <p:txBody>
          <a:bodyPr/>
          <a:lstStyle/>
          <a:p>
            <a:r>
              <a:rPr lang="en-US" dirty="0" smtClean="0"/>
              <a:t>Exercise: calculate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</a:t>
            </a:r>
            <a:r>
              <a:rPr lang="en-US" dirty="0"/>
              <a:t>a card from a standard deck of 52 cards. Without replacement, choose another card. What is the </a:t>
            </a:r>
            <a:r>
              <a:rPr lang="en-US" dirty="0" smtClean="0"/>
              <a:t>probability </a:t>
            </a:r>
            <a:r>
              <a:rPr lang="en-US" dirty="0"/>
              <a:t>P(card1=“queen”, card2=“king”)?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Chances 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Professor Steven </a:t>
            </a:r>
            <a:r>
              <a:rPr lang="en-US" dirty="0" err="1" smtClean="0"/>
              <a:t>Strogatz’s</a:t>
            </a:r>
            <a:r>
              <a:rPr lang="en-US" dirty="0" smtClean="0"/>
              <a:t> blog article on New York Times “Chances Are”</a:t>
            </a:r>
          </a:p>
          <a:p>
            <a:pPr lvl="1"/>
            <a:r>
              <a:rPr lang="en-US" dirty="0">
                <a:hlinkClick r:id="rId2"/>
              </a:rPr>
              <a:t>http://opinionator.blogs.nytimes.com/2010/04/25/chances-are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This article explains Bayes Theorem in lay-person’s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Bayes Theorem lets us swap the order of the dependence between events</a:t>
            </a:r>
          </a:p>
          <a:p>
            <a:pPr lvl="1"/>
            <a:r>
              <a:rPr lang="en-US" dirty="0" smtClean="0"/>
              <a:t>Two events A and B</a:t>
            </a:r>
          </a:p>
          <a:p>
            <a:pPr lvl="1"/>
            <a:r>
              <a:rPr lang="en-US" dirty="0" smtClean="0"/>
              <a:t>We know that </a:t>
            </a:r>
            <a:r>
              <a:rPr lang="en-US" dirty="0">
                <a:solidFill>
                  <a:srgbClr val="FF0000"/>
                </a:solidFill>
              </a:rPr>
              <a:t>P(A,B) = P(B|A)P(A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Since P(A, B) = P(B, A), </a:t>
            </a:r>
          </a:p>
          <a:p>
            <a:pPr lvl="1"/>
            <a:r>
              <a:rPr lang="en-US" dirty="0" smtClean="0"/>
              <a:t>We also know that </a:t>
            </a:r>
            <a:r>
              <a:rPr lang="en-US" dirty="0" smtClean="0">
                <a:solidFill>
                  <a:srgbClr val="FF0000"/>
                </a:solidFill>
              </a:rPr>
              <a:t>P(B,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P(B|A)P(A)</a:t>
            </a:r>
          </a:p>
          <a:p>
            <a:pPr lvl="1"/>
            <a:r>
              <a:rPr lang="en-US" dirty="0" smtClean="0"/>
              <a:t>Therefore,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01047"/>
              </p:ext>
            </p:extLst>
          </p:nvPr>
        </p:nvGraphicFramePr>
        <p:xfrm>
          <a:off x="1517650" y="4595812"/>
          <a:ext cx="48641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9" name="Equation" r:id="rId3" imgW="2057400" imgH="634680" progId="Equation.3">
                  <p:embed/>
                </p:oleObj>
              </mc:Choice>
              <mc:Fallback>
                <p:oleObj name="Equation" r:id="rId3" imgW="2057400" imgH="63468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595812"/>
                        <a:ext cx="486410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1066800"/>
          </a:xfrm>
        </p:spPr>
        <p:txBody>
          <a:bodyPr/>
          <a:lstStyle/>
          <a:p>
            <a:r>
              <a:rPr lang="en-US" dirty="0" smtClean="0"/>
              <a:t>Back to the mammogram example in Professor </a:t>
            </a:r>
            <a:r>
              <a:rPr lang="en-US" dirty="0" err="1" smtClean="0"/>
              <a:t>Strogatz’s</a:t>
            </a:r>
            <a:r>
              <a:rPr lang="en-US" dirty="0" smtClean="0"/>
              <a:t>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8305800" cy="3810000"/>
          </a:xfrm>
        </p:spPr>
        <p:txBody>
          <a:bodyPr/>
          <a:lstStyle/>
          <a:p>
            <a:r>
              <a:rPr lang="en-US" dirty="0" smtClean="0"/>
              <a:t>Event A: a patient has </a:t>
            </a:r>
            <a:r>
              <a:rPr lang="en-US" dirty="0" smtClean="0">
                <a:solidFill>
                  <a:srgbClr val="000000"/>
                </a:solidFill>
              </a:rPr>
              <a:t>cancer</a:t>
            </a:r>
          </a:p>
          <a:p>
            <a:r>
              <a:rPr lang="en-US" dirty="0" smtClean="0"/>
              <a:t>Event B: a patient’s mammogram test result is </a:t>
            </a:r>
            <a:r>
              <a:rPr lang="en-US" dirty="0" smtClean="0">
                <a:solidFill>
                  <a:srgbClr val="000000"/>
                </a:solidFill>
              </a:rPr>
              <a:t>positive</a:t>
            </a:r>
          </a:p>
          <a:p>
            <a:r>
              <a:rPr lang="en-US" dirty="0"/>
              <a:t>P(B|A</a:t>
            </a:r>
            <a:r>
              <a:rPr lang="en-US" dirty="0" smtClean="0"/>
              <a:t>) = Among patients who have cancer, how many have positive test result? </a:t>
            </a:r>
          </a:p>
          <a:p>
            <a:pPr lvl="1"/>
            <a:r>
              <a:rPr lang="en-US" dirty="0" smtClean="0"/>
              <a:t>We can calculate it from past data</a:t>
            </a:r>
          </a:p>
          <a:p>
            <a:r>
              <a:rPr lang="en-US" dirty="0" smtClean="0"/>
              <a:t>P(A|B) = For a patient with positive test result, what is the chance of cancer?</a:t>
            </a:r>
          </a:p>
          <a:p>
            <a:pPr lvl="1"/>
            <a:r>
              <a:rPr lang="en-US" dirty="0" smtClean="0"/>
              <a:t>This is </a:t>
            </a:r>
            <a:r>
              <a:rPr lang="en-US" b="1" dirty="0" smtClean="0"/>
              <a:t>prediction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Bayes Theorem provides an approach to predict the probability of future events based on prior experience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10287"/>
              </p:ext>
            </p:extLst>
          </p:nvPr>
        </p:nvGraphicFramePr>
        <p:xfrm>
          <a:off x="2362200" y="1600200"/>
          <a:ext cx="3200400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2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00200"/>
                        <a:ext cx="3200400" cy="8728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mammogram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</a:t>
            </a:r>
            <a:r>
              <a:rPr lang="en-US" dirty="0" smtClean="0"/>
              <a:t>a woman </a:t>
            </a:r>
            <a:r>
              <a:rPr lang="en-US" dirty="0"/>
              <a:t>has breast cancer is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woman has breast cancer, the probability </a:t>
            </a:r>
            <a:r>
              <a:rPr lang="en-US" dirty="0" smtClean="0"/>
              <a:t>that </a:t>
            </a:r>
            <a:r>
              <a:rPr lang="en-US" dirty="0"/>
              <a:t>she will have a positive </a:t>
            </a:r>
            <a:r>
              <a:rPr lang="en-US" dirty="0" smtClean="0"/>
              <a:t>mammogram is ?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woman </a:t>
            </a:r>
            <a:r>
              <a:rPr lang="en-US" dirty="0" smtClean="0"/>
              <a:t>does not</a:t>
            </a:r>
            <a:r>
              <a:rPr lang="en-US" dirty="0"/>
              <a:t> have breast cancer, the probability </a:t>
            </a:r>
            <a:r>
              <a:rPr lang="en-US" dirty="0" smtClean="0"/>
              <a:t>that </a:t>
            </a:r>
            <a:r>
              <a:rPr lang="en-US" dirty="0"/>
              <a:t>she will still have a positive </a:t>
            </a:r>
            <a:r>
              <a:rPr lang="en-US" dirty="0" smtClean="0"/>
              <a:t>mammogram</a:t>
            </a:r>
            <a:r>
              <a:rPr lang="en-US" dirty="0"/>
              <a:t> </a:t>
            </a:r>
            <a:r>
              <a:rPr lang="en-US" dirty="0" smtClean="0"/>
              <a:t>is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mammogram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dirty="0"/>
              <a:t>The probability that </a:t>
            </a:r>
            <a:r>
              <a:rPr lang="en-US" dirty="0" smtClean="0"/>
              <a:t>a woman has </a:t>
            </a:r>
            <a:r>
              <a:rPr lang="en-US" dirty="0"/>
              <a:t>breast cancer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P(cancer) = </a:t>
            </a:r>
            <a:r>
              <a:rPr lang="en-US" dirty="0" smtClean="0">
                <a:solidFill>
                  <a:srgbClr val="000000"/>
                </a:solidFill>
              </a:rPr>
              <a:t>0.008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a woman has breast cancer, the probability </a:t>
            </a:r>
            <a:r>
              <a:rPr lang="en-US" dirty="0" smtClean="0"/>
              <a:t>that </a:t>
            </a:r>
            <a:r>
              <a:rPr lang="en-US" dirty="0"/>
              <a:t>she will have a positive </a:t>
            </a:r>
            <a:r>
              <a:rPr lang="en-US" dirty="0" smtClean="0"/>
              <a:t>mammogram is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positive|cancer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0000"/>
                </a:solidFill>
              </a:rPr>
              <a:t>0.9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a woman </a:t>
            </a:r>
            <a:r>
              <a:rPr lang="en-US" dirty="0" smtClean="0"/>
              <a:t>does not</a:t>
            </a:r>
            <a:r>
              <a:rPr lang="en-US" dirty="0"/>
              <a:t> have breast cancer, the probability </a:t>
            </a:r>
            <a:r>
              <a:rPr lang="en-US" dirty="0" smtClean="0"/>
              <a:t>that </a:t>
            </a:r>
            <a:r>
              <a:rPr lang="en-US" dirty="0"/>
              <a:t>she will still have a positive </a:t>
            </a:r>
            <a:r>
              <a:rPr lang="en-US" dirty="0" smtClean="0"/>
              <a:t>mammogram</a:t>
            </a:r>
            <a:r>
              <a:rPr lang="en-US" dirty="0"/>
              <a:t>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P(</a:t>
            </a:r>
            <a:r>
              <a:rPr lang="en-US" dirty="0" err="1" smtClean="0"/>
              <a:t>positive|no</a:t>
            </a:r>
            <a:r>
              <a:rPr lang="en-US" dirty="0" smtClean="0"/>
              <a:t> cancer) = </a:t>
            </a:r>
            <a:r>
              <a:rPr lang="en-US" dirty="0" smtClean="0">
                <a:solidFill>
                  <a:srgbClr val="000000"/>
                </a:solidFill>
              </a:rPr>
              <a:t>0.07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them into probability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5105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Imagine </a:t>
            </a:r>
            <a:r>
              <a:rPr lang="en-US" dirty="0">
                <a:solidFill>
                  <a:srgbClr val="000000"/>
                </a:solidFill>
              </a:rPr>
              <a:t>a woman who has a positive mammogram.  What is the probability </a:t>
            </a:r>
            <a:r>
              <a:rPr lang="en-US" dirty="0" smtClean="0">
                <a:solidFill>
                  <a:srgbClr val="000000"/>
                </a:solidFill>
              </a:rPr>
              <a:t>that </a:t>
            </a:r>
            <a:r>
              <a:rPr lang="en-US" dirty="0">
                <a:solidFill>
                  <a:srgbClr val="000000"/>
                </a:solidFill>
              </a:rPr>
              <a:t>she actually has breast cancer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Which probability is greater,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P(</a:t>
            </a:r>
            <a:r>
              <a:rPr lang="en-US" dirty="0" err="1" smtClean="0">
                <a:solidFill>
                  <a:srgbClr val="000000"/>
                </a:solidFill>
              </a:rPr>
              <a:t>cancer|positive</a:t>
            </a:r>
            <a:r>
              <a:rPr lang="en-US" dirty="0" smtClean="0">
                <a:solidFill>
                  <a:srgbClr val="000000"/>
                </a:solidFill>
              </a:rPr>
              <a:t>) or P(no </a:t>
            </a:r>
            <a:r>
              <a:rPr lang="en-US" dirty="0" err="1" smtClean="0">
                <a:solidFill>
                  <a:srgbClr val="000000"/>
                </a:solidFill>
              </a:rPr>
              <a:t>cancer|positive</a:t>
            </a:r>
            <a:r>
              <a:rPr lang="en-US" dirty="0" smtClean="0">
                <a:solidFill>
                  <a:srgbClr val="000000"/>
                </a:solidFill>
              </a:rPr>
              <a:t>) 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To calculate P(cancer | positive), need to calculate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P(positive)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P(cancer)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P(positive | cancer)</a:t>
            </a:r>
          </a:p>
          <a:p>
            <a:r>
              <a:rPr lang="en-US" dirty="0">
                <a:solidFill>
                  <a:srgbClr val="000000"/>
                </a:solidFill>
              </a:rPr>
              <a:t>To calculate P</a:t>
            </a:r>
            <a:r>
              <a:rPr lang="en-US" dirty="0" smtClean="0">
                <a:solidFill>
                  <a:srgbClr val="000000"/>
                </a:solidFill>
              </a:rPr>
              <a:t>(no cancer </a:t>
            </a:r>
            <a:r>
              <a:rPr lang="en-US" dirty="0">
                <a:solidFill>
                  <a:srgbClr val="000000"/>
                </a:solidFill>
              </a:rPr>
              <a:t>| positive), need to calculate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P(positive)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(no cancer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P(positive | </a:t>
            </a:r>
            <a:r>
              <a:rPr lang="en-US" dirty="0" smtClean="0">
                <a:solidFill>
                  <a:srgbClr val="000000"/>
                </a:solidFill>
              </a:rPr>
              <a:t>no cancer)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them into probability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5105400"/>
          </a:xfrm>
        </p:spPr>
        <p:txBody>
          <a:bodyPr/>
          <a:lstStyle/>
          <a:p>
            <a:r>
              <a:rPr lang="en-US" dirty="0" smtClean="0"/>
              <a:t>The probability that a woman has positive mammogram is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unknown</a:t>
            </a:r>
          </a:p>
          <a:p>
            <a:r>
              <a:rPr lang="en-US" dirty="0" smtClean="0"/>
              <a:t>The </a:t>
            </a:r>
            <a:r>
              <a:rPr lang="en-US" dirty="0"/>
              <a:t>probability that </a:t>
            </a:r>
            <a:r>
              <a:rPr lang="en-US" dirty="0" smtClean="0"/>
              <a:t>a woman </a:t>
            </a:r>
            <a:r>
              <a:rPr lang="en-US" dirty="0"/>
              <a:t>has breast cancer is </a:t>
            </a:r>
            <a:r>
              <a:rPr lang="en-US" dirty="0" smtClean="0"/>
              <a:t>0.008 </a:t>
            </a:r>
            <a:r>
              <a:rPr lang="en-US" dirty="0"/>
              <a:t> 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P(cancer) = 0.008</a:t>
            </a:r>
            <a:r>
              <a:rPr lang="en-US" dirty="0">
                <a:solidFill>
                  <a:srgbClr val="000000"/>
                </a:solidFill>
              </a:rPr>
              <a:t> ,	P(no cancer) = 0.992, (add up to 1)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a woman has breast cancer, the probability </a:t>
            </a:r>
            <a:r>
              <a:rPr lang="en-US" dirty="0" smtClean="0"/>
              <a:t>that </a:t>
            </a:r>
            <a:r>
              <a:rPr lang="en-US" dirty="0"/>
              <a:t>she will have a positive </a:t>
            </a:r>
            <a:r>
              <a:rPr lang="en-US" dirty="0" smtClean="0"/>
              <a:t>mammogram is 0.9.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P(positive | cancer) = 0.9</a:t>
            </a:r>
          </a:p>
          <a:p>
            <a:r>
              <a:rPr lang="en-US" dirty="0" smtClean="0"/>
              <a:t>If </a:t>
            </a:r>
            <a:r>
              <a:rPr lang="en-US" dirty="0"/>
              <a:t>a woman </a:t>
            </a:r>
            <a:r>
              <a:rPr lang="en-US" dirty="0" smtClean="0"/>
              <a:t>does not</a:t>
            </a:r>
            <a:r>
              <a:rPr lang="en-US" dirty="0"/>
              <a:t> have breast cancer, the probability </a:t>
            </a:r>
            <a:r>
              <a:rPr lang="en-US" dirty="0" smtClean="0"/>
              <a:t>that </a:t>
            </a:r>
            <a:r>
              <a:rPr lang="en-US" dirty="0"/>
              <a:t>she will still have a positive </a:t>
            </a:r>
            <a:r>
              <a:rPr lang="en-US" dirty="0" smtClean="0"/>
              <a:t>mammogram is 0.07.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P(positive | no cancer) = 0.07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them into probability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5105400"/>
          </a:xfrm>
        </p:spPr>
        <p:txBody>
          <a:bodyPr/>
          <a:lstStyle/>
          <a:p>
            <a:r>
              <a:rPr lang="en-US" sz="2800" dirty="0" smtClean="0"/>
              <a:t>All </a:t>
            </a:r>
            <a:r>
              <a:rPr lang="en-US" sz="2800" b="1" dirty="0" smtClean="0">
                <a:solidFill>
                  <a:srgbClr val="000000"/>
                </a:solidFill>
              </a:rPr>
              <a:t>prior </a:t>
            </a:r>
            <a:r>
              <a:rPr lang="en-US" sz="2800" b="1" dirty="0" smtClean="0"/>
              <a:t>probabilities</a:t>
            </a:r>
            <a:r>
              <a:rPr lang="en-US" sz="2800" dirty="0" smtClean="0"/>
              <a:t> we have calculated</a:t>
            </a:r>
          </a:p>
          <a:p>
            <a:pPr marL="857250" lvl="2" indent="0">
              <a:buNone/>
            </a:pPr>
            <a:r>
              <a:rPr lang="en-US" sz="2400" dirty="0" smtClean="0"/>
              <a:t>P(cancer) = 0.008</a:t>
            </a:r>
            <a:r>
              <a:rPr lang="en-US" sz="2400" dirty="0"/>
              <a:t> </a:t>
            </a:r>
            <a:endParaRPr lang="en-US" sz="2400" dirty="0" smtClean="0"/>
          </a:p>
          <a:p>
            <a:pPr marL="857250" lvl="2" indent="0">
              <a:buNone/>
            </a:pPr>
            <a:r>
              <a:rPr lang="en-US" sz="2400" dirty="0" smtClean="0"/>
              <a:t>P(no </a:t>
            </a:r>
            <a:r>
              <a:rPr lang="en-US" sz="2400" dirty="0"/>
              <a:t>cancer) = </a:t>
            </a:r>
            <a:r>
              <a:rPr lang="en-US" sz="2400" dirty="0" smtClean="0"/>
              <a:t>0.992</a:t>
            </a:r>
          </a:p>
          <a:p>
            <a:pPr marL="400050"/>
            <a:r>
              <a:rPr lang="en-US" sz="2800" dirty="0" smtClean="0"/>
              <a:t>All </a:t>
            </a:r>
            <a:r>
              <a:rPr lang="en-US" sz="2800" b="1" dirty="0" smtClean="0">
                <a:solidFill>
                  <a:srgbClr val="000000"/>
                </a:solidFill>
              </a:rPr>
              <a:t>conditional </a:t>
            </a:r>
            <a:r>
              <a:rPr lang="en-US" sz="2800" b="1" dirty="0" smtClean="0"/>
              <a:t>probabilities</a:t>
            </a:r>
            <a:r>
              <a:rPr lang="en-US" sz="2800" dirty="0" smtClean="0"/>
              <a:t> we have calculated</a:t>
            </a:r>
          </a:p>
          <a:p>
            <a:pPr marL="857250" lvl="2" indent="0">
              <a:buNone/>
            </a:pPr>
            <a:r>
              <a:rPr lang="en-US" sz="2400" dirty="0" smtClean="0"/>
              <a:t>P(positive | cancer) = 0.9</a:t>
            </a:r>
          </a:p>
          <a:p>
            <a:pPr marL="857250" lvl="2" indent="0">
              <a:buNone/>
            </a:pPr>
            <a:r>
              <a:rPr lang="en-US" sz="2400" dirty="0" smtClean="0"/>
              <a:t>P(positive | no cancer) = 0.07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00"/>
                </a:solidFill>
              </a:rPr>
              <a:t>posterior </a:t>
            </a:r>
            <a:r>
              <a:rPr lang="en-US" sz="2800" b="1" dirty="0" smtClean="0"/>
              <a:t>probabilities</a:t>
            </a:r>
            <a:r>
              <a:rPr lang="en-US" sz="2800" dirty="0" smtClean="0"/>
              <a:t> to be calculated</a:t>
            </a:r>
            <a:endParaRPr lang="en-US" sz="28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P(cancer | positive) = ?	P(no cancer | positive) = 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2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our prediction 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06263"/>
              </p:ext>
            </p:extLst>
          </p:nvPr>
        </p:nvGraphicFramePr>
        <p:xfrm>
          <a:off x="152401" y="1767630"/>
          <a:ext cx="7696200" cy="124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8" name="Equation" r:id="rId3" imgW="3911400" imgH="634680" progId="Equation.3">
                  <p:embed/>
                </p:oleObj>
              </mc:Choice>
              <mc:Fallback>
                <p:oleObj name="Equation" r:id="rId3" imgW="3911400" imgH="63468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1767630"/>
                        <a:ext cx="7696200" cy="1248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14807"/>
              </p:ext>
            </p:extLst>
          </p:nvPr>
        </p:nvGraphicFramePr>
        <p:xfrm>
          <a:off x="152400" y="3860188"/>
          <a:ext cx="8686800" cy="122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89" name="Equation" r:id="rId5" imgW="4495680" imgH="634680" progId="Equation.3">
                  <p:embed/>
                </p:oleObj>
              </mc:Choice>
              <mc:Fallback>
                <p:oleObj name="Equation" r:id="rId5" imgW="4495680" imgH="6346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60188"/>
                        <a:ext cx="8686800" cy="1226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00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609600"/>
          </a:xfrm>
        </p:spPr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Bayes Theorem mathematically?</a:t>
            </a:r>
          </a:p>
          <a:p>
            <a:r>
              <a:rPr lang="en-US" dirty="0" smtClean="0"/>
              <a:t>How can computers use Bayes Theorem?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cancer!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54423"/>
              </p:ext>
            </p:extLst>
          </p:nvPr>
        </p:nvGraphicFramePr>
        <p:xfrm>
          <a:off x="152401" y="1767630"/>
          <a:ext cx="7696200" cy="124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6" name="Equation" r:id="rId3" imgW="3911400" imgH="634680" progId="Equation.3">
                  <p:embed/>
                </p:oleObj>
              </mc:Choice>
              <mc:Fallback>
                <p:oleObj name="Equation" r:id="rId3" imgW="3911400" imgH="6346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1767630"/>
                        <a:ext cx="7696200" cy="1248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51878"/>
              </p:ext>
            </p:extLst>
          </p:nvPr>
        </p:nvGraphicFramePr>
        <p:xfrm>
          <a:off x="152400" y="3860188"/>
          <a:ext cx="8686800" cy="122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7" name="Equation" r:id="rId5" imgW="4495680" imgH="634680" progId="Equation.3">
                  <p:embed/>
                </p:oleObj>
              </mc:Choice>
              <mc:Fallback>
                <p:oleObj name="Equation" r:id="rId5" imgW="4495680" imgH="63468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60188"/>
                        <a:ext cx="8686800" cy="1226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7315200" y="4114800"/>
            <a:ext cx="1600200" cy="12192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54864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buNone/>
            </a:pPr>
            <a:r>
              <a:rPr lang="en-US" sz="2800" dirty="0" smtClean="0"/>
              <a:t>Although we don’t know P(positive), it </a:t>
            </a:r>
            <a:r>
              <a:rPr lang="en-US" sz="2800" dirty="0"/>
              <a:t>does not </a:t>
            </a:r>
            <a:r>
              <a:rPr lang="en-US" sz="2800" dirty="0" smtClean="0"/>
              <a:t>matter. We just need to know which posterior probability is greater.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8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96200" cy="609600"/>
          </a:xfrm>
        </p:spPr>
        <p:txBody>
          <a:bodyPr/>
          <a:lstStyle/>
          <a:p>
            <a:r>
              <a:rPr lang="en-US" dirty="0" smtClean="0"/>
              <a:t>This diagnosis is determined by the mammogram result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06263"/>
              </p:ext>
            </p:extLst>
          </p:nvPr>
        </p:nvGraphicFramePr>
        <p:xfrm>
          <a:off x="152400" y="1766888"/>
          <a:ext cx="76962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16" name="Equation" r:id="rId3" imgW="3911600" imgH="635000" progId="Equation.3">
                  <p:embed/>
                </p:oleObj>
              </mc:Choice>
              <mc:Fallback>
                <p:oleObj name="Equation" r:id="rId3" imgW="3911600" imgH="6350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66888"/>
                        <a:ext cx="7696200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14807"/>
              </p:ext>
            </p:extLst>
          </p:nvPr>
        </p:nvGraphicFramePr>
        <p:xfrm>
          <a:off x="152400" y="3860800"/>
          <a:ext cx="8686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17" name="Equation" r:id="rId5" imgW="4495800" imgH="635000" progId="Equation.3">
                  <p:embed/>
                </p:oleObj>
              </mc:Choice>
              <mc:Fallback>
                <p:oleObj name="Equation" r:id="rId5" imgW="4495800" imgH="6350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60800"/>
                        <a:ext cx="86868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1371600" y="1447800"/>
            <a:ext cx="1600200" cy="8382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05000" y="3505200"/>
            <a:ext cx="1600200" cy="838200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8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609600"/>
          </a:xfrm>
        </p:spPr>
        <p:txBody>
          <a:bodyPr/>
          <a:lstStyle/>
          <a:p>
            <a:r>
              <a:rPr lang="en-US" dirty="0" smtClean="0"/>
              <a:t>What if the diagnosis is determined by more factors than just the mammogram result?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676400"/>
            <a:ext cx="81534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Attribute 1: positive mammogram? Yes or no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Attribute 2: family history? </a:t>
            </a:r>
            <a:r>
              <a:rPr lang="en-US" sz="2800" dirty="0"/>
              <a:t>Y</a:t>
            </a:r>
            <a:r>
              <a:rPr lang="en-US" sz="2800" dirty="0" smtClean="0"/>
              <a:t>es or no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Attribute 3: </a:t>
            </a:r>
            <a:r>
              <a:rPr lang="en-US" sz="2800" dirty="0"/>
              <a:t>A</a:t>
            </a:r>
            <a:r>
              <a:rPr lang="en-US" sz="2800" dirty="0" smtClean="0"/>
              <a:t>lcohol? Yes or no </a:t>
            </a:r>
          </a:p>
          <a:p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How many posteriors to calculate?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Two posteriors for each possible combination of the attributes.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In this case, 2* 2</a:t>
            </a:r>
            <a:r>
              <a:rPr lang="en-US" sz="2800" baseline="30000" dirty="0" smtClean="0"/>
              <a:t>3 </a:t>
            </a:r>
            <a:r>
              <a:rPr lang="en-US" sz="2800" dirty="0" smtClean="0"/>
              <a:t> = 16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4506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90600"/>
          </a:xfrm>
        </p:spPr>
        <p:txBody>
          <a:bodyPr/>
          <a:lstStyle/>
          <a:p>
            <a:r>
              <a:rPr lang="en-US" dirty="0" smtClean="0"/>
              <a:t>All posterior probabilities for three binary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47801"/>
              </p:ext>
            </p:extLst>
          </p:nvPr>
        </p:nvGraphicFramePr>
        <p:xfrm>
          <a:off x="609600" y="1981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803240" imgH="1803240" progId="Equation.3">
                  <p:embed/>
                </p:oleObj>
              </mc:Choice>
              <mc:Fallback>
                <p:oleObj name="Equation" r:id="rId3" imgW="180324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02708"/>
              </p:ext>
            </p:extLst>
          </p:nvPr>
        </p:nvGraphicFramePr>
        <p:xfrm>
          <a:off x="4640263" y="1981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2095200" imgH="1803240" progId="Equation.3">
                  <p:embed/>
                </p:oleObj>
              </mc:Choice>
              <mc:Fallback>
                <p:oleObj name="Equation" r:id="rId5" imgW="2095200" imgH="1803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1981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76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33400"/>
            <a:ext cx="8763000" cy="609600"/>
          </a:xfrm>
        </p:spPr>
        <p:txBody>
          <a:bodyPr/>
          <a:lstStyle/>
          <a:p>
            <a:r>
              <a:rPr lang="en-US" dirty="0" smtClean="0"/>
              <a:t>Challenge of Bayesian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896065"/>
              </p:ext>
            </p:extLst>
          </p:nvPr>
        </p:nvGraphicFramePr>
        <p:xfrm>
          <a:off x="304800" y="1600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0" name="Equation" r:id="rId3" imgW="1803240" imgH="1803240" progId="Equation.3">
                  <p:embed/>
                </p:oleObj>
              </mc:Choice>
              <mc:Fallback>
                <p:oleObj name="Equation" r:id="rId3" imgW="1803240" imgH="180324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12201"/>
              </p:ext>
            </p:extLst>
          </p:nvPr>
        </p:nvGraphicFramePr>
        <p:xfrm>
          <a:off x="4335463" y="1600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1" name="Equation" r:id="rId5" imgW="2095200" imgH="1803240" progId="Equation.3">
                  <p:embed/>
                </p:oleObj>
              </mc:Choice>
              <mc:Fallback>
                <p:oleObj name="Equation" r:id="rId5" imgW="2095200" imgH="18032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00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74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33400"/>
            <a:ext cx="8763000" cy="609600"/>
          </a:xfrm>
        </p:spPr>
        <p:txBody>
          <a:bodyPr/>
          <a:lstStyle/>
          <a:p>
            <a:r>
              <a:rPr lang="en-US" dirty="0" smtClean="0"/>
              <a:t>Challenge of Bayesian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29968"/>
              </p:ext>
            </p:extLst>
          </p:nvPr>
        </p:nvGraphicFramePr>
        <p:xfrm>
          <a:off x="304800" y="1600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74" name="Equation" r:id="rId4" imgW="1803240" imgH="1803240" progId="Equation.3">
                  <p:embed/>
                </p:oleObj>
              </mc:Choice>
              <mc:Fallback>
                <p:oleObj name="Equation" r:id="rId4" imgW="1803240" imgH="180324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648368"/>
              </p:ext>
            </p:extLst>
          </p:nvPr>
        </p:nvGraphicFramePr>
        <p:xfrm>
          <a:off x="4335463" y="1600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75" name="Equation" r:id="rId6" imgW="2095200" imgH="1803240" progId="Equation.3">
                  <p:embed/>
                </p:oleObj>
              </mc:Choice>
              <mc:Fallback>
                <p:oleObj name="Equation" r:id="rId6" imgW="2095200" imgH="1803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00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53340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n+1 </a:t>
            </a:r>
            <a:r>
              <a:rPr lang="en-US" sz="2800" dirty="0" smtClean="0">
                <a:solidFill>
                  <a:srgbClr val="FF0000"/>
                </a:solidFill>
              </a:rPr>
              <a:t>possible combinations of values for n binary attributes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33400"/>
            <a:ext cx="8763000" cy="609600"/>
          </a:xfrm>
        </p:spPr>
        <p:txBody>
          <a:bodyPr/>
          <a:lstStyle/>
          <a:p>
            <a:r>
              <a:rPr lang="en-US" dirty="0" smtClean="0"/>
              <a:t>Challenge of Bayesian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31922"/>
              </p:ext>
            </p:extLst>
          </p:nvPr>
        </p:nvGraphicFramePr>
        <p:xfrm>
          <a:off x="304800" y="1600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20" name="Equation" r:id="rId4" imgW="1803240" imgH="1803240" progId="Equation.3">
                  <p:embed/>
                </p:oleObj>
              </mc:Choice>
              <mc:Fallback>
                <p:oleObj name="Equation" r:id="rId4" imgW="1803240" imgH="180324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41454"/>
              </p:ext>
            </p:extLst>
          </p:nvPr>
        </p:nvGraphicFramePr>
        <p:xfrm>
          <a:off x="4335463" y="1600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21" name="Equation" r:id="rId6" imgW="2095200" imgH="1803240" progId="Equation.3">
                  <p:embed/>
                </p:oleObj>
              </mc:Choice>
              <mc:Fallback>
                <p:oleObj name="Equation" r:id="rId6" imgW="2095200" imgH="180324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00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baseline="30000" dirty="0" smtClean="0">
                <a:solidFill>
                  <a:srgbClr val="FF0000"/>
                </a:solidFill>
              </a:rPr>
              <a:t>n </a:t>
            </a:r>
            <a:r>
              <a:rPr lang="en-US" sz="2800" dirty="0" smtClean="0">
                <a:solidFill>
                  <a:srgbClr val="FF0000"/>
                </a:solidFill>
              </a:rPr>
              <a:t>possible combinations of values for n binary attributes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What if n=10,000? Quite common for text classification when each word is an attribute.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776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33400"/>
            <a:ext cx="8763000" cy="609600"/>
          </a:xfrm>
        </p:spPr>
        <p:txBody>
          <a:bodyPr/>
          <a:lstStyle/>
          <a:p>
            <a:r>
              <a:rPr lang="en-US" dirty="0" smtClean="0"/>
              <a:t>Challenge of Bayesian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17757"/>
              </p:ext>
            </p:extLst>
          </p:nvPr>
        </p:nvGraphicFramePr>
        <p:xfrm>
          <a:off x="304800" y="1600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8" name="Equation" r:id="rId3" imgW="1803240" imgH="1803240" progId="Equation.3">
                  <p:embed/>
                </p:oleObj>
              </mc:Choice>
              <mc:Fallback>
                <p:oleObj name="Equation" r:id="rId3" imgW="1803240" imgH="180324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Too many probabilities to calculate!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28878"/>
              </p:ext>
            </p:extLst>
          </p:nvPr>
        </p:nvGraphicFramePr>
        <p:xfrm>
          <a:off x="4335463" y="1600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99" name="Equation" r:id="rId5" imgW="2095200" imgH="1803240" progId="Equation.3">
                  <p:embed/>
                </p:oleObj>
              </mc:Choice>
              <mc:Fallback>
                <p:oleObj name="Equation" r:id="rId5" imgW="2095200" imgH="1803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00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86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533400"/>
            <a:ext cx="8763000" cy="609600"/>
          </a:xfrm>
        </p:spPr>
        <p:txBody>
          <a:bodyPr/>
          <a:lstStyle/>
          <a:p>
            <a:r>
              <a:rPr lang="en-US" dirty="0" smtClean="0"/>
              <a:t>Challenge of Bayesian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8681"/>
              </p:ext>
            </p:extLst>
          </p:nvPr>
        </p:nvGraphicFramePr>
        <p:xfrm>
          <a:off x="304800" y="1600200"/>
          <a:ext cx="354806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7" name="Equation" r:id="rId3" imgW="1803240" imgH="1803240" progId="Equation.3">
                  <p:embed/>
                </p:oleObj>
              </mc:Choice>
              <mc:Fallback>
                <p:oleObj name="Equation" r:id="rId3" imgW="1803240" imgH="1803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54806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There may not be enough data for accurately estimating each probability.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199919"/>
              </p:ext>
            </p:extLst>
          </p:nvPr>
        </p:nvGraphicFramePr>
        <p:xfrm>
          <a:off x="4335463" y="16002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48" name="Equation" r:id="rId5" imgW="2095200" imgH="1803240" progId="Equation.3">
                  <p:embed/>
                </p:oleObj>
              </mc:Choice>
              <mc:Fallback>
                <p:oleObj name="Equation" r:id="rId5" imgW="2095200" imgH="180324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1600200"/>
                        <a:ext cx="4122737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28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6A716-F19F-4F65-B4AB-84B39317ABD2}" type="slidenum">
              <a:rPr lang="en-US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Classifier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Assume independence among attributes A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class is given:    </a:t>
            </a:r>
          </a:p>
          <a:p>
            <a:pPr lvl="1" eaLnBrk="1" hangingPunct="1"/>
            <a:r>
              <a:rPr lang="en-US" sz="2400" dirty="0" smtClean="0"/>
              <a:t>P(A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|C) = P(A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* P(A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*… * P(A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</a:t>
            </a:r>
          </a:p>
          <a:p>
            <a:pPr lvl="2" eaLnBrk="1" hangingPunct="1">
              <a:buNone/>
            </a:pPr>
            <a:r>
              <a:rPr lang="en-US" sz="2400" dirty="0" smtClean="0"/>
              <a:t>			       = </a:t>
            </a:r>
            <a:r>
              <a:rPr lang="en-US" sz="2400" dirty="0" smtClean="0">
                <a:sym typeface="Symbol" charset="2"/>
              </a:rPr>
              <a:t></a:t>
            </a:r>
            <a:r>
              <a:rPr lang="en-US" sz="2400" dirty="0" smtClean="0"/>
              <a:t> P(A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This assumption means that given the target class C, the probability of observing the conjunction 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 is just the product of the probabilities for the individual attributes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 smtClean="0"/>
              <a:t>For example, for people with cancer, the assumption is whether there is family history of cancer has nothing to do with race, which may or may not be scientifically true.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probability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event</a:t>
            </a:r>
            <a:r>
              <a:rPr lang="en-US" sz="2800" dirty="0" smtClean="0"/>
              <a:t> is an outcome of an experiment, e.g.</a:t>
            </a:r>
          </a:p>
          <a:p>
            <a:pPr lvl="1"/>
            <a:r>
              <a:rPr lang="en-US" sz="2400" dirty="0" smtClean="0"/>
              <a:t>Experiment: toss a fair coin</a:t>
            </a:r>
          </a:p>
          <a:p>
            <a:pPr lvl="1"/>
            <a:r>
              <a:rPr lang="en-US" sz="2400" dirty="0" smtClean="0"/>
              <a:t>Possible outcomes: “head” or “tail”.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00"/>
                </a:solidFill>
              </a:rPr>
              <a:t>probability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that either event (“head” or “tail”) occurs is 50%, i.e.:</a:t>
            </a:r>
          </a:p>
          <a:p>
            <a:pPr lvl="2"/>
            <a:r>
              <a:rPr lang="en-US" sz="2400" dirty="0" smtClean="0"/>
              <a:t>P(head)=0.5, P(tail)=0.5</a:t>
            </a:r>
          </a:p>
          <a:p>
            <a:pPr lvl="2"/>
            <a:r>
              <a:rPr lang="en-US" sz="2400" dirty="0" smtClean="0"/>
              <a:t>P(head) + P(tail) = 1</a:t>
            </a:r>
          </a:p>
          <a:p>
            <a:pPr lvl="2"/>
            <a:endParaRPr lang="en-US" sz="2400" dirty="0" smtClean="0"/>
          </a:p>
          <a:p>
            <a:r>
              <a:rPr lang="en-US" sz="2800" dirty="0" smtClean="0"/>
              <a:t>If the coin is not balanced, then </a:t>
            </a:r>
            <a:r>
              <a:rPr lang="en-US" sz="2400" dirty="0" smtClean="0"/>
              <a:t>P(head) != P(tail)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6A716-F19F-4F65-B4AB-84B39317ABD2}" type="slidenum">
              <a:rPr lang="en-US"/>
              <a:pPr/>
              <a:t>30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96200" cy="609600"/>
          </a:xfrm>
        </p:spPr>
        <p:txBody>
          <a:bodyPr/>
          <a:lstStyle/>
          <a:p>
            <a:pPr eaLnBrk="1" hangingPunct="1"/>
            <a:r>
              <a:rPr lang="en-US" dirty="0"/>
              <a:t>Why is the independence assumption  needed?</a:t>
            </a:r>
            <a:endParaRPr 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Assume independence among attributes A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when class is given:    </a:t>
            </a:r>
          </a:p>
          <a:p>
            <a:pPr lvl="1" eaLnBrk="1" hangingPunct="1"/>
            <a:r>
              <a:rPr lang="en-US" sz="2400" dirty="0" smtClean="0"/>
              <a:t>P(A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|C) = P(A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P(A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)… P(A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</a:t>
            </a:r>
          </a:p>
          <a:p>
            <a:pPr lvl="2" eaLnBrk="1" hangingPunct="1">
              <a:buNone/>
            </a:pPr>
            <a:r>
              <a:rPr lang="en-US" sz="2400" dirty="0" smtClean="0"/>
              <a:t>			       = </a:t>
            </a:r>
            <a:r>
              <a:rPr lang="en-US" sz="2400" dirty="0" smtClean="0">
                <a:sym typeface="Symbol" charset="2"/>
              </a:rPr>
              <a:t></a:t>
            </a:r>
            <a:r>
              <a:rPr lang="en-US" sz="2400" dirty="0" smtClean="0"/>
              <a:t> P(A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To greatly reduce the number of probabilities to estimate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6A716-F19F-4F65-B4AB-84B39317ABD2}" type="slidenum">
              <a:rPr lang="en-US"/>
              <a:pPr/>
              <a:t>31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696200" cy="609600"/>
          </a:xfrm>
        </p:spPr>
        <p:txBody>
          <a:bodyPr/>
          <a:lstStyle/>
          <a:p>
            <a:pPr eaLnBrk="1" hangingPunct="1"/>
            <a:r>
              <a:rPr lang="en-US" dirty="0"/>
              <a:t>Why is the independence assumption  needed?</a:t>
            </a: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637765"/>
              </p:ext>
            </p:extLst>
          </p:nvPr>
        </p:nvGraphicFramePr>
        <p:xfrm>
          <a:off x="457200" y="1828800"/>
          <a:ext cx="73633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4" name="Equation" r:id="rId3" imgW="3886200" imgH="482400" progId="Equation.3">
                  <p:embed/>
                </p:oleObj>
              </mc:Choice>
              <mc:Fallback>
                <p:oleObj name="Equation" r:id="rId3" imgW="3886200" imgH="4824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7363326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46343"/>
              </p:ext>
            </p:extLst>
          </p:nvPr>
        </p:nvGraphicFramePr>
        <p:xfrm>
          <a:off x="533400" y="2895600"/>
          <a:ext cx="354806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5" name="Equation" r:id="rId5" imgW="1803400" imgH="1803400" progId="Equation.3">
                  <p:embed/>
                </p:oleObj>
              </mc:Choice>
              <mc:Fallback>
                <p:oleObj name="Equation" r:id="rId5" imgW="1803400" imgH="18034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3548063" cy="3552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73213"/>
              </p:ext>
            </p:extLst>
          </p:nvPr>
        </p:nvGraphicFramePr>
        <p:xfrm>
          <a:off x="5856288" y="3141663"/>
          <a:ext cx="2405062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6" name="Equation" r:id="rId7" imgW="1269720" imgH="1396800" progId="Equation.3">
                  <p:embed/>
                </p:oleObj>
              </mc:Choice>
              <mc:Fallback>
                <p:oleObj name="Equation" r:id="rId7" imgW="1269720" imgH="13968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3141663"/>
                        <a:ext cx="2405062" cy="2649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41148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149436" y="35814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 calculation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-&gt; 2*3</a:t>
            </a:r>
          </a:p>
        </p:txBody>
      </p:sp>
    </p:spTree>
    <p:extLst>
      <p:ext uri="{BB962C8B-B14F-4D97-AF65-F5344CB8AC3E}">
        <p14:creationId xmlns:p14="http://schemas.microsoft.com/office/powerpoint/2010/main" val="145221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86583"/>
              </p:ext>
            </p:extLst>
          </p:nvPr>
        </p:nvGraphicFramePr>
        <p:xfrm>
          <a:off x="152400" y="18288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4" name="Equation" r:id="rId3" imgW="2095500" imgH="1803400" progId="Equation.3">
                  <p:embed/>
                </p:oleObj>
              </mc:Choice>
              <mc:Fallback>
                <p:oleObj name="Equation" r:id="rId3" imgW="2095500" imgH="180340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4122737" cy="3552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682639"/>
              </p:ext>
            </p:extLst>
          </p:nvPr>
        </p:nvGraphicFramePr>
        <p:xfrm>
          <a:off x="6035675" y="2568575"/>
          <a:ext cx="29591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5" name="Equation" r:id="rId5" imgW="1562040" imgH="1396800" progId="Equation.3">
                  <p:embed/>
                </p:oleObj>
              </mc:Choice>
              <mc:Fallback>
                <p:oleObj name="Equation" r:id="rId5" imgW="1562040" imgH="13968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2568575"/>
                        <a:ext cx="2959100" cy="2647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3276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 calculation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-&gt; 2*3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419600" y="4038600"/>
            <a:ext cx="16764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919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99141"/>
              </p:ext>
            </p:extLst>
          </p:nvPr>
        </p:nvGraphicFramePr>
        <p:xfrm>
          <a:off x="152400" y="1828800"/>
          <a:ext cx="4122737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6" name="Equation" r:id="rId3" imgW="2095500" imgH="1803400" progId="Equation.3">
                  <p:embed/>
                </p:oleObj>
              </mc:Choice>
              <mc:Fallback>
                <p:oleObj name="Equation" r:id="rId3" imgW="2095500" imgH="18034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4122737" cy="3552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19352"/>
              </p:ext>
            </p:extLst>
          </p:nvPr>
        </p:nvGraphicFramePr>
        <p:xfrm>
          <a:off x="6035675" y="2568575"/>
          <a:ext cx="29591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7" name="Equation" r:id="rId5" imgW="1562040" imgH="1396800" progId="Equation.3">
                  <p:embed/>
                </p:oleObj>
              </mc:Choice>
              <mc:Fallback>
                <p:oleObj name="Equation" r:id="rId5" imgW="1562040" imgH="13968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2568575"/>
                        <a:ext cx="2959100" cy="2647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32766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Reduce calculation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-&gt; 2*3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419600" y="4038600"/>
            <a:ext cx="16764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3627" y="5562600"/>
            <a:ext cx="82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Total calculation reduction 2*2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2*2*n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6091535"/>
            <a:ext cx="82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If n=10, 2048 probabilities reduced to 40!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609600"/>
          </a:xfrm>
        </p:spPr>
        <p:txBody>
          <a:bodyPr/>
          <a:lstStyle/>
          <a:p>
            <a:r>
              <a:rPr lang="en-US" dirty="0" smtClean="0"/>
              <a:t>Why does “naïve” Bayes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assumption is often violated in real-world problems</a:t>
            </a:r>
          </a:p>
          <a:p>
            <a:pPr lvl="1"/>
            <a:r>
              <a:rPr lang="en-US" dirty="0" smtClean="0"/>
              <a:t>E.g. Family history of cancer may be correlated with race</a:t>
            </a:r>
          </a:p>
          <a:p>
            <a:endParaRPr lang="en-US" dirty="0" smtClean="0"/>
          </a:p>
          <a:p>
            <a:r>
              <a:rPr lang="en-US" dirty="0" smtClean="0"/>
              <a:t>However, naïve Bayes algorithm works quite well in many problems, even when the assumption is violated. There are some mathematical explanation for this phenomenon.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Domingos</a:t>
            </a:r>
            <a:r>
              <a:rPr lang="en-US" dirty="0"/>
              <a:t>, P. and </a:t>
            </a:r>
            <a:r>
              <a:rPr lang="en-US" dirty="0" err="1"/>
              <a:t>Pazzani</a:t>
            </a:r>
            <a:r>
              <a:rPr lang="en-US" dirty="0"/>
              <a:t>, M. (1997). On the optimality of the </a:t>
            </a:r>
            <a:r>
              <a:rPr lang="en-US" dirty="0" smtClean="0"/>
              <a:t>	simple </a:t>
            </a:r>
            <a:r>
              <a:rPr lang="en-US" dirty="0"/>
              <a:t>Bayesian classifier under zero-one loss. Machine Learning, </a:t>
            </a:r>
            <a:r>
              <a:rPr lang="en-US" dirty="0" smtClean="0"/>
              <a:t>	29</a:t>
            </a:r>
            <a:r>
              <a:rPr lang="en-US" dirty="0"/>
              <a:t>: 103–30</a:t>
            </a:r>
          </a:p>
          <a:p>
            <a:endParaRPr lang="en-US" dirty="0" smtClean="0"/>
          </a:p>
          <a:p>
            <a:r>
              <a:rPr lang="en-US" dirty="0" smtClean="0"/>
              <a:t>What if the correlations between attributes have to be addressed?</a:t>
            </a:r>
          </a:p>
          <a:p>
            <a:pPr lvl="1"/>
            <a:r>
              <a:rPr lang="en-US" dirty="0" smtClean="0"/>
              <a:t>Use Bayesian Belief Network (BBN)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3F000F-3575-4C12-9768-0D3133C34A80}" type="slidenum">
              <a:rPr lang="en-US"/>
              <a:pPr/>
              <a:t>35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Exercise: estimate prior probabilities from training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13594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above training data set:</a:t>
            </a:r>
          </a:p>
          <a:p>
            <a:r>
              <a:rPr lang="en-US" dirty="0" smtClean="0"/>
              <a:t>Calculate </a:t>
            </a:r>
            <a:r>
              <a:rPr lang="en-US" dirty="0" smtClean="0">
                <a:solidFill>
                  <a:srgbClr val="000000"/>
                </a:solidFill>
              </a:rPr>
              <a:t>prior probability </a:t>
            </a:r>
            <a:r>
              <a:rPr lang="en-US" dirty="0" smtClean="0"/>
              <a:t>for each class</a:t>
            </a:r>
            <a:r>
              <a:rPr lang="en-US" dirty="0"/>
              <a:t>:  P(C)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/N</a:t>
            </a:r>
          </a:p>
          <a:p>
            <a:r>
              <a:rPr lang="en-US" dirty="0" smtClean="0"/>
              <a:t>P(cancer=yes)=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P(cancer=no)=</a:t>
            </a:r>
            <a:r>
              <a:rPr lang="en-US" dirty="0"/>
              <a:t>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52041"/>
              </p:ext>
            </p:extLst>
          </p:nvPr>
        </p:nvGraphicFramePr>
        <p:xfrm>
          <a:off x="928255" y="1676400"/>
          <a:ext cx="670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638300"/>
                <a:gridCol w="1371600"/>
                <a:gridCol w="1371600"/>
                <a:gridCol w="1066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r>
                        <a:rPr lang="en-US" baseline="0" dirty="0" smtClean="0"/>
                        <a:t> mammogram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alcohol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3F000F-3575-4C12-9768-0D3133C34A80}" type="slidenum">
              <a:rPr lang="en-US"/>
              <a:pPr/>
              <a:t>36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estimate </a:t>
            </a:r>
            <a:r>
              <a:rPr lang="en-US" dirty="0" smtClean="0"/>
              <a:t>conditional probabilities </a:t>
            </a:r>
            <a:r>
              <a:rPr lang="en-US" dirty="0"/>
              <a:t>from training </a:t>
            </a:r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731520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calculate the</a:t>
            </a:r>
            <a:r>
              <a:rPr lang="en-US" dirty="0">
                <a:solidFill>
                  <a:srgbClr val="000000"/>
                </a:solidFill>
              </a:rPr>
              <a:t> conditional probabilities </a:t>
            </a:r>
            <a:r>
              <a:rPr lang="en-US" dirty="0"/>
              <a:t>for each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P(A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) = |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|/ </a:t>
            </a:r>
            <a:r>
              <a:rPr lang="en-US" dirty="0" err="1"/>
              <a:t>N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dirty="0" smtClean="0"/>
              <a:t>E.g.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P(</a:t>
            </a:r>
            <a:r>
              <a:rPr lang="en-US" dirty="0" err="1" smtClean="0"/>
              <a:t>pos_mammo</a:t>
            </a:r>
            <a:r>
              <a:rPr lang="en-US" dirty="0" smtClean="0"/>
              <a:t>=yes | cancer=yes) =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/>
              <a:t>pos_</a:t>
            </a:r>
            <a:r>
              <a:rPr lang="en-US" dirty="0" err="1" smtClean="0"/>
              <a:t>mammo</a:t>
            </a:r>
            <a:r>
              <a:rPr lang="en-US" dirty="0" smtClean="0"/>
              <a:t>=no | cancer=yes) =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/>
              <a:t>pos_</a:t>
            </a:r>
            <a:r>
              <a:rPr lang="en-US" dirty="0" err="1" smtClean="0"/>
              <a:t>mammo</a:t>
            </a:r>
            <a:r>
              <a:rPr lang="en-US" dirty="0" smtClean="0"/>
              <a:t>=yes | cancer=no) =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/>
              <a:t>pos_</a:t>
            </a:r>
            <a:r>
              <a:rPr lang="en-US" dirty="0" err="1" smtClean="0"/>
              <a:t>mammo</a:t>
            </a:r>
            <a:r>
              <a:rPr lang="en-US" dirty="0" smtClean="0"/>
              <a:t>=no | cancer=no) = 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870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3F000F-3575-4C12-9768-0D3133C34A80}" type="slidenum">
              <a:rPr lang="en-US"/>
              <a:pPr/>
              <a:t>37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estimate </a:t>
            </a:r>
            <a:r>
              <a:rPr lang="en-US" dirty="0" smtClean="0"/>
              <a:t>conditional probabilities </a:t>
            </a:r>
            <a:r>
              <a:rPr lang="en-US" dirty="0"/>
              <a:t>from training </a:t>
            </a:r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for the “</a:t>
            </a:r>
            <a:r>
              <a:rPr lang="en-US" dirty="0" err="1" smtClean="0"/>
              <a:t>family_history</a:t>
            </a:r>
            <a:r>
              <a:rPr lang="en-US" dirty="0" smtClean="0"/>
              <a:t>” attribute: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</a:t>
            </a:r>
            <a:r>
              <a:rPr lang="en-US" dirty="0" err="1"/>
              <a:t>family_history</a:t>
            </a:r>
            <a:r>
              <a:rPr lang="en-US" dirty="0"/>
              <a:t>=</a:t>
            </a:r>
            <a:r>
              <a:rPr lang="en-US" dirty="0" smtClean="0"/>
              <a:t>yes | cancer=yes) =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(</a:t>
            </a:r>
            <a:r>
              <a:rPr lang="en-US" dirty="0" err="1"/>
              <a:t>family_history</a:t>
            </a:r>
            <a:r>
              <a:rPr lang="en-US" dirty="0"/>
              <a:t>=</a:t>
            </a:r>
            <a:r>
              <a:rPr lang="en-US" dirty="0" smtClean="0"/>
              <a:t>no | cancer=yes) =  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</a:t>
            </a:r>
            <a:r>
              <a:rPr lang="en-US" dirty="0" err="1"/>
              <a:t>family_history</a:t>
            </a:r>
            <a:r>
              <a:rPr lang="en-US" dirty="0"/>
              <a:t>=</a:t>
            </a:r>
            <a:r>
              <a:rPr lang="en-US" dirty="0" smtClean="0"/>
              <a:t>yes | cancer=no) =  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</a:t>
            </a:r>
            <a:r>
              <a:rPr lang="en-US" dirty="0" err="1"/>
              <a:t>family_history</a:t>
            </a:r>
            <a:r>
              <a:rPr lang="en-US" dirty="0"/>
              <a:t>=</a:t>
            </a:r>
            <a:r>
              <a:rPr lang="en-US" dirty="0" smtClean="0"/>
              <a:t>no | cancer=no) = 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23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3F000F-3575-4C12-9768-0D3133C34A80}" type="slidenum">
              <a:rPr lang="en-US"/>
              <a:pPr/>
              <a:t>38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868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Exercise: </a:t>
            </a:r>
            <a:r>
              <a:rPr lang="en-US" dirty="0"/>
              <a:t>estimate </a:t>
            </a:r>
            <a:r>
              <a:rPr lang="en-US" dirty="0" smtClean="0"/>
              <a:t>conditional probabilities </a:t>
            </a:r>
            <a:r>
              <a:rPr lang="en-US" dirty="0"/>
              <a:t>from training </a:t>
            </a:r>
            <a:r>
              <a:rPr lang="en-US" dirty="0" smtClean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for the “Alcohol” attribute: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(Alcohol= </a:t>
            </a:r>
            <a:r>
              <a:rPr lang="en-US" dirty="0" smtClean="0"/>
              <a:t>yes | cancer=yes) = 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/>
              <a:t>(Alcohol= </a:t>
            </a:r>
            <a:r>
              <a:rPr lang="en-US" dirty="0" smtClean="0"/>
              <a:t>no | cancer=yes) = </a:t>
            </a:r>
            <a:r>
              <a:rPr lang="en-US" dirty="0"/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(Alcohol= </a:t>
            </a:r>
            <a:r>
              <a:rPr lang="en-US" dirty="0" smtClean="0"/>
              <a:t>yes | cancer=no) = </a:t>
            </a:r>
            <a:r>
              <a:rPr lang="en-US" dirty="0"/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/>
              <a:t>(Alcohol= </a:t>
            </a:r>
            <a:r>
              <a:rPr lang="en-US" dirty="0" smtClean="0"/>
              <a:t>no | cancer=no) = </a:t>
            </a:r>
            <a:r>
              <a:rPr lang="en-US" dirty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38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914400"/>
          </a:xfrm>
        </p:spPr>
        <p:txBody>
          <a:bodyPr/>
          <a:lstStyle/>
          <a:p>
            <a:r>
              <a:rPr lang="en-US" dirty="0" smtClean="0"/>
              <a:t>Exercise: calculate posterior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524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test case (</a:t>
            </a:r>
            <a:r>
              <a:rPr lang="en-US" dirty="0" err="1" smtClean="0"/>
              <a:t>pos_mammo</a:t>
            </a:r>
            <a:r>
              <a:rPr lang="en-US" dirty="0" smtClean="0"/>
              <a:t>=yes, </a:t>
            </a:r>
            <a:r>
              <a:rPr lang="en-US" dirty="0" err="1" smtClean="0"/>
              <a:t>fam_hist</a:t>
            </a:r>
            <a:r>
              <a:rPr lang="en-US" dirty="0" smtClean="0"/>
              <a:t>=yes, alcohol=yes), what is the prediction, cancer or no cancer? </a:t>
            </a:r>
          </a:p>
          <a:p>
            <a:endParaRPr lang="en-US" dirty="0"/>
          </a:p>
          <a:p>
            <a:r>
              <a:rPr lang="en-US" dirty="0" smtClean="0"/>
              <a:t>P</a:t>
            </a:r>
            <a:r>
              <a:rPr lang="en-US" dirty="0"/>
              <a:t>(cancer | 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</a:t>
            </a:r>
            <a:r>
              <a:rPr lang="en-US" dirty="0" smtClean="0"/>
              <a:t>yes)</a:t>
            </a:r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s.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(no cancer </a:t>
            </a:r>
            <a:r>
              <a:rPr lang="en-US" dirty="0"/>
              <a:t>| 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4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81600"/>
          </a:xfrm>
        </p:spPr>
        <p:txBody>
          <a:bodyPr/>
          <a:lstStyle/>
          <a:p>
            <a:r>
              <a:rPr lang="en-US" sz="2800" dirty="0" smtClean="0"/>
              <a:t>Joint probability P(A, B) is t</a:t>
            </a:r>
            <a:r>
              <a:rPr lang="en-US" sz="2400" dirty="0" smtClean="0"/>
              <a:t>he chance that two events A and B co-occurred, e.g.:</a:t>
            </a:r>
          </a:p>
          <a:p>
            <a:pPr lvl="1"/>
            <a:r>
              <a:rPr lang="en-US" sz="2400" dirty="0" smtClean="0"/>
              <a:t>Experiment: toss two fair coins</a:t>
            </a:r>
          </a:p>
          <a:p>
            <a:pPr lvl="2"/>
            <a:r>
              <a:rPr lang="en-US" sz="2400" dirty="0" smtClean="0"/>
              <a:t>Event A: coin1=“head”</a:t>
            </a:r>
          </a:p>
          <a:p>
            <a:pPr lvl="2"/>
            <a:r>
              <a:rPr lang="en-US" sz="2400" dirty="0" smtClean="0"/>
              <a:t>Event B: coin2=“head”</a:t>
            </a:r>
          </a:p>
          <a:p>
            <a:pPr lvl="1"/>
            <a:r>
              <a:rPr lang="en-US" sz="2400" dirty="0" smtClean="0"/>
              <a:t>P(A, B) = P(coin1 = “head”, coin2 = “head”)</a:t>
            </a:r>
          </a:p>
          <a:p>
            <a:r>
              <a:rPr lang="en-US" dirty="0" smtClean="0"/>
              <a:t>P(A, B) and P(B, A) are the same thing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609600"/>
          </a:xfrm>
        </p:spPr>
        <p:txBody>
          <a:bodyPr/>
          <a:lstStyle/>
          <a:p>
            <a:r>
              <a:rPr lang="en-US" dirty="0"/>
              <a:t>Exercise: calculate posterior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76800"/>
          </a:xfrm>
        </p:spPr>
        <p:txBody>
          <a:bodyPr/>
          <a:lstStyle/>
          <a:p>
            <a:r>
              <a:rPr lang="en-US" dirty="0"/>
              <a:t>P(cancer | 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 (</a:t>
            </a:r>
            <a:r>
              <a:rPr lang="en-US" dirty="0" err="1" smtClean="0"/>
              <a:t>pos_mammo</a:t>
            </a:r>
            <a:r>
              <a:rPr lang="en-US" dirty="0" smtClean="0"/>
              <a:t>=yes | cancer) *</a:t>
            </a:r>
            <a:br>
              <a:rPr lang="en-US" dirty="0" smtClean="0"/>
            </a:br>
            <a:r>
              <a:rPr lang="en-US" dirty="0" smtClean="0"/>
              <a:t>   P (</a:t>
            </a:r>
            <a:r>
              <a:rPr lang="en-US" dirty="0" err="1" smtClean="0"/>
              <a:t>fam_hist</a:t>
            </a:r>
            <a:r>
              <a:rPr lang="en-US" dirty="0" smtClean="0"/>
              <a:t>=yes | cancer) *</a:t>
            </a:r>
            <a:br>
              <a:rPr lang="en-US" dirty="0" smtClean="0"/>
            </a:br>
            <a:r>
              <a:rPr lang="en-US" dirty="0" smtClean="0"/>
              <a:t>   P (alcohol=yes | cancer ) *</a:t>
            </a:r>
            <a:br>
              <a:rPr lang="en-US" dirty="0" smtClean="0"/>
            </a:br>
            <a:r>
              <a:rPr lang="en-US" dirty="0" smtClean="0"/>
              <a:t>   P (cancer) /</a:t>
            </a:r>
            <a:br>
              <a:rPr lang="en-US" dirty="0" smtClean="0"/>
            </a:br>
            <a:r>
              <a:rPr lang="en-US" dirty="0" smtClean="0"/>
              <a:t>   P (</a:t>
            </a:r>
            <a:r>
              <a:rPr lang="en-US" dirty="0" err="1" smtClean="0"/>
              <a:t>pos_mammo</a:t>
            </a:r>
            <a:r>
              <a:rPr lang="en-US" dirty="0" smtClean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  <a:br>
              <a:rPr lang="en-US" dirty="0"/>
            </a:br>
            <a:r>
              <a:rPr lang="en-US" dirty="0" smtClean="0"/>
              <a:t>= ( 2/3 * 3/3 * 2/3 * 3/7) / </a:t>
            </a:r>
            <a:br>
              <a:rPr lang="en-US" dirty="0" smtClean="0"/>
            </a:br>
            <a:r>
              <a:rPr lang="en-US" dirty="0" smtClean="0"/>
              <a:t>	P </a:t>
            </a:r>
            <a:r>
              <a:rPr lang="en-US" dirty="0"/>
              <a:t>(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  <a:br>
              <a:rPr lang="en-US" dirty="0"/>
            </a:br>
            <a:r>
              <a:rPr lang="en-US" dirty="0" smtClean="0"/>
              <a:t>= ( </a:t>
            </a:r>
            <a:r>
              <a:rPr lang="en-US" b="1" dirty="0" smtClean="0"/>
              <a:t>12/63</a:t>
            </a:r>
            <a:r>
              <a:rPr lang="en-US" dirty="0" smtClean="0"/>
              <a:t> ) /</a:t>
            </a:r>
            <a:br>
              <a:rPr lang="en-US" dirty="0" smtClean="0"/>
            </a:br>
            <a:r>
              <a:rPr lang="en-US" dirty="0" smtClean="0"/>
              <a:t>	P </a:t>
            </a:r>
            <a:r>
              <a:rPr lang="en-US" dirty="0"/>
              <a:t>(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calculate posterior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Similarly, </a:t>
            </a:r>
            <a:br>
              <a:rPr lang="en-US" dirty="0" smtClean="0"/>
            </a:br>
            <a:r>
              <a:rPr lang="en-US" dirty="0" smtClean="0"/>
              <a:t>P(no cancer </a:t>
            </a:r>
            <a:r>
              <a:rPr lang="en-US" dirty="0"/>
              <a:t>| 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= P (</a:t>
            </a:r>
            <a:r>
              <a:rPr lang="en-US" dirty="0" err="1" smtClean="0"/>
              <a:t>pos_mammo</a:t>
            </a:r>
            <a:r>
              <a:rPr lang="en-US" dirty="0" smtClean="0"/>
              <a:t>=yes | no cancer) *</a:t>
            </a:r>
            <a:br>
              <a:rPr lang="en-US" dirty="0" smtClean="0"/>
            </a:br>
            <a:r>
              <a:rPr lang="en-US" dirty="0" smtClean="0"/>
              <a:t>   P (</a:t>
            </a:r>
            <a:r>
              <a:rPr lang="en-US" dirty="0" err="1" smtClean="0"/>
              <a:t>fam_hist</a:t>
            </a:r>
            <a:r>
              <a:rPr lang="en-US" dirty="0" smtClean="0"/>
              <a:t>=yes | no cancer) *</a:t>
            </a:r>
            <a:br>
              <a:rPr lang="en-US" dirty="0" smtClean="0"/>
            </a:br>
            <a:r>
              <a:rPr lang="en-US" dirty="0" smtClean="0"/>
              <a:t>   P (alcohol=yes | no cancer ) *</a:t>
            </a:r>
            <a:br>
              <a:rPr lang="en-US" dirty="0" smtClean="0"/>
            </a:br>
            <a:r>
              <a:rPr lang="en-US" dirty="0" smtClean="0"/>
              <a:t>   P (no cancer) /</a:t>
            </a:r>
            <a:br>
              <a:rPr lang="en-US" dirty="0" smtClean="0"/>
            </a:br>
            <a:r>
              <a:rPr lang="en-US" dirty="0" smtClean="0"/>
              <a:t>   P (</a:t>
            </a:r>
            <a:r>
              <a:rPr lang="en-US" dirty="0" err="1" smtClean="0"/>
              <a:t>pos_mammo</a:t>
            </a:r>
            <a:r>
              <a:rPr lang="en-US" dirty="0" smtClean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  <a:br>
              <a:rPr lang="en-US" dirty="0"/>
            </a:br>
            <a:r>
              <a:rPr lang="en-US" dirty="0" smtClean="0"/>
              <a:t>= ( 2/4 * 0/</a:t>
            </a:r>
            <a:r>
              <a:rPr lang="en-US" dirty="0"/>
              <a:t>4</a:t>
            </a:r>
            <a:r>
              <a:rPr lang="en-US" dirty="0" smtClean="0"/>
              <a:t> * 2/4 * 4/7) / </a:t>
            </a:r>
            <a:br>
              <a:rPr lang="en-US" dirty="0" smtClean="0"/>
            </a:br>
            <a:r>
              <a:rPr lang="en-US" dirty="0" smtClean="0"/>
              <a:t>	P </a:t>
            </a:r>
            <a:r>
              <a:rPr lang="en-US" dirty="0"/>
              <a:t>(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alcohol=yes)</a:t>
            </a:r>
            <a:br>
              <a:rPr lang="en-US" dirty="0"/>
            </a:br>
            <a:r>
              <a:rPr lang="en-US" dirty="0" smtClean="0"/>
              <a:t>= ( </a:t>
            </a:r>
            <a:r>
              <a:rPr lang="en-US" b="1" dirty="0" smtClean="0"/>
              <a:t>0</a:t>
            </a:r>
            <a:r>
              <a:rPr lang="en-US" dirty="0" smtClean="0"/>
              <a:t> ) /</a:t>
            </a:r>
            <a:br>
              <a:rPr lang="en-US" dirty="0" smtClean="0"/>
            </a:br>
            <a:r>
              <a:rPr lang="en-US" dirty="0" smtClean="0"/>
              <a:t>	P </a:t>
            </a:r>
            <a:r>
              <a:rPr lang="en-US" dirty="0"/>
              <a:t>(</a:t>
            </a:r>
            <a:r>
              <a:rPr lang="en-US" dirty="0" err="1"/>
              <a:t>pos_mammo</a:t>
            </a:r>
            <a:r>
              <a:rPr lang="en-US" dirty="0"/>
              <a:t>=yes, </a:t>
            </a:r>
            <a:r>
              <a:rPr lang="en-US" dirty="0" err="1"/>
              <a:t>fam_hist</a:t>
            </a:r>
            <a:r>
              <a:rPr lang="en-US" dirty="0"/>
              <a:t>=yes, alcohol=yes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5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609600"/>
          </a:xfrm>
        </p:spPr>
        <p:txBody>
          <a:bodyPr/>
          <a:lstStyle/>
          <a:p>
            <a:r>
              <a:rPr lang="en-US" dirty="0"/>
              <a:t>Exercise: calculate posterior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Prediction</a:t>
            </a:r>
            <a:r>
              <a:rPr lang="en-US" sz="2800" b="1" dirty="0">
                <a:solidFill>
                  <a:srgbClr val="000000"/>
                </a:solidFill>
              </a:rPr>
              <a:t>: cancer! 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</a:rPr>
              <a:t>12/63 : 0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Choose the decision with max posterior probability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zero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5690" y="1752600"/>
            <a:ext cx="5133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probability of no cancer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8768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Zero probability of no cancer?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176533"/>
              </p:ext>
            </p:extLst>
          </p:nvPr>
        </p:nvGraphicFramePr>
        <p:xfrm>
          <a:off x="228601" y="2651878"/>
          <a:ext cx="8610600" cy="144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4" name="Equation" r:id="rId3" imgW="7721280" imgH="1295280" progId="Equation.3">
                  <p:embed/>
                </p:oleObj>
              </mc:Choice>
              <mc:Fallback>
                <p:oleObj name="Equation" r:id="rId3" imgW="77212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2651878"/>
                        <a:ext cx="8610600" cy="144546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11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zero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676400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of the conditional </a:t>
            </a:r>
            <a:r>
              <a:rPr lang="en-US" dirty="0" smtClean="0"/>
              <a:t>probabilities </a:t>
            </a:r>
            <a:r>
              <a:rPr lang="en-US" dirty="0"/>
              <a:t>is zero, then the entire </a:t>
            </a:r>
            <a:r>
              <a:rPr lang="en-US" dirty="0" smtClean="0"/>
              <a:t>product </a:t>
            </a:r>
            <a:r>
              <a:rPr lang="en-US" dirty="0"/>
              <a:t>becomes </a:t>
            </a:r>
            <a:r>
              <a:rPr lang="en-US" dirty="0" smtClean="0"/>
              <a:t>zero.</a:t>
            </a:r>
          </a:p>
          <a:p>
            <a:endParaRPr lang="en-US" dirty="0"/>
          </a:p>
          <a:p>
            <a:r>
              <a:rPr lang="en-US" dirty="0"/>
              <a:t>But the zero </a:t>
            </a:r>
            <a:r>
              <a:rPr lang="en-US" dirty="0" err="1"/>
              <a:t>prob</a:t>
            </a:r>
            <a:r>
              <a:rPr lang="en-US" dirty="0"/>
              <a:t> may just be caused by lacking of data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fam_hist</a:t>
            </a:r>
            <a:r>
              <a:rPr lang="en-US" dirty="0" smtClean="0"/>
              <a:t>=yes | cancer=yes) = 1</a:t>
            </a:r>
          </a:p>
          <a:p>
            <a:r>
              <a:rPr lang="en-US" dirty="0" smtClean="0"/>
              <a:t>P(</a:t>
            </a:r>
            <a:r>
              <a:rPr lang="en-US" dirty="0" err="1"/>
              <a:t>fam_hist</a:t>
            </a:r>
            <a:r>
              <a:rPr lang="en-US" dirty="0" smtClean="0"/>
              <a:t>=no | cancer=yes) =  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P(</a:t>
            </a:r>
            <a:r>
              <a:rPr lang="en-US" dirty="0" err="1"/>
              <a:t>fam_hist</a:t>
            </a:r>
            <a:r>
              <a:rPr lang="en-US" dirty="0" smtClean="0"/>
              <a:t>=yes | cancer=no) =  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P(</a:t>
            </a:r>
            <a:r>
              <a:rPr lang="en-US" dirty="0" err="1"/>
              <a:t>fam_hist</a:t>
            </a:r>
            <a:r>
              <a:rPr lang="en-US" dirty="0" smtClean="0"/>
              <a:t>=no | cancer=no) = 1</a:t>
            </a:r>
          </a:p>
        </p:txBody>
      </p:sp>
    </p:spTree>
    <p:extLst>
      <p:ext uri="{BB962C8B-B14F-4D97-AF65-F5344CB8AC3E}">
        <p14:creationId xmlns:p14="http://schemas.microsoft.com/office/powerpoint/2010/main" val="145105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8095-571A-4059-8B88-558D34DD0487}" type="slidenum">
              <a:rPr lang="en-US"/>
              <a:pPr/>
              <a:t>45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to zero 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Probability estimation should replace these zero probabilities with a very small probability, which means such events still occur in real world, but so rare that the training data did not include any of them.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Since all probabilities should add up to one, the other non-zero probabilities need to “shrink” a little bit, in order to “lend” the small amount to the zero probabilities.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technique is called “</a:t>
            </a:r>
            <a:r>
              <a:rPr lang="en-US" dirty="0">
                <a:solidFill>
                  <a:srgbClr val="FF0000"/>
                </a:solidFill>
              </a:rPr>
              <a:t>smoothing</a:t>
            </a:r>
            <a:r>
              <a:rPr lang="en-US" dirty="0"/>
              <a:t>”</a:t>
            </a:r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08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8095-571A-4059-8B88-558D34DD0487}" type="slidenum">
              <a:rPr lang="en-US"/>
              <a:pPr/>
              <a:t>46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Smoothing for zero probabilities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smoothing</a:t>
            </a:r>
            <a:r>
              <a:rPr lang="en-US" dirty="0" smtClean="0"/>
              <a:t> algorithm, such as Laplace smoothing, or called “add-one” smoothing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02272"/>
              </p:ext>
            </p:extLst>
          </p:nvPr>
        </p:nvGraphicFramePr>
        <p:xfrm>
          <a:off x="533400" y="3124200"/>
          <a:ext cx="35115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8" name="Equation" r:id="rId3" imgW="1714500" imgH="889000" progId="Equation.3">
                  <p:embed/>
                </p:oleObj>
              </mc:Choice>
              <mc:Fallback>
                <p:oleObj name="Equation" r:id="rId3" imgW="1714500" imgH="889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3511550" cy="18192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4156501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binary classifier has two classes (c=2)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733800" y="45720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9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Add-one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68995"/>
              </p:ext>
            </p:extLst>
          </p:nvPr>
        </p:nvGraphicFramePr>
        <p:xfrm>
          <a:off x="2133600" y="1524000"/>
          <a:ext cx="6705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638300"/>
                <a:gridCol w="1371600"/>
                <a:gridCol w="1371600"/>
                <a:gridCol w="1066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Pos_mammo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32700"/>
              </p:ext>
            </p:extLst>
          </p:nvPr>
        </p:nvGraphicFramePr>
        <p:xfrm>
          <a:off x="1066800" y="4724400"/>
          <a:ext cx="335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6290"/>
              </p:ext>
            </p:extLst>
          </p:nvPr>
        </p:nvGraphicFramePr>
        <p:xfrm>
          <a:off x="5410200" y="4800600"/>
          <a:ext cx="335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4495800" y="54864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5800" y="62484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add-one smoothing means to add an example to each category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51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Add-one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828800" cy="228600"/>
          </a:xfrm>
        </p:spPr>
        <p:txBody>
          <a:bodyPr/>
          <a:lstStyle/>
          <a:p>
            <a:fld id="{8EEF13A5-DCCF-4313-A855-97D14635AE6E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93839"/>
              </p:ext>
            </p:extLst>
          </p:nvPr>
        </p:nvGraphicFramePr>
        <p:xfrm>
          <a:off x="1066800" y="1752600"/>
          <a:ext cx="335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495027"/>
              </p:ext>
            </p:extLst>
          </p:nvPr>
        </p:nvGraphicFramePr>
        <p:xfrm>
          <a:off x="5410200" y="1828800"/>
          <a:ext cx="33528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Cancer=no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Fam_hist</a:t>
                      </a:r>
                      <a:r>
                        <a:rPr lang="en-US" dirty="0" smtClean="0"/>
                        <a:t>=no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4495800" y="2514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5800" y="3276600"/>
            <a:ext cx="708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add-one smoothing means to add an example to each category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810000"/>
            <a:ext cx="41910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Original probabilities: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=yes | cancer=yes) = 3/3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=no | cancer=yes) = 0/3 =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=yes | cancer=no) = 0/4 =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=no | cancer=no) = 4/4 = 1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3810000"/>
            <a:ext cx="38862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smoothed probabilities:</a:t>
            </a: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=yes | cancer=yes) = </a:t>
            </a:r>
            <a:r>
              <a:rPr lang="en-US" sz="2000" dirty="0" smtClean="0"/>
              <a:t>4/5</a:t>
            </a:r>
            <a:endParaRPr lang="en-US" sz="2000" dirty="0"/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=no | cancer=yes) = </a:t>
            </a:r>
            <a:r>
              <a:rPr lang="en-US" sz="2000" dirty="0" smtClean="0"/>
              <a:t>1/5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=yes | cancer=no) = </a:t>
            </a:r>
            <a:r>
              <a:rPr lang="en-US" sz="2000" dirty="0" smtClean="0"/>
              <a:t>1/6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P(</a:t>
            </a:r>
            <a:r>
              <a:rPr lang="en-US" sz="2000" dirty="0" err="1"/>
              <a:t>fam_hist</a:t>
            </a:r>
            <a:r>
              <a:rPr lang="en-US" sz="2000" dirty="0"/>
              <a:t>=no | cancer=no) </a:t>
            </a:r>
            <a:r>
              <a:rPr lang="en-US" sz="2000"/>
              <a:t>= </a:t>
            </a:r>
            <a:r>
              <a:rPr lang="en-US" sz="2000" smtClean="0"/>
              <a:t>5/6</a:t>
            </a:r>
            <a:endParaRPr lang="en-US" sz="2000" dirty="0" smtClean="0"/>
          </a:p>
        </p:txBody>
      </p:sp>
      <p:cxnSp>
        <p:nvCxnSpPr>
          <p:cNvPr id="12" name="Straight Arrow Connector 11"/>
          <p:cNvCxnSpPr>
            <a:stCxn id="3" idx="3"/>
            <a:endCxn id="11" idx="1"/>
          </p:cNvCxnSpPr>
          <p:nvPr/>
        </p:nvCxnSpPr>
        <p:spPr bwMode="auto">
          <a:xfrm>
            <a:off x="4495800" y="4625608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57200" y="5867400"/>
            <a:ext cx="849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non-zero </a:t>
            </a:r>
            <a:r>
              <a:rPr lang="en-US" dirty="0" err="1" smtClean="0"/>
              <a:t>probs</a:t>
            </a:r>
            <a:r>
              <a:rPr lang="en-US" dirty="0" smtClean="0"/>
              <a:t> become smaller, “lending” values to zero </a:t>
            </a:r>
            <a:r>
              <a:rPr lang="en-US" dirty="0" err="1" smtClean="0"/>
              <a:t>probs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6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8095-571A-4059-8B88-558D34DD0487}" type="slidenum">
              <a:rPr lang="en-US"/>
              <a:pPr/>
              <a:t>49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Smoothing for zero probabilities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smoothing</a:t>
            </a:r>
            <a:r>
              <a:rPr lang="en-US" dirty="0" smtClean="0"/>
              <a:t> algorithm, such as Laplace smoothing, or called “add-one” smoothing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38978"/>
              </p:ext>
            </p:extLst>
          </p:nvPr>
        </p:nvGraphicFramePr>
        <p:xfrm>
          <a:off x="457200" y="2590800"/>
          <a:ext cx="35115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7" name="Equation" r:id="rId3" imgW="1714500" imgH="889000" progId="Equation.3">
                  <p:embed/>
                </p:oleObj>
              </mc:Choice>
              <mc:Fallback>
                <p:oleObj name="Equation" r:id="rId3" imgW="1714500" imgH="889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3511550" cy="1819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8200" y="3269397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binary classifier has two classes (c=2)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802130"/>
              </p:ext>
            </p:extLst>
          </p:nvPr>
        </p:nvGraphicFramePr>
        <p:xfrm>
          <a:off x="6858000" y="4267200"/>
          <a:ext cx="16748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8" name="Equation" r:id="rId5" imgW="939600" imgH="812520" progId="Equation.3">
                  <p:embed/>
                </p:oleObj>
              </mc:Choice>
              <mc:Fallback>
                <p:oleObj name="Equation" r:id="rId5" imgW="939600" imgH="8125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67200"/>
                        <a:ext cx="1674813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7848600" y="5029200"/>
            <a:ext cx="990600" cy="6858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7696200" y="5715000"/>
            <a:ext cx="533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105400" y="594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 this is not a very small probability??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81600"/>
          </a:xfrm>
        </p:spPr>
        <p:txBody>
          <a:bodyPr/>
          <a:lstStyle/>
          <a:p>
            <a:r>
              <a:rPr lang="en-US" sz="2800" dirty="0" smtClean="0"/>
              <a:t>The occurrence of one event does not depend on the occurrence of the other event</a:t>
            </a:r>
          </a:p>
          <a:p>
            <a:r>
              <a:rPr lang="en-US" sz="2800" dirty="0" err="1" smtClean="0"/>
              <a:t>E.g</a:t>
            </a:r>
            <a:r>
              <a:rPr lang="en-US" sz="2800" dirty="0" smtClean="0"/>
              <a:t>, toss </a:t>
            </a:r>
            <a:r>
              <a:rPr lang="en-US" sz="2800" dirty="0"/>
              <a:t>two fair coins, both landed head up </a:t>
            </a:r>
          </a:p>
          <a:p>
            <a:pPr lvl="1"/>
            <a:r>
              <a:rPr lang="en-US" sz="2400" dirty="0"/>
              <a:t>Event A: </a:t>
            </a:r>
            <a:r>
              <a:rPr lang="en-US" sz="2400" dirty="0" smtClean="0"/>
              <a:t>coin1 = “head” </a:t>
            </a:r>
            <a:endParaRPr lang="en-US" sz="2400" dirty="0"/>
          </a:p>
          <a:p>
            <a:pPr lvl="1"/>
            <a:r>
              <a:rPr lang="en-US" sz="2400" dirty="0"/>
              <a:t>Event B: </a:t>
            </a:r>
            <a:r>
              <a:rPr lang="en-US" sz="2400" dirty="0" smtClean="0"/>
              <a:t>coin2 = “head” </a:t>
            </a:r>
          </a:p>
          <a:p>
            <a:pPr lvl="1"/>
            <a:r>
              <a:rPr lang="en-US" sz="2400" dirty="0" smtClean="0"/>
              <a:t>P(A, B) = P(A) * P(B)</a:t>
            </a:r>
            <a:r>
              <a:rPr lang="en-US" sz="2400" dirty="0"/>
              <a:t> </a:t>
            </a:r>
            <a:r>
              <a:rPr lang="en-US" sz="2400" dirty="0" smtClean="0"/>
              <a:t>= 0.5 * 0.5 = 0.25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8095-571A-4059-8B88-558D34DD0487}" type="slidenum">
              <a:rPr lang="en-US"/>
              <a:pPr/>
              <a:t>50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Smoothing for zero probabilities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using a </a:t>
            </a:r>
            <a:r>
              <a:rPr lang="en-US" dirty="0" smtClean="0">
                <a:solidFill>
                  <a:srgbClr val="FF0000"/>
                </a:solidFill>
              </a:rPr>
              <a:t>smoothing</a:t>
            </a:r>
            <a:r>
              <a:rPr lang="en-US" dirty="0" smtClean="0"/>
              <a:t> algorithm, such as Laplace smoothing, or called “add-one” smoothing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27313"/>
              </p:ext>
            </p:extLst>
          </p:nvPr>
        </p:nvGraphicFramePr>
        <p:xfrm>
          <a:off x="457200" y="2590800"/>
          <a:ext cx="35115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8" name="Equation" r:id="rId3" imgW="1714500" imgH="889000" progId="Equation.3">
                  <p:embed/>
                </p:oleObj>
              </mc:Choice>
              <mc:Fallback>
                <p:oleObj name="Equation" r:id="rId3" imgW="1714500" imgH="889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3511550" cy="1819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62227"/>
              </p:ext>
            </p:extLst>
          </p:nvPr>
        </p:nvGraphicFramePr>
        <p:xfrm>
          <a:off x="4648200" y="4191000"/>
          <a:ext cx="366950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69" name="Equation" r:id="rId5" imgW="1790640" imgH="812520" progId="Equation.3">
                  <p:embed/>
                </p:oleObj>
              </mc:Choice>
              <mc:Fallback>
                <p:oleObj name="Equation" r:id="rId5" imgW="1790640" imgH="8125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669507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1273" y="27432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probabilities in real-world problems are usually very small, and thus add-one smoothing would change the probability just a little bit.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358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8095-571A-4059-8B88-558D34DD0487}" type="slidenum">
              <a:rPr lang="en-US"/>
              <a:pPr/>
              <a:t>51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 probabilities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1219200"/>
          </a:xfrm>
        </p:spPr>
        <p:txBody>
          <a:bodyPr/>
          <a:lstStyle/>
          <a:p>
            <a:pPr eaLnBrk="1" hangingPunct="1"/>
            <a:r>
              <a:rPr lang="en-US" dirty="0"/>
              <a:t>The probabilities are so small that we usually use log(P) </a:t>
            </a:r>
            <a:r>
              <a:rPr lang="en-US" dirty="0" smtClean="0"/>
              <a:t>instead, so that we don’t have to store that many preceding </a:t>
            </a:r>
            <a:r>
              <a:rPr lang="en-US" dirty="0" err="1" smtClean="0"/>
              <a:t>zeros</a:t>
            </a:r>
            <a:r>
              <a:rPr lang="en-US" dirty="0" smtClean="0"/>
              <a:t> like in 0.000222.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511923"/>
              </p:ext>
            </p:extLst>
          </p:nvPr>
        </p:nvGraphicFramePr>
        <p:xfrm>
          <a:off x="1903413" y="3048000"/>
          <a:ext cx="45815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64" name="Equation" r:id="rId3" imgW="2234880" imgH="812520" progId="Equation.3">
                  <p:embed/>
                </p:oleObj>
              </mc:Choice>
              <mc:Fallback>
                <p:oleObj name="Equation" r:id="rId3" imgW="2234880" imgH="8125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048000"/>
                        <a:ext cx="4581525" cy="175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18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E3ED0-349C-4896-ABCF-C1C6359FBC3D}" type="slidenum">
              <a:rPr lang="en-US"/>
              <a:pPr/>
              <a:t>52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How to Estimate Probabilities of continuous attributes?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Two approaches for continuous attributes: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Discretization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[0,60k), [60k, 100k), [100k, ..)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Probability density estimation: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 Assume attribute follows a normal distribution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 Use data to estimate parameters of distribution </a:t>
            </a:r>
            <a:br>
              <a:rPr lang="en-US" dirty="0" smtClean="0"/>
            </a:br>
            <a:r>
              <a:rPr lang="en-US" dirty="0" smtClean="0"/>
              <a:t>   (e.g., mean and standard deviation)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 Once probability distribution is known, can use the probability density function to estimate the conditional probability 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|c</a:t>
            </a:r>
            <a:r>
              <a:rPr lang="en-US" dirty="0" smtClean="0"/>
              <a:t>)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781800" y="2514600"/>
            <a:ext cx="228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724400"/>
            <a:ext cx="3479800" cy="182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A9C14-85BB-4AC8-B81E-9C0F89E4CF13}" type="slidenum">
              <a:rPr lang="en-US"/>
              <a:pPr/>
              <a:t>53</a:t>
            </a:fld>
            <a:endParaRPr lang="en-US"/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600200"/>
            <a:ext cx="4419600" cy="5181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Normal distribution:</a:t>
            </a:r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  <a:p>
            <a:pPr lvl="1" eaLnBrk="1" hangingPunct="1"/>
            <a:endParaRPr lang="en-US" sz="800" dirty="0" smtClean="0"/>
          </a:p>
          <a:p>
            <a:pPr lvl="1" eaLnBrk="1" hangingPunct="1"/>
            <a:r>
              <a:rPr lang="en-US" sz="1800" dirty="0" smtClean="0"/>
              <a:t>One for each (</a:t>
            </a:r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,c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) pair</a:t>
            </a:r>
          </a:p>
          <a:p>
            <a:pPr lvl="1" eaLnBrk="1" hangingPunct="1"/>
            <a:endParaRPr lang="en-US" sz="600" dirty="0" smtClean="0"/>
          </a:p>
          <a:p>
            <a:pPr eaLnBrk="1" hangingPunct="1"/>
            <a:r>
              <a:rPr lang="en-US" sz="2000" dirty="0" smtClean="0"/>
              <a:t>For (Income, Class=No):</a:t>
            </a:r>
          </a:p>
          <a:p>
            <a:pPr lvl="1" eaLnBrk="1" hangingPunct="1"/>
            <a:r>
              <a:rPr lang="en-US" sz="1800" dirty="0" smtClean="0"/>
              <a:t>If Class=No</a:t>
            </a:r>
          </a:p>
          <a:p>
            <a:pPr lvl="2" eaLnBrk="1" hangingPunct="1"/>
            <a:r>
              <a:rPr lang="en-US" sz="1800" dirty="0" smtClean="0"/>
              <a:t> sample mean = 110</a:t>
            </a:r>
          </a:p>
          <a:p>
            <a:pPr lvl="2" eaLnBrk="1" hangingPunct="1"/>
            <a:r>
              <a:rPr lang="en-US" sz="1800" dirty="0" smtClean="0"/>
              <a:t> sample variance = 2975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3882"/>
              </p:ext>
            </p:extLst>
          </p:nvPr>
        </p:nvGraphicFramePr>
        <p:xfrm>
          <a:off x="304800" y="1524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17" name="VISIO" r:id="rId4" imgW="4392168" imgH="5334000" progId="Visio.Drawing.11">
                  <p:embed/>
                </p:oleObj>
              </mc:Choice>
              <mc:Fallback>
                <p:oleObj name="VISIO" r:id="rId4" imgW="4392168" imgH="5334000" progId="Visio.Drawing.11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5016500" y="1851025"/>
          <a:ext cx="3975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18" name="Equation" r:id="rId6" imgW="2971800" imgH="838200" progId="Equation.3">
                  <p:embed/>
                </p:oleObj>
              </mc:Choice>
              <mc:Fallback>
                <p:oleObj name="Equation" r:id="rId6" imgW="2971800" imgH="838200" progId="Equation.3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851025"/>
                        <a:ext cx="3975100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21322"/>
              </p:ext>
            </p:extLst>
          </p:nvPr>
        </p:nvGraphicFramePr>
        <p:xfrm>
          <a:off x="332509" y="5410200"/>
          <a:ext cx="8299450" cy="102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19" name="Equation" r:id="rId8" imgW="6350000" imgH="787400" progId="Equation.3">
                  <p:embed/>
                </p:oleObj>
              </mc:Choice>
              <mc:Fallback>
                <p:oleObj name="Equation" r:id="rId8" imgW="6350000" imgH="78740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9" y="5410200"/>
                        <a:ext cx="8299450" cy="1028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+mj-lt"/>
                <a:ea typeface="Times New Roman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ea typeface="Times New Roman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kern="0" smtClean="0"/>
              <a:t>How to Estimate Probabilities of continuous attributes?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1066800"/>
          </a:xfrm>
        </p:spPr>
        <p:txBody>
          <a:bodyPr/>
          <a:lstStyle/>
          <a:p>
            <a:r>
              <a:rPr lang="en-US" dirty="0" smtClean="0"/>
              <a:t>How do I know if a variable follows normal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use statistics test</a:t>
            </a:r>
          </a:p>
          <a:p>
            <a:r>
              <a:rPr lang="en-US" dirty="0" smtClean="0"/>
              <a:t>Approach 2 (recommended to our class) : use visualization (does it look at a bell curve?)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914400"/>
          </a:xfrm>
        </p:spPr>
        <p:txBody>
          <a:bodyPr/>
          <a:lstStyle/>
          <a:p>
            <a:r>
              <a:rPr lang="en-US" dirty="0" smtClean="0"/>
              <a:t>A variable that seems not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414961" cy="516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66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90600"/>
          </a:xfrm>
        </p:spPr>
        <p:txBody>
          <a:bodyPr/>
          <a:lstStyle/>
          <a:p>
            <a:r>
              <a:rPr lang="en-US" dirty="0" smtClean="0"/>
              <a:t>A variable that seems follow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56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400346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4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Kernel density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FE598-0951-4508-AD5C-FABBD4C6F8A4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5257800" cy="4701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6167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www.cs.iastate.edu</a:t>
            </a:r>
            <a:r>
              <a:rPr lang="en-US" dirty="0"/>
              <a:t>/~</a:t>
            </a:r>
            <a:r>
              <a:rPr lang="en-US" dirty="0" err="1"/>
              <a:t>honavar</a:t>
            </a:r>
            <a:r>
              <a:rPr lang="en-US" dirty="0"/>
              <a:t>/</a:t>
            </a:r>
            <a:r>
              <a:rPr lang="en-US" dirty="0" err="1"/>
              <a:t>bayes-continuous.pdf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2098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distribution and Gaussian distribution are two names for 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1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naïve Bayes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3882"/>
              </p:ext>
            </p:extLst>
          </p:nvPr>
        </p:nvGraphicFramePr>
        <p:xfrm>
          <a:off x="304800" y="1524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73" name="VISIO" r:id="rId3" imgW="4392168" imgH="5334000" progId="Visio.Drawing.11">
                  <p:embed/>
                </p:oleObj>
              </mc:Choice>
              <mc:Fallback>
                <p:oleObj name="VISIO" r:id="rId3" imgW="4392168" imgH="5334000" progId="Visio.Drawing.11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54654"/>
              </p:ext>
            </p:extLst>
          </p:nvPr>
        </p:nvGraphicFramePr>
        <p:xfrm>
          <a:off x="4495800" y="16002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74" name="Visio" r:id="rId5" imgW="9070553" imgH="5536878" progId="Visio.Drawing.11">
                  <p:embed/>
                </p:oleObj>
              </mc:Choice>
              <mc:Fallback>
                <p:oleObj name="Visio" r:id="rId5" imgW="9070553" imgH="5536878" progId="Visio.Drawing.11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4495800" y="16002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4864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P(refund=No)=7/10, P(refund=yes)=3/10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400800"/>
            <a:ext cx="2819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probability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6096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conditional probability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0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75E90-394E-4E26-B50B-4061D26C5636}" type="slidenum">
              <a:rPr lang="en-US"/>
              <a:pPr/>
              <a:t>59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Use naïve Bayes Classifier for prediction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89044"/>
              </p:ext>
            </p:extLst>
          </p:nvPr>
        </p:nvGraphicFramePr>
        <p:xfrm>
          <a:off x="1219200" y="3048000"/>
          <a:ext cx="6477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0" name="Equation" r:id="rId3" imgW="5448300" imgH="342900" progId="Equation.3">
                  <p:embed/>
                </p:oleObj>
              </mc:Choice>
              <mc:Fallback>
                <p:oleObj name="Equation" r:id="rId3" imgW="5448300" imgH="34290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4770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600200" y="3810000"/>
            <a:ext cx="51816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1600" dirty="0">
                <a:latin typeface="Arial" charset="0"/>
              </a:rPr>
              <a:t>P(</a:t>
            </a:r>
            <a:r>
              <a:rPr lang="en-US" sz="1600" dirty="0" err="1">
                <a:latin typeface="Arial" charset="0"/>
              </a:rPr>
              <a:t>X|Class</a:t>
            </a:r>
            <a:r>
              <a:rPr lang="en-US" sz="1600" dirty="0">
                <a:latin typeface="Arial" charset="0"/>
              </a:rPr>
              <a:t>=No) = P(Refund=</a:t>
            </a:r>
            <a:r>
              <a:rPr lang="en-US" sz="1600" dirty="0" err="1">
                <a:latin typeface="Arial" charset="0"/>
              </a:rPr>
              <a:t>No|Class</a:t>
            </a:r>
            <a:r>
              <a:rPr lang="en-US" sz="1600" dirty="0">
                <a:latin typeface="Arial" charset="0"/>
              </a:rPr>
              <a:t>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 </a:t>
            </a:r>
            <a:r>
              <a:rPr lang="en-US" sz="1600" dirty="0">
                <a:latin typeface="Arial" charset="0"/>
                <a:sym typeface="Symbol" charset="2"/>
              </a:rPr>
              <a:t> P(Married| </a:t>
            </a:r>
            <a:r>
              <a:rPr lang="en-US" sz="1600" dirty="0">
                <a:latin typeface="Arial" charset="0"/>
              </a:rPr>
              <a:t>Class=No)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 </a:t>
            </a:r>
            <a:r>
              <a:rPr lang="en-US" sz="1600" dirty="0">
                <a:latin typeface="Arial" charset="0"/>
                <a:sym typeface="Symbol" charset="2"/>
              </a:rPr>
              <a:t></a:t>
            </a:r>
            <a:r>
              <a:rPr lang="en-US" sz="1600" dirty="0">
                <a:latin typeface="Arial" charset="0"/>
              </a:rPr>
              <a:t> P(Income=120K| Class=No)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              = 4/7 </a:t>
            </a:r>
            <a:r>
              <a:rPr lang="en-US" sz="1600" dirty="0">
                <a:latin typeface="Arial" charset="0"/>
                <a:sym typeface="Symbol" charset="2"/>
              </a:rPr>
              <a:t> 4/7  0.0072 = 0.0024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endParaRPr lang="en-US" sz="800" dirty="0">
              <a:latin typeface="Arial" charset="0"/>
              <a:sym typeface="Symbol" charset="2"/>
            </a:endParaRPr>
          </a:p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1600" dirty="0" smtClean="0">
                <a:latin typeface="Arial" charset="0"/>
                <a:sym typeface="Symbol" charset="2"/>
              </a:rPr>
              <a:t>P(Class=</a:t>
            </a:r>
            <a:r>
              <a:rPr lang="en-US" sz="1600" dirty="0" err="1" smtClean="0">
                <a:latin typeface="Arial" charset="0"/>
                <a:sym typeface="Symbol" charset="2"/>
              </a:rPr>
              <a:t>No|X</a:t>
            </a:r>
            <a:r>
              <a:rPr lang="en-US" sz="1600" dirty="0" smtClean="0">
                <a:latin typeface="Arial" charset="0"/>
                <a:sym typeface="Symbol" charset="2"/>
              </a:rPr>
              <a:t>) =P(</a:t>
            </a:r>
            <a:r>
              <a:rPr lang="en-US" sz="1600" dirty="0" err="1" smtClean="0">
                <a:latin typeface="Arial" charset="0"/>
                <a:sym typeface="Symbol" charset="2"/>
              </a:rPr>
              <a:t>X|Class</a:t>
            </a:r>
            <a:r>
              <a:rPr lang="en-US" sz="1600" dirty="0" smtClean="0">
                <a:latin typeface="Arial" charset="0"/>
                <a:sym typeface="Symbol" charset="2"/>
              </a:rPr>
              <a:t>=No) x P(Class=No) / P(X)</a:t>
            </a:r>
            <a:endParaRPr lang="en-US" sz="1600" dirty="0">
              <a:latin typeface="Arial" charset="0"/>
              <a:sym typeface="Symbol" charset="2"/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359876" y="2286000"/>
            <a:ext cx="87630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Given a Test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Record, calculate posterior 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probs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, and choose decision with max posterior 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prob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5181600"/>
          </a:xfrm>
        </p:spPr>
        <p:txBody>
          <a:bodyPr/>
          <a:lstStyle/>
          <a:p>
            <a:r>
              <a:rPr lang="en-US" sz="2800" dirty="0" smtClean="0"/>
              <a:t>The occurrence of one event is dependent on the occurrence of another event.</a:t>
            </a:r>
          </a:p>
          <a:p>
            <a:r>
              <a:rPr lang="en-US" sz="2800" dirty="0" smtClean="0"/>
              <a:t>E.g. choose a card from a standard deck of 52 cards. Without replacement, choose another card. What is the probability of choosing two queens?</a:t>
            </a:r>
          </a:p>
          <a:p>
            <a:r>
              <a:rPr lang="en-US" sz="2800" dirty="0" smtClean="0"/>
              <a:t>Because the outcome of the second card is dependent on the outcome of the first card,</a:t>
            </a:r>
            <a:br>
              <a:rPr lang="en-US" sz="2800" dirty="0" smtClean="0"/>
            </a:br>
            <a:r>
              <a:rPr lang="en-US" sz="2800" dirty="0"/>
              <a:t>P(card1=“queen”, card2=</a:t>
            </a:r>
            <a:r>
              <a:rPr lang="en-US" sz="2800" dirty="0" smtClean="0"/>
              <a:t>“queen”) </a:t>
            </a:r>
            <a:r>
              <a:rPr lang="en-US" sz="2800" b="1" dirty="0" smtClean="0"/>
              <a:t>!= </a:t>
            </a:r>
            <a:r>
              <a:rPr lang="en-US" sz="2800" dirty="0" smtClean="0"/>
              <a:t>P(card1=“queen”) * P(card2=“queen”)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75E90-394E-4E26-B50B-4061D26C5636}" type="slidenum">
              <a:rPr lang="en-US"/>
              <a:pPr/>
              <a:t>60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Use naïve Bayes Classifier for prediction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1143000" y="1725613"/>
          <a:ext cx="6477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45" name="Equation" r:id="rId3" imgW="5448300" imgH="342900" progId="Equation.3">
                  <p:embed/>
                </p:oleObj>
              </mc:Choice>
              <mc:Fallback>
                <p:oleObj name="Equation" r:id="rId3" imgW="5448300" imgH="3429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25613"/>
                        <a:ext cx="64770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143000" y="2590800"/>
            <a:ext cx="54102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1600" dirty="0">
                <a:latin typeface="Arial" charset="0"/>
              </a:rPr>
              <a:t>P(</a:t>
            </a:r>
            <a:r>
              <a:rPr lang="en-US" sz="1600" dirty="0" err="1">
                <a:latin typeface="Arial" charset="0"/>
              </a:rPr>
              <a:t>X|Class</a:t>
            </a:r>
            <a:r>
              <a:rPr lang="en-US" sz="1600" dirty="0">
                <a:latin typeface="Arial" charset="0"/>
              </a:rPr>
              <a:t>=No) = P(Refund=</a:t>
            </a:r>
            <a:r>
              <a:rPr lang="en-US" sz="1600" dirty="0" err="1">
                <a:latin typeface="Arial" charset="0"/>
              </a:rPr>
              <a:t>No|Class</a:t>
            </a:r>
            <a:r>
              <a:rPr lang="en-US" sz="1600" dirty="0">
                <a:latin typeface="Arial" charset="0"/>
              </a:rPr>
              <a:t>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 </a:t>
            </a:r>
            <a:r>
              <a:rPr lang="en-US" sz="1600" dirty="0">
                <a:latin typeface="Arial" charset="0"/>
                <a:sym typeface="Symbol" charset="2"/>
              </a:rPr>
              <a:t> P(Married| </a:t>
            </a:r>
            <a:r>
              <a:rPr lang="en-US" sz="1600" dirty="0">
                <a:latin typeface="Arial" charset="0"/>
              </a:rPr>
              <a:t>Class=No)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 </a:t>
            </a:r>
            <a:r>
              <a:rPr lang="en-US" sz="1600" dirty="0">
                <a:latin typeface="Arial" charset="0"/>
                <a:sym typeface="Symbol" charset="2"/>
              </a:rPr>
              <a:t></a:t>
            </a:r>
            <a:r>
              <a:rPr lang="en-US" sz="1600" dirty="0">
                <a:latin typeface="Arial" charset="0"/>
              </a:rPr>
              <a:t> P(Income=120K| Class=No)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              = 4/7 </a:t>
            </a:r>
            <a:r>
              <a:rPr lang="en-US" sz="1600" dirty="0">
                <a:latin typeface="Arial" charset="0"/>
                <a:sym typeface="Symbol" charset="2"/>
              </a:rPr>
              <a:t> 4/7  0.0072 = 0.0024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endParaRPr lang="en-US" sz="800" dirty="0">
              <a:latin typeface="Arial" charset="0"/>
              <a:sym typeface="Symbol" charset="2"/>
            </a:endParaRPr>
          </a:p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1600" dirty="0">
                <a:latin typeface="Arial" charset="0"/>
                <a:sym typeface="Symbol" charset="2"/>
              </a:rPr>
              <a:t>P(Class=</a:t>
            </a:r>
            <a:r>
              <a:rPr lang="en-US" sz="1600" dirty="0" err="1">
                <a:latin typeface="Arial" charset="0"/>
                <a:sym typeface="Symbol" charset="2"/>
              </a:rPr>
              <a:t>No|X</a:t>
            </a:r>
            <a:r>
              <a:rPr lang="en-US" sz="1600" dirty="0">
                <a:latin typeface="Arial" charset="0"/>
                <a:sym typeface="Symbol" charset="2"/>
              </a:rPr>
              <a:t>) =P(</a:t>
            </a:r>
            <a:r>
              <a:rPr lang="en-US" sz="1600" dirty="0" err="1">
                <a:latin typeface="Arial" charset="0"/>
                <a:sym typeface="Symbol" charset="2"/>
              </a:rPr>
              <a:t>X|Class</a:t>
            </a:r>
            <a:r>
              <a:rPr lang="en-US" sz="1600" dirty="0">
                <a:latin typeface="Arial" charset="0"/>
                <a:sym typeface="Symbol" charset="2"/>
              </a:rPr>
              <a:t>=No) x P(Class=No) / P(X)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</a:pPr>
            <a:endParaRPr lang="en-US" sz="1600" dirty="0" smtClean="0">
              <a:latin typeface="Arial" charset="0"/>
            </a:endParaRPr>
          </a:p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1600" dirty="0" smtClean="0">
                <a:latin typeface="Arial" charset="0"/>
              </a:rPr>
              <a:t>P(</a:t>
            </a:r>
            <a:r>
              <a:rPr lang="en-US" sz="1600" dirty="0" err="1" smtClean="0">
                <a:latin typeface="Arial" charset="0"/>
              </a:rPr>
              <a:t>X|Class</a:t>
            </a:r>
            <a:r>
              <a:rPr lang="en-US" sz="1600" dirty="0" smtClean="0">
                <a:latin typeface="Arial" charset="0"/>
              </a:rPr>
              <a:t>=Yes</a:t>
            </a:r>
            <a:r>
              <a:rPr lang="en-US" sz="1600" dirty="0">
                <a:latin typeface="Arial" charset="0"/>
              </a:rPr>
              <a:t>) = P(Refund=No| Class=Yes)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   	                  </a:t>
            </a:r>
            <a:r>
              <a:rPr lang="en-US" sz="1600" dirty="0">
                <a:latin typeface="Arial" charset="0"/>
                <a:sym typeface="Symbol" charset="2"/>
              </a:rPr>
              <a:t> P(Married| </a:t>
            </a:r>
            <a:r>
              <a:rPr lang="en-US" sz="1600" dirty="0">
                <a:latin typeface="Arial" charset="0"/>
              </a:rPr>
              <a:t>Class=Yes)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   	                  </a:t>
            </a:r>
            <a:r>
              <a:rPr lang="en-US" sz="1600" dirty="0">
                <a:latin typeface="Arial" charset="0"/>
                <a:sym typeface="Symbol" charset="2"/>
              </a:rPr>
              <a:t></a:t>
            </a:r>
            <a:r>
              <a:rPr lang="en-US" sz="1600" dirty="0">
                <a:latin typeface="Arial" charset="0"/>
              </a:rPr>
              <a:t> P(Income=120K| Class=Yes)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               = 1 </a:t>
            </a:r>
            <a:r>
              <a:rPr lang="en-US" sz="1600" dirty="0">
                <a:latin typeface="Arial" charset="0"/>
                <a:sym typeface="Symbol" charset="2"/>
              </a:rPr>
              <a:t> </a:t>
            </a:r>
            <a:r>
              <a:rPr lang="en-US" sz="1600" dirty="0">
                <a:solidFill>
                  <a:srgbClr val="FF0000"/>
                </a:solidFill>
                <a:latin typeface="Arial" charset="0"/>
                <a:sym typeface="Symbol" charset="2"/>
              </a:rPr>
              <a:t>0</a:t>
            </a:r>
            <a:r>
              <a:rPr lang="en-US" sz="1600" dirty="0">
                <a:latin typeface="Arial" charset="0"/>
                <a:sym typeface="Symbol" charset="2"/>
              </a:rPr>
              <a:t>  1.2  10</a:t>
            </a:r>
            <a:r>
              <a:rPr lang="en-US" sz="1600" baseline="30000" dirty="0">
                <a:latin typeface="Arial" charset="0"/>
                <a:sym typeface="Symbol" charset="2"/>
              </a:rPr>
              <a:t>-9</a:t>
            </a:r>
            <a:r>
              <a:rPr lang="en-US" sz="1600" dirty="0">
                <a:latin typeface="Arial" charset="0"/>
                <a:sym typeface="Symbol" charset="2"/>
              </a:rPr>
              <a:t> = 0</a:t>
            </a: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1600" dirty="0" smtClean="0">
                <a:latin typeface="Arial" charset="0"/>
                <a:sym typeface="Symbol" charset="2"/>
              </a:rPr>
              <a:t>P(Class=</a:t>
            </a:r>
            <a:r>
              <a:rPr lang="en-US" sz="1600" dirty="0" err="1" smtClean="0">
                <a:latin typeface="Arial" charset="0"/>
                <a:sym typeface="Symbol" charset="2"/>
              </a:rPr>
              <a:t>Yes|X</a:t>
            </a:r>
            <a:r>
              <a:rPr lang="en-US" sz="1600" dirty="0">
                <a:latin typeface="Arial" charset="0"/>
                <a:sym typeface="Symbol" charset="2"/>
              </a:rPr>
              <a:t>) =</a:t>
            </a:r>
            <a:r>
              <a:rPr lang="en-US" sz="1600" dirty="0" smtClean="0">
                <a:latin typeface="Arial" charset="0"/>
                <a:sym typeface="Symbol" charset="2"/>
              </a:rPr>
              <a:t>P(</a:t>
            </a:r>
            <a:r>
              <a:rPr lang="en-US" sz="1600" dirty="0" err="1" smtClean="0">
                <a:latin typeface="Arial" charset="0"/>
                <a:sym typeface="Symbol" charset="2"/>
              </a:rPr>
              <a:t>X|Class</a:t>
            </a:r>
            <a:r>
              <a:rPr lang="en-US" sz="1600" dirty="0" smtClean="0">
                <a:latin typeface="Arial" charset="0"/>
                <a:sym typeface="Symbol" charset="2"/>
              </a:rPr>
              <a:t>=Yes) </a:t>
            </a:r>
            <a:r>
              <a:rPr lang="en-US" sz="1600" dirty="0">
                <a:latin typeface="Arial" charset="0"/>
                <a:sym typeface="Symbol" charset="2"/>
              </a:rPr>
              <a:t>x </a:t>
            </a:r>
            <a:r>
              <a:rPr lang="en-US" sz="1600" dirty="0" smtClean="0">
                <a:latin typeface="Arial" charset="0"/>
                <a:sym typeface="Symbol" charset="2"/>
              </a:rPr>
              <a:t>P(Class=Yes) </a:t>
            </a:r>
            <a:r>
              <a:rPr lang="en-US" sz="1600" dirty="0">
                <a:latin typeface="Arial" charset="0"/>
                <a:sym typeface="Symbol" charset="2"/>
              </a:rPr>
              <a:t>/ P(X)</a:t>
            </a:r>
            <a:endParaRPr lang="en-US" sz="1600" dirty="0" smtClean="0">
              <a:latin typeface="Arial" charset="0"/>
              <a:sym typeface="Symbol" charset="2"/>
            </a:endParaRP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endParaRPr lang="en-US" sz="1600" dirty="0" smtClean="0">
              <a:latin typeface="Arial" charset="0"/>
              <a:sym typeface="Symbol" charset="2"/>
            </a:endParaRPr>
          </a:p>
          <a:p>
            <a:pPr marL="292100" indent="-292100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charset="0"/>
                <a:sym typeface="Symbol" charset="2"/>
              </a:rPr>
              <a:t>Don’t forget smoothing!</a:t>
            </a:r>
            <a:endParaRPr lang="en-US" sz="1600" dirty="0">
              <a:solidFill>
                <a:srgbClr val="FF0000"/>
              </a:solidFill>
              <a:latin typeface="Arial" charset="0"/>
              <a:sym typeface="Symbol" charset="2"/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28600" y="1385888"/>
            <a:ext cx="2743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Arial" charset="0"/>
              </a:rPr>
              <a:t>Given a Test Record:</a:t>
            </a:r>
          </a:p>
        </p:txBody>
      </p:sp>
    </p:spTree>
    <p:extLst>
      <p:ext uri="{BB962C8B-B14F-4D97-AF65-F5344CB8AC3E}">
        <p14:creationId xmlns:p14="http://schemas.microsoft.com/office/powerpoint/2010/main" val="303849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Bayesian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114800"/>
          </a:xfrm>
        </p:spPr>
        <p:txBody>
          <a:bodyPr/>
          <a:lstStyle/>
          <a:p>
            <a:r>
              <a:rPr lang="en-US" dirty="0" smtClean="0"/>
              <a:t>Each observed training example can incrementally decrease or increase the estimated probability that a hypothesis is correct, and therefore the algorithm is robust to inconsistent examples</a:t>
            </a:r>
          </a:p>
          <a:p>
            <a:r>
              <a:rPr lang="en-US" dirty="0" smtClean="0"/>
              <a:t>Prior knowledge can be combined with observed data to determine the final probability of a hypothesis</a:t>
            </a:r>
          </a:p>
          <a:p>
            <a:pPr lvl="1"/>
            <a:r>
              <a:rPr lang="en-US" dirty="0" smtClean="0"/>
              <a:t>E.g. an unbalanced coin 60% chance head 40% tail</a:t>
            </a:r>
          </a:p>
          <a:p>
            <a:r>
              <a:rPr lang="en-US" dirty="0" smtClean="0"/>
              <a:t>Bayesian methods provide probabilistic predictions</a:t>
            </a:r>
          </a:p>
          <a:p>
            <a:pPr lvl="1"/>
            <a:r>
              <a:rPr lang="en-US" dirty="0" smtClean="0"/>
              <a:t>E.g. “this pneumonia patient has a 93% chance of complete recovery”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 difficulty</a:t>
            </a:r>
          </a:p>
          <a:p>
            <a:pPr lvl="1"/>
            <a:r>
              <a:rPr lang="en-US" dirty="0" smtClean="0"/>
              <a:t>require initial knowledge of many probabilities</a:t>
            </a:r>
          </a:p>
          <a:p>
            <a:pPr lvl="1"/>
            <a:r>
              <a:rPr lang="en-US" dirty="0" smtClean="0"/>
              <a:t>Estimate the probabilities when they are unknown</a:t>
            </a:r>
          </a:p>
          <a:p>
            <a:pPr lvl="1"/>
            <a:r>
              <a:rPr lang="en-US" dirty="0" smtClean="0"/>
              <a:t>May need to assume normal distribution for continuous variables</a:t>
            </a:r>
          </a:p>
          <a:p>
            <a:r>
              <a:rPr lang="en-US" dirty="0" smtClean="0"/>
              <a:t>Significant cost to compute all probabilities</a:t>
            </a:r>
          </a:p>
          <a:p>
            <a:pPr lvl="1"/>
            <a:r>
              <a:rPr lang="en-US" dirty="0" smtClean="0"/>
              <a:t>Specialized assumptions to reduce the computational cost</a:t>
            </a:r>
          </a:p>
          <a:p>
            <a:pPr lvl="2"/>
            <a:r>
              <a:rPr lang="en-US" dirty="0" smtClean="0"/>
              <a:t>E.g. naïve Bayes is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Independence assumption may not hold for some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 other techniques such as Bayesian Belief Networks (BBN)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dirty="0" err="1" smtClean="0"/>
              <a:t>Domingos</a:t>
            </a:r>
            <a:r>
              <a:rPr lang="en-US" sz="1600" dirty="0" smtClean="0"/>
              <a:t>, P. and </a:t>
            </a:r>
            <a:r>
              <a:rPr lang="en-US" sz="1600" dirty="0" err="1" smtClean="0"/>
              <a:t>Pazzani</a:t>
            </a:r>
            <a:r>
              <a:rPr lang="en-US" sz="1600" dirty="0" smtClean="0"/>
              <a:t>, M. (1997). On the optimality of the simple Bayesian classifier under zero-one loss. Machine Learning, 29: 103–30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600" dirty="0" smtClean="0"/>
              <a:t>Mitchell, T. (1990). Machine Learning. McGraw-Hill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naïve Bayes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648200"/>
          </a:xfrm>
        </p:spPr>
        <p:txBody>
          <a:bodyPr/>
          <a:lstStyle/>
          <a:p>
            <a:r>
              <a:rPr lang="en-US" dirty="0" smtClean="0"/>
              <a:t>Assume you have built a naïve Bayes model based on the previous training set in the tax fraud example.</a:t>
            </a:r>
          </a:p>
          <a:p>
            <a:r>
              <a:rPr lang="en-US" dirty="0"/>
              <a:t>Now, imagine that we have obtained one more training </a:t>
            </a:r>
            <a:r>
              <a:rPr lang="en-US" dirty="0" smtClean="0"/>
              <a:t>example, </a:t>
            </a:r>
            <a:r>
              <a:rPr lang="en-US" dirty="0"/>
              <a:t>and thus need to update the naïve Bayes </a:t>
            </a:r>
            <a:r>
              <a:rPr lang="en-US" dirty="0" smtClean="0"/>
              <a:t>model.</a:t>
            </a:r>
            <a:endParaRPr lang="en-US" dirty="0"/>
          </a:p>
          <a:p>
            <a:r>
              <a:rPr lang="en-US" dirty="0"/>
              <a:t>New example: Refund=No, Married, Income=120K, Evade=Yes</a:t>
            </a:r>
          </a:p>
          <a:p>
            <a:r>
              <a:rPr lang="en-US" dirty="0" smtClean="0"/>
              <a:t>Would you rebuild the model completely, or just update the existing model by re-calculating some probabilities? Show </a:t>
            </a:r>
            <a:r>
              <a:rPr lang="en-US" dirty="0"/>
              <a:t>your thought/computation process, and the final, updated naïve Bayes model (including the prior and conditional probabilities).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18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1066800"/>
          </a:xfrm>
        </p:spPr>
        <p:txBody>
          <a:bodyPr/>
          <a:lstStyle/>
          <a:p>
            <a:r>
              <a:rPr lang="en-US" dirty="0" err="1" smtClean="0"/>
              <a:t>Weka’s</a:t>
            </a:r>
            <a:r>
              <a:rPr lang="en-US" dirty="0" smtClean="0"/>
              <a:t> implementation of naïve Bayes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267200" cy="4495800"/>
          </a:xfrm>
        </p:spPr>
        <p:txBody>
          <a:bodyPr/>
          <a:lstStyle/>
          <a:p>
            <a:r>
              <a:rPr lang="en-US" dirty="0" smtClean="0"/>
              <a:t>Many different versions of naïve Bayes algorithms.</a:t>
            </a:r>
          </a:p>
          <a:p>
            <a:pPr lvl="1"/>
            <a:r>
              <a:rPr lang="en-US" b="1" dirty="0" err="1" smtClean="0"/>
              <a:t>NaïveBayesSimple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 smtClean="0"/>
              <a:t>NaïveBayes</a:t>
            </a:r>
            <a:endParaRPr lang="en-US" b="1" dirty="0" smtClean="0"/>
          </a:p>
          <a:p>
            <a:pPr lvl="1"/>
            <a:r>
              <a:rPr lang="en-US" b="1" dirty="0" err="1" smtClean="0"/>
              <a:t>NaïveBayesUpdateable</a:t>
            </a:r>
            <a:endParaRPr lang="en-US" b="1" dirty="0" smtClean="0"/>
          </a:p>
          <a:p>
            <a:pPr lvl="1"/>
            <a:r>
              <a:rPr lang="en-US" b="1" dirty="0" err="1" smtClean="0"/>
              <a:t>NaïveBayesMultinomial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What are their differences?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447800"/>
            <a:ext cx="34956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15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err="1" smtClean="0"/>
              <a:t>NaïveBayesSimple</a:t>
            </a:r>
            <a:r>
              <a:rPr lang="en-US" b="1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NaïveBayesSimple</a:t>
            </a:r>
            <a:r>
              <a:rPr lang="en-US" dirty="0"/>
              <a:t> assumes all numeric variables follow normal distribution, and thus does not allow </a:t>
            </a:r>
            <a:r>
              <a:rPr lang="en-US" dirty="0" smtClean="0"/>
              <a:t>discretization. There is no performance-related parameters to tune in this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46672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3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NaïveBayes</a:t>
            </a:r>
            <a:r>
              <a:rPr lang="en-US" b="1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14" y="1510862"/>
            <a:ext cx="6019800" cy="495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7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</a:t>
            </a:r>
            <a:r>
              <a:rPr lang="en-US" b="1" dirty="0" err="1" smtClean="0"/>
              <a:t>NaïveBayes</a:t>
            </a:r>
            <a:r>
              <a:rPr lang="en-US" b="1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20574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NaïveBayes</a:t>
            </a:r>
            <a:r>
              <a:rPr lang="en-US" dirty="0" smtClean="0"/>
              <a:t>” allows you to choose from three different methods to handle numeric variables</a:t>
            </a:r>
          </a:p>
          <a:p>
            <a:pPr lvl="1"/>
            <a:r>
              <a:rPr lang="en-US" dirty="0" smtClean="0"/>
              <a:t>Method 1: use default parameter setting, assume they follow normal distribution (same as </a:t>
            </a:r>
            <a:r>
              <a:rPr lang="en-US" dirty="0" err="1" smtClean="0"/>
              <a:t>NaïveBayes</a:t>
            </a:r>
            <a:r>
              <a:rPr lang="en-US" dirty="0" smtClean="0"/>
              <a:t> Simple)</a:t>
            </a:r>
          </a:p>
          <a:p>
            <a:pPr lvl="1"/>
            <a:r>
              <a:rPr lang="en-US" dirty="0" smtClean="0"/>
              <a:t>Method 2: turn on the “</a:t>
            </a:r>
            <a:r>
              <a:rPr lang="en-US" dirty="0" err="1" smtClean="0"/>
              <a:t>useKernelEstimator</a:t>
            </a:r>
            <a:r>
              <a:rPr lang="en-US" dirty="0" smtClean="0"/>
              <a:t>” option to use kernel estimation for numeric variables. The kernel method does not assume normal distribution.</a:t>
            </a:r>
          </a:p>
          <a:p>
            <a:pPr lvl="1"/>
            <a:r>
              <a:rPr lang="en-US" dirty="0" smtClean="0"/>
              <a:t>Method 3: turn on “</a:t>
            </a:r>
            <a:r>
              <a:rPr lang="en-US" dirty="0" err="1" smtClean="0"/>
              <a:t>useSupervisedDiscretization</a:t>
            </a:r>
            <a:r>
              <a:rPr lang="en-US" dirty="0" smtClean="0"/>
              <a:t>” option to discretize numeric variables</a:t>
            </a:r>
          </a:p>
          <a:p>
            <a:r>
              <a:rPr lang="en-US" dirty="0" smtClean="0"/>
              <a:t>Which method to choose?</a:t>
            </a:r>
          </a:p>
          <a:p>
            <a:pPr lvl="1"/>
            <a:r>
              <a:rPr lang="en-US" dirty="0" smtClean="0"/>
              <a:t>If your numeric variables follow normal distribution, choose method 1 or </a:t>
            </a:r>
            <a:r>
              <a:rPr lang="en-US" dirty="0" err="1" smtClean="0"/>
              <a:t>NaiveBayesSimple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Otherwise try the other two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dirty="0" err="1" smtClean="0"/>
              <a:t>NaïveBayesUpdateable</a:t>
            </a:r>
            <a:r>
              <a:rPr lang="en-US" b="1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training data may trickle in, instead of coming in a batch. It is computationally expensive to re-train the entire model whenever a new training example is added to the training set.</a:t>
            </a:r>
          </a:p>
          <a:p>
            <a:r>
              <a:rPr lang="en-US" dirty="0" err="1" smtClean="0"/>
              <a:t>NaïveBayesUpdateable</a:t>
            </a:r>
            <a:r>
              <a:rPr lang="en-US" dirty="0" smtClean="0"/>
              <a:t> can take new training examples and “update” the existing model without complete retraining.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NaïveBayesMultinomial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algorithm is particularly designed for text categorization. For implementation details, see supplementary reading “mitchell-nb-text-classifier.pdf”, an excerpt from Tom Mitchell’s textbook on machine 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0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Conditional probability P(B|A)</a:t>
            </a:r>
            <a:endParaRPr lang="en-US" sz="2800" dirty="0"/>
          </a:p>
          <a:p>
            <a:pPr lvl="1"/>
            <a:r>
              <a:rPr lang="en-US" sz="2400" dirty="0"/>
              <a:t>The </a:t>
            </a:r>
            <a:r>
              <a:rPr lang="en-US" sz="2400" dirty="0" smtClean="0"/>
              <a:t>probability </a:t>
            </a:r>
            <a:r>
              <a:rPr lang="en-US" sz="2400" dirty="0"/>
              <a:t>that </a:t>
            </a:r>
            <a:r>
              <a:rPr lang="en-US" sz="2400" dirty="0" smtClean="0"/>
              <a:t>event B occurs if event A occurs</a:t>
            </a:r>
          </a:p>
          <a:p>
            <a:pPr lvl="1"/>
            <a:r>
              <a:rPr lang="en-US" sz="2400" dirty="0" smtClean="0"/>
              <a:t>Event A: card1=“queen”</a:t>
            </a:r>
          </a:p>
          <a:p>
            <a:pPr lvl="1"/>
            <a:r>
              <a:rPr lang="en-US" sz="2400" dirty="0" smtClean="0"/>
              <a:t>Event B: card2=“queen”</a:t>
            </a:r>
          </a:p>
          <a:p>
            <a:pPr lvl="1"/>
            <a:r>
              <a:rPr lang="en-US" sz="2400" dirty="0" smtClean="0"/>
              <a:t>P(B|A) </a:t>
            </a:r>
            <a:r>
              <a:rPr lang="en-US" sz="2400" dirty="0"/>
              <a:t>= </a:t>
            </a:r>
            <a:r>
              <a:rPr lang="en-US" sz="2400" dirty="0" smtClean="0"/>
              <a:t>P(card2=“queen” |card1= “queen”) = 3/51,</a:t>
            </a:r>
            <a:br>
              <a:rPr lang="en-US" sz="2400" dirty="0" smtClean="0"/>
            </a:br>
            <a:r>
              <a:rPr lang="en-US" sz="2400" dirty="0" smtClean="0"/>
              <a:t>because there are 51 remaining cards and only 3 queens among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e1071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library(e1071)</a:t>
            </a:r>
          </a:p>
          <a:p>
            <a:r>
              <a:rPr lang="en-US" dirty="0"/>
              <a:t># https://</a:t>
            </a:r>
            <a:r>
              <a:rPr lang="en-US" dirty="0" err="1"/>
              <a:t>cran.r-project.org</a:t>
            </a:r>
            <a:r>
              <a:rPr lang="en-US" dirty="0"/>
              <a:t>/web/packages/e1071/e1071.pdf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96200" cy="914400"/>
          </a:xfrm>
        </p:spPr>
        <p:txBody>
          <a:bodyPr/>
          <a:lstStyle/>
          <a:p>
            <a:r>
              <a:rPr lang="en-US" sz="3200" dirty="0" smtClean="0"/>
              <a:t>Bayes Theorem in News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Technology </a:t>
            </a:r>
            <a:r>
              <a:rPr lang="en-US" dirty="0"/>
              <a:t>Review </a:t>
            </a:r>
            <a:r>
              <a:rPr lang="en-US" dirty="0" smtClean="0"/>
              <a:t>“How statisticians found Air France </a:t>
            </a:r>
            <a:r>
              <a:rPr lang="en-US" dirty="0"/>
              <a:t>F</a:t>
            </a:r>
            <a:r>
              <a:rPr lang="en-US" dirty="0" smtClean="0"/>
              <a:t>light 447 two years after it crashed into Atlantic</a:t>
            </a:r>
            <a:r>
              <a:rPr lang="en-US" dirty="0"/>
              <a:t>”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http://www.technologyreview.com/view/527506/how-statisticians-found-air-france-flight-447-two-years-after-it-crashed-into-atlantic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NPR News “</a:t>
            </a:r>
            <a:r>
              <a:rPr lang="en-US" dirty="0"/>
              <a:t>Can A 250-Year-Old Mathematical Theorem Find A Missing Plane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www.npr.org/blogs/thetwo-way/2014/03/25/294390476/can-a-250-year-old-mathematical-theorem-find-a-missing-plane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05800" cy="914400"/>
          </a:xfrm>
        </p:spPr>
        <p:txBody>
          <a:bodyPr/>
          <a:lstStyle/>
          <a:p>
            <a:r>
              <a:rPr lang="en-US" dirty="0" smtClean="0"/>
              <a:t>Exercise: naïve Bayes for </a:t>
            </a:r>
            <a:r>
              <a:rPr lang="en-US" dirty="0" err="1" smtClean="0"/>
              <a:t>Kaggle</a:t>
            </a:r>
            <a:r>
              <a:rPr lang="en-US" dirty="0" smtClean="0"/>
              <a:t> Titanic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naïve </a:t>
            </a:r>
            <a:r>
              <a:rPr lang="en-US" dirty="0" err="1" smtClean="0"/>
              <a:t>bayes</a:t>
            </a:r>
            <a:r>
              <a:rPr lang="en-US" dirty="0" smtClean="0"/>
              <a:t> algorithm to the </a:t>
            </a:r>
            <a:r>
              <a:rPr lang="en-US" dirty="0" err="1" smtClean="0"/>
              <a:t>Kaggle</a:t>
            </a:r>
            <a:r>
              <a:rPr lang="en-US" dirty="0" smtClean="0"/>
              <a:t> Titanic Competition</a:t>
            </a:r>
          </a:p>
          <a:p>
            <a:r>
              <a:rPr lang="en-US" dirty="0" smtClean="0"/>
              <a:t>Report the following experiment setup details to make sure your result is replicable</a:t>
            </a:r>
          </a:p>
          <a:p>
            <a:pPr lvl="1"/>
            <a:r>
              <a:rPr lang="en-US" dirty="0" smtClean="0"/>
              <a:t>What pre-processing steps did you do on the data?</a:t>
            </a:r>
          </a:p>
          <a:p>
            <a:pPr lvl="1"/>
            <a:r>
              <a:rPr lang="en-US" dirty="0" smtClean="0"/>
              <a:t>What algorithm parameters did you change? If using default parameters, say “default”</a:t>
            </a:r>
          </a:p>
          <a:p>
            <a:pPr lvl="1"/>
            <a:r>
              <a:rPr lang="en-US" dirty="0" smtClean="0"/>
              <a:t>What evaluation method did you use? For example, if using CV, specify the number of fold.</a:t>
            </a:r>
          </a:p>
          <a:p>
            <a:r>
              <a:rPr lang="en-US" dirty="0" smtClean="0"/>
              <a:t>Compare naïve Bayes and J48</a:t>
            </a:r>
          </a:p>
          <a:p>
            <a:pPr lvl="1"/>
            <a:r>
              <a:rPr lang="en-US" dirty="0" smtClean="0"/>
              <a:t>CV accuracy on the training data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90600"/>
          </a:xfrm>
        </p:spPr>
        <p:txBody>
          <a:bodyPr/>
          <a:lstStyle/>
          <a:p>
            <a:r>
              <a:rPr lang="en-US" dirty="0" smtClean="0"/>
              <a:t>Relationship between conditional and joint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876800"/>
          </a:xfrm>
        </p:spPr>
        <p:txBody>
          <a:bodyPr/>
          <a:lstStyle/>
          <a:p>
            <a:r>
              <a:rPr lang="en-US" sz="2800" dirty="0" smtClean="0"/>
              <a:t>P(A, B) = P(A) * P(B|A)</a:t>
            </a:r>
          </a:p>
          <a:p>
            <a:r>
              <a:rPr lang="en-US" sz="2800" dirty="0"/>
              <a:t>P(card1=“queen”, card2=</a:t>
            </a:r>
            <a:r>
              <a:rPr lang="en-US" sz="2800" dirty="0" smtClean="0"/>
              <a:t>“queen”) </a:t>
            </a:r>
            <a:br>
              <a:rPr lang="en-US" sz="2800" dirty="0" smtClean="0"/>
            </a:br>
            <a:r>
              <a:rPr lang="en-US" sz="2800" dirty="0" smtClean="0"/>
              <a:t>=P(card1=“queen”) * P(card2=“queen”|card2=“queen”)</a:t>
            </a:r>
            <a:br>
              <a:rPr lang="en-US" sz="2800" dirty="0" smtClean="0"/>
            </a:br>
            <a:r>
              <a:rPr lang="en-US" sz="2800" dirty="0" smtClean="0"/>
              <a:t>=4/52 * 3/51</a:t>
            </a:r>
            <a:br>
              <a:rPr lang="en-US" sz="2800" dirty="0" smtClean="0"/>
            </a:br>
            <a:r>
              <a:rPr lang="en-US" sz="2800" dirty="0" smtClean="0"/>
              <a:t>=0.5%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is useful in daily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is greater?</a:t>
            </a:r>
          </a:p>
          <a:p>
            <a:pPr lvl="1"/>
            <a:r>
              <a:rPr lang="en-US" dirty="0" smtClean="0"/>
              <a:t>P</a:t>
            </a:r>
            <a:r>
              <a:rPr lang="en-US" dirty="0"/>
              <a:t>(“</a:t>
            </a:r>
            <a:r>
              <a:rPr lang="en-US" dirty="0" err="1"/>
              <a:t>will”|“I</a:t>
            </a:r>
            <a:r>
              <a:rPr lang="en-US" dirty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</a:t>
            </a:r>
            <a:r>
              <a:rPr lang="en-US" dirty="0"/>
              <a:t>(“</a:t>
            </a:r>
            <a:r>
              <a:rPr lang="en-US" dirty="0" err="1"/>
              <a:t>has”|“I</a:t>
            </a:r>
            <a:r>
              <a:rPr lang="en-US" dirty="0"/>
              <a:t>”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This is how your smartphone knows what words to recommend when you are texting!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words that people typed become the training corpus, in which the conditional probabilities are calculated.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15359</TotalTime>
  <Words>3586</Words>
  <Application>Microsoft Macintosh PowerPoint</Application>
  <PresentationFormat>On-screen Show (4:3)</PresentationFormat>
  <Paragraphs>582</Paragraphs>
  <Slides>72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Default Design</vt:lpstr>
      <vt:lpstr>Equation</vt:lpstr>
      <vt:lpstr>VISIO</vt:lpstr>
      <vt:lpstr>Visio</vt:lpstr>
      <vt:lpstr>Naïve Bayes Classifier  </vt:lpstr>
      <vt:lpstr>Bayes Theorem</vt:lpstr>
      <vt:lpstr>Review of probability concepts</vt:lpstr>
      <vt:lpstr>Joint probability</vt:lpstr>
      <vt:lpstr>Independent events</vt:lpstr>
      <vt:lpstr>Dependent events</vt:lpstr>
      <vt:lpstr>Conditional probability</vt:lpstr>
      <vt:lpstr>Relationship between conditional and joint probabilities</vt:lpstr>
      <vt:lpstr>Probability is useful in daily life</vt:lpstr>
      <vt:lpstr>Exercise: calculate probability</vt:lpstr>
      <vt:lpstr>Chances are…</vt:lpstr>
      <vt:lpstr>Bayes Theorem</vt:lpstr>
      <vt:lpstr>Back to the mammogram example in Professor Strogatz’s article</vt:lpstr>
      <vt:lpstr>The mammogram example</vt:lpstr>
      <vt:lpstr>Back to the mammogram example</vt:lpstr>
      <vt:lpstr>Translate them into probability notations</vt:lpstr>
      <vt:lpstr>Translate them into probability notations</vt:lpstr>
      <vt:lpstr>Translate them into probability notations</vt:lpstr>
      <vt:lpstr>So, our prediction is …</vt:lpstr>
      <vt:lpstr>No cancer!</vt:lpstr>
      <vt:lpstr>This diagnosis is determined by the mammogram result ONLY</vt:lpstr>
      <vt:lpstr>What if the diagnosis is determined by more factors than just the mammogram result?</vt:lpstr>
      <vt:lpstr>All posterior probabilities for three binary attributes</vt:lpstr>
      <vt:lpstr>Challenge of Bayesian classifier</vt:lpstr>
      <vt:lpstr>Challenge of Bayesian classifier</vt:lpstr>
      <vt:lpstr>Challenge of Bayesian classifier</vt:lpstr>
      <vt:lpstr>Challenge of Bayesian classifier</vt:lpstr>
      <vt:lpstr>Challenge of Bayesian classifier</vt:lpstr>
      <vt:lpstr>Naïve Bayes Classifier</vt:lpstr>
      <vt:lpstr>Why is the independence assumption  needed?</vt:lpstr>
      <vt:lpstr>Why is the independence assumption  needed?</vt:lpstr>
      <vt:lpstr>Similarly,</vt:lpstr>
      <vt:lpstr>Similarly,</vt:lpstr>
      <vt:lpstr>Why does “naïve” Bayes work?</vt:lpstr>
      <vt:lpstr>Exercise: estimate prior probabilities from training data</vt:lpstr>
      <vt:lpstr>Exercise: estimate conditional probabilities from training data</vt:lpstr>
      <vt:lpstr>Exercise: estimate conditional probabilities from training data</vt:lpstr>
      <vt:lpstr>Exercise: estimate conditional probabilities from training data</vt:lpstr>
      <vt:lpstr>Exercise: calculate posterior probabilities</vt:lpstr>
      <vt:lpstr>Exercise: calculate posterior probabilities</vt:lpstr>
      <vt:lpstr>Exercise: calculate posterior probabilities</vt:lpstr>
      <vt:lpstr>Exercise: calculate posterior probabilities</vt:lpstr>
      <vt:lpstr>Problem of zero probability</vt:lpstr>
      <vt:lpstr>Problem of zero probabilities</vt:lpstr>
      <vt:lpstr>Solution to zero prob </vt:lpstr>
      <vt:lpstr>Smoothing for zero probabilities </vt:lpstr>
      <vt:lpstr>Add-one smoothing</vt:lpstr>
      <vt:lpstr>Add-one smoothing</vt:lpstr>
      <vt:lpstr>Smoothing for zero probabilities </vt:lpstr>
      <vt:lpstr>Smoothing for zero probabilities </vt:lpstr>
      <vt:lpstr>Log probabilities</vt:lpstr>
      <vt:lpstr>How to Estimate Probabilities of continuous attributes?</vt:lpstr>
      <vt:lpstr>PowerPoint Presentation</vt:lpstr>
      <vt:lpstr>How do I know if a variable follows normal distribution?</vt:lpstr>
      <vt:lpstr>A variable that seems not normal distribution</vt:lpstr>
      <vt:lpstr>A variable that seems follow normal distribution</vt:lpstr>
      <vt:lpstr>Normal vs. Kernel density estimation</vt:lpstr>
      <vt:lpstr>Build a naïve Bayes classifier</vt:lpstr>
      <vt:lpstr>Use naïve Bayes Classifier for prediction</vt:lpstr>
      <vt:lpstr>Use naïve Bayes Classifier for prediction</vt:lpstr>
      <vt:lpstr>Features of Bayesian Learning methods</vt:lpstr>
      <vt:lpstr>Challenge of Bayesian methods</vt:lpstr>
      <vt:lpstr>Exercise: update naïve Bayes model</vt:lpstr>
      <vt:lpstr>Weka’s implementation of naïve Bayes algorithm</vt:lpstr>
      <vt:lpstr>“NaïveBayesSimple”</vt:lpstr>
      <vt:lpstr>“NaïveBayes”</vt:lpstr>
      <vt:lpstr>“NaïveBayes”</vt:lpstr>
      <vt:lpstr>“NaïveBayesUpdateable”</vt:lpstr>
      <vt:lpstr>NaïveBayesMultinomial</vt:lpstr>
      <vt:lpstr>The e1071 package in R</vt:lpstr>
      <vt:lpstr>Bayes Theorem in News</vt:lpstr>
      <vt:lpstr>Exercise: naïve Bayes for Kaggle Titanic Prediction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Labeling using Support Vector Machines</dc:title>
  <dc:creator>byu</dc:creator>
  <cp:lastModifiedBy>Bei Yu</cp:lastModifiedBy>
  <cp:revision>626</cp:revision>
  <cp:lastPrinted>2010-09-14T13:03:55Z</cp:lastPrinted>
  <dcterms:created xsi:type="dcterms:W3CDTF">2005-06-09T14:28:13Z</dcterms:created>
  <dcterms:modified xsi:type="dcterms:W3CDTF">2016-10-21T00:26:23Z</dcterms:modified>
</cp:coreProperties>
</file>