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4.xml" ContentType="application/vnd.openxmlformats-officedocument.presentationml.notesSlide+xml"/>
  <Override PartName="/ppt/embeddings/oleObject27.bin" ContentType="application/vnd.openxmlformats-officedocument.oleObject"/>
  <Override PartName="/ppt/notesSlides/notesSlide15.xml" ContentType="application/vnd.openxmlformats-officedocument.presentationml.notesSlide+xml"/>
  <Override PartName="/ppt/embeddings/oleObject28.bin" ContentType="application/vnd.openxmlformats-officedocument.oleObject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448" r:id="rId3"/>
    <p:sldId id="449" r:id="rId4"/>
    <p:sldId id="354" r:id="rId5"/>
    <p:sldId id="334" r:id="rId6"/>
    <p:sldId id="356" r:id="rId7"/>
    <p:sldId id="462" r:id="rId8"/>
    <p:sldId id="358" r:id="rId9"/>
    <p:sldId id="447" r:id="rId10"/>
    <p:sldId id="451" r:id="rId11"/>
    <p:sldId id="361" r:id="rId12"/>
    <p:sldId id="362" r:id="rId13"/>
    <p:sldId id="452" r:id="rId14"/>
    <p:sldId id="360" r:id="rId15"/>
    <p:sldId id="450" r:id="rId16"/>
    <p:sldId id="45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86" r:id="rId25"/>
    <p:sldId id="373" r:id="rId26"/>
    <p:sldId id="455" r:id="rId27"/>
    <p:sldId id="456" r:id="rId28"/>
    <p:sldId id="457" r:id="rId29"/>
    <p:sldId id="458" r:id="rId30"/>
    <p:sldId id="459" r:id="rId31"/>
    <p:sldId id="374" r:id="rId32"/>
    <p:sldId id="376" r:id="rId33"/>
    <p:sldId id="377" r:id="rId34"/>
    <p:sldId id="378" r:id="rId35"/>
    <p:sldId id="388" r:id="rId36"/>
    <p:sldId id="387" r:id="rId37"/>
    <p:sldId id="381" r:id="rId38"/>
    <p:sldId id="383" r:id="rId39"/>
    <p:sldId id="384" r:id="rId40"/>
    <p:sldId id="461" r:id="rId41"/>
    <p:sldId id="460" r:id="rId42"/>
    <p:sldId id="463" r:id="rId43"/>
    <p:sldId id="330" r:id="rId44"/>
    <p:sldId id="331" r:id="rId45"/>
    <p:sldId id="464" r:id="rId46"/>
    <p:sldId id="465" r:id="rId47"/>
    <p:sldId id="466" r:id="rId48"/>
    <p:sldId id="390" r:id="rId49"/>
    <p:sldId id="391" r:id="rId50"/>
    <p:sldId id="467" r:id="rId51"/>
    <p:sldId id="468" r:id="rId52"/>
    <p:sldId id="469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66FFCC"/>
    <a:srgbClr val="CC00FF"/>
    <a:srgbClr val="CC3399"/>
    <a:srgbClr val="993366"/>
    <a:srgbClr val="99FF99"/>
    <a:srgbClr val="99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11" autoAdjust="0"/>
  </p:normalViewPr>
  <p:slideViewPr>
    <p:cSldViewPr>
      <p:cViewPr>
        <p:scale>
          <a:sx n="65" d="100"/>
          <a:sy n="65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1" Type="http://schemas.openxmlformats.org/officeDocument/2006/relationships/image" Target="../media/image14.emf"/><Relationship Id="rId2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305729E-E6F6-41A5-AAB6-F46C3C252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88CB00D-7F4D-485F-B9D0-A5DA8F4D01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9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Relationship Id="rId3" Type="http://schemas.openxmlformats.org/officeDocument/2006/relationships/hyperlink" Target="http://www.youtube.com/watch?v=3liCbRZPrZA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algorithm is surprisingly simple, how is its performance in real use? Actually it works very well on many tasks.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does the shape of decision boundary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r>
              <a:rPr lang="en-US" baseline="0" dirty="0" smtClean="0"/>
              <a:t> called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3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Noise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5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C-SVC is a popular</a:t>
            </a:r>
            <a:r>
              <a:rPr lang="en-US" baseline="0" dirty="0" smtClean="0"/>
              <a:t> kind of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9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http://www.youtube.com/watch?v=3liCbRZPrZA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Probabilistic result: sigmoid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like patients might ask multiple doctors to get a reliable diagnosis.</a:t>
            </a:r>
          </a:p>
          <a:p>
            <a:r>
              <a:rPr lang="en-US" dirty="0" smtClean="0"/>
              <a:t>Make sure the classifiers are not correlated, like all doctors consulted came from same training experience.</a:t>
            </a:r>
          </a:p>
          <a:p>
            <a:r>
              <a:rPr lang="en-US" dirty="0" smtClean="0"/>
              <a:t>Every classifier may capture different aspects of the same data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Randomly select a subset of features to reduce correlation among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Computational learning theory concept: decision boundary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fits the data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Computational learning theory Left side,</a:t>
            </a:r>
            <a:r>
              <a:rPr lang="en-US" baseline="0" dirty="0" smtClean="0"/>
              <a:t> not linearly separable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Algorithms like naïve Bayes would create a model on the training data, and then use the model only to predict new data, which is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86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side problem, even DT can’t 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2d space, it’s a line, 3d space a plane, higher-d</a:t>
            </a:r>
            <a:r>
              <a:rPr lang="en-US" baseline="0" dirty="0" smtClean="0"/>
              <a:t> space </a:t>
            </a:r>
            <a:r>
              <a:rPr lang="en-US" baseline="0" dirty="0" err="1" smtClean="0"/>
              <a:t>hyperplane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1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Decide unknown instance by which side of the line they fall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Vapnik</a:t>
            </a:r>
            <a:r>
              <a:rPr lang="en-US" dirty="0" smtClean="0"/>
              <a:t> inventor</a:t>
            </a:r>
          </a:p>
          <a:p>
            <a:r>
              <a:rPr lang="en-US" dirty="0" smtClean="0"/>
              <a:t>Margin </a:t>
            </a:r>
            <a:r>
              <a:rPr lang="en-US" dirty="0" smtClean="0"/>
              <a:t>is a stripe-shaped</a:t>
            </a:r>
            <a:r>
              <a:rPr lang="en-US" baseline="0" dirty="0" smtClean="0"/>
              <a:t> area that separates the two classes. In the graph, B1 and B2 are two different margins.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B00D-7F4D-485F-B9D0-A5DA8F4D016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6A31B-F4F9-41B3-9C0F-29573C6E54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3EF3A-157B-4AE7-9A7F-17B4590163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0442-54DC-4425-8008-3246940A3D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63FAC-2F14-451B-A9BA-A55ABD7A8F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0386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723CF-4119-4849-BBD0-53699EFFB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0386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40386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C5AA0-B847-44BB-9445-CF1A8A1D0B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F13A5-DCCF-4313-A855-97D14635AE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4EA1F-FA2C-4C19-9CDD-DAFA222D1A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68B568-E80F-4DE4-84EF-048CE391C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13ACB-C591-4F8A-A48B-3A943DE2F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FE598-0951-4508-AD5C-FABBD4C6F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8D03E-97C2-489C-8015-05F82E522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653D9-3ACD-4443-ACBF-216CF51D3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A616E-4BC1-454B-8AFC-BC154C3AF2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738FA6-74ED-4F7C-ABA8-4C520A32F3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1295400"/>
            <a:ext cx="64770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+mj-lt"/>
          <a:ea typeface="Times New Roman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18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1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ss.coursera.org/ml-003/lecture/72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743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More classification algorithms:</a:t>
            </a:r>
            <a:br>
              <a:rPr lang="en-US" dirty="0" smtClean="0"/>
            </a:br>
            <a:r>
              <a:rPr lang="en-US" dirty="0" smtClean="0"/>
              <a:t>k-NN, SVMs, Ensemble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Textbook chapters 2.4, 5.2, 5.5-5.7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953000"/>
            <a:ext cx="6858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IST565 Data Mining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305800" cy="609600"/>
          </a:xfrm>
        </p:spPr>
        <p:txBody>
          <a:bodyPr/>
          <a:lstStyle/>
          <a:p>
            <a:r>
              <a:rPr lang="en-US" dirty="0" smtClean="0"/>
              <a:t>Decision boundary of decision tree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089793"/>
              </p:ext>
            </p:extLst>
          </p:nvPr>
        </p:nvGraphicFramePr>
        <p:xfrm>
          <a:off x="457200" y="1905000"/>
          <a:ext cx="7391400" cy="317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9" name="Visio" r:id="rId4" imgW="8908491" imgH="3827261" progId="Visio.Drawing.11">
                  <p:embed/>
                </p:oleObj>
              </mc:Choice>
              <mc:Fallback>
                <p:oleObj name="Visio" r:id="rId4" imgW="8908491" imgH="38272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7391400" cy="317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 of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Linear: naïve Bayes, SVM</a:t>
            </a:r>
          </a:p>
          <a:p>
            <a:r>
              <a:rPr lang="en-US" dirty="0" smtClean="0"/>
              <a:t>How many parameters to determine a line in 2D space? </a:t>
            </a:r>
          </a:p>
          <a:p>
            <a:pPr lvl="1"/>
            <a:r>
              <a:rPr lang="en-US" dirty="0" smtClean="0"/>
              <a:t>Y=</a:t>
            </a:r>
            <a:r>
              <a:rPr lang="en-US" dirty="0" err="1" smtClean="0"/>
              <a:t>ax+b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intercept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6654" r="7353" b="5882"/>
          <a:stretch>
            <a:fillRect/>
          </a:stretch>
        </p:blipFill>
        <p:spPr bwMode="auto">
          <a:xfrm>
            <a:off x="3581400" y="2667000"/>
            <a:ext cx="425958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70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NB a linear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6868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The decision function can be re-written to a linear function</a:t>
            </a:r>
          </a:p>
          <a:p>
            <a:pPr lvl="1"/>
            <a:r>
              <a:rPr lang="en-US" dirty="0" smtClean="0"/>
              <a:t>Original decision function</a:t>
            </a:r>
          </a:p>
          <a:p>
            <a:pPr lvl="2"/>
            <a:r>
              <a:rPr lang="en-US" dirty="0" err="1" smtClean="0"/>
              <a:t>Prob</a:t>
            </a:r>
            <a:r>
              <a:rPr lang="en-US" dirty="0" smtClean="0"/>
              <a:t>(Ci</a:t>
            </a:r>
            <a:r>
              <a:rPr lang="en-US" dirty="0"/>
              <a:t>)*</a:t>
            </a:r>
            <a:r>
              <a:rPr lang="en-US" dirty="0" err="1"/>
              <a:t>Prob</a:t>
            </a:r>
            <a:r>
              <a:rPr lang="en-US" dirty="0"/>
              <a:t>(T1|Ci)*</a:t>
            </a:r>
            <a:r>
              <a:rPr lang="en-US" dirty="0" err="1"/>
              <a:t>Prob</a:t>
            </a:r>
            <a:r>
              <a:rPr lang="en-US" dirty="0"/>
              <a:t>(T2|Ci) * ... </a:t>
            </a:r>
            <a:r>
              <a:rPr lang="en-US" dirty="0" smtClean="0"/>
              <a:t>*</a:t>
            </a:r>
            <a:r>
              <a:rPr lang="en-US" dirty="0" err="1" smtClean="0"/>
              <a:t>Prob</a:t>
            </a:r>
            <a:r>
              <a:rPr lang="en-US" dirty="0" smtClean="0"/>
              <a:t>(</a:t>
            </a:r>
            <a:r>
              <a:rPr lang="en-US" dirty="0" err="1" smtClean="0"/>
              <a:t>Tm|Ci</a:t>
            </a:r>
            <a:r>
              <a:rPr lang="en-US" dirty="0"/>
              <a:t>)) </a:t>
            </a:r>
            <a:endParaRPr lang="en-US" dirty="0" smtClean="0"/>
          </a:p>
          <a:p>
            <a:pPr lvl="1"/>
            <a:r>
              <a:rPr lang="en-US" dirty="0" smtClean="0"/>
              <a:t>Apply log transformation </a:t>
            </a:r>
          </a:p>
          <a:p>
            <a:pPr lvl="2"/>
            <a:r>
              <a:rPr lang="en-US" dirty="0" smtClean="0"/>
              <a:t>log(</a:t>
            </a:r>
            <a:r>
              <a:rPr lang="en-US" dirty="0" err="1" smtClean="0"/>
              <a:t>Prob</a:t>
            </a:r>
            <a:r>
              <a:rPr lang="en-US" dirty="0" smtClean="0"/>
              <a:t>(Ci</a:t>
            </a:r>
            <a:r>
              <a:rPr lang="en-US" dirty="0"/>
              <a:t>)) + log(</a:t>
            </a:r>
            <a:r>
              <a:rPr lang="en-US" dirty="0" err="1"/>
              <a:t>Prob</a:t>
            </a:r>
            <a:r>
              <a:rPr lang="en-US" dirty="0"/>
              <a:t>(T1|Ci)) + log(</a:t>
            </a:r>
            <a:r>
              <a:rPr lang="en-US" dirty="0" err="1"/>
              <a:t>Prob</a:t>
            </a:r>
            <a:r>
              <a:rPr lang="en-US" dirty="0"/>
              <a:t>(T2|Ci)) + ... + log(</a:t>
            </a:r>
            <a:r>
              <a:rPr lang="en-US" dirty="0" err="1"/>
              <a:t>Prob</a:t>
            </a:r>
            <a:r>
              <a:rPr lang="en-US" dirty="0"/>
              <a:t>(</a:t>
            </a:r>
            <a:r>
              <a:rPr lang="en-US" dirty="0" err="1"/>
              <a:t>Tm|Ci</a:t>
            </a:r>
            <a:r>
              <a:rPr lang="en-US" dirty="0"/>
              <a:t>))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3246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/>
              <a:t>http://cs.nyu.edu/faculty/davise/ai/bayesText.html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5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 of decision </a:t>
            </a:r>
            <a:r>
              <a:rPr lang="en-US" dirty="0" smtClean="0"/>
              <a:t>boundary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73178"/>
              </p:ext>
            </p:extLst>
          </p:nvPr>
        </p:nvGraphicFramePr>
        <p:xfrm>
          <a:off x="152400" y="1905000"/>
          <a:ext cx="7391400" cy="317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1" name="Visio" r:id="rId4" imgW="8908491" imgH="3827261" progId="Visio.Drawing.11">
                  <p:embed/>
                </p:oleObj>
              </mc:Choice>
              <mc:Fallback>
                <p:oleObj name="Visio" r:id="rId4" imgW="8908491" imgH="38272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7391400" cy="317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6654" r="7353" b="5882"/>
          <a:stretch>
            <a:fillRect/>
          </a:stretch>
        </p:blipFill>
        <p:spPr bwMode="auto">
          <a:xfrm>
            <a:off x="4724400" y="1905000"/>
            <a:ext cx="425958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4102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 model fits; </a:t>
            </a:r>
          </a:p>
          <a:p>
            <a:r>
              <a:rPr lang="en-US" dirty="0" smtClean="0"/>
              <a:t>not the linear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54864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model fits; </a:t>
            </a:r>
          </a:p>
          <a:p>
            <a:r>
              <a:rPr lang="en-US" dirty="0" smtClean="0"/>
              <a:t>not decision tree model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648200" y="1447800"/>
            <a:ext cx="0" cy="518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738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The decision boundary has no pre-defined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val 46"/>
          <p:cNvSpPr>
            <a:spLocks noChangeArrowheads="1"/>
          </p:cNvSpPr>
          <p:nvPr/>
        </p:nvSpPr>
        <p:spPr bwMode="auto">
          <a:xfrm>
            <a:off x="4800600" y="3892538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" name="Oval 49"/>
          <p:cNvSpPr>
            <a:spLocks noChangeArrowheads="1"/>
          </p:cNvSpPr>
          <p:nvPr/>
        </p:nvSpPr>
        <p:spPr bwMode="auto">
          <a:xfrm>
            <a:off x="5461416" y="4121138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" name="Oval 50"/>
          <p:cNvSpPr>
            <a:spLocks noChangeArrowheads="1"/>
          </p:cNvSpPr>
          <p:nvPr/>
        </p:nvSpPr>
        <p:spPr bwMode="auto">
          <a:xfrm>
            <a:off x="5309016" y="4654538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9" name="Oval 58"/>
          <p:cNvSpPr>
            <a:spLocks noChangeArrowheads="1"/>
          </p:cNvSpPr>
          <p:nvPr/>
        </p:nvSpPr>
        <p:spPr bwMode="auto">
          <a:xfrm>
            <a:off x="5309016" y="35814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" name="Oval 46"/>
          <p:cNvSpPr>
            <a:spLocks noChangeArrowheads="1"/>
          </p:cNvSpPr>
          <p:nvPr/>
        </p:nvSpPr>
        <p:spPr bwMode="auto">
          <a:xfrm>
            <a:off x="5715000" y="36576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" name="Oval 46"/>
          <p:cNvSpPr>
            <a:spLocks noChangeArrowheads="1"/>
          </p:cNvSpPr>
          <p:nvPr/>
        </p:nvSpPr>
        <p:spPr bwMode="auto">
          <a:xfrm>
            <a:off x="5309016" y="3892538"/>
            <a:ext cx="228600" cy="228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3" name="Freeform 12"/>
          <p:cNvSpPr/>
          <p:nvPr/>
        </p:nvSpPr>
        <p:spPr bwMode="auto">
          <a:xfrm>
            <a:off x="4724400" y="3955774"/>
            <a:ext cx="1828800" cy="1229706"/>
          </a:xfrm>
          <a:custGeom>
            <a:avLst/>
            <a:gdLst>
              <a:gd name="connsiteX0" fmla="*/ 22346 w 1611304"/>
              <a:gd name="connsiteY0" fmla="*/ 1134728 h 1149626"/>
              <a:gd name="connsiteX1" fmla="*/ 112287 w 1611304"/>
              <a:gd name="connsiteY1" fmla="*/ 1074767 h 1149626"/>
              <a:gd name="connsiteX2" fmla="*/ 157258 w 1611304"/>
              <a:gd name="connsiteY2" fmla="*/ 1059777 h 1149626"/>
              <a:gd name="connsiteX3" fmla="*/ 202228 w 1611304"/>
              <a:gd name="connsiteY3" fmla="*/ 1029797 h 1149626"/>
              <a:gd name="connsiteX4" fmla="*/ 232209 w 1611304"/>
              <a:gd name="connsiteY4" fmla="*/ 999816 h 1149626"/>
              <a:gd name="connsiteX5" fmla="*/ 352130 w 1611304"/>
              <a:gd name="connsiteY5" fmla="*/ 909875 h 1149626"/>
              <a:gd name="connsiteX6" fmla="*/ 367120 w 1611304"/>
              <a:gd name="connsiteY6" fmla="*/ 849915 h 1149626"/>
              <a:gd name="connsiteX7" fmla="*/ 382110 w 1611304"/>
              <a:gd name="connsiteY7" fmla="*/ 729994 h 1149626"/>
              <a:gd name="connsiteX8" fmla="*/ 412090 w 1611304"/>
              <a:gd name="connsiteY8" fmla="*/ 640053 h 1149626"/>
              <a:gd name="connsiteX9" fmla="*/ 472051 w 1611304"/>
              <a:gd name="connsiteY9" fmla="*/ 190348 h 1149626"/>
              <a:gd name="connsiteX10" fmla="*/ 502031 w 1611304"/>
              <a:gd name="connsiteY10" fmla="*/ 160367 h 1149626"/>
              <a:gd name="connsiteX11" fmla="*/ 517022 w 1611304"/>
              <a:gd name="connsiteY11" fmla="*/ 55436 h 1149626"/>
              <a:gd name="connsiteX12" fmla="*/ 741874 w 1611304"/>
              <a:gd name="connsiteY12" fmla="*/ 85416 h 1149626"/>
              <a:gd name="connsiteX13" fmla="*/ 831815 w 1611304"/>
              <a:gd name="connsiteY13" fmla="*/ 130387 h 1149626"/>
              <a:gd name="connsiteX14" fmla="*/ 876786 w 1611304"/>
              <a:gd name="connsiteY14" fmla="*/ 160367 h 1149626"/>
              <a:gd name="connsiteX15" fmla="*/ 966727 w 1611304"/>
              <a:gd name="connsiteY15" fmla="*/ 190348 h 1149626"/>
              <a:gd name="connsiteX16" fmla="*/ 1071658 w 1611304"/>
              <a:gd name="connsiteY16" fmla="*/ 220328 h 1149626"/>
              <a:gd name="connsiteX17" fmla="*/ 1176589 w 1611304"/>
              <a:gd name="connsiteY17" fmla="*/ 265298 h 1149626"/>
              <a:gd name="connsiteX18" fmla="*/ 1266530 w 1611304"/>
              <a:gd name="connsiteY18" fmla="*/ 235318 h 1149626"/>
              <a:gd name="connsiteX19" fmla="*/ 1611304 w 1611304"/>
              <a:gd name="connsiteY19" fmla="*/ 235318 h 114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11304" h="1149626">
                <a:moveTo>
                  <a:pt x="22346" y="1134728"/>
                </a:moveTo>
                <a:cubicBezTo>
                  <a:pt x="129276" y="1099085"/>
                  <a:pt x="0" y="1149626"/>
                  <a:pt x="112287" y="1074767"/>
                </a:cubicBezTo>
                <a:cubicBezTo>
                  <a:pt x="125434" y="1066002"/>
                  <a:pt x="142268" y="1064774"/>
                  <a:pt x="157258" y="1059777"/>
                </a:cubicBezTo>
                <a:cubicBezTo>
                  <a:pt x="172248" y="1049784"/>
                  <a:pt x="188160" y="1041051"/>
                  <a:pt x="202228" y="1029797"/>
                </a:cubicBezTo>
                <a:cubicBezTo>
                  <a:pt x="213264" y="1020968"/>
                  <a:pt x="220902" y="1008296"/>
                  <a:pt x="232209" y="999816"/>
                </a:cubicBezTo>
                <a:cubicBezTo>
                  <a:pt x="367806" y="898119"/>
                  <a:pt x="283377" y="978631"/>
                  <a:pt x="352130" y="909875"/>
                </a:cubicBezTo>
                <a:cubicBezTo>
                  <a:pt x="357127" y="889888"/>
                  <a:pt x="363733" y="870236"/>
                  <a:pt x="367120" y="849915"/>
                </a:cubicBezTo>
                <a:cubicBezTo>
                  <a:pt x="373743" y="810178"/>
                  <a:pt x="373669" y="769385"/>
                  <a:pt x="382110" y="729994"/>
                </a:cubicBezTo>
                <a:cubicBezTo>
                  <a:pt x="388731" y="699093"/>
                  <a:pt x="412090" y="640053"/>
                  <a:pt x="412090" y="640053"/>
                </a:cubicBezTo>
                <a:cubicBezTo>
                  <a:pt x="433875" y="30100"/>
                  <a:pt x="309804" y="320147"/>
                  <a:pt x="472051" y="190348"/>
                </a:cubicBezTo>
                <a:cubicBezTo>
                  <a:pt x="483087" y="181519"/>
                  <a:pt x="492038" y="170361"/>
                  <a:pt x="502031" y="160367"/>
                </a:cubicBezTo>
                <a:cubicBezTo>
                  <a:pt x="507028" y="125390"/>
                  <a:pt x="492038" y="80419"/>
                  <a:pt x="517022" y="55436"/>
                </a:cubicBezTo>
                <a:cubicBezTo>
                  <a:pt x="572459" y="0"/>
                  <a:pt x="699741" y="69616"/>
                  <a:pt x="741874" y="85416"/>
                </a:cubicBezTo>
                <a:cubicBezTo>
                  <a:pt x="802213" y="145757"/>
                  <a:pt x="735123" y="88948"/>
                  <a:pt x="831815" y="130387"/>
                </a:cubicBezTo>
                <a:cubicBezTo>
                  <a:pt x="848374" y="137484"/>
                  <a:pt x="860323" y="153050"/>
                  <a:pt x="876786" y="160367"/>
                </a:cubicBezTo>
                <a:cubicBezTo>
                  <a:pt x="905664" y="173202"/>
                  <a:pt x="936747" y="180354"/>
                  <a:pt x="966727" y="190348"/>
                </a:cubicBezTo>
                <a:cubicBezTo>
                  <a:pt x="1031238" y="211852"/>
                  <a:pt x="996373" y="201507"/>
                  <a:pt x="1071658" y="220328"/>
                </a:cubicBezTo>
                <a:cubicBezTo>
                  <a:pt x="1077696" y="223347"/>
                  <a:pt x="1158542" y="267303"/>
                  <a:pt x="1176589" y="265298"/>
                </a:cubicBezTo>
                <a:cubicBezTo>
                  <a:pt x="1207998" y="261808"/>
                  <a:pt x="1235003" y="237492"/>
                  <a:pt x="1266530" y="235318"/>
                </a:cubicBezTo>
                <a:cubicBezTo>
                  <a:pt x="1381182" y="227411"/>
                  <a:pt x="1496379" y="235318"/>
                  <a:pt x="1611304" y="23531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50"/>
          <p:cNvSpPr>
            <a:spLocks noChangeArrowheads="1"/>
          </p:cNvSpPr>
          <p:nvPr/>
        </p:nvSpPr>
        <p:spPr bwMode="auto">
          <a:xfrm>
            <a:off x="4114800" y="4406466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5" name="Oval 50"/>
          <p:cNvSpPr>
            <a:spLocks noChangeArrowheads="1"/>
          </p:cNvSpPr>
          <p:nvPr/>
        </p:nvSpPr>
        <p:spPr bwMode="auto">
          <a:xfrm>
            <a:off x="3505200" y="5071180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6" name="Oval 50"/>
          <p:cNvSpPr>
            <a:spLocks noChangeArrowheads="1"/>
          </p:cNvSpPr>
          <p:nvPr/>
        </p:nvSpPr>
        <p:spPr bwMode="auto">
          <a:xfrm>
            <a:off x="2971800" y="4177866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2590800" y="4806938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" name="Oval 46"/>
          <p:cNvSpPr>
            <a:spLocks noChangeArrowheads="1"/>
          </p:cNvSpPr>
          <p:nvPr/>
        </p:nvSpPr>
        <p:spPr bwMode="auto">
          <a:xfrm>
            <a:off x="3733800" y="3955774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064774" y="3864077"/>
            <a:ext cx="2698955" cy="1356852"/>
          </a:xfrm>
          <a:custGeom>
            <a:avLst/>
            <a:gdLst>
              <a:gd name="connsiteX0" fmla="*/ 2698955 w 2698955"/>
              <a:gd name="connsiteY0" fmla="*/ 1356852 h 1356852"/>
              <a:gd name="connsiteX1" fmla="*/ 2610465 w 2698955"/>
              <a:gd name="connsiteY1" fmla="*/ 1224117 h 1356852"/>
              <a:gd name="connsiteX2" fmla="*/ 2580968 w 2698955"/>
              <a:gd name="connsiteY2" fmla="*/ 1179871 h 1356852"/>
              <a:gd name="connsiteX3" fmla="*/ 2551471 w 2698955"/>
              <a:gd name="connsiteY3" fmla="*/ 1091381 h 1356852"/>
              <a:gd name="connsiteX4" fmla="*/ 2536723 w 2698955"/>
              <a:gd name="connsiteY4" fmla="*/ 1047136 h 1356852"/>
              <a:gd name="connsiteX5" fmla="*/ 2536723 w 2698955"/>
              <a:gd name="connsiteY5" fmla="*/ 530942 h 1356852"/>
              <a:gd name="connsiteX6" fmla="*/ 2551471 w 2698955"/>
              <a:gd name="connsiteY6" fmla="*/ 486697 h 1356852"/>
              <a:gd name="connsiteX7" fmla="*/ 2507226 w 2698955"/>
              <a:gd name="connsiteY7" fmla="*/ 324465 h 1356852"/>
              <a:gd name="connsiteX8" fmla="*/ 2418736 w 2698955"/>
              <a:gd name="connsiteY8" fmla="*/ 265471 h 1356852"/>
              <a:gd name="connsiteX9" fmla="*/ 2138516 w 2698955"/>
              <a:gd name="connsiteY9" fmla="*/ 280220 h 1356852"/>
              <a:gd name="connsiteX10" fmla="*/ 2050026 w 2698955"/>
              <a:gd name="connsiteY10" fmla="*/ 324465 h 1356852"/>
              <a:gd name="connsiteX11" fmla="*/ 2005781 w 2698955"/>
              <a:gd name="connsiteY11" fmla="*/ 339213 h 1356852"/>
              <a:gd name="connsiteX12" fmla="*/ 1932039 w 2698955"/>
              <a:gd name="connsiteY12" fmla="*/ 412955 h 1356852"/>
              <a:gd name="connsiteX13" fmla="*/ 1887794 w 2698955"/>
              <a:gd name="connsiteY13" fmla="*/ 501446 h 1356852"/>
              <a:gd name="connsiteX14" fmla="*/ 1799303 w 2698955"/>
              <a:gd name="connsiteY14" fmla="*/ 560439 h 1356852"/>
              <a:gd name="connsiteX15" fmla="*/ 1755058 w 2698955"/>
              <a:gd name="connsiteY15" fmla="*/ 589936 h 1356852"/>
              <a:gd name="connsiteX16" fmla="*/ 1666568 w 2698955"/>
              <a:gd name="connsiteY16" fmla="*/ 619433 h 1356852"/>
              <a:gd name="connsiteX17" fmla="*/ 1622323 w 2698955"/>
              <a:gd name="connsiteY17" fmla="*/ 604684 h 1356852"/>
              <a:gd name="connsiteX18" fmla="*/ 1533832 w 2698955"/>
              <a:gd name="connsiteY18" fmla="*/ 530942 h 1356852"/>
              <a:gd name="connsiteX19" fmla="*/ 1474839 w 2698955"/>
              <a:gd name="connsiteY19" fmla="*/ 442452 h 1356852"/>
              <a:gd name="connsiteX20" fmla="*/ 1430594 w 2698955"/>
              <a:gd name="connsiteY20" fmla="*/ 353962 h 1356852"/>
              <a:gd name="connsiteX21" fmla="*/ 1401097 w 2698955"/>
              <a:gd name="connsiteY21" fmla="*/ 250723 h 1356852"/>
              <a:gd name="connsiteX22" fmla="*/ 1386349 w 2698955"/>
              <a:gd name="connsiteY22" fmla="*/ 206478 h 1356852"/>
              <a:gd name="connsiteX23" fmla="*/ 1327355 w 2698955"/>
              <a:gd name="connsiteY23" fmla="*/ 117988 h 1356852"/>
              <a:gd name="connsiteX24" fmla="*/ 1238865 w 2698955"/>
              <a:gd name="connsiteY24" fmla="*/ 73742 h 1356852"/>
              <a:gd name="connsiteX25" fmla="*/ 1150374 w 2698955"/>
              <a:gd name="connsiteY25" fmla="*/ 44246 h 1356852"/>
              <a:gd name="connsiteX26" fmla="*/ 1106129 w 2698955"/>
              <a:gd name="connsiteY26" fmla="*/ 29497 h 1356852"/>
              <a:gd name="connsiteX27" fmla="*/ 1002891 w 2698955"/>
              <a:gd name="connsiteY27" fmla="*/ 0 h 1356852"/>
              <a:gd name="connsiteX28" fmla="*/ 766916 w 2698955"/>
              <a:gd name="connsiteY28" fmla="*/ 14749 h 1356852"/>
              <a:gd name="connsiteX29" fmla="*/ 678426 w 2698955"/>
              <a:gd name="connsiteY29" fmla="*/ 58994 h 1356852"/>
              <a:gd name="connsiteX30" fmla="*/ 589936 w 2698955"/>
              <a:gd name="connsiteY30" fmla="*/ 88491 h 1356852"/>
              <a:gd name="connsiteX31" fmla="*/ 457200 w 2698955"/>
              <a:gd name="connsiteY31" fmla="*/ 132736 h 1356852"/>
              <a:gd name="connsiteX32" fmla="*/ 412955 w 2698955"/>
              <a:gd name="connsiteY32" fmla="*/ 147484 h 1356852"/>
              <a:gd name="connsiteX33" fmla="*/ 368710 w 2698955"/>
              <a:gd name="connsiteY33" fmla="*/ 162233 h 1356852"/>
              <a:gd name="connsiteX34" fmla="*/ 309716 w 2698955"/>
              <a:gd name="connsiteY34" fmla="*/ 176981 h 1356852"/>
              <a:gd name="connsiteX35" fmla="*/ 265471 w 2698955"/>
              <a:gd name="connsiteY35" fmla="*/ 191729 h 1356852"/>
              <a:gd name="connsiteX36" fmla="*/ 0 w 2698955"/>
              <a:gd name="connsiteY36" fmla="*/ 221226 h 13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98955" h="1356852">
                <a:moveTo>
                  <a:pt x="2698955" y="1356852"/>
                </a:moveTo>
                <a:lnTo>
                  <a:pt x="2610465" y="1224117"/>
                </a:lnTo>
                <a:lnTo>
                  <a:pt x="2580968" y="1179871"/>
                </a:lnTo>
                <a:lnTo>
                  <a:pt x="2551471" y="1091381"/>
                </a:lnTo>
                <a:lnTo>
                  <a:pt x="2536723" y="1047136"/>
                </a:lnTo>
                <a:cubicBezTo>
                  <a:pt x="2517565" y="798090"/>
                  <a:pt x="2512485" y="833920"/>
                  <a:pt x="2536723" y="530942"/>
                </a:cubicBezTo>
                <a:cubicBezTo>
                  <a:pt x="2537963" y="515445"/>
                  <a:pt x="2546555" y="501445"/>
                  <a:pt x="2551471" y="486697"/>
                </a:cubicBezTo>
                <a:cubicBezTo>
                  <a:pt x="2544622" y="431904"/>
                  <a:pt x="2554193" y="365561"/>
                  <a:pt x="2507226" y="324465"/>
                </a:cubicBezTo>
                <a:cubicBezTo>
                  <a:pt x="2480547" y="301120"/>
                  <a:pt x="2418736" y="265471"/>
                  <a:pt x="2418736" y="265471"/>
                </a:cubicBezTo>
                <a:cubicBezTo>
                  <a:pt x="2325329" y="270387"/>
                  <a:pt x="2231668" y="271752"/>
                  <a:pt x="2138516" y="280220"/>
                </a:cubicBezTo>
                <a:cubicBezTo>
                  <a:pt x="2093206" y="284339"/>
                  <a:pt x="2089248" y="304854"/>
                  <a:pt x="2050026" y="324465"/>
                </a:cubicBezTo>
                <a:cubicBezTo>
                  <a:pt x="2036121" y="331417"/>
                  <a:pt x="2020529" y="334297"/>
                  <a:pt x="2005781" y="339213"/>
                </a:cubicBezTo>
                <a:cubicBezTo>
                  <a:pt x="1961537" y="368709"/>
                  <a:pt x="1956619" y="363795"/>
                  <a:pt x="1932039" y="412955"/>
                </a:cubicBezTo>
                <a:cubicBezTo>
                  <a:pt x="1912167" y="452698"/>
                  <a:pt x="1925365" y="468571"/>
                  <a:pt x="1887794" y="501446"/>
                </a:cubicBezTo>
                <a:cubicBezTo>
                  <a:pt x="1861115" y="524790"/>
                  <a:pt x="1828800" y="540775"/>
                  <a:pt x="1799303" y="560439"/>
                </a:cubicBezTo>
                <a:cubicBezTo>
                  <a:pt x="1784555" y="570271"/>
                  <a:pt x="1771874" y="584331"/>
                  <a:pt x="1755058" y="589936"/>
                </a:cubicBezTo>
                <a:lnTo>
                  <a:pt x="1666568" y="619433"/>
                </a:lnTo>
                <a:cubicBezTo>
                  <a:pt x="1651820" y="614517"/>
                  <a:pt x="1636228" y="611636"/>
                  <a:pt x="1622323" y="604684"/>
                </a:cubicBezTo>
                <a:cubicBezTo>
                  <a:pt x="1591335" y="589190"/>
                  <a:pt x="1554590" y="557631"/>
                  <a:pt x="1533832" y="530942"/>
                </a:cubicBezTo>
                <a:cubicBezTo>
                  <a:pt x="1512068" y="502959"/>
                  <a:pt x="1474839" y="442452"/>
                  <a:pt x="1474839" y="442452"/>
                </a:cubicBezTo>
                <a:cubicBezTo>
                  <a:pt x="1437772" y="331248"/>
                  <a:pt x="1487771" y="468314"/>
                  <a:pt x="1430594" y="353962"/>
                </a:cubicBezTo>
                <a:cubicBezTo>
                  <a:pt x="1418804" y="330383"/>
                  <a:pt x="1407399" y="272782"/>
                  <a:pt x="1401097" y="250723"/>
                </a:cubicBezTo>
                <a:cubicBezTo>
                  <a:pt x="1396826" y="235775"/>
                  <a:pt x="1393899" y="220068"/>
                  <a:pt x="1386349" y="206478"/>
                </a:cubicBezTo>
                <a:cubicBezTo>
                  <a:pt x="1369133" y="175489"/>
                  <a:pt x="1360986" y="129199"/>
                  <a:pt x="1327355" y="117988"/>
                </a:cubicBezTo>
                <a:cubicBezTo>
                  <a:pt x="1165969" y="64190"/>
                  <a:pt x="1410434" y="149994"/>
                  <a:pt x="1238865" y="73742"/>
                </a:cubicBezTo>
                <a:cubicBezTo>
                  <a:pt x="1210452" y="61114"/>
                  <a:pt x="1179871" y="54078"/>
                  <a:pt x="1150374" y="44246"/>
                </a:cubicBezTo>
                <a:cubicBezTo>
                  <a:pt x="1135626" y="39330"/>
                  <a:pt x="1121211" y="33267"/>
                  <a:pt x="1106129" y="29497"/>
                </a:cubicBezTo>
                <a:cubicBezTo>
                  <a:pt x="1032054" y="10979"/>
                  <a:pt x="1066365" y="21159"/>
                  <a:pt x="1002891" y="0"/>
                </a:cubicBezTo>
                <a:cubicBezTo>
                  <a:pt x="924233" y="4916"/>
                  <a:pt x="845295" y="6499"/>
                  <a:pt x="766916" y="14749"/>
                </a:cubicBezTo>
                <a:cubicBezTo>
                  <a:pt x="714055" y="20313"/>
                  <a:pt x="726257" y="37735"/>
                  <a:pt x="678426" y="58994"/>
                </a:cubicBezTo>
                <a:cubicBezTo>
                  <a:pt x="650014" y="71622"/>
                  <a:pt x="619433" y="78659"/>
                  <a:pt x="589936" y="88491"/>
                </a:cubicBezTo>
                <a:lnTo>
                  <a:pt x="457200" y="132736"/>
                </a:lnTo>
                <a:lnTo>
                  <a:pt x="412955" y="147484"/>
                </a:lnTo>
                <a:cubicBezTo>
                  <a:pt x="398207" y="152400"/>
                  <a:pt x="383792" y="158463"/>
                  <a:pt x="368710" y="162233"/>
                </a:cubicBezTo>
                <a:cubicBezTo>
                  <a:pt x="349045" y="167149"/>
                  <a:pt x="329206" y="171413"/>
                  <a:pt x="309716" y="176981"/>
                </a:cubicBezTo>
                <a:cubicBezTo>
                  <a:pt x="294768" y="181252"/>
                  <a:pt x="280827" y="189304"/>
                  <a:pt x="265471" y="191729"/>
                </a:cubicBezTo>
                <a:cubicBezTo>
                  <a:pt x="70932" y="222446"/>
                  <a:pt x="102418" y="221226"/>
                  <a:pt x="0" y="221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8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</a:t>
            </a:r>
            <a:r>
              <a:rPr lang="en-US" dirty="0" err="1" smtClean="0"/>
              <a:t>kNN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Sensitive to noisy training data</a:t>
            </a:r>
          </a:p>
          <a:p>
            <a:pPr lvl="1"/>
            <a:r>
              <a:rPr lang="en-US" sz="2400" dirty="0" smtClean="0"/>
              <a:t>All attributes participate in classification</a:t>
            </a:r>
          </a:p>
          <a:p>
            <a:pPr lvl="1"/>
            <a:r>
              <a:rPr lang="en-US" sz="2400" dirty="0" smtClean="0"/>
              <a:t>If only a few </a:t>
            </a:r>
            <a:r>
              <a:rPr lang="en-US" sz="2400" dirty="0" smtClean="0"/>
              <a:t>relevant attributes are relevant to prediction, </a:t>
            </a:r>
            <a:r>
              <a:rPr lang="en-US" sz="2400" dirty="0" smtClean="0"/>
              <a:t>the participation of those irrelevant attributes would harm the prediction performance</a:t>
            </a:r>
            <a:r>
              <a:rPr lang="en-US" sz="240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</a:t>
            </a:r>
            <a:r>
              <a:rPr lang="en-US" dirty="0" err="1" smtClean="0"/>
              <a:t>kNN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 computational cost.</a:t>
            </a:r>
          </a:p>
          <a:p>
            <a:pPr lvl="1"/>
            <a:r>
              <a:rPr lang="en-US" sz="2400" dirty="0" smtClean="0"/>
              <a:t>Pre-computed models can be quickly applied to test data</a:t>
            </a:r>
          </a:p>
          <a:p>
            <a:pPr lvl="1"/>
            <a:r>
              <a:rPr lang="en-US" sz="2400" dirty="0" smtClean="0"/>
              <a:t>Since </a:t>
            </a:r>
            <a:r>
              <a:rPr lang="en-US" sz="2400" dirty="0"/>
              <a:t>there is no training step, nearly all computation takes place in the prediction step. 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decision </a:t>
            </a:r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/>
          <a:p>
            <a:r>
              <a:rPr lang="en-US" dirty="0" smtClean="0"/>
              <a:t>Some data are not linearly separable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Support Vector Machines (SVMs): an algorithm that can solve both linearly separable and inseparable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31" y="2952157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84" y="295185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92" y="3257726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881" y="3998963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70" y="3998963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95851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 bwMode="auto">
          <a:xfrm>
            <a:off x="1640261" y="3714619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812281" y="3271706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04687" y="3595556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421947" y="3426964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312173" y="3153082"/>
            <a:ext cx="1045111" cy="914400"/>
          </a:xfrm>
          <a:custGeom>
            <a:avLst/>
            <a:gdLst>
              <a:gd name="connsiteX0" fmla="*/ 12724 w 1045111"/>
              <a:gd name="connsiteY0" fmla="*/ 353961 h 914400"/>
              <a:gd name="connsiteX1" fmla="*/ 71717 w 1045111"/>
              <a:gd name="connsiteY1" fmla="*/ 235974 h 914400"/>
              <a:gd name="connsiteX2" fmla="*/ 115962 w 1045111"/>
              <a:gd name="connsiteY2" fmla="*/ 191729 h 914400"/>
              <a:gd name="connsiteX3" fmla="*/ 174956 w 1045111"/>
              <a:gd name="connsiteY3" fmla="*/ 176980 h 914400"/>
              <a:gd name="connsiteX4" fmla="*/ 233950 w 1045111"/>
              <a:gd name="connsiteY4" fmla="*/ 147483 h 914400"/>
              <a:gd name="connsiteX5" fmla="*/ 322440 w 1045111"/>
              <a:gd name="connsiteY5" fmla="*/ 117987 h 914400"/>
              <a:gd name="connsiteX6" fmla="*/ 366685 w 1045111"/>
              <a:gd name="connsiteY6" fmla="*/ 103238 h 914400"/>
              <a:gd name="connsiteX7" fmla="*/ 573162 w 1045111"/>
              <a:gd name="connsiteY7" fmla="*/ 73741 h 914400"/>
              <a:gd name="connsiteX8" fmla="*/ 617408 w 1045111"/>
              <a:gd name="connsiteY8" fmla="*/ 58993 h 914400"/>
              <a:gd name="connsiteX9" fmla="*/ 705898 w 1045111"/>
              <a:gd name="connsiteY9" fmla="*/ 0 h 914400"/>
              <a:gd name="connsiteX10" fmla="*/ 794388 w 1045111"/>
              <a:gd name="connsiteY10" fmla="*/ 44245 h 914400"/>
              <a:gd name="connsiteX11" fmla="*/ 838633 w 1045111"/>
              <a:gd name="connsiteY11" fmla="*/ 88490 h 914400"/>
              <a:gd name="connsiteX12" fmla="*/ 897627 w 1045111"/>
              <a:gd name="connsiteY12" fmla="*/ 117987 h 914400"/>
              <a:gd name="connsiteX13" fmla="*/ 956621 w 1045111"/>
              <a:gd name="connsiteY13" fmla="*/ 206477 h 914400"/>
              <a:gd name="connsiteX14" fmla="*/ 1000866 w 1045111"/>
              <a:gd name="connsiteY14" fmla="*/ 294967 h 914400"/>
              <a:gd name="connsiteX15" fmla="*/ 1015614 w 1045111"/>
              <a:gd name="connsiteY15" fmla="*/ 339212 h 914400"/>
              <a:gd name="connsiteX16" fmla="*/ 1030362 w 1045111"/>
              <a:gd name="connsiteY16" fmla="*/ 427703 h 914400"/>
              <a:gd name="connsiteX17" fmla="*/ 1045111 w 1045111"/>
              <a:gd name="connsiteY17" fmla="*/ 486696 h 914400"/>
              <a:gd name="connsiteX18" fmla="*/ 1000866 w 1045111"/>
              <a:gd name="connsiteY18" fmla="*/ 707922 h 914400"/>
              <a:gd name="connsiteX19" fmla="*/ 912375 w 1045111"/>
              <a:gd name="connsiteY19" fmla="*/ 766916 h 914400"/>
              <a:gd name="connsiteX20" fmla="*/ 868130 w 1045111"/>
              <a:gd name="connsiteY20" fmla="*/ 796412 h 914400"/>
              <a:gd name="connsiteX21" fmla="*/ 779640 w 1045111"/>
              <a:gd name="connsiteY21" fmla="*/ 825909 h 914400"/>
              <a:gd name="connsiteX22" fmla="*/ 646904 w 1045111"/>
              <a:gd name="connsiteY22" fmla="*/ 899651 h 914400"/>
              <a:gd name="connsiteX23" fmla="*/ 558414 w 1045111"/>
              <a:gd name="connsiteY23" fmla="*/ 914400 h 914400"/>
              <a:gd name="connsiteX24" fmla="*/ 366685 w 1045111"/>
              <a:gd name="connsiteY24" fmla="*/ 884903 h 914400"/>
              <a:gd name="connsiteX25" fmla="*/ 278195 w 1045111"/>
              <a:gd name="connsiteY25" fmla="*/ 840658 h 914400"/>
              <a:gd name="connsiteX26" fmla="*/ 174956 w 1045111"/>
              <a:gd name="connsiteY26" fmla="*/ 811161 h 914400"/>
              <a:gd name="connsiteX27" fmla="*/ 130711 w 1045111"/>
              <a:gd name="connsiteY27" fmla="*/ 796412 h 914400"/>
              <a:gd name="connsiteX28" fmla="*/ 115962 w 1045111"/>
              <a:gd name="connsiteY28" fmla="*/ 752167 h 914400"/>
              <a:gd name="connsiteX29" fmla="*/ 56969 w 1045111"/>
              <a:gd name="connsiteY29" fmla="*/ 663677 h 914400"/>
              <a:gd name="connsiteX30" fmla="*/ 12724 w 1045111"/>
              <a:gd name="connsiteY30" fmla="*/ 516193 h 914400"/>
              <a:gd name="connsiteX31" fmla="*/ 42221 w 1045111"/>
              <a:gd name="connsiteY31" fmla="*/ 3097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5111" h="914400">
                <a:moveTo>
                  <a:pt x="12724" y="353961"/>
                </a:moveTo>
                <a:cubicBezTo>
                  <a:pt x="33574" y="301835"/>
                  <a:pt x="37733" y="276756"/>
                  <a:pt x="71717" y="235974"/>
                </a:cubicBezTo>
                <a:cubicBezTo>
                  <a:pt x="85069" y="219951"/>
                  <a:pt x="97853" y="202077"/>
                  <a:pt x="115962" y="191729"/>
                </a:cubicBezTo>
                <a:cubicBezTo>
                  <a:pt x="133561" y="181672"/>
                  <a:pt x="155977" y="184097"/>
                  <a:pt x="174956" y="176980"/>
                </a:cubicBezTo>
                <a:cubicBezTo>
                  <a:pt x="195542" y="169260"/>
                  <a:pt x="213537" y="155648"/>
                  <a:pt x="233950" y="147483"/>
                </a:cubicBezTo>
                <a:cubicBezTo>
                  <a:pt x="262818" y="135936"/>
                  <a:pt x="292943" y="127819"/>
                  <a:pt x="322440" y="117987"/>
                </a:cubicBezTo>
                <a:cubicBezTo>
                  <a:pt x="337188" y="113071"/>
                  <a:pt x="351295" y="105437"/>
                  <a:pt x="366685" y="103238"/>
                </a:cubicBezTo>
                <a:lnTo>
                  <a:pt x="573162" y="73741"/>
                </a:lnTo>
                <a:cubicBezTo>
                  <a:pt x="587911" y="68825"/>
                  <a:pt x="604473" y="67616"/>
                  <a:pt x="617408" y="58993"/>
                </a:cubicBezTo>
                <a:cubicBezTo>
                  <a:pt x="727886" y="-14658"/>
                  <a:pt x="600692" y="35068"/>
                  <a:pt x="705898" y="0"/>
                </a:cubicBezTo>
                <a:cubicBezTo>
                  <a:pt x="750243" y="14781"/>
                  <a:pt x="756267" y="12477"/>
                  <a:pt x="794388" y="44245"/>
                </a:cubicBezTo>
                <a:cubicBezTo>
                  <a:pt x="810411" y="57598"/>
                  <a:pt x="821661" y="76367"/>
                  <a:pt x="838633" y="88490"/>
                </a:cubicBezTo>
                <a:cubicBezTo>
                  <a:pt x="856524" y="101269"/>
                  <a:pt x="877962" y="108155"/>
                  <a:pt x="897627" y="117987"/>
                </a:cubicBezTo>
                <a:cubicBezTo>
                  <a:pt x="917292" y="147484"/>
                  <a:pt x="945411" y="172845"/>
                  <a:pt x="956621" y="206477"/>
                </a:cubicBezTo>
                <a:cubicBezTo>
                  <a:pt x="976974" y="267538"/>
                  <a:pt x="962746" y="237787"/>
                  <a:pt x="1000866" y="294967"/>
                </a:cubicBezTo>
                <a:cubicBezTo>
                  <a:pt x="1005782" y="309715"/>
                  <a:pt x="1012242" y="324036"/>
                  <a:pt x="1015614" y="339212"/>
                </a:cubicBezTo>
                <a:cubicBezTo>
                  <a:pt x="1022101" y="368404"/>
                  <a:pt x="1024497" y="398380"/>
                  <a:pt x="1030362" y="427703"/>
                </a:cubicBezTo>
                <a:cubicBezTo>
                  <a:pt x="1034337" y="447579"/>
                  <a:pt x="1040195" y="467032"/>
                  <a:pt x="1045111" y="486696"/>
                </a:cubicBezTo>
                <a:cubicBezTo>
                  <a:pt x="1040586" y="540989"/>
                  <a:pt x="1059697" y="656445"/>
                  <a:pt x="1000866" y="707922"/>
                </a:cubicBezTo>
                <a:cubicBezTo>
                  <a:pt x="974186" y="731267"/>
                  <a:pt x="941872" y="747251"/>
                  <a:pt x="912375" y="766916"/>
                </a:cubicBezTo>
                <a:cubicBezTo>
                  <a:pt x="897627" y="776748"/>
                  <a:pt x="884946" y="790807"/>
                  <a:pt x="868130" y="796412"/>
                </a:cubicBezTo>
                <a:lnTo>
                  <a:pt x="779640" y="825909"/>
                </a:lnTo>
                <a:cubicBezTo>
                  <a:pt x="722604" y="863933"/>
                  <a:pt x="705315" y="886671"/>
                  <a:pt x="646904" y="899651"/>
                </a:cubicBezTo>
                <a:cubicBezTo>
                  <a:pt x="617713" y="906138"/>
                  <a:pt x="587911" y="909484"/>
                  <a:pt x="558414" y="914400"/>
                </a:cubicBezTo>
                <a:cubicBezTo>
                  <a:pt x="451450" y="902515"/>
                  <a:pt x="447960" y="908125"/>
                  <a:pt x="366685" y="884903"/>
                </a:cubicBezTo>
                <a:cubicBezTo>
                  <a:pt x="280194" y="860191"/>
                  <a:pt x="364370" y="883745"/>
                  <a:pt x="278195" y="840658"/>
                </a:cubicBezTo>
                <a:cubicBezTo>
                  <a:pt x="254614" y="828867"/>
                  <a:pt x="197017" y="817464"/>
                  <a:pt x="174956" y="811161"/>
                </a:cubicBezTo>
                <a:cubicBezTo>
                  <a:pt x="160008" y="806890"/>
                  <a:pt x="145459" y="801328"/>
                  <a:pt x="130711" y="796412"/>
                </a:cubicBezTo>
                <a:cubicBezTo>
                  <a:pt x="125795" y="781664"/>
                  <a:pt x="123512" y="765757"/>
                  <a:pt x="115962" y="752167"/>
                </a:cubicBezTo>
                <a:cubicBezTo>
                  <a:pt x="98746" y="721178"/>
                  <a:pt x="56969" y="663677"/>
                  <a:pt x="56969" y="663677"/>
                </a:cubicBezTo>
                <a:cubicBezTo>
                  <a:pt x="21062" y="555957"/>
                  <a:pt x="35013" y="605351"/>
                  <a:pt x="12724" y="516193"/>
                </a:cubicBezTo>
                <a:cubicBezTo>
                  <a:pt x="27822" y="304812"/>
                  <a:pt x="-41529" y="309716"/>
                  <a:pt x="42221" y="3097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46" y="2514600"/>
            <a:ext cx="3208753" cy="225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60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A0750D-32D9-4496-AB40-F2356B167C49}" type="slidenum">
              <a:rPr lang="en-US"/>
              <a:pPr/>
              <a:t>18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447800"/>
            <a:ext cx="8458200" cy="114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Find a linear </a:t>
            </a:r>
            <a:r>
              <a:rPr lang="en-US" dirty="0" err="1" smtClean="0"/>
              <a:t>hyperplane</a:t>
            </a:r>
            <a:r>
              <a:rPr lang="en-US" dirty="0" smtClean="0"/>
              <a:t> (decision boundary) that can separate the data</a:t>
            </a:r>
          </a:p>
        </p:txBody>
      </p:sp>
      <p:graphicFrame>
        <p:nvGraphicFramePr>
          <p:cNvPr id="3789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2667000"/>
          <a:ext cx="4645025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4" name="Visio" r:id="rId4" imgW="7432040" imgH="7017225" progId="Visio.Drawing.11">
                  <p:embed/>
                </p:oleObj>
              </mc:Choice>
              <mc:Fallback>
                <p:oleObj name="Visio" r:id="rId4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4645025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23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B60470-46D0-4825-ADA3-379BAF91C0B4}" type="slidenum">
              <a:rPr lang="en-US"/>
              <a:pPr/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534400" cy="68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One Possible </a:t>
            </a:r>
            <a:r>
              <a:rPr lang="en-US" dirty="0" smtClean="0"/>
              <a:t>Solution</a:t>
            </a:r>
            <a:endParaRPr lang="en-US" dirty="0" smtClean="0"/>
          </a:p>
        </p:txBody>
      </p:sp>
      <p:graphicFrame>
        <p:nvGraphicFramePr>
          <p:cNvPr id="3891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2362200"/>
          <a:ext cx="4645025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8" name="Visio" r:id="rId4" imgW="7432040" imgH="7017225" progId="Visio.Drawing.11">
                  <p:embed/>
                </p:oleObj>
              </mc:Choice>
              <mc:Fallback>
                <p:oleObj name="Visio" r:id="rId4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4645025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99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distance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6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C35FE-1AA9-4361-BC4F-1AE2940D4349}" type="slidenum">
              <a:rPr lang="en-US"/>
              <a:pPr/>
              <a:t>20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524000"/>
            <a:ext cx="8534400" cy="38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Another possible solution</a:t>
            </a:r>
          </a:p>
        </p:txBody>
      </p:sp>
      <p:graphicFrame>
        <p:nvGraphicFramePr>
          <p:cNvPr id="3993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44763" y="2373313"/>
          <a:ext cx="4645025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2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373313"/>
                        <a:ext cx="4645025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3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3EEF5-2644-46C7-A10D-C699551331B6}" type="slidenum">
              <a:rPr lang="en-US"/>
              <a:pPr/>
              <a:t>21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447800"/>
            <a:ext cx="8534400" cy="381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Numerous </a:t>
            </a:r>
            <a:r>
              <a:rPr lang="en-US" dirty="0" smtClean="0"/>
              <a:t>possible </a:t>
            </a:r>
            <a:r>
              <a:rPr lang="en-US" dirty="0" smtClean="0"/>
              <a:t>solutions</a:t>
            </a:r>
          </a:p>
        </p:txBody>
      </p:sp>
      <p:graphicFrame>
        <p:nvGraphicFramePr>
          <p:cNvPr id="4096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44763" y="1992313"/>
          <a:ext cx="4645025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6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992313"/>
                        <a:ext cx="4645025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Line 5"/>
          <p:cNvSpPr>
            <a:spLocks noChangeShapeType="1"/>
          </p:cNvSpPr>
          <p:nvPr/>
        </p:nvSpPr>
        <p:spPr bwMode="auto">
          <a:xfrm>
            <a:off x="2667000" y="324485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0" name="Line 6"/>
          <p:cNvSpPr>
            <a:spLocks noChangeShapeType="1"/>
          </p:cNvSpPr>
          <p:nvPr/>
        </p:nvSpPr>
        <p:spPr bwMode="auto">
          <a:xfrm>
            <a:off x="2667000" y="301625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>
            <a:off x="2667000" y="263525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2667000" y="309245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2667000" y="286385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0" grpId="0" animBg="1"/>
      <p:bldP spid="164871" grpId="0" animBg="1"/>
      <p:bldP spid="164872" grpId="0" animBg="1"/>
      <p:bldP spid="1648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AC211-0F23-452B-8DEE-C5699105A1A5}" type="slidenum">
              <a:rPr lang="en-US"/>
              <a:pPr/>
              <a:t>22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447800"/>
            <a:ext cx="8534400" cy="76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Which one is </a:t>
            </a:r>
            <a:r>
              <a:rPr lang="en-US" dirty="0" smtClean="0"/>
              <a:t>better? B1 or B2?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do you define </a:t>
            </a:r>
            <a:r>
              <a:rPr lang="en-US" dirty="0" smtClean="0"/>
              <a:t>better? </a:t>
            </a:r>
            <a:r>
              <a:rPr lang="en-US" dirty="0" smtClean="0"/>
              <a:t>(e.g. least square fitting)</a:t>
            </a:r>
          </a:p>
        </p:txBody>
      </p:sp>
      <p:graphicFrame>
        <p:nvGraphicFramePr>
          <p:cNvPr id="4198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44763" y="2220913"/>
          <a:ext cx="4645025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0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220913"/>
                        <a:ext cx="4645025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29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D3239-0F77-4459-B9D6-A9CC3507405B}" type="slidenum">
              <a:rPr lang="en-US"/>
              <a:pPr/>
              <a:t>23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534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Find a </a:t>
            </a:r>
            <a:r>
              <a:rPr lang="en-US" dirty="0" err="1" smtClean="0"/>
              <a:t>hyperplane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maximizes</a:t>
            </a:r>
            <a:r>
              <a:rPr lang="en-US" dirty="0" smtClean="0"/>
              <a:t> the margin =&gt; B1 is better than B2</a:t>
            </a:r>
          </a:p>
        </p:txBody>
      </p:sp>
      <p:graphicFrame>
        <p:nvGraphicFramePr>
          <p:cNvPr id="43010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21713485"/>
              </p:ext>
            </p:extLst>
          </p:nvPr>
        </p:nvGraphicFramePr>
        <p:xfrm>
          <a:off x="2622550" y="2297113"/>
          <a:ext cx="4489450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4" name="Visio" r:id="rId4" imgW="7524062" imgH="7261753" progId="Visio.Drawing.11">
                  <p:embed/>
                </p:oleObj>
              </mc:Choice>
              <mc:Fallback>
                <p:oleObj name="Visio" r:id="rId4" imgW="7524062" imgH="72617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297113"/>
                        <a:ext cx="4489450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18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graphicFrame>
        <p:nvGraphicFramePr>
          <p:cNvPr id="4403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01875" y="1447800"/>
          <a:ext cx="516572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5" name="Visio" r:id="rId4" imgW="7432040" imgH="7017225" progId="Visio.Drawing.11">
                  <p:embed/>
                </p:oleObj>
              </mc:Choice>
              <mc:Fallback>
                <p:oleObj name="Visio" r:id="rId4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1447800"/>
                        <a:ext cx="516572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B6A86-81F3-4D7E-B83D-32CCA8F29F89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44035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6" name="Equation" r:id="rId6" imgW="799920" imgH="177480" progId="Equation.3">
                  <p:embed/>
                </p:oleObj>
              </mc:Choice>
              <mc:Fallback>
                <p:oleObj name="Equation" r:id="rId6" imgW="799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Line 4"/>
          <p:cNvSpPr>
            <a:spLocks noChangeShapeType="1"/>
          </p:cNvSpPr>
          <p:nvPr/>
        </p:nvSpPr>
        <p:spPr bwMode="auto">
          <a:xfrm flipH="1">
            <a:off x="1828800" y="22098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43" name="Line 6"/>
          <p:cNvSpPr>
            <a:spLocks noChangeShapeType="1"/>
          </p:cNvSpPr>
          <p:nvPr/>
        </p:nvSpPr>
        <p:spPr bwMode="auto">
          <a:xfrm flipH="1">
            <a:off x="1828800" y="27432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4036" name="Object 7"/>
          <p:cNvGraphicFramePr>
            <a:graphicFrameLocks noChangeAspect="1"/>
          </p:cNvGraphicFramePr>
          <p:nvPr/>
        </p:nvGraphicFramePr>
        <p:xfrm>
          <a:off x="236538" y="34909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7" name="Equation" r:id="rId8" imgW="876240" imgH="177480" progId="Equation.3">
                  <p:embed/>
                </p:oleObj>
              </mc:Choice>
              <mc:Fallback>
                <p:oleObj name="Equation" r:id="rId8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490913"/>
                        <a:ext cx="1571625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Line 8"/>
          <p:cNvSpPr>
            <a:spLocks noChangeShapeType="1"/>
          </p:cNvSpPr>
          <p:nvPr/>
        </p:nvSpPr>
        <p:spPr bwMode="auto">
          <a:xfrm flipV="1">
            <a:off x="6324600" y="38100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4037" name="Object 9"/>
          <p:cNvGraphicFramePr>
            <a:graphicFrameLocks noChangeAspect="1"/>
          </p:cNvGraphicFramePr>
          <p:nvPr/>
        </p:nvGraphicFramePr>
        <p:xfrm>
          <a:off x="7267575" y="33528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8" name="Equation" r:id="rId10" imgW="876240" imgH="177480" progId="Equation.3">
                  <p:embed/>
                </p:oleObj>
              </mc:Choice>
              <mc:Fallback>
                <p:oleObj name="Equation" r:id="rId10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352800"/>
                        <a:ext cx="157162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"/>
          <p:cNvGraphicFramePr>
            <a:graphicFrameLocks noChangeAspect="1"/>
          </p:cNvGraphicFramePr>
          <p:nvPr/>
        </p:nvGraphicFramePr>
        <p:xfrm>
          <a:off x="165100" y="58674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9" name="Equation" r:id="rId12" imgW="1879560" imgH="457200" progId="Equation.3">
                  <p:embed/>
                </p:oleObj>
              </mc:Choice>
              <mc:Fallback>
                <p:oleObj name="Equation" r:id="rId12" imgW="1879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867400"/>
                        <a:ext cx="3937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1"/>
          <p:cNvGraphicFramePr>
            <a:graphicFrameLocks noChangeAspect="1"/>
          </p:cNvGraphicFramePr>
          <p:nvPr/>
        </p:nvGraphicFramePr>
        <p:xfrm>
          <a:off x="7050088" y="58801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0" name="Equation" r:id="rId14" imgW="1002960" imgH="419040" progId="Equation.3">
                  <p:embed/>
                </p:oleObj>
              </mc:Choice>
              <mc:Fallback>
                <p:oleObj name="Equation" r:id="rId14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880100"/>
                        <a:ext cx="1798637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67600" y="12954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 bwMode="auto">
          <a:xfrm flipH="1">
            <a:off x="5257800" y="1710899"/>
            <a:ext cx="2209800" cy="17181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3" idx="1"/>
          </p:cNvCxnSpPr>
          <p:nvPr/>
        </p:nvCxnSpPr>
        <p:spPr bwMode="auto">
          <a:xfrm flipH="1">
            <a:off x="4648200" y="1710899"/>
            <a:ext cx="2819400" cy="2403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3049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Support vectors are the training examples (“vectors”) that are located on the </a:t>
            </a:r>
            <a:r>
              <a:rPr lang="en-US" dirty="0" smtClean="0"/>
              <a:t>margins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05002"/>
              </p:ext>
            </p:extLst>
          </p:nvPr>
        </p:nvGraphicFramePr>
        <p:xfrm>
          <a:off x="2301875" y="2759732"/>
          <a:ext cx="4098925" cy="386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5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759732"/>
                        <a:ext cx="4098925" cy="3869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2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724400" y="4267200"/>
            <a:ext cx="2286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4114800" y="4419600"/>
            <a:ext cx="2895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825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Only support vectors determine the decision </a:t>
            </a:r>
            <a:r>
              <a:rPr lang="en-US" dirty="0" smtClean="0"/>
              <a:t>boundary.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68946"/>
              </p:ext>
            </p:extLst>
          </p:nvPr>
        </p:nvGraphicFramePr>
        <p:xfrm>
          <a:off x="2301875" y="2759732"/>
          <a:ext cx="4098925" cy="386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8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759732"/>
                        <a:ext cx="4098925" cy="3869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2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4724400" y="4267200"/>
            <a:ext cx="2286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14800" y="4419600"/>
            <a:ext cx="2895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7554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Non-support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Training examples which are not support vectors do not participate in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9347"/>
              </p:ext>
            </p:extLst>
          </p:nvPr>
        </p:nvGraphicFramePr>
        <p:xfrm>
          <a:off x="2301875" y="2759732"/>
          <a:ext cx="4098925" cy="386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1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759732"/>
                        <a:ext cx="4098925" cy="3869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4953000" y="3657600"/>
            <a:ext cx="20574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12" idx="1"/>
          </p:cNvCxnSpPr>
          <p:nvPr/>
        </p:nvCxnSpPr>
        <p:spPr bwMode="auto">
          <a:xfrm flipH="1">
            <a:off x="4191000" y="4385102"/>
            <a:ext cx="2895600" cy="1177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086600" y="3969603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Non-support </a:t>
            </a:r>
            <a:r>
              <a:rPr lang="en-US" dirty="0" smtClean="0"/>
              <a:t>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3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The number of support vectors is an indicator of the complexity of the trained SVM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5455"/>
              </p:ext>
            </p:extLst>
          </p:nvPr>
        </p:nvGraphicFramePr>
        <p:xfrm>
          <a:off x="2301875" y="2759732"/>
          <a:ext cx="4098925" cy="386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759732"/>
                        <a:ext cx="4098925" cy="3869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2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724400" y="4267200"/>
            <a:ext cx="2286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4114800" y="4419600"/>
            <a:ext cx="2895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3030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The distance between the example and the decision boundary is an indicator of prediction confidence: the farther the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469090"/>
              </p:ext>
            </p:extLst>
          </p:nvPr>
        </p:nvGraphicFramePr>
        <p:xfrm>
          <a:off x="2301875" y="2759732"/>
          <a:ext cx="4098925" cy="386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759732"/>
                        <a:ext cx="4098925" cy="3869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2800" y="40386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724400" y="4267200"/>
            <a:ext cx="2286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4114800" y="4419600"/>
            <a:ext cx="28956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657600" y="5334000"/>
            <a:ext cx="990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724400" y="579120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676400" y="6019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confidence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6019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D45E07-EEBA-4519-B79E-F33853433B5D}" type="slidenum">
              <a:rPr lang="en-US"/>
              <a:pPr/>
              <a:t>3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Classification Process</a:t>
            </a:r>
            <a:endParaRPr lang="en-US" dirty="0" smtClean="0"/>
          </a:p>
        </p:txBody>
      </p:sp>
      <p:graphicFrame>
        <p:nvGraphicFramePr>
          <p:cNvPr id="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9526"/>
              </p:ext>
            </p:extLst>
          </p:nvPr>
        </p:nvGraphicFramePr>
        <p:xfrm>
          <a:off x="922337" y="1676400"/>
          <a:ext cx="662146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9" name="Visio" r:id="rId3" imgW="8424875" imgH="6279741" progId="Visio.Drawing.11">
                  <p:embed/>
                </p:oleObj>
              </mc:Choice>
              <mc:Fallback>
                <p:oleObj name="Visio" r:id="rId3" imgW="8424875" imgH="62797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7" y="1676400"/>
                        <a:ext cx="662146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75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SVMs Prediction result can be sorted by confidence, and thus is suitable for semi-supervised learning and active learning</a:t>
            </a:r>
          </a:p>
          <a:p>
            <a:r>
              <a:rPr lang="en-US" dirty="0" smtClean="0"/>
              <a:t>Variant SVMs algorithm can be used for regression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2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Soft-margin SVMs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No </a:t>
            </a:r>
            <a:r>
              <a:rPr lang="en-US" dirty="0" smtClean="0"/>
              <a:t>perfect linear </a:t>
            </a:r>
            <a:r>
              <a:rPr lang="en-US" dirty="0" smtClean="0"/>
              <a:t>boundary can be found between the two </a:t>
            </a:r>
            <a:r>
              <a:rPr lang="en-US" dirty="0" smtClean="0"/>
              <a:t>classes due to outliers</a:t>
            </a:r>
            <a:endParaRPr lang="en-US" dirty="0" smtClean="0"/>
          </a:p>
          <a:p>
            <a:r>
              <a:rPr lang="en-US" dirty="0"/>
              <a:t>Introduce a slack variable </a:t>
            </a:r>
            <a:r>
              <a:rPr lang="el-GR" dirty="0"/>
              <a:t>ξ</a:t>
            </a:r>
            <a:r>
              <a:rPr lang="en-US" dirty="0"/>
              <a:t> to pay a cost for each misclassified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3712" y="6051038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Figure 15.5 from http</a:t>
            </a:r>
            <a:r>
              <a:rPr lang="en-US" sz="1800" dirty="0"/>
              <a:t>://nlp.stanford.edu/IR-book/html/htmledition/soft-margin-classification-1.html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86400" y="3124200"/>
            <a:ext cx="1447800" cy="2766332"/>
            <a:chOff x="5486400" y="3124200"/>
            <a:chExt cx="1447800" cy="2766332"/>
          </a:xfrm>
        </p:grpSpPr>
        <p:pic>
          <p:nvPicPr>
            <p:cNvPr id="12290" name="Picture 2" descr="\begin{figure}\begin{pspicture}(0.5,1.5)(8.5,8.25)&#10;\psset{arrowscale=2,dotsize=6...&#10;...ale=2]{-&gt;}(5.3,2.3)(7.5,4.5)&#10;\rput(6.3,2.8){$\xi_j$}&#10;\end{pspicture}\end{figure}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3124200"/>
              <a:ext cx="1447800" cy="27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 bwMode="auto">
            <a:xfrm>
              <a:off x="5562600" y="3124200"/>
              <a:ext cx="762000" cy="533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943600" y="5334000"/>
              <a:ext cx="762000" cy="533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71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in C-SVC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Tune the regularization parameter </a:t>
            </a:r>
            <a:r>
              <a:rPr lang="en-US" dirty="0" smtClean="0"/>
              <a:t>C (cost for misclassification)</a:t>
            </a:r>
            <a:endParaRPr lang="en-US" dirty="0" smtClean="0"/>
          </a:p>
          <a:p>
            <a:r>
              <a:rPr lang="en-US" dirty="0" smtClean="0"/>
              <a:t>Default value C=1</a:t>
            </a:r>
          </a:p>
          <a:p>
            <a:r>
              <a:rPr lang="en-US" dirty="0" smtClean="0"/>
              <a:t>When </a:t>
            </a:r>
            <a:r>
              <a:rPr lang="en-US" dirty="0" smtClean="0"/>
              <a:t>C </a:t>
            </a:r>
            <a:r>
              <a:rPr lang="en-US" dirty="0" smtClean="0"/>
              <a:t>is </a:t>
            </a:r>
            <a:r>
              <a:rPr lang="en-US" dirty="0" smtClean="0"/>
              <a:t>large (high cost), </a:t>
            </a:r>
            <a:r>
              <a:rPr lang="en-US" dirty="0" smtClean="0"/>
              <a:t>the </a:t>
            </a:r>
            <a:r>
              <a:rPr lang="en-US" dirty="0" smtClean="0"/>
              <a:t>algorithm tries to build model with fewest training errors</a:t>
            </a:r>
            <a:r>
              <a:rPr lang="en-US" dirty="0" smtClean="0"/>
              <a:t>, resulting in narrow margin and high chance of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When C is </a:t>
            </a:r>
            <a:r>
              <a:rPr lang="en-US" dirty="0" smtClean="0"/>
              <a:t>small (low cost), </a:t>
            </a:r>
            <a:r>
              <a:rPr lang="en-US" dirty="0" smtClean="0"/>
              <a:t>wider margin, more robust</a:t>
            </a:r>
          </a:p>
          <a:p>
            <a:r>
              <a:rPr lang="en-US" dirty="0" smtClean="0"/>
              <a:t>However, C cannot be too small, or else it does not respect the data at all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sz="2800" dirty="0" smtClean="0"/>
              <a:t>Use manual tuning or gradient descent search to find the best </a:t>
            </a:r>
            <a:r>
              <a:rPr lang="en-US" sz="2800" dirty="0" smtClean="0"/>
              <a:t>C</a:t>
            </a:r>
          </a:p>
          <a:p>
            <a:pPr marL="342900" lvl="2" indent="-342900"/>
            <a:r>
              <a:rPr lang="en-US" sz="2800" dirty="0"/>
              <a:t>E.g. set C’s search range from 0.1 to 1.0 and increase with step size 0.05.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40475"/>
            <a:ext cx="2133600" cy="365125"/>
          </a:xfrm>
        </p:spPr>
        <p:txBody>
          <a:bodyPr/>
          <a:lstStyle/>
          <a:p>
            <a:fld id="{FE2FCFA4-6EC7-4C88-A785-0722BF4C6C9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3272135"/>
            <a:ext cx="3352800" cy="2823865"/>
            <a:chOff x="4572000" y="3272135"/>
            <a:chExt cx="3352800" cy="2823865"/>
          </a:xfrm>
        </p:grpSpPr>
        <p:sp>
          <p:nvSpPr>
            <p:cNvPr id="8" name="Freeform 7"/>
            <p:cNvSpPr/>
            <p:nvPr/>
          </p:nvSpPr>
          <p:spPr>
            <a:xfrm>
              <a:off x="4744064" y="3653135"/>
              <a:ext cx="2418736" cy="1519084"/>
            </a:xfrm>
            <a:custGeom>
              <a:avLst/>
              <a:gdLst>
                <a:gd name="connsiteX0" fmla="*/ 0 w 2418736"/>
                <a:gd name="connsiteY0" fmla="*/ 0 h 1519084"/>
                <a:gd name="connsiteX1" fmla="*/ 58994 w 2418736"/>
                <a:gd name="connsiteY1" fmla="*/ 324464 h 1519084"/>
                <a:gd name="connsiteX2" fmla="*/ 73742 w 2418736"/>
                <a:gd name="connsiteY2" fmla="*/ 368710 h 1519084"/>
                <a:gd name="connsiteX3" fmla="*/ 103239 w 2418736"/>
                <a:gd name="connsiteY3" fmla="*/ 501445 h 1519084"/>
                <a:gd name="connsiteX4" fmla="*/ 132736 w 2418736"/>
                <a:gd name="connsiteY4" fmla="*/ 589935 h 1519084"/>
                <a:gd name="connsiteX5" fmla="*/ 176981 w 2418736"/>
                <a:gd name="connsiteY5" fmla="*/ 693174 h 1519084"/>
                <a:gd name="connsiteX6" fmla="*/ 206478 w 2418736"/>
                <a:gd name="connsiteY6" fmla="*/ 737419 h 1519084"/>
                <a:gd name="connsiteX7" fmla="*/ 221226 w 2418736"/>
                <a:gd name="connsiteY7" fmla="*/ 781664 h 1519084"/>
                <a:gd name="connsiteX8" fmla="*/ 280219 w 2418736"/>
                <a:gd name="connsiteY8" fmla="*/ 870155 h 1519084"/>
                <a:gd name="connsiteX9" fmla="*/ 339213 w 2418736"/>
                <a:gd name="connsiteY9" fmla="*/ 958645 h 1519084"/>
                <a:gd name="connsiteX10" fmla="*/ 398207 w 2418736"/>
                <a:gd name="connsiteY10" fmla="*/ 1061884 h 1519084"/>
                <a:gd name="connsiteX11" fmla="*/ 486697 w 2418736"/>
                <a:gd name="connsiteY11" fmla="*/ 1120877 h 1519084"/>
                <a:gd name="connsiteX12" fmla="*/ 516194 w 2418736"/>
                <a:gd name="connsiteY12" fmla="*/ 1165122 h 1519084"/>
                <a:gd name="connsiteX13" fmla="*/ 604684 w 2418736"/>
                <a:gd name="connsiteY13" fmla="*/ 1253613 h 1519084"/>
                <a:gd name="connsiteX14" fmla="*/ 707923 w 2418736"/>
                <a:gd name="connsiteY14" fmla="*/ 1356851 h 1519084"/>
                <a:gd name="connsiteX15" fmla="*/ 752168 w 2418736"/>
                <a:gd name="connsiteY15" fmla="*/ 1386348 h 1519084"/>
                <a:gd name="connsiteX16" fmla="*/ 811161 w 2418736"/>
                <a:gd name="connsiteY16" fmla="*/ 1401097 h 1519084"/>
                <a:gd name="connsiteX17" fmla="*/ 899652 w 2418736"/>
                <a:gd name="connsiteY17" fmla="*/ 1430593 h 1519084"/>
                <a:gd name="connsiteX18" fmla="*/ 973394 w 2418736"/>
                <a:gd name="connsiteY18" fmla="*/ 1445342 h 1519084"/>
                <a:gd name="connsiteX19" fmla="*/ 1047136 w 2418736"/>
                <a:gd name="connsiteY19" fmla="*/ 1474839 h 1519084"/>
                <a:gd name="connsiteX20" fmla="*/ 1253613 w 2418736"/>
                <a:gd name="connsiteY20" fmla="*/ 1504335 h 1519084"/>
                <a:gd name="connsiteX21" fmla="*/ 1327355 w 2418736"/>
                <a:gd name="connsiteY21" fmla="*/ 1519084 h 1519084"/>
                <a:gd name="connsiteX22" fmla="*/ 1460090 w 2418736"/>
                <a:gd name="connsiteY22" fmla="*/ 1489587 h 1519084"/>
                <a:gd name="connsiteX23" fmla="*/ 1504336 w 2418736"/>
                <a:gd name="connsiteY23" fmla="*/ 1460090 h 1519084"/>
                <a:gd name="connsiteX24" fmla="*/ 1681316 w 2418736"/>
                <a:gd name="connsiteY24" fmla="*/ 1401097 h 1519084"/>
                <a:gd name="connsiteX25" fmla="*/ 1784555 w 2418736"/>
                <a:gd name="connsiteY25" fmla="*/ 1327355 h 1519084"/>
                <a:gd name="connsiteX26" fmla="*/ 1873045 w 2418736"/>
                <a:gd name="connsiteY26" fmla="*/ 1297858 h 1519084"/>
                <a:gd name="connsiteX27" fmla="*/ 1932039 w 2418736"/>
                <a:gd name="connsiteY27" fmla="*/ 1253613 h 1519084"/>
                <a:gd name="connsiteX28" fmla="*/ 1976284 w 2418736"/>
                <a:gd name="connsiteY28" fmla="*/ 1209368 h 1519084"/>
                <a:gd name="connsiteX29" fmla="*/ 2020529 w 2418736"/>
                <a:gd name="connsiteY29" fmla="*/ 1179871 h 1519084"/>
                <a:gd name="connsiteX30" fmla="*/ 2094271 w 2418736"/>
                <a:gd name="connsiteY30" fmla="*/ 1091381 h 1519084"/>
                <a:gd name="connsiteX31" fmla="*/ 2109019 w 2418736"/>
                <a:gd name="connsiteY31" fmla="*/ 1047135 h 1519084"/>
                <a:gd name="connsiteX32" fmla="*/ 2168013 w 2418736"/>
                <a:gd name="connsiteY32" fmla="*/ 958645 h 1519084"/>
                <a:gd name="connsiteX33" fmla="*/ 2197510 w 2418736"/>
                <a:gd name="connsiteY33" fmla="*/ 870155 h 1519084"/>
                <a:gd name="connsiteX34" fmla="*/ 2212258 w 2418736"/>
                <a:gd name="connsiteY34" fmla="*/ 825910 h 1519084"/>
                <a:gd name="connsiteX35" fmla="*/ 2241755 w 2418736"/>
                <a:gd name="connsiteY35" fmla="*/ 781664 h 1519084"/>
                <a:gd name="connsiteX36" fmla="*/ 2300748 w 2418736"/>
                <a:gd name="connsiteY36" fmla="*/ 604684 h 1519084"/>
                <a:gd name="connsiteX37" fmla="*/ 2330245 w 2418736"/>
                <a:gd name="connsiteY37" fmla="*/ 516193 h 1519084"/>
                <a:gd name="connsiteX38" fmla="*/ 2344994 w 2418736"/>
                <a:gd name="connsiteY38" fmla="*/ 457200 h 1519084"/>
                <a:gd name="connsiteX39" fmla="*/ 2359742 w 2418736"/>
                <a:gd name="connsiteY39" fmla="*/ 412955 h 1519084"/>
                <a:gd name="connsiteX40" fmla="*/ 2389239 w 2418736"/>
                <a:gd name="connsiteY40" fmla="*/ 294968 h 1519084"/>
                <a:gd name="connsiteX41" fmla="*/ 2403987 w 2418736"/>
                <a:gd name="connsiteY41" fmla="*/ 117987 h 1519084"/>
                <a:gd name="connsiteX42" fmla="*/ 2418736 w 2418736"/>
                <a:gd name="connsiteY42" fmla="*/ 14748 h 1519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18736" h="1519084">
                  <a:moveTo>
                    <a:pt x="0" y="0"/>
                  </a:moveTo>
                  <a:cubicBezTo>
                    <a:pt x="4954" y="29722"/>
                    <a:pt x="45251" y="283232"/>
                    <a:pt x="58994" y="324464"/>
                  </a:cubicBezTo>
                  <a:cubicBezTo>
                    <a:pt x="63910" y="339213"/>
                    <a:pt x="69972" y="353628"/>
                    <a:pt x="73742" y="368710"/>
                  </a:cubicBezTo>
                  <a:cubicBezTo>
                    <a:pt x="94793" y="452916"/>
                    <a:pt x="80528" y="425742"/>
                    <a:pt x="103239" y="501445"/>
                  </a:cubicBezTo>
                  <a:cubicBezTo>
                    <a:pt x="112173" y="531226"/>
                    <a:pt x="122904" y="560438"/>
                    <a:pt x="132736" y="589935"/>
                  </a:cubicBezTo>
                  <a:cubicBezTo>
                    <a:pt x="149284" y="639578"/>
                    <a:pt x="147818" y="642139"/>
                    <a:pt x="176981" y="693174"/>
                  </a:cubicBezTo>
                  <a:cubicBezTo>
                    <a:pt x="185775" y="708564"/>
                    <a:pt x="196646" y="722671"/>
                    <a:pt x="206478" y="737419"/>
                  </a:cubicBezTo>
                  <a:cubicBezTo>
                    <a:pt x="211394" y="752167"/>
                    <a:pt x="213676" y="768074"/>
                    <a:pt x="221226" y="781664"/>
                  </a:cubicBezTo>
                  <a:cubicBezTo>
                    <a:pt x="238442" y="812654"/>
                    <a:pt x="269008" y="836524"/>
                    <a:pt x="280219" y="870155"/>
                  </a:cubicBezTo>
                  <a:cubicBezTo>
                    <a:pt x="301564" y="934187"/>
                    <a:pt x="283975" y="903407"/>
                    <a:pt x="339213" y="958645"/>
                  </a:cubicBezTo>
                  <a:cubicBezTo>
                    <a:pt x="354601" y="1004811"/>
                    <a:pt x="355911" y="1024288"/>
                    <a:pt x="398207" y="1061884"/>
                  </a:cubicBezTo>
                  <a:cubicBezTo>
                    <a:pt x="424703" y="1085436"/>
                    <a:pt x="486697" y="1120877"/>
                    <a:pt x="486697" y="1120877"/>
                  </a:cubicBezTo>
                  <a:cubicBezTo>
                    <a:pt x="496529" y="1135625"/>
                    <a:pt x="504418" y="1151874"/>
                    <a:pt x="516194" y="1165122"/>
                  </a:cubicBezTo>
                  <a:cubicBezTo>
                    <a:pt x="543908" y="1196300"/>
                    <a:pt x="579655" y="1220241"/>
                    <a:pt x="604684" y="1253613"/>
                  </a:cubicBezTo>
                  <a:cubicBezTo>
                    <a:pt x="659140" y="1326221"/>
                    <a:pt x="633802" y="1303907"/>
                    <a:pt x="707923" y="1356851"/>
                  </a:cubicBezTo>
                  <a:cubicBezTo>
                    <a:pt x="722347" y="1367154"/>
                    <a:pt x="735876" y="1379365"/>
                    <a:pt x="752168" y="1386348"/>
                  </a:cubicBezTo>
                  <a:cubicBezTo>
                    <a:pt x="770799" y="1394333"/>
                    <a:pt x="791746" y="1395273"/>
                    <a:pt x="811161" y="1401097"/>
                  </a:cubicBezTo>
                  <a:cubicBezTo>
                    <a:pt x="840942" y="1410031"/>
                    <a:pt x="869163" y="1424495"/>
                    <a:pt x="899652" y="1430593"/>
                  </a:cubicBezTo>
                  <a:cubicBezTo>
                    <a:pt x="924233" y="1435509"/>
                    <a:pt x="949384" y="1438139"/>
                    <a:pt x="973394" y="1445342"/>
                  </a:cubicBezTo>
                  <a:cubicBezTo>
                    <a:pt x="998752" y="1452949"/>
                    <a:pt x="1021230" y="1469385"/>
                    <a:pt x="1047136" y="1474839"/>
                  </a:cubicBezTo>
                  <a:cubicBezTo>
                    <a:pt x="1115169" y="1489162"/>
                    <a:pt x="1185439" y="1490700"/>
                    <a:pt x="1253613" y="1504335"/>
                  </a:cubicBezTo>
                  <a:lnTo>
                    <a:pt x="1327355" y="1519084"/>
                  </a:lnTo>
                  <a:cubicBezTo>
                    <a:pt x="1361338" y="1513420"/>
                    <a:pt x="1423785" y="1507739"/>
                    <a:pt x="1460090" y="1489587"/>
                  </a:cubicBezTo>
                  <a:cubicBezTo>
                    <a:pt x="1475944" y="1481660"/>
                    <a:pt x="1487678" y="1466148"/>
                    <a:pt x="1504336" y="1460090"/>
                  </a:cubicBezTo>
                  <a:cubicBezTo>
                    <a:pt x="1620216" y="1417952"/>
                    <a:pt x="1598773" y="1452686"/>
                    <a:pt x="1681316" y="1401097"/>
                  </a:cubicBezTo>
                  <a:cubicBezTo>
                    <a:pt x="1694733" y="1392711"/>
                    <a:pt x="1762948" y="1336958"/>
                    <a:pt x="1784555" y="1327355"/>
                  </a:cubicBezTo>
                  <a:cubicBezTo>
                    <a:pt x="1812967" y="1314727"/>
                    <a:pt x="1873045" y="1297858"/>
                    <a:pt x="1873045" y="1297858"/>
                  </a:cubicBezTo>
                  <a:cubicBezTo>
                    <a:pt x="1892710" y="1283110"/>
                    <a:pt x="1913376" y="1269610"/>
                    <a:pt x="1932039" y="1253613"/>
                  </a:cubicBezTo>
                  <a:cubicBezTo>
                    <a:pt x="1947875" y="1240039"/>
                    <a:pt x="1960261" y="1222721"/>
                    <a:pt x="1976284" y="1209368"/>
                  </a:cubicBezTo>
                  <a:cubicBezTo>
                    <a:pt x="1989901" y="1198020"/>
                    <a:pt x="2006912" y="1191219"/>
                    <a:pt x="2020529" y="1179871"/>
                  </a:cubicBezTo>
                  <a:cubicBezTo>
                    <a:pt x="2063113" y="1144384"/>
                    <a:pt x="2065268" y="1134886"/>
                    <a:pt x="2094271" y="1091381"/>
                  </a:cubicBezTo>
                  <a:cubicBezTo>
                    <a:pt x="2099187" y="1076632"/>
                    <a:pt x="2101469" y="1060725"/>
                    <a:pt x="2109019" y="1047135"/>
                  </a:cubicBezTo>
                  <a:cubicBezTo>
                    <a:pt x="2126235" y="1016145"/>
                    <a:pt x="2168013" y="958645"/>
                    <a:pt x="2168013" y="958645"/>
                  </a:cubicBezTo>
                  <a:lnTo>
                    <a:pt x="2197510" y="870155"/>
                  </a:lnTo>
                  <a:cubicBezTo>
                    <a:pt x="2202426" y="855407"/>
                    <a:pt x="2203635" y="838845"/>
                    <a:pt x="2212258" y="825910"/>
                  </a:cubicBezTo>
                  <a:lnTo>
                    <a:pt x="2241755" y="781664"/>
                  </a:lnTo>
                  <a:lnTo>
                    <a:pt x="2300748" y="604684"/>
                  </a:lnTo>
                  <a:lnTo>
                    <a:pt x="2330245" y="516193"/>
                  </a:lnTo>
                  <a:cubicBezTo>
                    <a:pt x="2335161" y="496529"/>
                    <a:pt x="2339425" y="476690"/>
                    <a:pt x="2344994" y="457200"/>
                  </a:cubicBezTo>
                  <a:cubicBezTo>
                    <a:pt x="2349265" y="442252"/>
                    <a:pt x="2355652" y="427953"/>
                    <a:pt x="2359742" y="412955"/>
                  </a:cubicBezTo>
                  <a:cubicBezTo>
                    <a:pt x="2370409" y="373844"/>
                    <a:pt x="2389239" y="294968"/>
                    <a:pt x="2389239" y="294968"/>
                  </a:cubicBezTo>
                  <a:cubicBezTo>
                    <a:pt x="2394155" y="235974"/>
                    <a:pt x="2397790" y="176860"/>
                    <a:pt x="2403987" y="117987"/>
                  </a:cubicBezTo>
                  <a:cubicBezTo>
                    <a:pt x="2407626" y="83416"/>
                    <a:pt x="2418736" y="14748"/>
                    <a:pt x="2418736" y="147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53432" y="5024735"/>
              <a:ext cx="218768" cy="2335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72000" y="5405735"/>
              <a:ext cx="2819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81800" y="48723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C=1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572000" y="3272135"/>
              <a:ext cx="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44064" y="3500735"/>
              <a:ext cx="970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5253335"/>
              <a:ext cx="218768" cy="2335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4064" y="5634335"/>
              <a:ext cx="1885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C=0.1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229532" y="5288977"/>
              <a:ext cx="218768" cy="23351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9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visualization from </a:t>
            </a:r>
            <a:r>
              <a:rPr lang="en-US" dirty="0" err="1" smtClean="0"/>
              <a:t>Coursera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class.coursera.org/ml-003/lecture/72</a:t>
            </a:r>
            <a:endParaRPr lang="en-US" dirty="0" smtClean="0"/>
          </a:p>
          <a:p>
            <a:r>
              <a:rPr lang="en-US" dirty="0" smtClean="0"/>
              <a:t>07:13-9:00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7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trick in 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85800" y="1524000"/>
            <a:ext cx="79248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data are not linearly separable</a:t>
            </a:r>
          </a:p>
          <a:p>
            <a:r>
              <a:rPr lang="en-US" dirty="0"/>
              <a:t>But they are linearly separable in higher-dimensional space</a:t>
            </a:r>
          </a:p>
          <a:p>
            <a:r>
              <a:rPr lang="en-US" dirty="0" smtClean="0"/>
              <a:t>Map the data to higher dimensional space, so that inseparable problems become separable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14" y="3886507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367" y="388620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4192076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64" y="4933313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53" y="4933313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3" y="4430201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3582144" y="4648969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54164" y="4206056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46570" y="4529906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63830" y="4361314"/>
            <a:ext cx="228600" cy="23812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254056" y="4087432"/>
            <a:ext cx="1045111" cy="914400"/>
          </a:xfrm>
          <a:custGeom>
            <a:avLst/>
            <a:gdLst>
              <a:gd name="connsiteX0" fmla="*/ 12724 w 1045111"/>
              <a:gd name="connsiteY0" fmla="*/ 353961 h 914400"/>
              <a:gd name="connsiteX1" fmla="*/ 71717 w 1045111"/>
              <a:gd name="connsiteY1" fmla="*/ 235974 h 914400"/>
              <a:gd name="connsiteX2" fmla="*/ 115962 w 1045111"/>
              <a:gd name="connsiteY2" fmla="*/ 191729 h 914400"/>
              <a:gd name="connsiteX3" fmla="*/ 174956 w 1045111"/>
              <a:gd name="connsiteY3" fmla="*/ 176980 h 914400"/>
              <a:gd name="connsiteX4" fmla="*/ 233950 w 1045111"/>
              <a:gd name="connsiteY4" fmla="*/ 147483 h 914400"/>
              <a:gd name="connsiteX5" fmla="*/ 322440 w 1045111"/>
              <a:gd name="connsiteY5" fmla="*/ 117987 h 914400"/>
              <a:gd name="connsiteX6" fmla="*/ 366685 w 1045111"/>
              <a:gd name="connsiteY6" fmla="*/ 103238 h 914400"/>
              <a:gd name="connsiteX7" fmla="*/ 573162 w 1045111"/>
              <a:gd name="connsiteY7" fmla="*/ 73741 h 914400"/>
              <a:gd name="connsiteX8" fmla="*/ 617408 w 1045111"/>
              <a:gd name="connsiteY8" fmla="*/ 58993 h 914400"/>
              <a:gd name="connsiteX9" fmla="*/ 705898 w 1045111"/>
              <a:gd name="connsiteY9" fmla="*/ 0 h 914400"/>
              <a:gd name="connsiteX10" fmla="*/ 794388 w 1045111"/>
              <a:gd name="connsiteY10" fmla="*/ 44245 h 914400"/>
              <a:gd name="connsiteX11" fmla="*/ 838633 w 1045111"/>
              <a:gd name="connsiteY11" fmla="*/ 88490 h 914400"/>
              <a:gd name="connsiteX12" fmla="*/ 897627 w 1045111"/>
              <a:gd name="connsiteY12" fmla="*/ 117987 h 914400"/>
              <a:gd name="connsiteX13" fmla="*/ 956621 w 1045111"/>
              <a:gd name="connsiteY13" fmla="*/ 206477 h 914400"/>
              <a:gd name="connsiteX14" fmla="*/ 1000866 w 1045111"/>
              <a:gd name="connsiteY14" fmla="*/ 294967 h 914400"/>
              <a:gd name="connsiteX15" fmla="*/ 1015614 w 1045111"/>
              <a:gd name="connsiteY15" fmla="*/ 339212 h 914400"/>
              <a:gd name="connsiteX16" fmla="*/ 1030362 w 1045111"/>
              <a:gd name="connsiteY16" fmla="*/ 427703 h 914400"/>
              <a:gd name="connsiteX17" fmla="*/ 1045111 w 1045111"/>
              <a:gd name="connsiteY17" fmla="*/ 486696 h 914400"/>
              <a:gd name="connsiteX18" fmla="*/ 1000866 w 1045111"/>
              <a:gd name="connsiteY18" fmla="*/ 707922 h 914400"/>
              <a:gd name="connsiteX19" fmla="*/ 912375 w 1045111"/>
              <a:gd name="connsiteY19" fmla="*/ 766916 h 914400"/>
              <a:gd name="connsiteX20" fmla="*/ 868130 w 1045111"/>
              <a:gd name="connsiteY20" fmla="*/ 796412 h 914400"/>
              <a:gd name="connsiteX21" fmla="*/ 779640 w 1045111"/>
              <a:gd name="connsiteY21" fmla="*/ 825909 h 914400"/>
              <a:gd name="connsiteX22" fmla="*/ 646904 w 1045111"/>
              <a:gd name="connsiteY22" fmla="*/ 899651 h 914400"/>
              <a:gd name="connsiteX23" fmla="*/ 558414 w 1045111"/>
              <a:gd name="connsiteY23" fmla="*/ 914400 h 914400"/>
              <a:gd name="connsiteX24" fmla="*/ 366685 w 1045111"/>
              <a:gd name="connsiteY24" fmla="*/ 884903 h 914400"/>
              <a:gd name="connsiteX25" fmla="*/ 278195 w 1045111"/>
              <a:gd name="connsiteY25" fmla="*/ 840658 h 914400"/>
              <a:gd name="connsiteX26" fmla="*/ 174956 w 1045111"/>
              <a:gd name="connsiteY26" fmla="*/ 811161 h 914400"/>
              <a:gd name="connsiteX27" fmla="*/ 130711 w 1045111"/>
              <a:gd name="connsiteY27" fmla="*/ 796412 h 914400"/>
              <a:gd name="connsiteX28" fmla="*/ 115962 w 1045111"/>
              <a:gd name="connsiteY28" fmla="*/ 752167 h 914400"/>
              <a:gd name="connsiteX29" fmla="*/ 56969 w 1045111"/>
              <a:gd name="connsiteY29" fmla="*/ 663677 h 914400"/>
              <a:gd name="connsiteX30" fmla="*/ 12724 w 1045111"/>
              <a:gd name="connsiteY30" fmla="*/ 516193 h 914400"/>
              <a:gd name="connsiteX31" fmla="*/ 42221 w 1045111"/>
              <a:gd name="connsiteY31" fmla="*/ 309716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45111" h="914400">
                <a:moveTo>
                  <a:pt x="12724" y="353961"/>
                </a:moveTo>
                <a:cubicBezTo>
                  <a:pt x="33574" y="301835"/>
                  <a:pt x="37733" y="276756"/>
                  <a:pt x="71717" y="235974"/>
                </a:cubicBezTo>
                <a:cubicBezTo>
                  <a:pt x="85069" y="219951"/>
                  <a:pt x="97853" y="202077"/>
                  <a:pt x="115962" y="191729"/>
                </a:cubicBezTo>
                <a:cubicBezTo>
                  <a:pt x="133561" y="181672"/>
                  <a:pt x="155977" y="184097"/>
                  <a:pt x="174956" y="176980"/>
                </a:cubicBezTo>
                <a:cubicBezTo>
                  <a:pt x="195542" y="169260"/>
                  <a:pt x="213537" y="155648"/>
                  <a:pt x="233950" y="147483"/>
                </a:cubicBezTo>
                <a:cubicBezTo>
                  <a:pt x="262818" y="135936"/>
                  <a:pt x="292943" y="127819"/>
                  <a:pt x="322440" y="117987"/>
                </a:cubicBezTo>
                <a:cubicBezTo>
                  <a:pt x="337188" y="113071"/>
                  <a:pt x="351295" y="105437"/>
                  <a:pt x="366685" y="103238"/>
                </a:cubicBezTo>
                <a:lnTo>
                  <a:pt x="573162" y="73741"/>
                </a:lnTo>
                <a:cubicBezTo>
                  <a:pt x="587911" y="68825"/>
                  <a:pt x="604473" y="67616"/>
                  <a:pt x="617408" y="58993"/>
                </a:cubicBezTo>
                <a:cubicBezTo>
                  <a:pt x="727886" y="-14658"/>
                  <a:pt x="600692" y="35068"/>
                  <a:pt x="705898" y="0"/>
                </a:cubicBezTo>
                <a:cubicBezTo>
                  <a:pt x="750243" y="14781"/>
                  <a:pt x="756267" y="12477"/>
                  <a:pt x="794388" y="44245"/>
                </a:cubicBezTo>
                <a:cubicBezTo>
                  <a:pt x="810411" y="57598"/>
                  <a:pt x="821661" y="76367"/>
                  <a:pt x="838633" y="88490"/>
                </a:cubicBezTo>
                <a:cubicBezTo>
                  <a:pt x="856524" y="101269"/>
                  <a:pt x="877962" y="108155"/>
                  <a:pt x="897627" y="117987"/>
                </a:cubicBezTo>
                <a:cubicBezTo>
                  <a:pt x="917292" y="147484"/>
                  <a:pt x="945411" y="172845"/>
                  <a:pt x="956621" y="206477"/>
                </a:cubicBezTo>
                <a:cubicBezTo>
                  <a:pt x="976974" y="267538"/>
                  <a:pt x="962746" y="237787"/>
                  <a:pt x="1000866" y="294967"/>
                </a:cubicBezTo>
                <a:cubicBezTo>
                  <a:pt x="1005782" y="309715"/>
                  <a:pt x="1012242" y="324036"/>
                  <a:pt x="1015614" y="339212"/>
                </a:cubicBezTo>
                <a:cubicBezTo>
                  <a:pt x="1022101" y="368404"/>
                  <a:pt x="1024497" y="398380"/>
                  <a:pt x="1030362" y="427703"/>
                </a:cubicBezTo>
                <a:cubicBezTo>
                  <a:pt x="1034337" y="447579"/>
                  <a:pt x="1040195" y="467032"/>
                  <a:pt x="1045111" y="486696"/>
                </a:cubicBezTo>
                <a:cubicBezTo>
                  <a:pt x="1040586" y="540989"/>
                  <a:pt x="1059697" y="656445"/>
                  <a:pt x="1000866" y="707922"/>
                </a:cubicBezTo>
                <a:cubicBezTo>
                  <a:pt x="974186" y="731267"/>
                  <a:pt x="941872" y="747251"/>
                  <a:pt x="912375" y="766916"/>
                </a:cubicBezTo>
                <a:cubicBezTo>
                  <a:pt x="897627" y="776748"/>
                  <a:pt x="884946" y="790807"/>
                  <a:pt x="868130" y="796412"/>
                </a:cubicBezTo>
                <a:lnTo>
                  <a:pt x="779640" y="825909"/>
                </a:lnTo>
                <a:cubicBezTo>
                  <a:pt x="722604" y="863933"/>
                  <a:pt x="705315" y="886671"/>
                  <a:pt x="646904" y="899651"/>
                </a:cubicBezTo>
                <a:cubicBezTo>
                  <a:pt x="617713" y="906138"/>
                  <a:pt x="587911" y="909484"/>
                  <a:pt x="558414" y="914400"/>
                </a:cubicBezTo>
                <a:cubicBezTo>
                  <a:pt x="451450" y="902515"/>
                  <a:pt x="447960" y="908125"/>
                  <a:pt x="366685" y="884903"/>
                </a:cubicBezTo>
                <a:cubicBezTo>
                  <a:pt x="280194" y="860191"/>
                  <a:pt x="364370" y="883745"/>
                  <a:pt x="278195" y="840658"/>
                </a:cubicBezTo>
                <a:cubicBezTo>
                  <a:pt x="254614" y="828867"/>
                  <a:pt x="197017" y="817464"/>
                  <a:pt x="174956" y="811161"/>
                </a:cubicBezTo>
                <a:cubicBezTo>
                  <a:pt x="160008" y="806890"/>
                  <a:pt x="145459" y="801328"/>
                  <a:pt x="130711" y="796412"/>
                </a:cubicBezTo>
                <a:cubicBezTo>
                  <a:pt x="125795" y="781664"/>
                  <a:pt x="123512" y="765757"/>
                  <a:pt x="115962" y="752167"/>
                </a:cubicBezTo>
                <a:cubicBezTo>
                  <a:pt x="98746" y="721178"/>
                  <a:pt x="56969" y="663677"/>
                  <a:pt x="56969" y="663677"/>
                </a:cubicBezTo>
                <a:cubicBezTo>
                  <a:pt x="21062" y="555957"/>
                  <a:pt x="35013" y="605351"/>
                  <a:pt x="12724" y="516193"/>
                </a:cubicBezTo>
                <a:cubicBezTo>
                  <a:pt x="27822" y="304812"/>
                  <a:pt x="-41529" y="309716"/>
                  <a:pt x="42221" y="3097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648200"/>
          </a:xfrm>
        </p:spPr>
        <p:txBody>
          <a:bodyPr/>
          <a:lstStyle/>
          <a:p>
            <a:r>
              <a:rPr lang="en-US" dirty="0" smtClean="0"/>
              <a:t>SVM algorithm maximizes the margin between the two separating </a:t>
            </a:r>
            <a:r>
              <a:rPr lang="en-US" dirty="0" err="1" smtClean="0"/>
              <a:t>hyperplanes</a:t>
            </a:r>
            <a:r>
              <a:rPr lang="en-US" dirty="0" smtClean="0"/>
              <a:t> by finding the maximum of the functional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Subject to the constraints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1143000" y="2590800"/>
          <a:ext cx="65484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7" name="Equation" r:id="rId3" imgW="2641600" imgH="444500" progId="Equation.3">
                  <p:embed/>
                </p:oleObj>
              </mc:Choice>
              <mc:Fallback>
                <p:oleObj name="Equation" r:id="rId3" imgW="2641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654843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143000" y="4495800"/>
          <a:ext cx="5562600" cy="1257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8" name="Equation" r:id="rId5" imgW="1892300" imgH="431800" progId="Equation.3">
                  <p:embed/>
                </p:oleObj>
              </mc:Choice>
              <mc:Fallback>
                <p:oleObj name="Equation" r:id="rId5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5562600" cy="1257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6248400" y="2819400"/>
            <a:ext cx="17526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3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50EEBF-996E-4196-8843-D9BFBF7F5CCC}" type="slidenum">
              <a:rPr lang="en-US"/>
              <a:pPr/>
              <a:t>37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SVM</a:t>
            </a:r>
            <a:r>
              <a:rPr lang="en-US" smtClean="0">
                <a:latin typeface="Tahoma" charset="0"/>
              </a:rPr>
              <a:t>—</a:t>
            </a:r>
            <a:r>
              <a:rPr lang="en-US" smtClean="0"/>
              <a:t>Kernel functions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1000" y="12954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Linear kernel: K(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="1" baseline="-25000" dirty="0" err="1"/>
              <a:t>j</a:t>
            </a:r>
            <a:r>
              <a:rPr lang="en-US" dirty="0"/>
              <a:t>) =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 ∙ </a:t>
            </a:r>
            <a:r>
              <a:rPr lang="en-US" b="1" dirty="0" err="1"/>
              <a:t>X</a:t>
            </a:r>
            <a:r>
              <a:rPr lang="en-US" b="1" baseline="-25000" dirty="0" err="1"/>
              <a:t>j</a:t>
            </a:r>
            <a:r>
              <a:rPr lang="en-US" dirty="0"/>
              <a:t> </a:t>
            </a:r>
            <a:r>
              <a:rPr lang="en-US" dirty="0" smtClean="0"/>
              <a:t>(cosine similarity)</a:t>
            </a:r>
            <a:endParaRPr lang="el-GR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Higher rank kernels: </a:t>
            </a:r>
            <a:r>
              <a:rPr lang="en-US" dirty="0"/>
              <a:t>i</a:t>
            </a:r>
            <a:r>
              <a:rPr lang="en-US" dirty="0" smtClean="0"/>
              <a:t>nstead </a:t>
            </a:r>
            <a:r>
              <a:rPr lang="en-US" dirty="0"/>
              <a:t>of computing on the transformed data tuples, it is mathematically equivalent to instead applying a kernel function K(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="1" baseline="-25000" dirty="0" err="1"/>
              <a:t>j</a:t>
            </a:r>
            <a:r>
              <a:rPr lang="en-US" dirty="0"/>
              <a:t>) to the original data, </a:t>
            </a:r>
            <a:br>
              <a:rPr lang="en-US" dirty="0"/>
            </a:br>
            <a:r>
              <a:rPr lang="en-US" dirty="0" smtClean="0"/>
              <a:t>i.e</a:t>
            </a:r>
            <a:r>
              <a:rPr lang="en-US" dirty="0"/>
              <a:t>., K(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, </a:t>
            </a:r>
            <a:r>
              <a:rPr lang="en-US" b="1" dirty="0" err="1"/>
              <a:t>X</a:t>
            </a:r>
            <a:r>
              <a:rPr lang="en-US" b="1" baseline="-25000" dirty="0" err="1"/>
              <a:t>j</a:t>
            </a:r>
            <a:r>
              <a:rPr lang="en-US" dirty="0"/>
              <a:t>) = </a:t>
            </a:r>
            <a:r>
              <a:rPr lang="el-GR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b="1" baseline="-25000" dirty="0"/>
              <a:t>i</a:t>
            </a:r>
            <a:r>
              <a:rPr lang="en-US" dirty="0"/>
              <a:t>) </a:t>
            </a:r>
            <a:r>
              <a:rPr lang="el-GR" dirty="0"/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b="1" baseline="-25000" dirty="0" err="1"/>
              <a:t>j</a:t>
            </a:r>
            <a:r>
              <a:rPr lang="en-US" dirty="0"/>
              <a:t>) </a:t>
            </a:r>
            <a:endParaRPr lang="en-US" dirty="0" smtClean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Typical </a:t>
            </a:r>
            <a:r>
              <a:rPr lang="en-US" dirty="0"/>
              <a:t>Kernel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41518"/>
            <a:ext cx="8763000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5651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 binary classification to multi-class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/>
              <a:t> </a:t>
            </a:r>
            <a:r>
              <a:rPr lang="en-US" dirty="0" smtClean="0"/>
              <a:t>classes, e.g.</a:t>
            </a:r>
          </a:p>
          <a:p>
            <a:pPr lvl="1"/>
            <a:r>
              <a:rPr lang="en-US" dirty="0" smtClean="0"/>
              <a:t>Sentiment = {</a:t>
            </a:r>
            <a:r>
              <a:rPr lang="en-US" dirty="0" smtClean="0"/>
              <a:t>positive, negative, neutral, no opinion}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One-vs-one</a:t>
            </a:r>
            <a:r>
              <a:rPr lang="en-US" dirty="0" smtClean="0"/>
              <a:t> (pairwise) strategy: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n(n-1)/2</a:t>
            </a:r>
            <a:r>
              <a:rPr lang="en-US" dirty="0" smtClean="0"/>
              <a:t> classifiers: </a:t>
            </a:r>
            <a:r>
              <a:rPr lang="en-US" dirty="0" err="1" smtClean="0"/>
              <a:t>pos|neg</a:t>
            </a:r>
            <a:r>
              <a:rPr lang="en-US" dirty="0" smtClean="0"/>
              <a:t>, </a:t>
            </a:r>
            <a:r>
              <a:rPr lang="en-US" dirty="0" err="1" smtClean="0"/>
              <a:t>pos|neu</a:t>
            </a:r>
            <a:r>
              <a:rPr lang="en-US" dirty="0" smtClean="0"/>
              <a:t>, </a:t>
            </a:r>
            <a:r>
              <a:rPr lang="en-US" dirty="0" err="1" smtClean="0"/>
              <a:t>pos|np</a:t>
            </a:r>
            <a:r>
              <a:rPr lang="en-US" dirty="0" smtClean="0"/>
              <a:t>, </a:t>
            </a:r>
            <a:r>
              <a:rPr lang="en-US" dirty="0" err="1" smtClean="0"/>
              <a:t>neg|neu</a:t>
            </a:r>
            <a:r>
              <a:rPr lang="en-US" dirty="0" smtClean="0"/>
              <a:t>, </a:t>
            </a:r>
            <a:r>
              <a:rPr lang="en-US" dirty="0" err="1" smtClean="0"/>
              <a:t>neg|np</a:t>
            </a:r>
            <a:r>
              <a:rPr lang="en-US" dirty="0" smtClean="0"/>
              <a:t>, </a:t>
            </a:r>
            <a:r>
              <a:rPr lang="en-US" dirty="0" err="1" smtClean="0"/>
              <a:t>neu|np</a:t>
            </a:r>
            <a:endParaRPr lang="en-US" dirty="0" smtClean="0"/>
          </a:p>
          <a:p>
            <a:pPr lvl="1"/>
            <a:r>
              <a:rPr lang="en-US" dirty="0" smtClean="0"/>
              <a:t>Pick the most confident prediction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One-vs-all strategy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classifiers: positive or not, negative or not, neutral or not, np or not</a:t>
            </a:r>
          </a:p>
          <a:p>
            <a:pPr lvl="1"/>
            <a:r>
              <a:rPr lang="en-US" dirty="0" smtClean="0"/>
              <a:t>Pick the most confident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FCFA4-6EC7-4C88-A785-0722BF4C6C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SVMs Strength</a:t>
            </a:r>
            <a:endParaRPr lang="en-US" dirty="0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High </a:t>
            </a:r>
            <a:r>
              <a:rPr lang="en-US" dirty="0" smtClean="0"/>
              <a:t>tolerance to noisy data </a:t>
            </a:r>
          </a:p>
          <a:p>
            <a:pPr eaLnBrk="1" hangingPunct="1"/>
            <a:r>
              <a:rPr lang="en-US" dirty="0" smtClean="0"/>
              <a:t>Flexibility in data representation: well-suited for continuous- or discrete-valued inputs and outputs</a:t>
            </a:r>
          </a:p>
          <a:p>
            <a:pPr eaLnBrk="1" hangingPunct="1"/>
            <a:r>
              <a:rPr lang="en-US" dirty="0" smtClean="0"/>
              <a:t>Probabilistic prediction result</a:t>
            </a:r>
          </a:p>
          <a:p>
            <a:pPr eaLnBrk="1" hangingPunct="1"/>
            <a:r>
              <a:rPr lang="en-US" dirty="0" smtClean="0"/>
              <a:t>Scalability: successful on extremely large problems</a:t>
            </a:r>
          </a:p>
          <a:p>
            <a:pPr eaLnBrk="1" hangingPunct="1"/>
            <a:r>
              <a:rPr lang="en-US" dirty="0" smtClean="0"/>
              <a:t>Successful on a wide array of real-world data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766BD8-0BB3-4FE7-8489-A5C932505443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1447800"/>
          </a:xfrm>
        </p:spPr>
        <p:txBody>
          <a:bodyPr/>
          <a:lstStyle/>
          <a:p>
            <a:r>
              <a:rPr lang="en-US" dirty="0" smtClean="0"/>
              <a:t>Algorithms like decision tree and naïve Bayes will construct a learning model from training examples, and then apply the model for prediction on new test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14634" y="3149905"/>
            <a:ext cx="4267200" cy="3298825"/>
            <a:chOff x="384" y="1584"/>
            <a:chExt cx="2451" cy="1694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 b="1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 b="1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 b="1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400" b="1">
                <a:latin typeface="Arial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 b="1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400" b="1">
                <a:latin typeface="Arial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 b="1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400" b="1">
                <a:latin typeface="Arial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 b="1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400" b="1">
                <a:latin typeface="Arial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 b="1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>
                  <a:latin typeface="Arial" charset="0"/>
                </a:rPr>
                <a:t>Married</a:t>
              </a:r>
              <a:r>
                <a:rPr lang="en-US" sz="160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>
                  <a:latin typeface="Arial" charset="0"/>
                </a:rPr>
                <a:t>Single, Divorced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>
                  <a:latin typeface="Arial" charset="0"/>
                </a:rPr>
                <a:t>&lt;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1600">
                  <a:latin typeface="Arial" charset="0"/>
                </a:rPr>
                <a:t>&gt;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073356"/>
              </p:ext>
            </p:extLst>
          </p:nvPr>
        </p:nvGraphicFramePr>
        <p:xfrm>
          <a:off x="4742339" y="25908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4" name="Visio" r:id="rId3" imgW="9070553" imgH="5536878" progId="Visio.Drawing.11">
                  <p:embed/>
                </p:oleObj>
              </mc:Choice>
              <mc:Fallback>
                <p:oleObj name="Visio" r:id="rId3" imgW="9070553" imgH="553687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18478" r="26086"/>
                      <a:stretch>
                        <a:fillRect/>
                      </a:stretch>
                    </p:blipFill>
                    <p:spPr bwMode="auto">
                      <a:xfrm>
                        <a:off x="4742339" y="2590800"/>
                        <a:ext cx="3886200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40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output of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447800"/>
            <a:ext cx="7150100" cy="45422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197024"/>
            <a:ext cx="8458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Platt, J. (1999). Probabilistic outputs for support vector machines and comparisons to regularized likelihood methods. Advances in large margin classifiers, 10(3), 61-74.</a:t>
            </a:r>
          </a:p>
        </p:txBody>
      </p:sp>
    </p:spTree>
    <p:extLst>
      <p:ext uri="{BB962C8B-B14F-4D97-AF65-F5344CB8AC3E}">
        <p14:creationId xmlns:p14="http://schemas.microsoft.com/office/powerpoint/2010/main" val="1179106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SVMs 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Require </a:t>
            </a:r>
            <a:r>
              <a:rPr lang="en-US" dirty="0"/>
              <a:t>a number of parameters for each kernel type</a:t>
            </a:r>
          </a:p>
          <a:p>
            <a:pPr eaLnBrk="1" hangingPunct="1"/>
            <a:r>
              <a:rPr lang="en-US" dirty="0"/>
              <a:t>Interpretability</a:t>
            </a:r>
          </a:p>
          <a:p>
            <a:pPr lvl="1" eaLnBrk="1" hangingPunct="1"/>
            <a:r>
              <a:rPr lang="en-US" dirty="0"/>
              <a:t>Easy interpretation for linear kernel</a:t>
            </a:r>
          </a:p>
          <a:p>
            <a:pPr lvl="1" eaLnBrk="1" hangingPunct="1"/>
            <a:r>
              <a:rPr lang="en-US" dirty="0"/>
              <a:t>Difficult to interpret the model generated by nonlinear kernels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 Methods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 a set of classifiers from the training data</a:t>
            </a:r>
          </a:p>
          <a:p>
            <a:endParaRPr lang="en-US"/>
          </a:p>
          <a:p>
            <a:r>
              <a:rPr lang="en-US"/>
              <a:t>Predict class label of previously unseen records by aggregating predictions made by multiple classifiers</a:t>
            </a:r>
          </a:p>
        </p:txBody>
      </p:sp>
    </p:spTree>
    <p:extLst>
      <p:ext uri="{BB962C8B-B14F-4D97-AF65-F5344CB8AC3E}">
        <p14:creationId xmlns:p14="http://schemas.microsoft.com/office/powerpoint/2010/main" val="277892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5FFC1A-F87F-4A2F-B782-EEDADF7F9DF5}" type="slidenum">
              <a:rPr lang="en-US"/>
              <a:pPr/>
              <a:t>43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Idea</a:t>
            </a:r>
          </a:p>
        </p:txBody>
      </p:sp>
      <p:graphicFrame>
        <p:nvGraphicFramePr>
          <p:cNvPr id="532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63663" y="1524000"/>
          <a:ext cx="65690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8" name="Visio" r:id="rId3" imgW="9740951" imgH="7320219" progId="Visio.Drawing.11">
                  <p:embed/>
                </p:oleObj>
              </mc:Choice>
              <mc:Fallback>
                <p:oleObj name="Visio" r:id="rId3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524000"/>
                        <a:ext cx="656907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46F78-6C32-4FA7-A41C-541715522D58}" type="slidenum">
              <a:rPr lang="en-US"/>
              <a:pPr/>
              <a:t>44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smtClean="0"/>
              <a:t>ensemble</a:t>
            </a:r>
            <a:r>
              <a:rPr lang="en-US" dirty="0" smtClean="0"/>
              <a:t> </a:t>
            </a:r>
            <a:r>
              <a:rPr lang="en-US" dirty="0" smtClean="0"/>
              <a:t>work?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there are 25 base classifiers</a:t>
            </a:r>
          </a:p>
          <a:p>
            <a:pPr lvl="1"/>
            <a:r>
              <a:rPr lang="en-US" dirty="0" smtClean="0"/>
              <a:t>Each classifier has error rate, </a:t>
            </a:r>
            <a:r>
              <a:rPr lang="en-US" dirty="0" smtClean="0">
                <a:sym typeface="Symbol" charset="2"/>
              </a:rPr>
              <a:t></a:t>
            </a:r>
            <a:r>
              <a:rPr lang="en-US" dirty="0" smtClean="0"/>
              <a:t> = 0.35 (weak learner)</a:t>
            </a:r>
          </a:p>
          <a:p>
            <a:pPr lvl="1"/>
            <a:r>
              <a:rPr lang="en-US" dirty="0" smtClean="0"/>
              <a:t>Assume classifiers are independent</a:t>
            </a:r>
          </a:p>
          <a:p>
            <a:pPr lvl="1"/>
            <a:r>
              <a:rPr lang="en-US" dirty="0" smtClean="0"/>
              <a:t>Use majority voting to combine results, so ensemble makes a wrong prediction only if over half of the base classifiers are wrong</a:t>
            </a:r>
          </a:p>
          <a:p>
            <a:pPr lvl="1"/>
            <a:r>
              <a:rPr lang="en-US" dirty="0" smtClean="0"/>
              <a:t>Probability that the ensemble classifier makes a wrong prediction: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Error rate is reduced from .35 to .06</a:t>
            </a:r>
          </a:p>
          <a:p>
            <a:pPr lvl="1"/>
            <a:r>
              <a:rPr lang="en-US" dirty="0" smtClean="0"/>
              <a:t>In practice, the base classifiers may not be totally independent for a reduction in error rate to occur</a:t>
            </a:r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4114800"/>
          <a:ext cx="34845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Equation" r:id="rId4" imgW="1625400" imgH="457200" progId="Equation.3">
                  <p:embed/>
                </p:oleObj>
              </mc:Choice>
              <mc:Fallback>
                <p:oleObj name="Equation" r:id="rId4" imgW="1625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3484563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Bagging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Sampling with replacement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Build classifier on each bootstrap sample</a:t>
            </a:r>
          </a:p>
          <a:p>
            <a:endParaRPr lang="en-US"/>
          </a:p>
          <a:p>
            <a:r>
              <a:rPr lang="en-US"/>
              <a:t>Each sample has probability (1 – 1/n)</a:t>
            </a:r>
            <a:r>
              <a:rPr lang="en-US" baseline="30000"/>
              <a:t>n</a:t>
            </a:r>
            <a:r>
              <a:rPr lang="en-US"/>
              <a:t> of being selected</a:t>
            </a:r>
            <a:endParaRPr lang="en-US" baseline="30000"/>
          </a:p>
        </p:txBody>
      </p:sp>
      <p:pic>
        <p:nvPicPr>
          <p:cNvPr id="1100804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71713"/>
            <a:ext cx="7239000" cy="85248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7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</a:t>
            </a:r>
          </a:p>
        </p:txBody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/>
              <a:t>Initially, all N records are assigned equal weights</a:t>
            </a:r>
          </a:p>
          <a:p>
            <a:pPr lvl="1"/>
            <a:r>
              <a:rPr lang="en-US"/>
              <a:t>Unlike bagging, weights may change at the end of boosting round</a:t>
            </a:r>
          </a:p>
        </p:txBody>
      </p:sp>
    </p:spTree>
    <p:extLst>
      <p:ext uri="{BB962C8B-B14F-4D97-AF65-F5344CB8AC3E}">
        <p14:creationId xmlns:p14="http://schemas.microsoft.com/office/powerpoint/2010/main" val="386236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Boosting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Records that are wrongly classified will have their weights increased</a:t>
            </a:r>
          </a:p>
          <a:p>
            <a:r>
              <a:rPr lang="en-US"/>
              <a:t>Records that are classified correctly will have their weights decreased</a:t>
            </a:r>
          </a:p>
        </p:txBody>
      </p:sp>
      <p:pic>
        <p:nvPicPr>
          <p:cNvPr id="1102852" name="Picture 4"/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94100"/>
            <a:ext cx="8077200" cy="9525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02853" name="Oval 5"/>
          <p:cNvSpPr>
            <a:spLocks noChangeArrowheads="1"/>
          </p:cNvSpPr>
          <p:nvPr/>
        </p:nvSpPr>
        <p:spPr bwMode="auto">
          <a:xfrm>
            <a:off x="27432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2854" name="Oval 6"/>
          <p:cNvSpPr>
            <a:spLocks noChangeArrowheads="1"/>
          </p:cNvSpPr>
          <p:nvPr/>
        </p:nvSpPr>
        <p:spPr bwMode="auto">
          <a:xfrm>
            <a:off x="33528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2855" name="Oval 7"/>
          <p:cNvSpPr>
            <a:spLocks noChangeArrowheads="1"/>
          </p:cNvSpPr>
          <p:nvPr/>
        </p:nvSpPr>
        <p:spPr bwMode="auto">
          <a:xfrm>
            <a:off x="5105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2856" name="Oval 8"/>
          <p:cNvSpPr>
            <a:spLocks noChangeArrowheads="1"/>
          </p:cNvSpPr>
          <p:nvPr/>
        </p:nvSpPr>
        <p:spPr bwMode="auto">
          <a:xfrm>
            <a:off x="63246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2857" name="Oval 9"/>
          <p:cNvSpPr>
            <a:spLocks noChangeArrowheads="1"/>
          </p:cNvSpPr>
          <p:nvPr/>
        </p:nvSpPr>
        <p:spPr bwMode="auto">
          <a:xfrm>
            <a:off x="8153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2858" name="Text Box 10"/>
          <p:cNvSpPr txBox="1">
            <a:spLocks noChangeArrowheads="1"/>
          </p:cNvSpPr>
          <p:nvPr/>
        </p:nvSpPr>
        <p:spPr bwMode="auto">
          <a:xfrm>
            <a:off x="3429000" y="4813300"/>
            <a:ext cx="5029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0"/>
              <a:t> Example 4 is hard to classify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 b="0"/>
              <a:t> Its weight is increased, therefore it is more likely to be chosen again in subsequent rounds</a:t>
            </a:r>
          </a:p>
        </p:txBody>
      </p:sp>
    </p:spTree>
    <p:extLst>
      <p:ext uri="{BB962C8B-B14F-4D97-AF65-F5344CB8AC3E}">
        <p14:creationId xmlns:p14="http://schemas.microsoft.com/office/powerpoint/2010/main" val="207042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1300"/>
            <a:ext cx="589915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34200" y="1447800"/>
            <a:ext cx="1981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Randomly select subset of features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5486400" y="2047964"/>
            <a:ext cx="1447800" cy="85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400800" y="4648200"/>
            <a:ext cx="2514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with too many trees tends to </a:t>
            </a:r>
            <a:r>
              <a:rPr lang="en-US" dirty="0" err="1" smtClean="0"/>
              <a:t>overfit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 flipV="1">
            <a:off x="5562600" y="4724400"/>
            <a:ext cx="838200" cy="52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076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Weka the </a:t>
            </a:r>
            <a:r>
              <a:rPr lang="en-US" dirty="0" err="1" smtClean="0"/>
              <a:t>kNN</a:t>
            </a:r>
            <a:r>
              <a:rPr lang="en-US" dirty="0" smtClean="0"/>
              <a:t> algorithm is located at “lazy-&gt;</a:t>
            </a:r>
            <a:r>
              <a:rPr lang="en-US" dirty="0" err="1" smtClean="0"/>
              <a:t>ibk</a:t>
            </a:r>
            <a:r>
              <a:rPr lang="en-US" dirty="0" smtClean="0"/>
              <a:t>”. Report accuracy when k=1,3,5,7. Pick the best k value and then change the weighted distance strategy. Report if distance weighting helps or not.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17526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contrast, instance</a:t>
            </a:r>
            <a:r>
              <a:rPr lang="en-US" dirty="0" smtClean="0"/>
              <a:t>-based learning methods simply store the training examples without doing any calculations during training process, and classification/prediction is delayed until new examples are given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9161"/>
              </p:ext>
            </p:extLst>
          </p:nvPr>
        </p:nvGraphicFramePr>
        <p:xfrm>
          <a:off x="1260624" y="3124200"/>
          <a:ext cx="4759176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3" imgW="8424875" imgH="6279741" progId="Visio.Drawing.11">
                  <p:embed/>
                </p:oleObj>
              </mc:Choice>
              <mc:Fallback>
                <p:oleObj name="Visio" r:id="rId3" imgW="8424875" imgH="62797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624" y="3124200"/>
                        <a:ext cx="4759176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00" y="2819400"/>
            <a:ext cx="1308100" cy="996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200" y="35052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Lazy learner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 bwMode="auto">
          <a:xfrm flipV="1">
            <a:off x="4740975" y="3920699"/>
            <a:ext cx="669225" cy="240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6188775" y="3429000"/>
            <a:ext cx="669225" cy="240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029200" y="5715000"/>
            <a:ext cx="3505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calculations happen during prediction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572000" y="5638800"/>
            <a:ext cx="457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/>
              <a:t>weka</a:t>
            </a:r>
            <a:r>
              <a:rPr lang="en-US" dirty="0"/>
              <a:t> the SVM algorithm is located at “functions-&gt;SMO”. </a:t>
            </a:r>
            <a:r>
              <a:rPr lang="en-US" dirty="0" smtClean="0"/>
              <a:t>Report </a:t>
            </a:r>
            <a:r>
              <a:rPr lang="en-US" dirty="0"/>
              <a:t>and compare accuracies of the default kernel and RBF kernel. After picking the better kernel, tune C=1, 0.8, 0.5, 0.3, 0.1 Report accuracies and summarize if C tuning helps or not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 </a:t>
            </a:r>
            <a:r>
              <a:rPr lang="en-US" dirty="0" smtClean="0"/>
              <a:t>the number of trees = 5, 10, 25, 50, 100. Which </a:t>
            </a:r>
            <a:r>
              <a:rPr lang="en-US" dirty="0"/>
              <a:t>random forest is more likely to </a:t>
            </a:r>
            <a:r>
              <a:rPr lang="en-US" dirty="0" err="1" smtClean="0"/>
              <a:t>overfit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algorithm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algorithm performance on Titanic </a:t>
            </a:r>
            <a:r>
              <a:rPr lang="en-US" dirty="0" smtClean="0"/>
              <a:t>task. Which algorithm is the best? Why?</a:t>
            </a:r>
            <a:endParaRPr lang="en-US" dirty="0" smtClean="0"/>
          </a:p>
          <a:p>
            <a:pPr lvl="1"/>
            <a:r>
              <a:rPr lang="en-US" dirty="0" smtClean="0"/>
              <a:t>Same data preprocessing and 5-fold </a:t>
            </a:r>
            <a:r>
              <a:rPr lang="en-US" dirty="0" smtClean="0"/>
              <a:t>CV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(k-NN)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process:</a:t>
            </a:r>
          </a:p>
          <a:p>
            <a:pPr lvl="1"/>
            <a:r>
              <a:rPr lang="en-US" dirty="0" smtClean="0"/>
              <a:t>Read in all training examples</a:t>
            </a:r>
          </a:p>
          <a:p>
            <a:r>
              <a:rPr lang="en-US" dirty="0" smtClean="0"/>
              <a:t>Classification process:</a:t>
            </a:r>
          </a:p>
          <a:p>
            <a:pPr lvl="1"/>
            <a:r>
              <a:rPr lang="en-US" dirty="0" smtClean="0"/>
              <a:t>Given a test example, compare the similarity between the test example and all training examples, choose the majority-voted category label in the k nearest training examples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Classification…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Choosing the value of k:</a:t>
            </a:r>
          </a:p>
          <a:p>
            <a:pPr lvl="1"/>
            <a:r>
              <a:rPr lang="en-US" sz="2400"/>
              <a:t>If k is too small, sensitive to noise points</a:t>
            </a:r>
          </a:p>
          <a:p>
            <a:pPr lvl="1"/>
            <a:r>
              <a:rPr lang="en-US" sz="2400"/>
              <a:t>If k is too large, neighborhood may include points from other classes</a:t>
            </a:r>
          </a:p>
        </p:txBody>
      </p:sp>
      <p:graphicFrame>
        <p:nvGraphicFramePr>
          <p:cNvPr id="1059844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17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assumptions</a:t>
            </a:r>
            <a:r>
              <a:rPr lang="en-US" dirty="0"/>
              <a:t> </a:t>
            </a:r>
            <a:r>
              <a:rPr lang="en-US" dirty="0" smtClean="0"/>
              <a:t>made</a:t>
            </a:r>
          </a:p>
          <a:p>
            <a:pPr lvl="1"/>
            <a:r>
              <a:rPr lang="en-US" dirty="0" smtClean="0"/>
              <a:t>Remember the independence assumption in naïve Bayes</a:t>
            </a:r>
          </a:p>
          <a:p>
            <a:r>
              <a:rPr lang="en-US" dirty="0" smtClean="0"/>
              <a:t>Works well when the decision function to be learned is very complex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val 46"/>
          <p:cNvSpPr>
            <a:spLocks noChangeArrowheads="1"/>
          </p:cNvSpPr>
          <p:nvPr/>
        </p:nvSpPr>
        <p:spPr bwMode="auto">
          <a:xfrm>
            <a:off x="4800600" y="3892538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96000" y="4343400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" name="Oval 49"/>
          <p:cNvSpPr>
            <a:spLocks noChangeArrowheads="1"/>
          </p:cNvSpPr>
          <p:nvPr/>
        </p:nvSpPr>
        <p:spPr bwMode="auto">
          <a:xfrm>
            <a:off x="5461416" y="4121138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" name="Oval 50"/>
          <p:cNvSpPr>
            <a:spLocks noChangeArrowheads="1"/>
          </p:cNvSpPr>
          <p:nvPr/>
        </p:nvSpPr>
        <p:spPr bwMode="auto">
          <a:xfrm>
            <a:off x="5309016" y="4654538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9" name="Oval 58"/>
          <p:cNvSpPr>
            <a:spLocks noChangeArrowheads="1"/>
          </p:cNvSpPr>
          <p:nvPr/>
        </p:nvSpPr>
        <p:spPr bwMode="auto">
          <a:xfrm>
            <a:off x="5309016" y="35814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" name="Oval 46"/>
          <p:cNvSpPr>
            <a:spLocks noChangeArrowheads="1"/>
          </p:cNvSpPr>
          <p:nvPr/>
        </p:nvSpPr>
        <p:spPr bwMode="auto">
          <a:xfrm>
            <a:off x="4724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" name="Oval 46"/>
          <p:cNvSpPr>
            <a:spLocks noChangeArrowheads="1"/>
          </p:cNvSpPr>
          <p:nvPr/>
        </p:nvSpPr>
        <p:spPr bwMode="auto">
          <a:xfrm>
            <a:off x="5715000" y="365760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" name="Oval 46"/>
          <p:cNvSpPr>
            <a:spLocks noChangeArrowheads="1"/>
          </p:cNvSpPr>
          <p:nvPr/>
        </p:nvSpPr>
        <p:spPr bwMode="auto">
          <a:xfrm>
            <a:off x="5309016" y="3892538"/>
            <a:ext cx="228600" cy="228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3" name="Freeform 12"/>
          <p:cNvSpPr/>
          <p:nvPr/>
        </p:nvSpPr>
        <p:spPr bwMode="auto">
          <a:xfrm>
            <a:off x="4724400" y="3955774"/>
            <a:ext cx="1828800" cy="1229706"/>
          </a:xfrm>
          <a:custGeom>
            <a:avLst/>
            <a:gdLst>
              <a:gd name="connsiteX0" fmla="*/ 22346 w 1611304"/>
              <a:gd name="connsiteY0" fmla="*/ 1134728 h 1149626"/>
              <a:gd name="connsiteX1" fmla="*/ 112287 w 1611304"/>
              <a:gd name="connsiteY1" fmla="*/ 1074767 h 1149626"/>
              <a:gd name="connsiteX2" fmla="*/ 157258 w 1611304"/>
              <a:gd name="connsiteY2" fmla="*/ 1059777 h 1149626"/>
              <a:gd name="connsiteX3" fmla="*/ 202228 w 1611304"/>
              <a:gd name="connsiteY3" fmla="*/ 1029797 h 1149626"/>
              <a:gd name="connsiteX4" fmla="*/ 232209 w 1611304"/>
              <a:gd name="connsiteY4" fmla="*/ 999816 h 1149626"/>
              <a:gd name="connsiteX5" fmla="*/ 352130 w 1611304"/>
              <a:gd name="connsiteY5" fmla="*/ 909875 h 1149626"/>
              <a:gd name="connsiteX6" fmla="*/ 367120 w 1611304"/>
              <a:gd name="connsiteY6" fmla="*/ 849915 h 1149626"/>
              <a:gd name="connsiteX7" fmla="*/ 382110 w 1611304"/>
              <a:gd name="connsiteY7" fmla="*/ 729994 h 1149626"/>
              <a:gd name="connsiteX8" fmla="*/ 412090 w 1611304"/>
              <a:gd name="connsiteY8" fmla="*/ 640053 h 1149626"/>
              <a:gd name="connsiteX9" fmla="*/ 472051 w 1611304"/>
              <a:gd name="connsiteY9" fmla="*/ 190348 h 1149626"/>
              <a:gd name="connsiteX10" fmla="*/ 502031 w 1611304"/>
              <a:gd name="connsiteY10" fmla="*/ 160367 h 1149626"/>
              <a:gd name="connsiteX11" fmla="*/ 517022 w 1611304"/>
              <a:gd name="connsiteY11" fmla="*/ 55436 h 1149626"/>
              <a:gd name="connsiteX12" fmla="*/ 741874 w 1611304"/>
              <a:gd name="connsiteY12" fmla="*/ 85416 h 1149626"/>
              <a:gd name="connsiteX13" fmla="*/ 831815 w 1611304"/>
              <a:gd name="connsiteY13" fmla="*/ 130387 h 1149626"/>
              <a:gd name="connsiteX14" fmla="*/ 876786 w 1611304"/>
              <a:gd name="connsiteY14" fmla="*/ 160367 h 1149626"/>
              <a:gd name="connsiteX15" fmla="*/ 966727 w 1611304"/>
              <a:gd name="connsiteY15" fmla="*/ 190348 h 1149626"/>
              <a:gd name="connsiteX16" fmla="*/ 1071658 w 1611304"/>
              <a:gd name="connsiteY16" fmla="*/ 220328 h 1149626"/>
              <a:gd name="connsiteX17" fmla="*/ 1176589 w 1611304"/>
              <a:gd name="connsiteY17" fmla="*/ 265298 h 1149626"/>
              <a:gd name="connsiteX18" fmla="*/ 1266530 w 1611304"/>
              <a:gd name="connsiteY18" fmla="*/ 235318 h 1149626"/>
              <a:gd name="connsiteX19" fmla="*/ 1611304 w 1611304"/>
              <a:gd name="connsiteY19" fmla="*/ 235318 h 114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11304" h="1149626">
                <a:moveTo>
                  <a:pt x="22346" y="1134728"/>
                </a:moveTo>
                <a:cubicBezTo>
                  <a:pt x="129276" y="1099085"/>
                  <a:pt x="0" y="1149626"/>
                  <a:pt x="112287" y="1074767"/>
                </a:cubicBezTo>
                <a:cubicBezTo>
                  <a:pt x="125434" y="1066002"/>
                  <a:pt x="142268" y="1064774"/>
                  <a:pt x="157258" y="1059777"/>
                </a:cubicBezTo>
                <a:cubicBezTo>
                  <a:pt x="172248" y="1049784"/>
                  <a:pt x="188160" y="1041051"/>
                  <a:pt x="202228" y="1029797"/>
                </a:cubicBezTo>
                <a:cubicBezTo>
                  <a:pt x="213264" y="1020968"/>
                  <a:pt x="220902" y="1008296"/>
                  <a:pt x="232209" y="999816"/>
                </a:cubicBezTo>
                <a:cubicBezTo>
                  <a:pt x="367806" y="898119"/>
                  <a:pt x="283377" y="978631"/>
                  <a:pt x="352130" y="909875"/>
                </a:cubicBezTo>
                <a:cubicBezTo>
                  <a:pt x="357127" y="889888"/>
                  <a:pt x="363733" y="870236"/>
                  <a:pt x="367120" y="849915"/>
                </a:cubicBezTo>
                <a:cubicBezTo>
                  <a:pt x="373743" y="810178"/>
                  <a:pt x="373669" y="769385"/>
                  <a:pt x="382110" y="729994"/>
                </a:cubicBezTo>
                <a:cubicBezTo>
                  <a:pt x="388731" y="699093"/>
                  <a:pt x="412090" y="640053"/>
                  <a:pt x="412090" y="640053"/>
                </a:cubicBezTo>
                <a:cubicBezTo>
                  <a:pt x="433875" y="30100"/>
                  <a:pt x="309804" y="320147"/>
                  <a:pt x="472051" y="190348"/>
                </a:cubicBezTo>
                <a:cubicBezTo>
                  <a:pt x="483087" y="181519"/>
                  <a:pt x="492038" y="170361"/>
                  <a:pt x="502031" y="160367"/>
                </a:cubicBezTo>
                <a:cubicBezTo>
                  <a:pt x="507028" y="125390"/>
                  <a:pt x="492038" y="80419"/>
                  <a:pt x="517022" y="55436"/>
                </a:cubicBezTo>
                <a:cubicBezTo>
                  <a:pt x="572459" y="0"/>
                  <a:pt x="699741" y="69616"/>
                  <a:pt x="741874" y="85416"/>
                </a:cubicBezTo>
                <a:cubicBezTo>
                  <a:pt x="802213" y="145757"/>
                  <a:pt x="735123" y="88948"/>
                  <a:pt x="831815" y="130387"/>
                </a:cubicBezTo>
                <a:cubicBezTo>
                  <a:pt x="848374" y="137484"/>
                  <a:pt x="860323" y="153050"/>
                  <a:pt x="876786" y="160367"/>
                </a:cubicBezTo>
                <a:cubicBezTo>
                  <a:pt x="905664" y="173202"/>
                  <a:pt x="936747" y="180354"/>
                  <a:pt x="966727" y="190348"/>
                </a:cubicBezTo>
                <a:cubicBezTo>
                  <a:pt x="1031238" y="211852"/>
                  <a:pt x="996373" y="201507"/>
                  <a:pt x="1071658" y="220328"/>
                </a:cubicBezTo>
                <a:cubicBezTo>
                  <a:pt x="1077696" y="223347"/>
                  <a:pt x="1158542" y="267303"/>
                  <a:pt x="1176589" y="265298"/>
                </a:cubicBezTo>
                <a:cubicBezTo>
                  <a:pt x="1207998" y="261808"/>
                  <a:pt x="1235003" y="237492"/>
                  <a:pt x="1266530" y="235318"/>
                </a:cubicBezTo>
                <a:cubicBezTo>
                  <a:pt x="1381182" y="227411"/>
                  <a:pt x="1496379" y="235318"/>
                  <a:pt x="1611304" y="23531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50"/>
          <p:cNvSpPr>
            <a:spLocks noChangeArrowheads="1"/>
          </p:cNvSpPr>
          <p:nvPr/>
        </p:nvSpPr>
        <p:spPr bwMode="auto">
          <a:xfrm>
            <a:off x="4114800" y="4406466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5" name="Oval 50"/>
          <p:cNvSpPr>
            <a:spLocks noChangeArrowheads="1"/>
          </p:cNvSpPr>
          <p:nvPr/>
        </p:nvSpPr>
        <p:spPr bwMode="auto">
          <a:xfrm>
            <a:off x="3505200" y="5071180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6" name="Oval 50"/>
          <p:cNvSpPr>
            <a:spLocks noChangeArrowheads="1"/>
          </p:cNvSpPr>
          <p:nvPr/>
        </p:nvSpPr>
        <p:spPr bwMode="auto">
          <a:xfrm>
            <a:off x="2971800" y="4177866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2590800" y="4806938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8" name="Oval 46"/>
          <p:cNvSpPr>
            <a:spLocks noChangeArrowheads="1"/>
          </p:cNvSpPr>
          <p:nvPr/>
        </p:nvSpPr>
        <p:spPr bwMode="auto">
          <a:xfrm>
            <a:off x="3733800" y="3955774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064774" y="3864077"/>
            <a:ext cx="2698955" cy="1356852"/>
          </a:xfrm>
          <a:custGeom>
            <a:avLst/>
            <a:gdLst>
              <a:gd name="connsiteX0" fmla="*/ 2698955 w 2698955"/>
              <a:gd name="connsiteY0" fmla="*/ 1356852 h 1356852"/>
              <a:gd name="connsiteX1" fmla="*/ 2610465 w 2698955"/>
              <a:gd name="connsiteY1" fmla="*/ 1224117 h 1356852"/>
              <a:gd name="connsiteX2" fmla="*/ 2580968 w 2698955"/>
              <a:gd name="connsiteY2" fmla="*/ 1179871 h 1356852"/>
              <a:gd name="connsiteX3" fmla="*/ 2551471 w 2698955"/>
              <a:gd name="connsiteY3" fmla="*/ 1091381 h 1356852"/>
              <a:gd name="connsiteX4" fmla="*/ 2536723 w 2698955"/>
              <a:gd name="connsiteY4" fmla="*/ 1047136 h 1356852"/>
              <a:gd name="connsiteX5" fmla="*/ 2536723 w 2698955"/>
              <a:gd name="connsiteY5" fmla="*/ 530942 h 1356852"/>
              <a:gd name="connsiteX6" fmla="*/ 2551471 w 2698955"/>
              <a:gd name="connsiteY6" fmla="*/ 486697 h 1356852"/>
              <a:gd name="connsiteX7" fmla="*/ 2507226 w 2698955"/>
              <a:gd name="connsiteY7" fmla="*/ 324465 h 1356852"/>
              <a:gd name="connsiteX8" fmla="*/ 2418736 w 2698955"/>
              <a:gd name="connsiteY8" fmla="*/ 265471 h 1356852"/>
              <a:gd name="connsiteX9" fmla="*/ 2138516 w 2698955"/>
              <a:gd name="connsiteY9" fmla="*/ 280220 h 1356852"/>
              <a:gd name="connsiteX10" fmla="*/ 2050026 w 2698955"/>
              <a:gd name="connsiteY10" fmla="*/ 324465 h 1356852"/>
              <a:gd name="connsiteX11" fmla="*/ 2005781 w 2698955"/>
              <a:gd name="connsiteY11" fmla="*/ 339213 h 1356852"/>
              <a:gd name="connsiteX12" fmla="*/ 1932039 w 2698955"/>
              <a:gd name="connsiteY12" fmla="*/ 412955 h 1356852"/>
              <a:gd name="connsiteX13" fmla="*/ 1887794 w 2698955"/>
              <a:gd name="connsiteY13" fmla="*/ 501446 h 1356852"/>
              <a:gd name="connsiteX14" fmla="*/ 1799303 w 2698955"/>
              <a:gd name="connsiteY14" fmla="*/ 560439 h 1356852"/>
              <a:gd name="connsiteX15" fmla="*/ 1755058 w 2698955"/>
              <a:gd name="connsiteY15" fmla="*/ 589936 h 1356852"/>
              <a:gd name="connsiteX16" fmla="*/ 1666568 w 2698955"/>
              <a:gd name="connsiteY16" fmla="*/ 619433 h 1356852"/>
              <a:gd name="connsiteX17" fmla="*/ 1622323 w 2698955"/>
              <a:gd name="connsiteY17" fmla="*/ 604684 h 1356852"/>
              <a:gd name="connsiteX18" fmla="*/ 1533832 w 2698955"/>
              <a:gd name="connsiteY18" fmla="*/ 530942 h 1356852"/>
              <a:gd name="connsiteX19" fmla="*/ 1474839 w 2698955"/>
              <a:gd name="connsiteY19" fmla="*/ 442452 h 1356852"/>
              <a:gd name="connsiteX20" fmla="*/ 1430594 w 2698955"/>
              <a:gd name="connsiteY20" fmla="*/ 353962 h 1356852"/>
              <a:gd name="connsiteX21" fmla="*/ 1401097 w 2698955"/>
              <a:gd name="connsiteY21" fmla="*/ 250723 h 1356852"/>
              <a:gd name="connsiteX22" fmla="*/ 1386349 w 2698955"/>
              <a:gd name="connsiteY22" fmla="*/ 206478 h 1356852"/>
              <a:gd name="connsiteX23" fmla="*/ 1327355 w 2698955"/>
              <a:gd name="connsiteY23" fmla="*/ 117988 h 1356852"/>
              <a:gd name="connsiteX24" fmla="*/ 1238865 w 2698955"/>
              <a:gd name="connsiteY24" fmla="*/ 73742 h 1356852"/>
              <a:gd name="connsiteX25" fmla="*/ 1150374 w 2698955"/>
              <a:gd name="connsiteY25" fmla="*/ 44246 h 1356852"/>
              <a:gd name="connsiteX26" fmla="*/ 1106129 w 2698955"/>
              <a:gd name="connsiteY26" fmla="*/ 29497 h 1356852"/>
              <a:gd name="connsiteX27" fmla="*/ 1002891 w 2698955"/>
              <a:gd name="connsiteY27" fmla="*/ 0 h 1356852"/>
              <a:gd name="connsiteX28" fmla="*/ 766916 w 2698955"/>
              <a:gd name="connsiteY28" fmla="*/ 14749 h 1356852"/>
              <a:gd name="connsiteX29" fmla="*/ 678426 w 2698955"/>
              <a:gd name="connsiteY29" fmla="*/ 58994 h 1356852"/>
              <a:gd name="connsiteX30" fmla="*/ 589936 w 2698955"/>
              <a:gd name="connsiteY30" fmla="*/ 88491 h 1356852"/>
              <a:gd name="connsiteX31" fmla="*/ 457200 w 2698955"/>
              <a:gd name="connsiteY31" fmla="*/ 132736 h 1356852"/>
              <a:gd name="connsiteX32" fmla="*/ 412955 w 2698955"/>
              <a:gd name="connsiteY32" fmla="*/ 147484 h 1356852"/>
              <a:gd name="connsiteX33" fmla="*/ 368710 w 2698955"/>
              <a:gd name="connsiteY33" fmla="*/ 162233 h 1356852"/>
              <a:gd name="connsiteX34" fmla="*/ 309716 w 2698955"/>
              <a:gd name="connsiteY34" fmla="*/ 176981 h 1356852"/>
              <a:gd name="connsiteX35" fmla="*/ 265471 w 2698955"/>
              <a:gd name="connsiteY35" fmla="*/ 191729 h 1356852"/>
              <a:gd name="connsiteX36" fmla="*/ 0 w 2698955"/>
              <a:gd name="connsiteY36" fmla="*/ 221226 h 13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98955" h="1356852">
                <a:moveTo>
                  <a:pt x="2698955" y="1356852"/>
                </a:moveTo>
                <a:lnTo>
                  <a:pt x="2610465" y="1224117"/>
                </a:lnTo>
                <a:lnTo>
                  <a:pt x="2580968" y="1179871"/>
                </a:lnTo>
                <a:lnTo>
                  <a:pt x="2551471" y="1091381"/>
                </a:lnTo>
                <a:lnTo>
                  <a:pt x="2536723" y="1047136"/>
                </a:lnTo>
                <a:cubicBezTo>
                  <a:pt x="2517565" y="798090"/>
                  <a:pt x="2512485" y="833920"/>
                  <a:pt x="2536723" y="530942"/>
                </a:cubicBezTo>
                <a:cubicBezTo>
                  <a:pt x="2537963" y="515445"/>
                  <a:pt x="2546555" y="501445"/>
                  <a:pt x="2551471" y="486697"/>
                </a:cubicBezTo>
                <a:cubicBezTo>
                  <a:pt x="2544622" y="431904"/>
                  <a:pt x="2554193" y="365561"/>
                  <a:pt x="2507226" y="324465"/>
                </a:cubicBezTo>
                <a:cubicBezTo>
                  <a:pt x="2480547" y="301120"/>
                  <a:pt x="2418736" y="265471"/>
                  <a:pt x="2418736" y="265471"/>
                </a:cubicBezTo>
                <a:cubicBezTo>
                  <a:pt x="2325329" y="270387"/>
                  <a:pt x="2231668" y="271752"/>
                  <a:pt x="2138516" y="280220"/>
                </a:cubicBezTo>
                <a:cubicBezTo>
                  <a:pt x="2093206" y="284339"/>
                  <a:pt x="2089248" y="304854"/>
                  <a:pt x="2050026" y="324465"/>
                </a:cubicBezTo>
                <a:cubicBezTo>
                  <a:pt x="2036121" y="331417"/>
                  <a:pt x="2020529" y="334297"/>
                  <a:pt x="2005781" y="339213"/>
                </a:cubicBezTo>
                <a:cubicBezTo>
                  <a:pt x="1961537" y="368709"/>
                  <a:pt x="1956619" y="363795"/>
                  <a:pt x="1932039" y="412955"/>
                </a:cubicBezTo>
                <a:cubicBezTo>
                  <a:pt x="1912167" y="452698"/>
                  <a:pt x="1925365" y="468571"/>
                  <a:pt x="1887794" y="501446"/>
                </a:cubicBezTo>
                <a:cubicBezTo>
                  <a:pt x="1861115" y="524790"/>
                  <a:pt x="1828800" y="540775"/>
                  <a:pt x="1799303" y="560439"/>
                </a:cubicBezTo>
                <a:cubicBezTo>
                  <a:pt x="1784555" y="570271"/>
                  <a:pt x="1771874" y="584331"/>
                  <a:pt x="1755058" y="589936"/>
                </a:cubicBezTo>
                <a:lnTo>
                  <a:pt x="1666568" y="619433"/>
                </a:lnTo>
                <a:cubicBezTo>
                  <a:pt x="1651820" y="614517"/>
                  <a:pt x="1636228" y="611636"/>
                  <a:pt x="1622323" y="604684"/>
                </a:cubicBezTo>
                <a:cubicBezTo>
                  <a:pt x="1591335" y="589190"/>
                  <a:pt x="1554590" y="557631"/>
                  <a:pt x="1533832" y="530942"/>
                </a:cubicBezTo>
                <a:cubicBezTo>
                  <a:pt x="1512068" y="502959"/>
                  <a:pt x="1474839" y="442452"/>
                  <a:pt x="1474839" y="442452"/>
                </a:cubicBezTo>
                <a:cubicBezTo>
                  <a:pt x="1437772" y="331248"/>
                  <a:pt x="1487771" y="468314"/>
                  <a:pt x="1430594" y="353962"/>
                </a:cubicBezTo>
                <a:cubicBezTo>
                  <a:pt x="1418804" y="330383"/>
                  <a:pt x="1407399" y="272782"/>
                  <a:pt x="1401097" y="250723"/>
                </a:cubicBezTo>
                <a:cubicBezTo>
                  <a:pt x="1396826" y="235775"/>
                  <a:pt x="1393899" y="220068"/>
                  <a:pt x="1386349" y="206478"/>
                </a:cubicBezTo>
                <a:cubicBezTo>
                  <a:pt x="1369133" y="175489"/>
                  <a:pt x="1360986" y="129199"/>
                  <a:pt x="1327355" y="117988"/>
                </a:cubicBezTo>
                <a:cubicBezTo>
                  <a:pt x="1165969" y="64190"/>
                  <a:pt x="1410434" y="149994"/>
                  <a:pt x="1238865" y="73742"/>
                </a:cubicBezTo>
                <a:cubicBezTo>
                  <a:pt x="1210452" y="61114"/>
                  <a:pt x="1179871" y="54078"/>
                  <a:pt x="1150374" y="44246"/>
                </a:cubicBezTo>
                <a:cubicBezTo>
                  <a:pt x="1135626" y="39330"/>
                  <a:pt x="1121211" y="33267"/>
                  <a:pt x="1106129" y="29497"/>
                </a:cubicBezTo>
                <a:cubicBezTo>
                  <a:pt x="1032054" y="10979"/>
                  <a:pt x="1066365" y="21159"/>
                  <a:pt x="1002891" y="0"/>
                </a:cubicBezTo>
                <a:cubicBezTo>
                  <a:pt x="924233" y="4916"/>
                  <a:pt x="845295" y="6499"/>
                  <a:pt x="766916" y="14749"/>
                </a:cubicBezTo>
                <a:cubicBezTo>
                  <a:pt x="714055" y="20313"/>
                  <a:pt x="726257" y="37735"/>
                  <a:pt x="678426" y="58994"/>
                </a:cubicBezTo>
                <a:cubicBezTo>
                  <a:pt x="650014" y="71622"/>
                  <a:pt x="619433" y="78659"/>
                  <a:pt x="589936" y="88491"/>
                </a:cubicBezTo>
                <a:lnTo>
                  <a:pt x="457200" y="132736"/>
                </a:lnTo>
                <a:lnTo>
                  <a:pt x="412955" y="147484"/>
                </a:lnTo>
                <a:cubicBezTo>
                  <a:pt x="398207" y="152400"/>
                  <a:pt x="383792" y="158463"/>
                  <a:pt x="368710" y="162233"/>
                </a:cubicBezTo>
                <a:cubicBezTo>
                  <a:pt x="349045" y="167149"/>
                  <a:pt x="329206" y="171413"/>
                  <a:pt x="309716" y="176981"/>
                </a:cubicBezTo>
                <a:cubicBezTo>
                  <a:pt x="294768" y="181252"/>
                  <a:pt x="280827" y="189304"/>
                  <a:pt x="265471" y="191729"/>
                </a:cubicBezTo>
                <a:cubicBezTo>
                  <a:pt x="70932" y="222446"/>
                  <a:pt x="102418" y="221226"/>
                  <a:pt x="0" y="2212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 of decision </a:t>
            </a:r>
            <a:r>
              <a:rPr lang="en-US" dirty="0" smtClean="0"/>
              <a:t>boundary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13A5-DCCF-4313-A855-97D14635AE6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38457"/>
              </p:ext>
            </p:extLst>
          </p:nvPr>
        </p:nvGraphicFramePr>
        <p:xfrm>
          <a:off x="457200" y="1905000"/>
          <a:ext cx="7391400" cy="317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0" name="Visio" r:id="rId4" imgW="8908491" imgH="3827261" progId="Visio.Drawing.11">
                  <p:embed/>
                </p:oleObj>
              </mc:Choice>
              <mc:Fallback>
                <p:oleObj name="Visio" r:id="rId4" imgW="8908491" imgH="38272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7391400" cy="317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6654" r="7353" b="5882"/>
          <a:stretch>
            <a:fillRect/>
          </a:stretch>
        </p:blipFill>
        <p:spPr bwMode="auto">
          <a:xfrm>
            <a:off x="4884420" y="1905000"/>
            <a:ext cx="425958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6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29091</TotalTime>
  <Words>1918</Words>
  <Application>Microsoft Macintosh PowerPoint</Application>
  <PresentationFormat>On-screen Show (4:3)</PresentationFormat>
  <Paragraphs>294</Paragraphs>
  <Slides>52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Default Design</vt:lpstr>
      <vt:lpstr>Visio</vt:lpstr>
      <vt:lpstr>Equation</vt:lpstr>
      <vt:lpstr>Microsoft Visio Drawing</vt:lpstr>
      <vt:lpstr>More classification algorithms: k-NN, SVMs, Ensemble  Textbook chapters 2.4, 5.2, 5.5-5.7</vt:lpstr>
      <vt:lpstr>Review distance measure</vt:lpstr>
      <vt:lpstr>Classification Process</vt:lpstr>
      <vt:lpstr>Machine Learning algorithms</vt:lpstr>
      <vt:lpstr>Instance-based learning</vt:lpstr>
      <vt:lpstr>K-Nearest Neighbor (k-NN)</vt:lpstr>
      <vt:lpstr>Nearest Neighbor Classification…</vt:lpstr>
      <vt:lpstr>Advantages of kNN</vt:lpstr>
      <vt:lpstr>The shape of decision boundary matters</vt:lpstr>
      <vt:lpstr>Decision boundary of decision tree models</vt:lpstr>
      <vt:lpstr>Decision boundary of linear models</vt:lpstr>
      <vt:lpstr>Why is NB a linear classifier?</vt:lpstr>
      <vt:lpstr>The shape of decision boundary matters</vt:lpstr>
      <vt:lpstr>Advantage of kNN</vt:lpstr>
      <vt:lpstr>Disadvantages of kNN (1)</vt:lpstr>
      <vt:lpstr>Disadvantage of kNN (2)</vt:lpstr>
      <vt:lpstr>The shape of decision boundary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vectors</vt:lpstr>
      <vt:lpstr>Decision boundary</vt:lpstr>
      <vt:lpstr>Non-support vectors</vt:lpstr>
      <vt:lpstr>Model complexity</vt:lpstr>
      <vt:lpstr>Prediction confidence</vt:lpstr>
      <vt:lpstr>Prediction confidence</vt:lpstr>
      <vt:lpstr>Soft-margin SVMs</vt:lpstr>
      <vt:lpstr>Regularization in C-SVC</vt:lpstr>
      <vt:lpstr>Regularization</vt:lpstr>
      <vt:lpstr>A visualization from Coursera</vt:lpstr>
      <vt:lpstr>The Kernel trick in SVM</vt:lpstr>
      <vt:lpstr>Kernel functions</vt:lpstr>
      <vt:lpstr>SVM—Kernel functions</vt:lpstr>
      <vt:lpstr>Extend binary classification to multi-class</vt:lpstr>
      <vt:lpstr>SVMs Strength</vt:lpstr>
      <vt:lpstr>Probabilistic output of SVMs</vt:lpstr>
      <vt:lpstr>SVMs weakness</vt:lpstr>
      <vt:lpstr>Ensemble Methods</vt:lpstr>
      <vt:lpstr>General Idea</vt:lpstr>
      <vt:lpstr>Why does ensemble work?</vt:lpstr>
      <vt:lpstr>Bagging</vt:lpstr>
      <vt:lpstr>Boosting</vt:lpstr>
      <vt:lpstr>Boosting</vt:lpstr>
      <vt:lpstr>Random Forest</vt:lpstr>
      <vt:lpstr>Exercise: kNN</vt:lpstr>
      <vt:lpstr>Exercise: SVMs</vt:lpstr>
      <vt:lpstr>Exercise: random forest</vt:lpstr>
      <vt:lpstr>Exercise: algorithm comparison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Role Labeling using Support Vector Machines</dc:title>
  <dc:creator>byu</dc:creator>
  <cp:lastModifiedBy>Bei Yu</cp:lastModifiedBy>
  <cp:revision>680</cp:revision>
  <cp:lastPrinted>2010-09-14T13:03:55Z</cp:lastPrinted>
  <dcterms:created xsi:type="dcterms:W3CDTF">2005-06-09T14:28:13Z</dcterms:created>
  <dcterms:modified xsi:type="dcterms:W3CDTF">2016-10-21T03:32:50Z</dcterms:modified>
</cp:coreProperties>
</file>