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64" r:id="rId3"/>
    <p:sldId id="333" r:id="rId4"/>
    <p:sldId id="456" r:id="rId5"/>
    <p:sldId id="414" r:id="rId6"/>
    <p:sldId id="415" r:id="rId7"/>
    <p:sldId id="440" r:id="rId8"/>
    <p:sldId id="441" r:id="rId9"/>
    <p:sldId id="442" r:id="rId10"/>
    <p:sldId id="424" r:id="rId11"/>
    <p:sldId id="452" r:id="rId12"/>
    <p:sldId id="453" r:id="rId13"/>
    <p:sldId id="445" r:id="rId14"/>
    <p:sldId id="446" r:id="rId15"/>
    <p:sldId id="447" r:id="rId16"/>
    <p:sldId id="448" r:id="rId17"/>
    <p:sldId id="457" r:id="rId18"/>
    <p:sldId id="454" r:id="rId19"/>
    <p:sldId id="398" r:id="rId20"/>
    <p:sldId id="334" r:id="rId21"/>
    <p:sldId id="459" r:id="rId22"/>
    <p:sldId id="365" r:id="rId23"/>
    <p:sldId id="458" r:id="rId24"/>
    <p:sldId id="362" r:id="rId25"/>
    <p:sldId id="460" r:id="rId26"/>
    <p:sldId id="403" r:id="rId27"/>
    <p:sldId id="339" r:id="rId28"/>
    <p:sldId id="340" r:id="rId29"/>
    <p:sldId id="404" r:id="rId30"/>
    <p:sldId id="465" r:id="rId31"/>
    <p:sldId id="462" r:id="rId32"/>
    <p:sldId id="464" r:id="rId33"/>
    <p:sldId id="461" r:id="rId34"/>
    <p:sldId id="466" r:id="rId35"/>
    <p:sldId id="455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FFCC"/>
    <a:srgbClr val="CC00FF"/>
    <a:srgbClr val="CC3399"/>
    <a:srgbClr val="993366"/>
    <a:srgbClr val="99FF99"/>
    <a:srgbClr val="99FFCC"/>
    <a:srgbClr val="FF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9" autoAdjust="0"/>
  </p:normalViewPr>
  <p:slideViewPr>
    <p:cSldViewPr>
      <p:cViewPr varScale="1">
        <p:scale>
          <a:sx n="27" d="100"/>
          <a:sy n="27" d="100"/>
        </p:scale>
        <p:origin x="-7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809CD01-DFA4-4B61-83A9-F17178D491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1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3987FF3-6299-4EA0-85CE-CED3D3328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Personal</a:t>
            </a:r>
            <a:r>
              <a:rPr lang="en-US" baseline="0" dirty="0" smtClean="0"/>
              <a:t> homepage identification using pronouns like “I” and “my”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87FF3-6299-4EA0-85CE-CED3D33286E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 smtClean="0">
                <a:solidFill>
                  <a:schemeClr val="tx1"/>
                </a:solidFill>
                <a:latin typeface="Times New Roman" pitchFamily="18" charset="0"/>
                <a:ea typeface="Times New Roman" charset="0"/>
                <a:cs typeface="Times New Roman" pitchFamily="18" charset="0"/>
              </a:rPr>
              <a:t>The Federalist, commonly referred to as the Federalist Papers, is a series of 85 essays written by Alexander Hamilton, John Jay, and James Madison between October 1787 and May 1788. The essays were published anonymously, under the pen name "</a:t>
            </a:r>
            <a:r>
              <a:rPr lang="en-US" sz="800" kern="1200" dirty="0" err="1" smtClean="0">
                <a:solidFill>
                  <a:schemeClr val="tx1"/>
                </a:solidFill>
                <a:latin typeface="Times New Roman" pitchFamily="18" charset="0"/>
                <a:ea typeface="Times New Roman" charset="0"/>
                <a:cs typeface="Times New Roman" pitchFamily="18" charset="0"/>
              </a:rPr>
              <a:t>Publius</a:t>
            </a:r>
            <a:r>
              <a:rPr lang="en-US" sz="800" kern="1200" dirty="0" smtClean="0">
                <a:solidFill>
                  <a:schemeClr val="tx1"/>
                </a:solidFill>
                <a:latin typeface="Times New Roman" pitchFamily="18" charset="0"/>
                <a:ea typeface="Times New Roman" charset="0"/>
                <a:cs typeface="Times New Roman" pitchFamily="18" charset="0"/>
              </a:rPr>
              <a:t>," in various New York state newspapers of the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87FF3-6299-4EA0-85CE-CED3D33286E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73AD-11CD-4D73-9F8E-972444138B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7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8DC9-6F82-425C-9A84-E6316D4BC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C6DC-BF98-4D7B-AAD1-EB5AEE489F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9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EFF7-50E5-42C2-AB1B-7A75A2F0E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2AA8-A359-46A7-B33B-8244047C3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9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5811-2990-40EF-9915-0D6242C214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4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C454-059A-4706-B556-629F9E1A5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6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AE39-75BE-45FB-B415-5211379BC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8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0812-9C5F-4134-BBE4-4A290011ED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5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D4D1-0F55-4B79-91D2-10123B67C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B6246-7C22-46DC-BDDE-003DA8595A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3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xt-processing.com/demo/tokeniz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text-processing.com/demo/ste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ordnetweb.princeton.edu/perl/webwn" TargetMode="Externa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905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Text Mining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r>
              <a:rPr lang="en-US" dirty="0" err="1" smtClean="0"/>
              <a:t>Vectorization</a:t>
            </a:r>
            <a:endParaRPr lang="en-US" dirty="0" smtClean="0"/>
          </a:p>
          <a:p>
            <a:r>
              <a:rPr lang="en-US" dirty="0" smtClean="0"/>
              <a:t>From Text to Vector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NLTK </a:t>
            </a:r>
            <a:r>
              <a:rPr lang="en-US" dirty="0" err="1" smtClean="0"/>
              <a:t>tokenizer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smtClean="0"/>
              <a:t>NLTK </a:t>
            </a:r>
            <a:r>
              <a:rPr lang="en-US" dirty="0" err="1" smtClean="0"/>
              <a:t>tokenizer</a:t>
            </a:r>
            <a:r>
              <a:rPr lang="en-US" dirty="0" smtClean="0"/>
              <a:t> demo to tokenize the following paragraph. Explain which </a:t>
            </a:r>
            <a:r>
              <a:rPr lang="en-US" dirty="0" err="1" smtClean="0"/>
              <a:t>tokenizer</a:t>
            </a:r>
            <a:r>
              <a:rPr lang="en-US" dirty="0" smtClean="0"/>
              <a:t> provides the best result, and why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</a:t>
            </a:r>
            <a:r>
              <a:rPr lang="en-US" dirty="0">
                <a:hlinkClick r:id="rId2"/>
              </a:rPr>
              <a:t>//text-processing.com/demo/tokenize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“Sheri </a:t>
            </a:r>
            <a:r>
              <a:rPr lang="en-US" dirty="0" err="1"/>
              <a:t>Ackert</a:t>
            </a:r>
            <a:r>
              <a:rPr lang="en-US" dirty="0"/>
              <a:t> worried she might have a new tumor. Steve Hammons stopped taking his blood-thinning medication. Kimberly Toy emptied the pasta and sweets from her cupboards and said: “I can’t believe this happened.”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0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Count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documents into word vectors</a:t>
            </a:r>
          </a:p>
          <a:p>
            <a:r>
              <a:rPr lang="en-US" dirty="0" smtClean="0"/>
              <a:t>Bag of Words (BOW)</a:t>
            </a:r>
          </a:p>
          <a:p>
            <a:pPr lvl="1"/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Term frequency</a:t>
            </a:r>
          </a:p>
          <a:p>
            <a:pPr lvl="1"/>
            <a:r>
              <a:rPr lang="en-US" dirty="0" smtClean="0"/>
              <a:t>Normalized term frequency</a:t>
            </a:r>
          </a:p>
          <a:p>
            <a:pPr lvl="1"/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0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3"/>
          </a:xfrm>
        </p:spPr>
        <p:txBody>
          <a:bodyPr/>
          <a:lstStyle/>
          <a:p>
            <a:r>
              <a:rPr lang="en-US" dirty="0" smtClean="0"/>
              <a:t>Step 1: create a dictionary of unique words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800" dirty="0" smtClean="0"/>
              <a:t>1 “vector”</a:t>
            </a:r>
            <a:br>
              <a:rPr lang="en-US" sz="1800" dirty="0" smtClean="0"/>
            </a:br>
            <a:r>
              <a:rPr lang="en-US" sz="1800" dirty="0" smtClean="0"/>
              <a:t>2 “number”</a:t>
            </a:r>
            <a:br>
              <a:rPr lang="en-US" sz="1800" dirty="0" smtClean="0"/>
            </a:br>
            <a:r>
              <a:rPr lang="en-US" sz="1800" dirty="0" smtClean="0"/>
              <a:t>3 “text”</a:t>
            </a:r>
            <a:br>
              <a:rPr lang="en-US" sz="1800" dirty="0" smtClean="0"/>
            </a:br>
            <a:r>
              <a:rPr lang="en-US" sz="1800" dirty="0" smtClean="0"/>
              <a:t>…</a:t>
            </a:r>
          </a:p>
          <a:p>
            <a:r>
              <a:rPr lang="en-US" dirty="0" smtClean="0"/>
              <a:t>Step 2: represent every document as a word vector: each word is an attribute/feature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41682"/>
              </p:ext>
            </p:extLst>
          </p:nvPr>
        </p:nvGraphicFramePr>
        <p:xfrm>
          <a:off x="1600200" y="47244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“vector”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“number”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“text”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97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word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1676400"/>
          </a:xfrm>
        </p:spPr>
        <p:txBody>
          <a:bodyPr/>
          <a:lstStyle/>
          <a:p>
            <a:r>
              <a:rPr lang="en-US" dirty="0" smtClean="0"/>
              <a:t>Boolean value: word presence or absence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91123"/>
              </p:ext>
            </p:extLst>
          </p:nvPr>
        </p:nvGraphicFramePr>
        <p:xfrm>
          <a:off x="1143000" y="26670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“vector”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“number”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“text”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83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word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1676400"/>
          </a:xfrm>
        </p:spPr>
        <p:txBody>
          <a:bodyPr/>
          <a:lstStyle/>
          <a:p>
            <a:r>
              <a:rPr lang="en-US" dirty="0" smtClean="0"/>
              <a:t>Word frequency: the number of word occurrences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7940"/>
              </p:ext>
            </p:extLst>
          </p:nvPr>
        </p:nvGraphicFramePr>
        <p:xfrm>
          <a:off x="1143000" y="26670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“vector”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“number”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“text”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11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word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1676400"/>
          </a:xfrm>
        </p:spPr>
        <p:txBody>
          <a:bodyPr/>
          <a:lstStyle/>
          <a:p>
            <a:r>
              <a:rPr lang="en-US" dirty="0" smtClean="0"/>
              <a:t>Normalized word frequency: word frequency normalized by the document length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9737"/>
              </p:ext>
            </p:extLst>
          </p:nvPr>
        </p:nvGraphicFramePr>
        <p:xfrm>
          <a:off x="1143000" y="362204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“vector”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“number”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“text”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689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word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weighting</a:t>
            </a:r>
          </a:p>
          <a:p>
            <a:pPr lvl="1"/>
            <a:r>
              <a:rPr lang="en-US" dirty="0" err="1" smtClean="0"/>
              <a:t>Tf</a:t>
            </a:r>
            <a:r>
              <a:rPr lang="en-US" dirty="0" smtClean="0"/>
              <a:t>: term (word) frequency</a:t>
            </a:r>
          </a:p>
          <a:p>
            <a:pPr lvl="1"/>
            <a:r>
              <a:rPr lang="en-US" dirty="0" err="1" smtClean="0"/>
              <a:t>Df</a:t>
            </a:r>
            <a:r>
              <a:rPr lang="en-US" dirty="0" smtClean="0"/>
              <a:t>: document frequency, </a:t>
            </a:r>
            <a:r>
              <a:rPr lang="en-US" dirty="0" err="1" smtClean="0"/>
              <a:t>i.e</a:t>
            </a:r>
            <a:r>
              <a:rPr lang="en-US" dirty="0" smtClean="0"/>
              <a:t>, how many documents contain this term, e.g. 8 out of 100 documents -&gt; 8/100</a:t>
            </a:r>
          </a:p>
          <a:p>
            <a:pPr lvl="1"/>
            <a:r>
              <a:rPr lang="en-US" dirty="0" err="1" smtClean="0"/>
              <a:t>Idf</a:t>
            </a:r>
            <a:r>
              <a:rPr lang="en-US" dirty="0" smtClean="0"/>
              <a:t>: inversed-document frequency, 100/8</a:t>
            </a:r>
          </a:p>
          <a:p>
            <a:pPr lvl="1"/>
            <a:r>
              <a:rPr lang="en-US" dirty="0" err="1" smtClean="0"/>
              <a:t>Tfidf</a:t>
            </a:r>
            <a:r>
              <a:rPr lang="en-US" dirty="0" smtClean="0"/>
              <a:t>=</a:t>
            </a:r>
            <a:r>
              <a:rPr lang="en-US" dirty="0" err="1" smtClean="0"/>
              <a:t>tf</a:t>
            </a:r>
            <a:r>
              <a:rPr lang="en-US" dirty="0" smtClean="0"/>
              <a:t>*log(</a:t>
            </a:r>
            <a:r>
              <a:rPr lang="en-US" dirty="0" err="1" smtClean="0"/>
              <a:t>idf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530"/>
              </p:ext>
            </p:extLst>
          </p:nvPr>
        </p:nvGraphicFramePr>
        <p:xfrm>
          <a:off x="4724400" y="4267200"/>
          <a:ext cx="4114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522"/>
                <a:gridCol w="1122537"/>
                <a:gridCol w="1210236"/>
                <a:gridCol w="887505"/>
              </a:tblGrid>
              <a:tr h="3810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“vector”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“number”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“text”</a:t>
                      </a:r>
                      <a:endParaRPr lang="en-US" dirty="0"/>
                    </a:p>
                  </a:txBody>
                  <a:tcPr/>
                </a:tc>
              </a:tr>
              <a:tr h="314930"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4930"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0.3*log3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0.6*log1.5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4930"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0.8*log1.5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90124"/>
              </p:ext>
            </p:extLst>
          </p:nvPr>
        </p:nvGraphicFramePr>
        <p:xfrm>
          <a:off x="533400" y="4800600"/>
          <a:ext cx="3962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1022903"/>
                <a:gridCol w="1282147"/>
                <a:gridCol w="9144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“vector”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“number”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“text”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56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Tfidf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borrowed from information retrieval</a:t>
            </a:r>
          </a:p>
          <a:p>
            <a:r>
              <a:rPr lang="en-US" dirty="0"/>
              <a:t>A “blind” weighting </a:t>
            </a:r>
            <a:r>
              <a:rPr lang="en-US" dirty="0" smtClean="0"/>
              <a:t>strategy for text classification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Weka</a:t>
            </a:r>
            <a:r>
              <a:rPr lang="en-US" dirty="0" smtClean="0"/>
              <a:t> to </a:t>
            </a:r>
            <a:r>
              <a:rPr lang="en-US" dirty="0" err="1" smtClean="0"/>
              <a:t>vectorize</a:t>
            </a:r>
            <a:r>
              <a:rPr lang="en-US" dirty="0" smtClean="0"/>
              <a:t> the movie reviews</a:t>
            </a:r>
          </a:p>
          <a:p>
            <a:r>
              <a:rPr lang="en-US" dirty="0" smtClean="0"/>
              <a:t>Find out what parameter setting would generate</a:t>
            </a:r>
          </a:p>
          <a:p>
            <a:pPr lvl="1"/>
            <a:r>
              <a:rPr lang="en-US" dirty="0" smtClean="0"/>
              <a:t>Boolean vectors</a:t>
            </a:r>
          </a:p>
          <a:p>
            <a:pPr lvl="1"/>
            <a:r>
              <a:rPr lang="en-US" dirty="0" smtClean="0"/>
              <a:t>Frequency vectors</a:t>
            </a:r>
          </a:p>
          <a:p>
            <a:pPr lvl="1"/>
            <a:r>
              <a:rPr lang="en-US" dirty="0" smtClean="0"/>
              <a:t>Normalized frequency vectors</a:t>
            </a:r>
          </a:p>
          <a:p>
            <a:pPr lvl="1"/>
            <a:r>
              <a:rPr lang="en-US" dirty="0" smtClean="0"/>
              <a:t>TFIDF 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Approaches to reduce the vocabulary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</a:p>
          <a:p>
            <a:r>
              <a:rPr lang="en-US" dirty="0" smtClean="0"/>
              <a:t>Case merging</a:t>
            </a:r>
          </a:p>
          <a:p>
            <a:r>
              <a:rPr lang="en-US" dirty="0" smtClean="0"/>
              <a:t>Removing </a:t>
            </a:r>
            <a:r>
              <a:rPr lang="en-US" dirty="0" err="1" smtClean="0"/>
              <a:t>stopwords</a:t>
            </a:r>
            <a:endParaRPr lang="en-US" dirty="0" smtClean="0"/>
          </a:p>
          <a:p>
            <a:r>
              <a:rPr lang="en-US" dirty="0" smtClean="0"/>
              <a:t>word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Representation/Vectorization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text to numbers</a:t>
            </a:r>
          </a:p>
          <a:p>
            <a:r>
              <a:rPr lang="en-US" dirty="0" smtClean="0"/>
              <a:t>Computers can do only ONE thing, that is, COUNTING!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Stemming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Character of inflected language like English</a:t>
            </a:r>
          </a:p>
          <a:p>
            <a:r>
              <a:rPr lang="en-US" dirty="0" smtClean="0"/>
              <a:t>Stemmer: remove postfixes to find the root form</a:t>
            </a:r>
          </a:p>
          <a:p>
            <a:pPr lvl="1"/>
            <a:r>
              <a:rPr lang="en-US" dirty="0" smtClean="0"/>
              <a:t>“Applied”  and “application” -&gt; “</a:t>
            </a:r>
            <a:r>
              <a:rPr lang="en-US" dirty="0" err="1" smtClean="0"/>
              <a:t>appli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Lemmatizer</a:t>
            </a:r>
            <a:r>
              <a:rPr lang="en-US" dirty="0" smtClean="0"/>
              <a:t>: transform the root to a real word</a:t>
            </a:r>
          </a:p>
          <a:p>
            <a:pPr lvl="1"/>
            <a:r>
              <a:rPr lang="en-US" dirty="0" smtClean="0"/>
              <a:t>“Applied”  and “application” -&gt; apply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74A8A1-1679-4AC8-8B6D-B390D0B23FD4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 Stemming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8890000" cy="4521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6172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http://text-processing.com/demo/stem/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6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Stemming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far should it go?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denormalization</a:t>
            </a:r>
            <a:r>
              <a:rPr lang="en-US" dirty="0" smtClean="0"/>
              <a:t>” -&gt; </a:t>
            </a:r>
            <a:r>
              <a:rPr lang="en-US" dirty="0" err="1" smtClean="0"/>
              <a:t>denormalize</a:t>
            </a:r>
            <a:r>
              <a:rPr lang="en-US" dirty="0" smtClean="0"/>
              <a:t> -&gt; </a:t>
            </a:r>
            <a:r>
              <a:rPr lang="en-US" dirty="0" err="1" smtClean="0"/>
              <a:t>denormal</a:t>
            </a:r>
            <a:r>
              <a:rPr lang="en-US" dirty="0" smtClean="0"/>
              <a:t> -&gt; normal -&gt; norm?</a:t>
            </a:r>
          </a:p>
          <a:p>
            <a:r>
              <a:rPr lang="en-US" dirty="0" smtClean="0"/>
              <a:t>How accurate can it be?</a:t>
            </a:r>
          </a:p>
          <a:p>
            <a:pPr lvl="1"/>
            <a:r>
              <a:rPr lang="en-US" dirty="0" smtClean="0"/>
              <a:t>“bore”/ He wanted to bore a hole / He bore the students on his heart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U</a:t>
            </a:r>
            <a:r>
              <a:rPr lang="en-US" dirty="0" smtClean="0"/>
              <a:t>seful is Stemming?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consistent conclusion</a:t>
            </a:r>
          </a:p>
          <a:p>
            <a:r>
              <a:rPr lang="en-US" dirty="0"/>
              <a:t>Information retrieval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earch “</a:t>
            </a:r>
            <a:r>
              <a:rPr lang="en-US" dirty="0"/>
              <a:t>dishwasher” to know how it works</a:t>
            </a:r>
          </a:p>
          <a:p>
            <a:pPr lvl="1"/>
            <a:r>
              <a:rPr lang="en-US" dirty="0" smtClean="0"/>
              <a:t>Search “</a:t>
            </a:r>
            <a:r>
              <a:rPr lang="en-US" dirty="0"/>
              <a:t>dishwashers” to shop around</a:t>
            </a:r>
          </a:p>
          <a:p>
            <a:r>
              <a:rPr lang="en-US" dirty="0"/>
              <a:t>Text categorization</a:t>
            </a:r>
          </a:p>
          <a:p>
            <a:pPr lvl="1"/>
            <a:r>
              <a:rPr lang="en-US" dirty="0"/>
              <a:t>Future tense vs. past tense in company performance report</a:t>
            </a:r>
          </a:p>
          <a:p>
            <a:pPr lvl="2"/>
            <a:r>
              <a:rPr lang="en-US" dirty="0"/>
              <a:t>“Will do” vs. “have done”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96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 </a:t>
            </a:r>
            <a:r>
              <a:rPr lang="en-US" dirty="0"/>
              <a:t>U</a:t>
            </a:r>
            <a:r>
              <a:rPr lang="en-US" dirty="0" smtClean="0"/>
              <a:t>ppercase to </a:t>
            </a:r>
            <a:r>
              <a:rPr lang="en-US" dirty="0"/>
              <a:t>L</a:t>
            </a:r>
            <a:r>
              <a:rPr lang="en-US" dirty="0" smtClean="0"/>
              <a:t>owercase?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Emily Dickinson’s poem</a:t>
            </a:r>
          </a:p>
          <a:p>
            <a:pPr lvl="1"/>
            <a:r>
              <a:rPr lang="en-US" dirty="0" smtClean="0"/>
              <a:t>“Joy” vs. “joy”</a:t>
            </a:r>
          </a:p>
          <a:p>
            <a:pPr lvl="1"/>
            <a:r>
              <a:rPr lang="en-US" dirty="0" smtClean="0"/>
              <a:t>“Love” vs. “love”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70110"/>
              </p:ext>
            </p:extLst>
          </p:nvPr>
        </p:nvGraphicFramePr>
        <p:xfrm>
          <a:off x="1371600" y="2514600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But pompous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Joy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Betrays us, as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his first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Betrothal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Betrays a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Boy.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Treason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of an Accent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Might vilify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Joy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 breathe -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corrode the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rapture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Of Sanctity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 be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Boundlessness - Expanse cannot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 lost -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Joy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but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 Decree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 Deity -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His Scene,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Infinity -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641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39870"/>
              </p:ext>
            </p:extLst>
          </p:nvPr>
        </p:nvGraphicFramePr>
        <p:xfrm>
          <a:off x="838200" y="2209800"/>
          <a:ext cx="7696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565400"/>
                <a:gridCol w="256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Could she have guessed that it would be -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Could but a Crier of the </a:t>
                      </a:r>
                      <a:r>
                        <a:rPr lang="en-US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joy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Have climbed the distant hill! -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 want to send you </a:t>
                      </a:r>
                      <a:r>
                        <a:rPr lang="en-US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joy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I have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half a mind to put up one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of these dear little Robin’s, and . . .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 cant believe you are coming -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but when I think of it, and tell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myself it’s so, a wondrous </a:t>
                      </a:r>
                      <a:r>
                        <a:rPr lang="en-US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joy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comes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over me, and my old fashioned life . . .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Remove Stop Words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8486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Observation: words occur in most documents are not useful of distinguishing documents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Stopwords</a:t>
            </a:r>
            <a:r>
              <a:rPr lang="en-US" dirty="0" smtClean="0"/>
              <a:t> are usually function words that bear no specific meaning, compared to content words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of the start of a stop word list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				amongst		becomes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about			an			becoming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across		and			been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after			another		before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afterwards		any			beforehand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again			anyhow		behind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against		anyone		being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all				anything		below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alone			are			besides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along			around		between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already		as			beyond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also			be			but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always		because		can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Little words can make big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34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Function words are useful for certain text mining tasks</a:t>
            </a:r>
          </a:p>
          <a:p>
            <a:pPr lvl="1"/>
            <a:r>
              <a:rPr lang="en-US" sz="2400" dirty="0"/>
              <a:t>genre </a:t>
            </a:r>
            <a:r>
              <a:rPr lang="en-US" sz="2400" dirty="0" smtClean="0"/>
              <a:t>classification</a:t>
            </a:r>
            <a:endParaRPr lang="en-US" sz="1600" dirty="0" smtClean="0"/>
          </a:p>
          <a:p>
            <a:pPr lvl="1"/>
            <a:r>
              <a:rPr lang="en-US" sz="2400" dirty="0" smtClean="0"/>
              <a:t>authorship attribution</a:t>
            </a:r>
            <a:endParaRPr lang="en-US" sz="2400" dirty="0"/>
          </a:p>
          <a:p>
            <a:pPr lvl="1"/>
            <a:r>
              <a:rPr lang="en-US" sz="2400" dirty="0" smtClean="0"/>
              <a:t>gender detection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Tokenization</a:t>
            </a:r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</a:t>
            </a:r>
            <a:r>
              <a:rPr lang="en-US" dirty="0" err="1" smtClean="0"/>
              <a:t>tokenizer</a:t>
            </a:r>
            <a:r>
              <a:rPr lang="en-US" dirty="0" smtClean="0"/>
              <a:t> has a set of rules about grouping characters into tokens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2B40A1-112C-48E2-BEC3-7334BBC9ECD9}" type="slidenum">
              <a:rPr lang="en-US"/>
              <a:pPr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3867243" cy="3886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4038600" cy="1771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Homepage Identification (</a:t>
            </a:r>
            <a:r>
              <a:rPr lang="en-US" dirty="0" err="1"/>
              <a:t>Riloff</a:t>
            </a:r>
            <a:r>
              <a:rPr lang="en-US" dirty="0"/>
              <a:t>, 1995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Top features “I” and “my”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8862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Riloff</a:t>
            </a:r>
            <a:r>
              <a:rPr lang="en-US" sz="1600" dirty="0"/>
              <a:t>, E. (1995, July). Little words can make a big difference for text classification. In Proceedings of the 18th annual international ACM SIGIR conference on Research and development in information retrieval (pp. 130-136). ACM.</a:t>
            </a:r>
          </a:p>
        </p:txBody>
      </p:sp>
    </p:spTree>
    <p:extLst>
      <p:ext uri="{BB962C8B-B14F-4D97-AF65-F5344CB8AC3E}">
        <p14:creationId xmlns:p14="http://schemas.microsoft.com/office/powerpoint/2010/main" val="119031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Personal Pronouns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752600"/>
            <a:ext cx="3175000" cy="4772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672" y="1752600"/>
            <a:ext cx="4991100" cy="3784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1200" y="5791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LIWC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0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Words for Authorship Attribution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28260"/>
            <a:ext cx="1981199" cy="31484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55626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www.congress.gov</a:t>
            </a:r>
            <a:r>
              <a:rPr lang="en-US" dirty="0"/>
              <a:t>/resources/display/content/</a:t>
            </a:r>
            <a:r>
              <a:rPr lang="en-US" dirty="0" err="1"/>
              <a:t>The+Federalist+Papers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828800"/>
            <a:ext cx="3878705" cy="179827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10000"/>
            <a:ext cx="4152265" cy="1648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461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Gender Classification in General 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9256" y="4343400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Newman, M. L., Groom, C. J., </a:t>
            </a:r>
            <a:r>
              <a:rPr lang="en-US" sz="1600" dirty="0" err="1"/>
              <a:t>Handelman</a:t>
            </a:r>
            <a:r>
              <a:rPr lang="en-US" sz="1600" dirty="0"/>
              <a:t>, L. D., &amp; </a:t>
            </a:r>
            <a:r>
              <a:rPr lang="en-US" sz="1600" dirty="0" err="1"/>
              <a:t>Pennebaker</a:t>
            </a:r>
            <a:r>
              <a:rPr lang="en-US" sz="1600" dirty="0"/>
              <a:t>, J. W. (2008). Gender differences in language use: An analysis of 14,000 text samples. Discourse Processes, 45(3), 211-236.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32000"/>
            <a:ext cx="60960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33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Gender Classification in Congress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7683500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6044624"/>
            <a:ext cx="7924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Yu, B. (2014). Language and gender in Congressional speech. Literary and Linguistic Computing, 29(1), 118-132.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81400"/>
            <a:ext cx="3746500" cy="21082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59444"/>
              </p:ext>
            </p:extLst>
          </p:nvPr>
        </p:nvGraphicFramePr>
        <p:xfrm>
          <a:off x="4572000" y="3733800"/>
          <a:ext cx="434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CongressWomen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Congressmen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“our community”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“Our enemy”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“our workforce”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“Our</a:t>
                      </a:r>
                      <a:r>
                        <a:rPr lang="en-US" baseline="0" dirty="0" smtClean="0"/>
                        <a:t> side”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“We honor”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“We ought”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“We share”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“We</a:t>
                      </a:r>
                      <a:r>
                        <a:rPr lang="en-US" baseline="0" dirty="0" smtClean="0"/>
                        <a:t> gave”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233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Weka</a:t>
            </a:r>
            <a:r>
              <a:rPr lang="en-US" dirty="0" smtClean="0"/>
              <a:t> to apply stemming and </a:t>
            </a:r>
            <a:r>
              <a:rPr lang="en-US" dirty="0" err="1" smtClean="0"/>
              <a:t>stopword</a:t>
            </a:r>
            <a:r>
              <a:rPr lang="en-US" dirty="0" smtClean="0"/>
              <a:t> removal to movie review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76400"/>
            <a:ext cx="5575300" cy="100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908300"/>
            <a:ext cx="5930900" cy="104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0" y="4267200"/>
            <a:ext cx="5245100" cy="104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5638800"/>
            <a:ext cx="4724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8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Tokenization is not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Tokenizing </a:t>
            </a:r>
            <a:r>
              <a:rPr lang="en-US" altLang="zh-CN" dirty="0" err="1" smtClean="0"/>
              <a:t>urls</a:t>
            </a:r>
            <a:endParaRPr lang="en-US" altLang="zh-CN" dirty="0"/>
          </a:p>
          <a:p>
            <a:pPr lvl="1"/>
            <a:r>
              <a:rPr lang="en-US" altLang="zh-CN" dirty="0" smtClean="0"/>
              <a:t>Choosespain.com</a:t>
            </a:r>
          </a:p>
          <a:p>
            <a:endParaRPr lang="en-US" altLang="zh-CN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AutoShape 2" descr="data:image/jpeg;base64,/9j/4AAQSkZJRgABAQAAAQABAAD/2wCEAAkGBhQSERUUExQVFRQWFxgYFRcXGBgYHRgWGxgYGBoaFxcaHCYhFxokGhgXHy8gIycpLCwsHCAxNTAqNSYrLCkBCQoKDgwOGg8PGiolHyQvLCwvLC8pLCosLS0sLC8tLCwsLCwsKSwsLCwsLywwLC0sMCosNC4sLC0sLCwpLCw0LP/AABEIAPUAzgMBIgACEQEDEQH/xAAcAAABBAMBAAAAAAAAAAAAAAAGAAQFBwECAwj/xABEEAACAQIEAwUCCgcJAAMBAAABAhEAAwQSITEFQVEGEyJhcTKBBxQ0QlKRkqGx0SMkU2Jyc8EVFjNDVIKywvBE4fGi/8QAGwEAAQUBAQAAAAAAAAAAAAAABAABAgMFBgf/xAA6EQABAwICBggEBQQDAQAAAAABAAIRAyEEMRJBUWFxsQUTUoGRocHwIjRy0RQjMuHxBhVCYjOCsiT/2gAMAwEAAhEDEQA/ALopUqVJXJUhSNZmkkmHEeN2bBHeuEnaSB95pn/fHCft7X21/OhH4Xh/gerf8arqB0rKNeqXGHayMthXR4HoiniKDapcRKvQdssJ/qLf20/OsDtjhP8AUW/tp+dUFexiqwXcmZjcQJ1pyIPKkatYX0vIIodB0HEgPNuCvT++OE/b2vtr+dZ/vjhP29r7a/nVFQKUU3XVu15BS/sFLtnyV6f3ywn7e19tfzpf3ywn+otfbX86oe5eULmjN6ak1srA8o8jT9bW7XkE39hozGmVe398sJ+3tfbX86X98sJ+3tfbX86ovKOlKB0FN11bteQT/wBgpdo+SvUdscJ+3tfbX86we2OE/b2vtr+dURfuhQTExyFaHFJlDE6EgD1Jin62t2vIKJ6DoAwXnyV9ntjhP9Ra+2v51j++WE/1Fr7a/nVF5R0FKB0FN11bteQUv7BS7Z8leY7Y4T/UWvtr+dbN2wwn7e19tfzqisoprd4giPlYgHzinFWscneQUH9B0GCXPI8Fe17tzhw4VSjKRq/e2gB0GUvJ+qmB7bOUDW7dkkEB7ffKx1MBgyEgLJG+pmKqKKneyVxVa8zWxdUWhmQyAV71ASSNQANfdTHEVRF9YGW0wpVOhqVJmlnl3+asC92+k93atBrp/elVjmxAk+QG9drXbcBouBUVRLsCxJkaKiCSzTy5D1oVxP6O/eVGw9u2GXxqZCrlUqiDQGF59Tzrnh7A/wAkZbbDM14mWbfNEbaCZMAa+VaklC/gcOW5RIGvb7sLq1MLi1uoroQyMJUjmOtdaG+wWf4tlYHu1du5dtC9snNMepInnRLFSWBWpinUcwHIrXKa2PrQcFt2/wD5N7CPvlvX0uE+tty34iumFGIxF22RedrNt1dn7oWVfLrlXUs8nQnRR506uOGtpaVt4PpI80VnpWYpH3UiPwpkIq3+F0/4Hq3/ABquqsT4Xv8AI9W/Cq2v2ldYbb3j7xWKP1O4nmu76JMYNsZ35lRfEoLMSV8GWJPszuSPqipDDY5G0Vwxjkaa37EA5VJ2gAA5oGkk9Kd4VYVS3tQJMc41q90aIV9IOFV2/O2867ctWyE4rVjAJ8qzmH/prDHz/GqYR0plbxB8GVDlbby/i6aVupLv0CMR6mI+rWkLDDa56AqIHkNK44d7oMZLcEySGP4RV2cwg9IiA4GOA9Ji97qSpVrn6/1rOYVQjJCZ8ScLBkZhqAefl1A9Kb2sQRCgFmCljOwPKeg35U5xmHZ5gjaIPKTvMfdWbmHi2wHtEESZ5z5edXtIAAQTg41C4WEe/G32XewWyjNE84291dK52VhQOgA59K2ziqTmi2mwla374QEkE+gk/VUJbDl2uSAJiGEGB1AGg8+dTGITMIBjz30qOay4BAGgZcsH5sjQ6dAavpQAgsW0uIN4F7bU/wADdLLJKnoVMiKMPg/P6e4MypNrLmYSBmdF1HPUx76EbOFVSWAgtvvH1bCifsVaD3LgYIwKLo7m2pPfW4BcCRqOX9aGqwYja3/0E+JB/Cua8+53x71qe4jfttZw2a1ZdkBtP3cNcbKCoGXKIEqCTPvpzw3G4e5lbFd6oUyLS2rhXQ6Z2VYb02rXimHudzhRd8FpO8PeWgwyuGZcrMVMLGgMiZ1prbx3MXr0RIzYcExJ09kTOg9BNbWtYzWh9O1rm4Jtc7ij7hvaOxfc27bnMATlKMnhGkjMBI9KlBrQN2PIbE53ulrirctrbNoJKyhLzJ6bUdCnWBi6LaNTRbPf/AUTh8DhsIICok6lm8TMf3rjSSfU13/tux+1T0kUL/CsJwi6f5i/jVTd2Og+qsx+Iq6bgCIBjLcN61sF0WMZS657zMnevQH9t2P2i/XWy8askx3iknoZrz7kHQfVUp2WUDGWNB7f/VqrfiazWl0i2790TU6BYxhdpmwJyV02MA5u3Td7t0kd1AOZVjUN11k12v4ayilmChRuTsP/AG1OMTfW2hdmyqNyf/b9BULj8QBbbFYgEWrQz27R3keyz9XJiB82eu2gcPRedJzB4Bc6zSefK3Ib12wfDhcfvGXIkfo02n9+4PwXl76f/wBnW/oD6qqi12z4jda/etPCKssIXJaUnSM3zt+sxUVhe0N+2e/XFOb2eCj5iCse0Z8LCdI3FVGjh+wPALa/s+IfMvAIiwk74OzirpvcItspEZZG66EHyNMMAFD9zfVRdE5GAhbyj5yj6QG68t9qHG+Ehm4c95VVb6utsruoJ1DQeRE6eVP+yfEzxLCN32l23cjOoykNoyuvQ8o2PvqQw+HNtBvgEA7CV6VNz6tgDGdwdu8InHDrf0R9VaNhLUhcqSQSBpJA3IHMU1wHEGD9xfgXoJVhot1R85eh5lOW+1SYGskCev5eW1S/C0Ow3wCBdpNMErh/Z9v6K0yxnAl1dGdGA2BlTA2yNI+qK07XcRuWMKzWFZrrFVSBmILGJjyrPC8TetYZTiyGv6ghYJYk+ECN2il+Fo9geAVrW1AwVA7MxE3PdsTDhfCpuoxvG4MrXLlvkC2VUAgwEWG8J56017RlbTW1W8yF79ssXXwrbbcC40LkEagmneN4bd8BW4MPcvk27i27auMpBImSPEonx+daJwVrd23Zu4i5dssFyhwmrWzmFskDmAD1OU0/4aj2B4BFtcNIPLtto2Z6oO7mpXAcJtgFsxulgPEWBGn0VXwr7qgO3eO+LiytmBduXAAndznEgRmPs/1miZuC2TsgT+XKf8CK3e0iWxm8S2wWzP4iMsnNJkyBzpvwtHsDwCGpVwyoHmXbvc8lt/Z1v6CiobtLxGzhLQYohdjCIZGbUZjIGgCmZrt2g4s3xTPh2BuXQosGQCcwDApm9psssF3MUAYzF37lxHa4Hu21K5LqZGyk8xHh56x60xw1HsDwCKwOFdVOk91gbiTNuQ1Sni8Vu6d2C6Sx1vK5EgwFMCR61rZW5edlufGRaW2bjKMhYlWUqqE7axtrTFxbaQQ9i51BieXtDwtJPr6VN8O7tVTwuuJdCXLm4QEEkFM8AM0AgDWJqqrTpUqbqjWNkAnIarrXqBtNstbfh5zJ8RuTfivB3Xu1m4UZFYOAbh78tmIugfNBjlvNK4MSpGZiU0lkw/jH+2Rm+uaAUxjwPG/22/Otvjj/AE3+2351QcRWnV5/dHjAPAguB/6hW3wXgoz2sQ2JzZA2Ve6FncQcwJkemlFQuTtqPLWvO9zFvB8b7fTb86vvgZ/V7X8C6+4VZRxNR1QMdFwTr1R91z/SuCdQ0XudMyMgI16uKA+2XETd4estnh7ZV9s9tjKNHIxII6g1XtGXGeGvY4UqXChuJdCkKwfKM5YKSOfiJ99Bk0Mf1v4+gXSdGta2k4MNtIrNSnZY/rlifp/9WofbH/pMgHLfbnHPep/sx8ssaT4zp18LVGs0im6dh5Imq9r6T4OQPJXTYw7XWFy8IA1t2zHhPJm6t5cvWov4RMI9zAXBbkkFHZRzVTLR15H3VO4DGrdGZZ3hgdCrDcMORrufWtuJELz6nWdSqtfH6SLcFReE4W1zBXLiXvZuTcsSBKgaOJIzRrpBrXGPhRg7QtIzYhoN654sqmT4ADoSRG3SiXtnxbDpiO5w+Ew73QQHdkBGc/NVBAZtdZoev4y9hcUjX0tubcN3XhKLJOyocqsI84qggDku1o1KlYB5BE/EGyATbK2Y4xqlSV7gDYfhD3LoyvevWiqncKJIkciZYxQ/gON37aC3Zdkl8/gJDM5AUDTcabUXfCZ2ge6tlAuWy0XFJ3dss6D6IzRPM0IYLjDWXtOipmtSRmWQXJPibXUgRHSovIDrFPg9OrQNSq0EuJMasoA8oV53MAb1hBdkXcqnMuhS5AlkPzTM+ux0rnw7iDZ+4vwLoEgj2bqT7adD1XcemtY7OcX+NYW3ejIXBkb6gkGPKRTXjf6w3cW9bikM139h0IPO4RoF6GTpoSxdcYGHTNKoIgn/AK/tu8Lwp4itHshiGIBImCeU7x0rdR/7r51k+VMhVHEl8T+7at/W7nT6lX7668RwPfWyhMHQq30XBlWHoYP3czWiMtlod/HeunL5mNBHkqinxWkpkkEEd3vjKY/H+7w5u3/BkUm5An2dyAOsSPWtuEcVt4myt1AcjzGZYMCRsetdeIYJb1t7bzkdSjQYMHoeVNO5a0FSxaXIFCyz5QAoAGmUk6a8qSl8Dm/7TtAELHGGypbVQiszoiMyhgh5MAdJABgdYrGL4XYvju7qi4yhZYiGE7EMACDoToaZYzD3zfRnYZRbY2xat5ofSZzH2isgHQb1G28LiWum5dtXblp/A1lLlsappnuCQryCZCkDw6zToinTsCHgEXzvM5atQ25rD9kbYZHttcxCScltmBRXGmZ7ogkLrpqZio0i33rWS9xrlu+7i4Qcrnuoa2JMjKc0DbTzoj7TZs+Ft2cyl2uL4SUAHdMYLBSBtppyMUPcTwpTHspAgxdB39u24Mmfpq1C435ep9LuRWhhqjqg+N2bSR3GPe3XqVaJsPStq1TYVkms85rtSsPsfQ1f3AHnD2oOyKD5HKPzFUE40Pofwq/ez6AYe3AiUUnzOUCT7gKeh8w36Xc2rmv6g/42cT6Krcbgu64SikeJ3S63lnY5Qf8AYFPvoUYjnVl/CFYCYIDMGY3FZyI1JI5cgBAA6CqwvYdXAzKGjUSJ1piPzHDf6BaHR1U1aLnjMuKh3dcwuAz+k1hTOmgA02jfzoq7G4xbmMs5Z0fWQR81uRFQFzD3NANCT4jOgE8h1iiXsqsYyx/H/wBWqWJINM8CnDHtZU4EmxuY4+OaujH4Fg3fWIF0aOp0W6vRo2bo3L0p1gset1ZTcGGU6FWHzWHIinBNR2PwDZu9s6XR7S7LdX6LefRuXmK1xkuFBDxou7j6H3bgqz7Sdg7lm81w3rS2WZm724+UrqTBHtO2vzQZqB4XwyxcxSWmvxaYwbhUrmM7KD7M7AtR92j7HniNwX7d3IwAS5buAzbYchl2Plz3BrpgPgnsJlN25cuMIJiFXSDGWCY99UmnfJdVS6TYyh+bUOnEQG5ffluUH27wuFfEQMUEa1bW2bZtu4GXYIyiM2sR1oo4D8HuES0pe0bjsoLG7BIkagKDC+6oLtH8GV27iGu2Li5bj5mDyDbLGSQR7QH10ZNfd/0NljKgLev/AESAAVXrcO/QT1qTW3JIWficT+RTp0Kpy+LVGWwA58Vm5c/+NhgFCAB3A8Nocgo2LkbDlufN9gMAlpAqDSZJJksx3ZyfaY8ya3wuEW2oRBCj7z1J5nzruasWK582GXPeVisa1mkPWkq00xPC7dy7bvMJe0GCamBmEExzMc6dzSGlI0k5JMTqSK1AYDhLWcTcvXsU7W2YLZtu5gZuRB9ozoPKpjDh5fPlifBAM5YHtHrM1E8d4Q1+/hvDNtGLuSR4SuVly67kjLPSetJX0TBLSYBF8uNt+pPeM2na3lt3e6uMVFtozeKZjLzUgEHyrhxziHxeyGlFJYLmYGFJ3YKNWPlXTEeLEpuRZRrhA3LMCqx55Q/2hTf4xYxyDu2V2tFXysCQrkEAOOTQW03FOnpj9JcPhFzbbv379qbPjjawIvXJvtaYm2SYNwlzbRhA5q/LrTDieCa+1nEh0JQXO9VT7Ntgco11ZlYc43NSWPwuZrVm9+isgrk7piAbi+ypYAZACAV6kVvjODLat3GtErmB70Elu8MRmJOpfbxcxvQmN+WqfS7kiGPawgj9RJ4QbRzy1qibyFkhTlJA1HKmQ5KxcOSWjNMRpEgQBT95yeEgGBqdfuqLWZLkuUGh8+ZYKOXLrQzF2uIs8H+I18OOV9akcNZK24JLGDJJJ5edeh+Aj9Xtfy1/AV55ssuTwRljSK9DcCP6va/lr+Aqul802ey7m1YXToAo0wN+/UFXvbXAm3hYa3h7bE2jlsplKyx8LH50fS560BVYPbq8Wwz94ltbyXbdu41ucrAQ6EE6xlbY7H1qur5aPDGblmmPfGtM69R/H0C0+iyfw5Ls5PIZLpUp2XMYywTsH1+y00NYnGuobRSQBAWSSYnXoBU72KB+MYcGdWgzodVaahWZFNxOw8kVVrNc17B2T6q9uFcSXEWUupORxInoCRPvinOauHD+HpYtratjKiCFEzAmdz6mnNbQyXnbtHSOjlq4KN4hgWzC7YgXQIykwtxd8r+msHkT0rvw/iC3kzCQQcrqfaRxurf+1p4BUZj+DLcfOHe0xGV2twDcT6LSPqI1EmKkpAhw0Xdx9PfJYv3jeLWrTFVBi7dXQg80Q/S6nl609wuEW2iogyqvsgf++/nvW2Hwq21CooVFACqNgBtW9Mmc6bDL3ms0qVYJpKCzSob7VdtbeDItgG5faMqDYSYBc8hPISTRGvnSVrqT2Na9wgHLfCzSpTSpKpKlSrDLII2kHUekaedJJMOFy3e3PpXCFP7qHIPdo1PLOGVJyqFkljAAknmeprXC4YW0RATCKFE84AEnqedaYq7cUp3aqwLRckkEJG66QTPI0lNx0nGPcZLpdtLcVldZXbXmP/c6i8WtxbN1G8SKngc6kjo37w68xUyKacW/wLn8B/ChMb8tU+l3JPSd8QG8Lz2g0HoKzFYt7D0FN8Tjgk6Fso1iP60FBJsvS3vDBLlvbwiIGyqFmSY5+teheBfJ7X8C/gK8/MdD6H8K9BcBH6va/gX8BT0fmWz2Xc2rm+nwG06YaNZQF27t20wfd22LtmS5cdjLMzNGZvMx9URVZ45EMZ+oIHVuQ9atf4R+GrZwSqs/4qksxLMxndmOpNVa+GUsGIkjY0iYqvO/0CM6L/MwtryTn3ewFFXMUZeCoMHdtFA56czv9VEfYUn4zYGhhz7Mn5rddZpl8XXpUt2VWMZYA08Z/wCLVGu8Gk4bjyRb6Lmte4umzvNX2T50qwaacNxrXAxa01so7KA3MAwGHkRrWwMl58AYlPJrW7cAUsdlBP1Ca2oa7c41RhjaLMGuanKQCEGrHXf0506so0+tqBm1J+2f6PvVw142Z8VwroVHNROsmADtRIjyJGxAIqrmxt3EL486r8xc8eEAZZKwD7gAKWC4xibTsi4jN3fiUOwZXtxqrbsMsbgj300ha1To0OHwQCNUk21XvfwVpUqi+zvHreLs51K5hAuKDOV+k8x0PMVKU6x3scxxY4QQm13h1p7i3Gtozp7DESV9DTmlSpKJJOaw1Nm4eDfF7M2YIUyz4SCQZI66ffTqKVJIEjJKaVKKiO0HHhhwFXK11gSoYwAo9p2/dHQak6CkpMY57g1ualnYAEnkJPu11qIu9qrKgkh8gALNkMKCYEzrqdoBmo+xhnvIWuXXuAjVgwVUESf0dv1gBixNcbPB7Qtg2mu2r0ZbFy8c3eNlJXKjMVOmbSARSRTKNISKhJO7L7+XciZMfba33qsrW4JzAyIG+29RuNxTPadkZLtplaGWAVEeWjD6jXHsiSqMjNNwnvCQfCwJ9tAAMkmQV5EHrTnjHDbWV7oWHynxLKzofaAMN76Fxvy1T6XcioBjWVdHfY+48fJUMGhZ8qi7uZfEdi2dwDyAgKBz5b1IXL0JME6DQDU1HW8PdIHhWRr4iQSddwAdNqGp2krusUZMCZzsPfuU+wQbuhm3gz/70r0TwH5Pa/lr+ArzpgLbLbKsCCoPOZmSSPfXorgCfq9r+BfwFQp/NN4O5tWF01PUUpnvzyCp/F8aOIw98lFTK9kiC7MZZ5zu7EtsKgaf4O0wwt8lSAxw5UkEAjO+o61D48rlysGIYx4Zn7th51Egl7p2+gW/SDaYeG5A7dw13Tg1J9krgbF2CDIz/wDVqGMRakuqmPDElidIj3T13oi7Cj9Yw38XTL81uVRrtik47jyUalUua9sW0XX8l6ApA0o1NKtkZLztYmqv7U4xnxlxoV1D92qkkAFVCzcI9kEswHX7xaBqtuK8DuHHX2suoW5fRWUtDbKzlU2YjN666UjMWWp0W5jaji4xb1C37McFxd8KbiGzbWMswBlGwS1l2/emT1qabsclpu+fFOjAZc+S0sAkfSU6kip3jeEe5ayWwDJ+czqIg75ILctARXLA4J7eH7u9cUsAfGumXpGfMZHImkBCZ+NfU+MENk/pA1cTKHOBcIt4DFI6X81jEh0l4X9IDnWIAGviHrRxQxxHhPdYZSty5cZLqNnuvmnM6qdTtoRtRPTwBkh8U/rCHkybieGXkQlSpUqSESpUqVJJYoDvW7lzE4hhhrd5u9NpHuMoCoirCoGMzJJMA60d3GABJ0AEk9ANT91CuHwF1kW93llEuXHvMtxA3guOuWHmVJXLtzIpI3CO0NJ1tl546uCYngirrewl1Hme8sBWy+YNnI494anmGxD5Rct3fj1pGBKmFv2jrtEZzBPhYAmpjj9u8cndWxcAOv6ZrJHpAhvfTfjuEK2DiLakYi3bzDmzRBKXANLgieXQinVor9Zo6UXtnYecjjI4FMe8UFMRYg2+8tgGTr3tzu7iZfmQXUlSNCKl+M44ZXtgFjlOaIhBGmYzpPIb0K8Ew1y7iLRcXFW47X7guKq5iigqIB1ZXYHYSAJoy4vbAs3epUkx/wC1oTHfLVPpdyTYhoZVaCZ/mL987O7Jefbew9BWYrCbD0qPxOIY5grZSCFGm7EAjegg0uK72pUDBJUg+x9DXoLgPye1/LX8BXnpHDJIMgjevQvAfk9r+Wv4ClR+Zb9LubVzn9QGadM7zyCrXtTiGfBzczC4rW7bKwto0B2cM1pCRbkPEb6VX+KxBDKoUktzjQDqTRpx28BaxFlVtd2j4dka2p8eeTnLMSzk9SaFaY2qOnb6BamBYepIFrz3EA93ood8OxLSrEQfnxPrG2mlEnYm3lxVgER+kJ3n5rdeVM6k+y/yyx/H/wBWqNd5dTcNx5Kyph2sY9wzg7NnCVfR3pUixpVsjJeeJRUJxfCtbuG9bBhgBdygtBX2Lgt8yNVMawQeVTgoQ7T9oTcJw1kwrSty7zgyGFoczEy2wOm9OicMx76kN79kIk4bxJL9sXLTZkPuIPRhuCOlMON2LgPeKLRUCJZCWXznUEc/ZoKwmIvYeWVmC5gGyqo8JVSCy7SFg8zrU5wJ7966FxF0hSC/dMVJcZjAkAELzjWYpIx2D6kmo1w0fP37MJ1icQ7WbaKWxFtLii/dlSz5WDQij9/L0gCp3AcWt357twWHtLsynmGU6qaYcQtmxc75Si2mKrfU+Hfw511AzeyPQULcXxAbENcs5xyt3FAynIoDMHU5jLZRroYpyoU6IxFhbMzv1gj7RbUrEisUJcA7R3VZbeKa2UuHLbuqyznE+FxMyY3ga6UW0yDrUXUnaLvEZJUppGonj3HlwyzCl4mC2UBdiztByqDpsZMAUlWxhe4NbmnHGmXuLoZsodGSehZSogDUmTsKgr3GwcNZTKveBUDWb2ayxgKJtlhqysAYG9RnZDtAcdi7pvMsIs2LQ0GphmB0LEADU6jNpFToyX8ZcUrnVLRW5IaPERCsGEHQEgqOW9IGQtA0Th3GnUFx8R2Dd715JxwW/dzENacJt3j3cxMdFYSKksdixatvcYgBFJJOg26+tDvEuP3cGVsjDi4pByXWuraWBycsNG0jUjNQN2l45icWrSU7lXC5LJJVmiSc3+ZEjy1qLnQrKGAdiXh1g065m3ib8YCsPs7gkZrmKCkG7qhJOqsFLMF+bmYesAU94lZb4u2dgzBTJUZQdDyk/jQZ2T7YtbtIl5IsqTakb28satzyywBJ231o44t/gXOfhP4UNjT/APNU+l3JU4mjUpVwH5TbXYW/lee4OURoY/pUZdtiFKnWfC0iMx+cfpCJFSLqSgCmDAgxP3U1Tg6wAS+gjRivMnYepoZjgM12+Ia95hre+Y1jjfu2Lpw4juQFMgBt/U/1r0ZwH5Pa/lr+ArztYwuRSJJHKeQjbzr0RwI/q9r+Wv4Co0vmmxsdzasDptpbQpA6vsFSi8PuWsPiFu23Q5sPAdSvzm2neolrgESdzA9atH4TcClvCjIMoNxNJMaHkuy+4VVN64c6rl01JPSI+/WokfG4b/QLXwOJ6+kasRJ+wWRdOYiDEe159I3qX7KuGxdmNfERoY+a435a0OjE3FUZgAS6roZkE/lU92Qs5MTZB18TsfOVcx99QrCKbuB5K6pULqbhf9JN7Raw5qxxeyLdCoUu2c1wOtxrpZkFslHc+2GzBOWoIjSaOFOg86HOGcGzhGy2bdghHCWwSXjxKHY6ZQ2uUDU7miStoZLhcS5pIAz9+8yFF9osf3WHYhspZlRT0LGJHnExQVhsOwyC4dk2ERbBUt43zHckkEc9PnE0Udu7pTCd4pju7iEyAZBOTQEfvT7qGsAbHc5BcaO7gPEiBEMAogkS2uhERypa4R+DbFDSGskZT7z96+WRyUAbIAVOSSwBWdXJEOxzoSOWw2rvYLKkhvENiBqpkkQPmnxTB01g09RywCOikZZZgCBnKnNcAKkhTofXWmd/FqqGSkFpAMktJABEAEtInxTqKcooOL7R79/uh3tTi79625uuz/pwMgPhHg0IXXwnQg8papfh1o2UQKwIUAOvdgggop1IaTLKY2J9BTXGYUmGuA6shbVhKgBCsLt4WYk9Ke4i00KQZBaCSWaMuiLIgyNIDA6T1qAF5Rb3A020xAHdCaYxGgrNwhyMsHT2lhYJ0YMQJEz5RVrCgbsdwcXmXEOABachbca96vhZ2PlOgGnPejmpBYfSNQFwpj/GZ4n+FyxWKFtGdvZRWY+gE1WV7iFp7C4q9cDu7h7mHYnKQbmW3mA1KW0DaRqdaszF4QXbbodnVlP+4Ef1qnOH9nr1m/cR7VxriDIhQKxEmA2RvatlJEjY0ziclf0W2m5ryXQRHeL28deeSz2fcm53li4tq5bS5JygyHuMASPJSPQAVMYPE4tH76zfW497usiXLgbNbylmBXdQjE66QJNDuOxzWcVeK5bUgI9uAMyhVBUzmyExJg71LcI4hYD2c2c3LlrKAUlQrMQwCocxZ1BAO2sxrVbTqW3iaZI04kEZRO+OAPlldOOJccLXbjtF+z3ZVwR7cMJe2h/ylcBAZnc064XjLUotlB8VYZmtlwHtuyxmDkgkHKVK9RpuKHeIcMuC0z23nCM8lRGa0pcjKyHxCJ2GhqL4rh7aNFtgwKzoc3mCW0BJEGOW1PpkZp2YWm9ug0+xtFocPdiiTGdmSWclFsrBXu7LnNc55yjkkWxuZot7NcTN3hjKTmazntM0zmy+yfepFVvxbjYu27SAmLc5SZzKpUApofFqCZ91GXwex/Z+Jga5vF65B91DYxw6iqB2XckNjqL/AMMHVcw4R4xnvCrW1sPQVma4vfCrJMaf+9aYYV5srGaCfFm3g76tGnpQ4ZN1vPrBr9HXc8vupR9j6GvQHA/k9r+BfwFedMFGVoJI5SZ0j7q9GcAH6va/gX/iKVIRiW/S7m1c706/So03bygTt9xNr+HuNAFlby27Z1lmVouMeiz4R/CarS7YzxJIjXQxr+VWZ2/4W1jDOAwNpryvbWDmRmYs4nYqTqOkmq6pnGKj42+gWj0UGOw0DKft57d6ZXsG8DI8wZGcZvq2ipjsd3gxdovlJDMfCCBojdTTQVJdnFnF2h1LAepRgKrquJpu4FG1qTQxzhOR1mMtiurs/by4WyNJyDlG+v8AWpGoHhnarDdyguXUtOihXS6yqysBBBB323G9S+Ex6XRmturjqpBFbQyXn1Vjw4ucCLnUojtvZDYQzst2yx6QLigz9dDKYPIxZLgRyEZ/aAIb52UETrzUzoZGtEHbLFgizYJ/xbgZo/Z2iHYecnKIHnQnwniz3g5zjR2LlwSAFYZSgWMo7snb1pWla+Da/wDDzqny89YPkt72LuK5GcBX9s5S2pYsZ8R3/ej2a63LCtcDqoYtkX2ASCDDSSYgEgiJmt2Yyf0amWCAFCykcy6r4iIGaZjUGtLmGIdWQAhdoOWd9jBEeIrsNp5UyKB1C1lzw4PdlXAUAZXIg5h5qpLBgZkHbT0rpg7stJBnIrSfCBOXWTqcykax80itbFwANEA5SMq+EEjWSwXohBIkEj31x4NczYW0zWyRkKsylQSAoCwTrm9oTtAOlPOpScPhJ3j7+iMOzNxbOEeQYts7Ppr7IuNoPXan/BuO2cVbL2GzAGDoQQd4IO1DHAsVkvGzcChMTIbLOXvmXYE8mTSZJJHKinhfA7OGQpYtrbB3iZJAgEk7mnWLimNaXF06Rgg6o1z3p8Ka8SwK3Lbh1UnK2WRMHKdulYa8yvbtkglgxYxEhQNh7xUf2x4wMNhXYmGcd3b/AImBE+gEk+lJDUqbnVGtZmTbxVOcKsObbspw0llT9MyZg0TKBvdJIqe4n34vPlu2Mtm2EZe8tLmC2wrqAPFJObQRXDD4Lur2Gsd3au5roGZ7ZDSWSfEGllghhIpti79uziby3LHjF4glfEMgYloS5OrCIM8zVAsu3cetqS2DYxbVIGsjYmKX7t+8XtiHy6BTGVFA0ljqIG1StjG4O4im8r2r6QCyrKOA0+yNmyyNRHnULYxpRmyAQ59kqDoGzKB0gjlWqLkcG6rGfEQdCd4b69YPSogol9HS3RlBvw3+yiHiHGMFDKi3XDEMZVUBYEecjwiBERrpRj2StIOFsyLlDm43U7wJPPQVXN4jE4jwKEBkzHiYCSTlzEFztlB5CrD7IErw69aOptXLqH0MMJ+uqcWScPU+l3JY3SNMMoNAJnSaTJn9tiqC/b8KkCSIjafcTTW3h3KtJEM0wwzQu0DWPOpG3sPQVtVGnFlvvpB7pP2THh+Gy2x4ifBEGIHpAr0bwEH4vaj6C/gK8+ssKQOhr0FwH5Pa/lr+ApUjOJaf9Xc2rm+nGCnRptGqeQQH274ncvYViyLbVblsBc2ZwZ17wjwg+Skkc6rbFXsqz/WKsLtjcL4MugC4cXEt4dRpKoxDXP8Ac0x5KOtV3i7sQBEkxrP9OdMRNV3H0C0ujfhwxAtc92Xv1XHDXjkK5pYGATrqdR61Pdkrn63YnxMG1jTXI2g8zyoXwNgsqwxCgyYAE84Hl150Q9hFX4zYyrp3raDnGcf0psQAKbuB5KwPLqJkf4nXu84mJsrjwuMS5KAxiMpyDEWwLqtHhMnRwD0NR+CXEFUxSJauXJC3BbXu3aGyXFYZsrwZIMgiKKcfgEvLkdZEgg81I2ZTyIPOmXZ3hL4e0VuPnY3LjlhzzNOug1jeOdbAyXHNrNDCRnax2Xm4i2Vuah/hKcfE1Qj/ABLiifDIiWMZiIOkb86rXhty5ae+1mP0YzRcVXOUHK37oIBY8xE0Y/CtxRVaxahXIzu6tOxhV2Oh9qhbgeGtXe+dkIzZhbVSSqHK1wBliW0GUdapcZdAXR9Gs6vBS8WN/P7BacK7U93IuW1uAoEHIiDOkmAD1EcqILXaizcVQHyAEfo3kD2dDA0YhgBuBFc8HjUYKFIzXStt1u5LvjAzBSqwRZYaZhqI1B3AfxLDBLrgAgAyAdwGAMe6YpFzmb0UKNPEPILS0jf3ZfbiinjNy2LDlXs+yFUAgk5mAIVVbwwNZ20iufBceUwtsokupIVu8W2qtJY5mYiWy7DWNNpoRAqX4Hx1sPnCwM49oqHKkTspMENoCPIVEPkyrqmELaRA+IzN7bosrE7I5ZvXru1sBw7hQEBUs3hBJDBeZ11ooxuPCWjdHiUAMSPo6Eke7Whv4PsSt1cTAHdC6FVdSMuQTvqSTO9P+1d17Nt3XEG1IChMqt65NMwaNZ1FEC65HEsL8VoHO3IWsD9k8e+Dis0jLbsSdYAzPuSdvCk0LdtuHfHhYdWZUz91bkQHL65wN48OXUc5qUa4t26rYcDE2nhbp7wZA9sAoWHWDM6+la9qsXeS1YZkQXPjVsW1Vy4JK3FEkosQTPupOgiCpYfSpVWFlnRri1jq4z3ILwPCPi96zezk3LRD3LRDXGRRuGOy6E6b7VPcV7DtjcQ99Hs93cCsNXDAFVgsANzrXL+0nw+IupcueJ3eYP8AmZAASCAPEpBzSBGkSJqf7FoxN5x4rbZIYnWVB0C8hlK6yZ8tqiGhaOIxFZg68G8WO0E5Cwy1a0GcR+Da/aIKDvFBGts5o9UbKfqNQXFOHXsxLhZGkf4ZUaxo8efM1fBJ6eVBXHOCrZNwsoNh11NxnKqxZicwDDKNQAV5aUxpgpsH0vUe4CpBOraf3VWX8M1uM4K8xP8A9UdfB6rrYxisCFKo6hgRMh9QDvIG/lUrw/APctvm3yM65EVHmTljNpBCoRmk661vh2EKW1Z8GntanMjNlM9Stxj6Cg8XTjD1D/q7kiMXjuupmnAmRzn0VSd4FWSYECtyaZ8TWcO/8Fa4i74ypXMAoMDcyxGn1VQGyt99XRcQd3nP2T19j6GvQPAj+r2v5a/gK85YN5N4cg0AdBkUx99ejOBfJ7X8tfwFKkIxLR/q7m1c7047TpMO93lZCXwmYYW8FbRRCqyKo6AQBVV3LQbera+Fj5Iv8a/8hVUVB3/I/j6BHdC3wt9pWi2wBAECpTslZC4uwBoM5+8MfxqMFwTHMVLdl/llj+P/AKtVdUnq3cDyWnXA6pxGw8lfLGkBSNKa3BkvNDkqa7SzfxWPvPBFjKiDcTnW2n4MT76b+BXByHu75W7YIZsqXCYZCAQNGlCZmI60RYrhathsXAl8Tcv31bkLVh5U/wC4mB60B2Gu3EWwoLrnlQBMOwCkTykASNtAapd8JXd4UiqyAYDYGywAv3OB7pRHxDjpdsmV2uredUUjulVQuTKVBho+uAJJoZyvdeYLO52G5PSOX9Km+L3XC93fBS8CpY7xcUZVuSNPEoyt5qDUPaxA7wMQ2s5gpg6yDB5TNQeZN0VhWBjJaPe7cp3C8Pw1uyzubN1sqkC672ycwHithT4wJ230PlTDH4ZbV0XAqqgcZEV2fOEJDMjEaqSOfWiPAY17KqFVbqIBYVFI8V+O8LILitKmYOWNRNQ3aAaFiULs+TKoJIRASzZioHic9JNWFoAQ1Go41TJMHfq4akX/AAb3u7xOLsFsx8N2dvEQM2nkWA91GY4cDce4zMzMMoBIhFIghI2ncneqh7PcRuWcTbxceDMLbgRmZSsOQm7bFietXSpGh67VYw2XO9LUjSraYP6gJ4ix9FCYfhNvDXgiIos3kylY07xBAnrmQkHrlFRPH7VrC38IuV+6V3uZBLAPC201Y+BZf0miriFt2tuLbZXKkI0TlYjQwd6FeMYm53jP7dqxksliN30Z2aPmAlQVjeelTQ+Gc575cdRBvnaAeN7a7KUXiS3L9sroBnt3rbKAyu0G3MidSrAcjT3HcSVEUJs0jMIhQAQW10MHTLzOlQ/BOHXLy3XdQhuEZXDMSHtnwOoYaCZOmkU4sgtbezcATvJVtPCLh9uNfZf2l9SN6ShUpsDoGr33wSe4BRQ4zeFtgMYjTLFmyq6gNAyKVCmTlGU8yR0qas8Vz2GW4ouOH7tgVhTswdhsFyeI8pBFRVrgeLICvaw0AwCxaIBEMEEgnKI5a6xUnhMMmHTubaAiMvObtwbjX5o3J2GwpK2v1RHwxMzaOYjw9lvbxlu2LkvB7tgi8yxGmgEDcekxyoQ7PX++s2CJzWc1t4zQAUOQkDTxCRJ+hRHxS6TcZGJLgHQqRIObxCBrrtvyoD7NX3s4s2hoHLW3HpmI94IoLHEig/6XcitTCUNKk9wzsfIg+RQziLOa2V2lYrL4QMZMzEe7euybD0rNByQuoLGkkke/ZTTC4TIHkyWJJ+qPwAr0VwIfq9r+Wv4CvPz7H0NeguA/J7X8tfwFPRM4lpPZdzaua6eaGUqYbtKFvhX+SL/MX/kKqS9cCiSQB1JgfXVt/Cv8kX+Yv/IVT+PslhCgTO5g5fODufKmI/NdO30CL6HJGDkZyVDWHm7nKlhPhIJiRsFMgMd6Mex90ti7BykeM6HQ+y1CoaQqZSFL5ToRp4tR7tZon7F4ZkxlkFywz+GRqBlbc86lioNN3A8lOkC2k+LggkmwuRPFegG+uh7tfj7iqLa27xtuP0922slLXzgomcxEieQ11oiO9Yy+f/3WqMlxVN4Y4OImEFcYVLODu3xcTu7lrJby/PBBW2gnZFB2GpJYmhfA4UpYZLINyMOt66BmElirk5gRpk8MbxJoo7bdijeRfitq2HLkuSxU/wC2dBJkmI5UO2sJicLbvYa9b75ntDKls52VQfn5dQkGBM1EzpLpMG5ho/C4FxMwYBgW26hOzyTLBYNLpuZobvbdy4M2ZFS7bGYWwxbxDxFSD0BoUAmp/F8eCoiKJdbRtsWULkLDK8J85oVfEfPSoSKofC38M14kuyOXn6Qu9jGuBAdguuk9eY6HTcVzunM+pJJIktJJ5GSdTU/w18Hatk3bbs5twzMBlDkhstscjlG5ImT0rhxThYuZWw1kkxN23azXArnxaHWFAMVKDCYV26ZGiRvsAt0K22vFB47QukMohFFyFADCToCYB0maP/g0xV1sLkcHImXurhEZgQSVE75TpPP3VBdkexrYlEuYi4rWl2t2mBLyc5F5lI2PIyfqqwOEXmeyjPb7ptR3f0QCQOQ5CatY0i65vpTE0yw0m3IIk7M8vOdQmM0uM8R7ixcuxORSQOrbKPeSBXLgXDTZw6I/ifVrhj2rjEs5+0TXfieAW9be085X0MGCNQQQeRBANQeOs3sGnefHQwHzcSqw37odAGnpAPpU1jUwHs0AYJO+9rZA71McQ4zbs+0SYGZgoLELsCQNhoR7q48P4taxVscs+cZGiSBEmOgkajag/iPGmvFXdWsHwhEuDuySTBFtiozgidSdAdhUh2etv8YszbFvIjyqqAAGG5IGp0XaRvrSlFuwYZS0nWcL57B7ui+yhRdWzAczvHn1qExvaNoHdhVZiO6Lie8BmYj2ZjT1qeug5SBoSNDv9x3oS+JPacIuZY1kaFiXz5ZPtSxYnLAApIbDtY4kuzUx2faVct/ilznPMnQbToAQVA6Ac5oB7RcM7njCsPZunvR6lWDf/wBAn30U4LtRassyOxu3WY5UsAXWyjXxC3op1J+utcbgnxNw4m7Z7pLNtxZDn9IWaJZ1GiACYEnehMdfDVPpPJaGHc7D1XOcIa4EcZyjbfZqVPJsPSmNrGC4UNs6fOHONR7tafKdB6VEICAYLFn9lMuSPMxqBpvQrADK67EPLSIy1+Ua9trTmpKyzG3LCGgyPrj7or0PwH5Pa/lr+ArzxYtlbeVjmIBk9a9D8B+T2v5a/gKjS+ZbwdzasDp2eppTn+wQt8K/yRf5i/8AIVVFW38J2Ee5hlW2pdswMLqdCDtVYjgWJ/YXfs1W9zRUfJGfoEX0LUY3CgEjM60xgVK9lvllj+P/AKtXH+wsR+wu/YNSHZzhN9MVZZrNxVDakqQB4SNTVVV7TTdfUeS069an1TviGR17ld9KlSrfbkvOFGdouLHD2S6rmcsqIP3mMSfQSfOKq/s728+LNedrRv3bjSbpfKY5LEGB6ddqtniXDkv2zbeYJBBUkMrKZVlI2IIoLf4K1NyWvl15Zk8Q57qwDe8UzgdS2ej62EZSezEDPjfdZCS4i/xLFEwpLzC5RAA0GsDbm/8A+Ue2vguwQAzK7NAn9IwBPPTkJqb4H2etYRCtoGT7Tn2jG2vIdANKk6YN2psV0m9xDcOSxoyiyAuOfB+yfI5y6eBiGKsAfEveGGBBAjcRp0oLXG4zBOzB3TUhtJXN+8rCAemnpV40zx3CLV4y6AmInYkdCRuPIyKRbsspYbpVzBoV2hw359+1VV8H3ftjEuK+jOe9UNqyxLOyDSJIg9dquHy3j3Uw4XwKxhgRZtrbncjc+rHU+lOcVcZUJRMzclmJ9/KnaIEIXpDFDF1tNogZfym/F8eLaEB0W66sLIcgZrkQoE7+KPrqluKXby4gOty87rlaWzZ7dzdlZdlIaYjSIq68Vwq3de1cdZe0cyHoSIPLUf8A7WMdwWxe1u2kc9Son7W/30nNlW4DGswubZkXy9kRwVJ4vG4vHXVtubl1yfCkZQPPLoB5mjzsx8G5tDNibrMSIFq27qF8ywIn3Ci/AcEsWJ7q0iE6EgCSPNt/vp6BUWsgyc1diulnPb1dAaDfP9u7xUIOxtnlcxI9MRd/OgrtdhrWExthbj3ruHZJuo9242mYqT7WvIx5VaMVAdq+yKY0IS2S5bPhbLmBEg5WXmJFTO5D4LGFtX85x0SCD3jNVv2h7RWBirN3AoE7lRqBkDEHbL0iRrvNWvxG5OGY7ZkmOkiahcL2IzXVuYq6t7IZREtLaQN1YD2vfUzx3DZrLElhlkgKSJMEQwHtDXahMWIw1Wey7krcXiKNU0mU/wDHXc90kAnwXn1kYrCmDA3E/dWmEweSSTmY7sfwjkPKni4O5A/R3PsN+VbfFLn7N/sN+VA9YMpXakMLtI6t/vxXB9j6H8K9BcB+T2v5a/gKoJ8Jcg/o32+g35VfnAvk9r+BfwFPhyDiGx2Xc2rnf6gILGRtKdkVkKOlKlWrotOYXKrOUdBWMg6UqVLq2bAmWwNKlSqxJKKXOlSpJJGlSpUkkqVKlSSSrBpUqSSyKVKlSSSpUqVJJKlNKlSSWKw2uhAIrFKouEtIKdYXCJHsj6hWPiy/RH1ClSqr8PR7A8AmkrPxZfoj6hWyKAIAilSqTaTGGWtA4BI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hQSERUUExQVFRQWFxgYFRcXGBgYHRgWGxgYGBoaFxcaHCYhFxokGhgXHy8gIycpLCwsHCAxNTAqNSYrLCkBCQoKDgwOGg8PGiolHyQvLCwvLC8pLCosLS0sLC8tLCwsLCwsKSwsLCwsLywwLC0sMCosNC4sLC0sLCwpLCw0LP/AABEIAPUAzgMBIgACEQEDEQH/xAAcAAABBAMBAAAAAAAAAAAAAAAGAAQFBwECAwj/xABEEAACAQIEAwUCCgcJAAMBAAABAhEAAwQSITEFQVEGEyJhcTKBBxQ0QlKRkqGx0SMkU2Jyc8EVFjNDVIKywvBE4fGi/8QAGwEAAQUBAQAAAAAAAAAAAAAABAABAgMFBgf/xAA6EQABAwICBggEBQQDAQAAAAABAAIRAyEEMRJBUWFxsQUTUoGRocHwIjRy0RQjMuHxBhVCYjOCsiT/2gAMAwEAAhEDEQA/ALopUqVJXJUhSNZmkkmHEeN2bBHeuEnaSB95pn/fHCft7X21/OhH4Xh/gerf8arqB0rKNeqXGHayMthXR4HoiniKDapcRKvQdssJ/qLf20/OsDtjhP8AUW/tp+dUFexiqwXcmZjcQJ1pyIPKkatYX0vIIodB0HEgPNuCvT++OE/b2vtr+dZ/vjhP29r7a/nVFQKUU3XVu15BS/sFLtnyV6f3ywn7e19tfzpf3ywn+otfbX86oe5eULmjN6ak1srA8o8jT9bW7XkE39hozGmVe398sJ+3tfbX86X98sJ+3tfbX86ovKOlKB0FN11bteQT/wBgpdo+SvUdscJ+3tfbX86we2OE/b2vtr+dURfuhQTExyFaHFJlDE6EgD1Jin62t2vIKJ6DoAwXnyV9ntjhP9Ra+2v51j++WE/1Fr7a/nVF5R0FKB0FN11bteQUv7BS7Z8leY7Y4T/UWvtr+dbN2wwn7e19tfzqisoprd4giPlYgHzinFWscneQUH9B0GCXPI8Fe17tzhw4VSjKRq/e2gB0GUvJ+qmB7bOUDW7dkkEB7ffKx1MBgyEgLJG+pmKqKKneyVxVa8zWxdUWhmQyAV71ASSNQANfdTHEVRF9YGW0wpVOhqVJmlnl3+asC92+k93atBrp/elVjmxAk+QG9drXbcBouBUVRLsCxJkaKiCSzTy5D1oVxP6O/eVGw9u2GXxqZCrlUqiDQGF59Tzrnh7A/wAkZbbDM14mWbfNEbaCZMAa+VaklC/gcOW5RIGvb7sLq1MLi1uoroQyMJUjmOtdaG+wWf4tlYHu1du5dtC9snNMepInnRLFSWBWpinUcwHIrXKa2PrQcFt2/wD5N7CPvlvX0uE+tty34iumFGIxF22RedrNt1dn7oWVfLrlXUs8nQnRR506uOGtpaVt4PpI80VnpWYpH3UiPwpkIq3+F0/4Hq3/ABquqsT4Xv8AI9W/Cq2v2ldYbb3j7xWKP1O4nmu76JMYNsZ35lRfEoLMSV8GWJPszuSPqipDDY5G0Vwxjkaa37EA5VJ2gAA5oGkk9Kd4VYVS3tQJMc41q90aIV9IOFV2/O2867ctWyE4rVjAJ8qzmH/prDHz/GqYR0plbxB8GVDlbby/i6aVupLv0CMR6mI+rWkLDDa56AqIHkNK44d7oMZLcEySGP4RV2cwg9IiA4GOA9Ji97qSpVrn6/1rOYVQjJCZ8ScLBkZhqAefl1A9Kb2sQRCgFmCljOwPKeg35U5xmHZ5gjaIPKTvMfdWbmHi2wHtEESZ5z5edXtIAAQTg41C4WEe/G32XewWyjNE84291dK52VhQOgA59K2ziqTmi2mwla374QEkE+gk/VUJbDl2uSAJiGEGB1AGg8+dTGITMIBjz30qOay4BAGgZcsH5sjQ6dAavpQAgsW0uIN4F7bU/wADdLLJKnoVMiKMPg/P6e4MypNrLmYSBmdF1HPUx76EbOFVSWAgtvvH1bCifsVaD3LgYIwKLo7m2pPfW4BcCRqOX9aGqwYja3/0E+JB/Cua8+53x71qe4jfttZw2a1ZdkBtP3cNcbKCoGXKIEqCTPvpzw3G4e5lbFd6oUyLS2rhXQ6Z2VYb02rXimHudzhRd8FpO8PeWgwyuGZcrMVMLGgMiZ1prbx3MXr0RIzYcExJ09kTOg9BNbWtYzWh9O1rm4Jtc7ij7hvaOxfc27bnMATlKMnhGkjMBI9KlBrQN2PIbE53ulrirctrbNoJKyhLzJ6bUdCnWBi6LaNTRbPf/AUTh8DhsIICok6lm8TMf3rjSSfU13/tux+1T0kUL/CsJwi6f5i/jVTd2Og+qsx+Iq6bgCIBjLcN61sF0WMZS657zMnevQH9t2P2i/XWy8askx3iknoZrz7kHQfVUp2WUDGWNB7f/VqrfiazWl0i2790TU6BYxhdpmwJyV02MA5u3Td7t0kd1AOZVjUN11k12v4ayilmChRuTsP/AG1OMTfW2hdmyqNyf/b9BULj8QBbbFYgEWrQz27R3keyz9XJiB82eu2gcPRedJzB4Bc6zSefK3Ib12wfDhcfvGXIkfo02n9+4PwXl76f/wBnW/oD6qqi12z4jda/etPCKssIXJaUnSM3zt+sxUVhe0N+2e/XFOb2eCj5iCse0Z8LCdI3FVGjh+wPALa/s+IfMvAIiwk74OzirpvcItspEZZG66EHyNMMAFD9zfVRdE5GAhbyj5yj6QG68t9qHG+Ehm4c95VVb6utsruoJ1DQeRE6eVP+yfEzxLCN32l23cjOoykNoyuvQ8o2PvqQw+HNtBvgEA7CV6VNz6tgDGdwdu8InHDrf0R9VaNhLUhcqSQSBpJA3IHMU1wHEGD9xfgXoJVhot1R85eh5lOW+1SYGskCev5eW1S/C0Ow3wCBdpNMErh/Z9v6K0yxnAl1dGdGA2BlTA2yNI+qK07XcRuWMKzWFZrrFVSBmILGJjyrPC8TetYZTiyGv6ghYJYk+ECN2il+Fo9geAVrW1AwVA7MxE3PdsTDhfCpuoxvG4MrXLlvkC2VUAgwEWG8J56017RlbTW1W8yF79ssXXwrbbcC40LkEagmneN4bd8BW4MPcvk27i27auMpBImSPEonx+daJwVrd23Zu4i5dssFyhwmrWzmFskDmAD1OU0/4aj2B4BFtcNIPLtto2Z6oO7mpXAcJtgFsxulgPEWBGn0VXwr7qgO3eO+LiytmBduXAAndznEgRmPs/1miZuC2TsgT+XKf8CK3e0iWxm8S2wWzP4iMsnNJkyBzpvwtHsDwCGpVwyoHmXbvc8lt/Z1v6CiobtLxGzhLQYohdjCIZGbUZjIGgCmZrt2g4s3xTPh2BuXQosGQCcwDApm9psssF3MUAYzF37lxHa4Hu21K5LqZGyk8xHh56x60xw1HsDwCKwOFdVOk91gbiTNuQ1Sni8Vu6d2C6Sx1vK5EgwFMCR61rZW5edlufGRaW2bjKMhYlWUqqE7axtrTFxbaQQ9i51BieXtDwtJPr6VN8O7tVTwuuJdCXLm4QEEkFM8AM0AgDWJqqrTpUqbqjWNkAnIarrXqBtNstbfh5zJ8RuTfivB3Xu1m4UZFYOAbh78tmIugfNBjlvNK4MSpGZiU0lkw/jH+2Rm+uaAUxjwPG/22/Otvjj/AE3+2351QcRWnV5/dHjAPAguB/6hW3wXgoz2sQ2JzZA2Ve6FncQcwJkemlFQuTtqPLWvO9zFvB8b7fTb86vvgZ/V7X8C6+4VZRxNR1QMdFwTr1R91z/SuCdQ0XudMyMgI16uKA+2XETd4estnh7ZV9s9tjKNHIxII6g1XtGXGeGvY4UqXChuJdCkKwfKM5YKSOfiJ99Bk0Mf1v4+gXSdGta2k4MNtIrNSnZY/rlifp/9WofbH/pMgHLfbnHPep/sx8ssaT4zp18LVGs0im6dh5Imq9r6T4OQPJXTYw7XWFy8IA1t2zHhPJm6t5cvWov4RMI9zAXBbkkFHZRzVTLR15H3VO4DGrdGZZ3hgdCrDcMORrufWtuJELz6nWdSqtfH6SLcFReE4W1zBXLiXvZuTcsSBKgaOJIzRrpBrXGPhRg7QtIzYhoN654sqmT4ADoSRG3SiXtnxbDpiO5w+Ew73QQHdkBGc/NVBAZtdZoev4y9hcUjX0tubcN3XhKLJOyocqsI84qggDku1o1KlYB5BE/EGyATbK2Y4xqlSV7gDYfhD3LoyvevWiqncKJIkciZYxQ/gON37aC3Zdkl8/gJDM5AUDTcabUXfCZ2ge6tlAuWy0XFJ3dss6D6IzRPM0IYLjDWXtOipmtSRmWQXJPibXUgRHSovIDrFPg9OrQNSq0EuJMasoA8oV53MAb1hBdkXcqnMuhS5AlkPzTM+ux0rnw7iDZ+4vwLoEgj2bqT7adD1XcemtY7OcX+NYW3ejIXBkb6gkGPKRTXjf6w3cW9bikM139h0IPO4RoF6GTpoSxdcYGHTNKoIgn/AK/tu8Lwp4itHshiGIBImCeU7x0rdR/7r51k+VMhVHEl8T+7at/W7nT6lX7668RwPfWyhMHQq30XBlWHoYP3czWiMtlod/HeunL5mNBHkqinxWkpkkEEd3vjKY/H+7w5u3/BkUm5An2dyAOsSPWtuEcVt4myt1AcjzGZYMCRsetdeIYJb1t7bzkdSjQYMHoeVNO5a0FSxaXIFCyz5QAoAGmUk6a8qSl8Dm/7TtAELHGGypbVQiszoiMyhgh5MAdJABgdYrGL4XYvju7qi4yhZYiGE7EMACDoToaZYzD3zfRnYZRbY2xat5ofSZzH2isgHQb1G28LiWum5dtXblp/A1lLlsappnuCQryCZCkDw6zToinTsCHgEXzvM5atQ25rD9kbYZHttcxCScltmBRXGmZ7ogkLrpqZio0i33rWS9xrlu+7i4Qcrnuoa2JMjKc0DbTzoj7TZs+Ft2cyl2uL4SUAHdMYLBSBtppyMUPcTwpTHspAgxdB39u24Mmfpq1C435ep9LuRWhhqjqg+N2bSR3GPe3XqVaJsPStq1TYVkms85rtSsPsfQ1f3AHnD2oOyKD5HKPzFUE40Pofwq/ez6AYe3AiUUnzOUCT7gKeh8w36Xc2rmv6g/42cT6Krcbgu64SikeJ3S63lnY5Qf8AYFPvoUYjnVl/CFYCYIDMGY3FZyI1JI5cgBAA6CqwvYdXAzKGjUSJ1piPzHDf6BaHR1U1aLnjMuKh3dcwuAz+k1hTOmgA02jfzoq7G4xbmMs5Z0fWQR81uRFQFzD3NANCT4jOgE8h1iiXsqsYyx/H/wBWqWJINM8CnDHtZU4EmxuY4+OaujH4Fg3fWIF0aOp0W6vRo2bo3L0p1gset1ZTcGGU6FWHzWHIinBNR2PwDZu9s6XR7S7LdX6LefRuXmK1xkuFBDxou7j6H3bgqz7Sdg7lm81w3rS2WZm724+UrqTBHtO2vzQZqB4XwyxcxSWmvxaYwbhUrmM7KD7M7AtR92j7HniNwX7d3IwAS5buAzbYchl2Plz3BrpgPgnsJlN25cuMIJiFXSDGWCY99UmnfJdVS6TYyh+bUOnEQG5ffluUH27wuFfEQMUEa1bW2bZtu4GXYIyiM2sR1oo4D8HuES0pe0bjsoLG7BIkagKDC+6oLtH8GV27iGu2Li5bj5mDyDbLGSQR7QH10ZNfd/0NljKgLev/AESAAVXrcO/QT1qTW3JIWficT+RTp0Kpy+LVGWwA58Vm5c/+NhgFCAB3A8Nocgo2LkbDlufN9gMAlpAqDSZJJksx3ZyfaY8ya3wuEW2oRBCj7z1J5nzruasWK582GXPeVisa1mkPWkq00xPC7dy7bvMJe0GCamBmEExzMc6dzSGlI0k5JMTqSK1AYDhLWcTcvXsU7W2YLZtu5gZuRB9ozoPKpjDh5fPlifBAM5YHtHrM1E8d4Q1+/hvDNtGLuSR4SuVly67kjLPSetJX0TBLSYBF8uNt+pPeM2na3lt3e6uMVFtozeKZjLzUgEHyrhxziHxeyGlFJYLmYGFJ3YKNWPlXTEeLEpuRZRrhA3LMCqx55Q/2hTf4xYxyDu2V2tFXysCQrkEAOOTQW03FOnpj9JcPhFzbbv379qbPjjawIvXJvtaYm2SYNwlzbRhA5q/LrTDieCa+1nEh0JQXO9VT7Ntgco11ZlYc43NSWPwuZrVm9+isgrk7piAbi+ypYAZACAV6kVvjODLat3GtErmB70Elu8MRmJOpfbxcxvQmN+WqfS7kiGPawgj9RJ4QbRzy1qibyFkhTlJA1HKmQ5KxcOSWjNMRpEgQBT95yeEgGBqdfuqLWZLkuUGh8+ZYKOXLrQzF2uIs8H+I18OOV9akcNZK24JLGDJJJ5edeh+Aj9Xtfy1/AV55ssuTwRljSK9DcCP6va/lr+Aqul802ey7m1YXToAo0wN+/UFXvbXAm3hYa3h7bE2jlsplKyx8LH50fS560BVYPbq8Wwz94ltbyXbdu41ucrAQ6EE6xlbY7H1qur5aPDGblmmPfGtM69R/H0C0+iyfw5Ls5PIZLpUp2XMYywTsH1+y00NYnGuobRSQBAWSSYnXoBU72KB+MYcGdWgzodVaahWZFNxOw8kVVrNc17B2T6q9uFcSXEWUupORxInoCRPvinOauHD+HpYtratjKiCFEzAmdz6mnNbQyXnbtHSOjlq4KN4hgWzC7YgXQIykwtxd8r+msHkT0rvw/iC3kzCQQcrqfaRxurf+1p4BUZj+DLcfOHe0xGV2twDcT6LSPqI1EmKkpAhw0Xdx9PfJYv3jeLWrTFVBi7dXQg80Q/S6nl609wuEW2iogyqvsgf++/nvW2Hwq21CooVFACqNgBtW9Mmc6bDL3ms0qVYJpKCzSob7VdtbeDItgG5faMqDYSYBc8hPISTRGvnSVrqT2Na9wgHLfCzSpTSpKpKlSrDLII2kHUekaedJJMOFy3e3PpXCFP7qHIPdo1PLOGVJyqFkljAAknmeprXC4YW0RATCKFE84AEnqedaYq7cUp3aqwLRckkEJG66QTPI0lNx0nGPcZLpdtLcVldZXbXmP/c6i8WtxbN1G8SKngc6kjo37w68xUyKacW/wLn8B/ChMb8tU+l3JPSd8QG8Lz2g0HoKzFYt7D0FN8Tjgk6Fso1iP60FBJsvS3vDBLlvbwiIGyqFmSY5+teheBfJ7X8C/gK8/MdD6H8K9BcBH6va/gX8BT0fmWz2Xc2rm+nwG06YaNZQF27t20wfd22LtmS5cdjLMzNGZvMx9URVZ45EMZ+oIHVuQ9atf4R+GrZwSqs/4qksxLMxndmOpNVa+GUsGIkjY0iYqvO/0CM6L/MwtryTn3ewFFXMUZeCoMHdtFA56czv9VEfYUn4zYGhhz7Mn5rddZpl8XXpUt2VWMZYA08Z/wCLVGu8Gk4bjyRb6Lmte4umzvNX2T50qwaacNxrXAxa01so7KA3MAwGHkRrWwMl58AYlPJrW7cAUsdlBP1Ca2oa7c41RhjaLMGuanKQCEGrHXf0506so0+tqBm1J+2f6PvVw142Z8VwroVHNROsmADtRIjyJGxAIqrmxt3EL486r8xc8eEAZZKwD7gAKWC4xibTsi4jN3fiUOwZXtxqrbsMsbgj300ha1To0OHwQCNUk21XvfwVpUqi+zvHreLs51K5hAuKDOV+k8x0PMVKU6x3scxxY4QQm13h1p7i3Gtozp7DESV9DTmlSpKJJOaw1Nm4eDfF7M2YIUyz4SCQZI66ffTqKVJIEjJKaVKKiO0HHhhwFXK11gSoYwAo9p2/dHQak6CkpMY57g1ualnYAEnkJPu11qIu9qrKgkh8gALNkMKCYEzrqdoBmo+xhnvIWuXXuAjVgwVUESf0dv1gBixNcbPB7Qtg2mu2r0ZbFy8c3eNlJXKjMVOmbSARSRTKNISKhJO7L7+XciZMfba33qsrW4JzAyIG+29RuNxTPadkZLtplaGWAVEeWjD6jXHsiSqMjNNwnvCQfCwJ9tAAMkmQV5EHrTnjHDbWV7oWHynxLKzofaAMN76Fxvy1T6XcioBjWVdHfY+48fJUMGhZ8qi7uZfEdi2dwDyAgKBz5b1IXL0JME6DQDU1HW8PdIHhWRr4iQSddwAdNqGp2krusUZMCZzsPfuU+wQbuhm3gz/70r0TwH5Pa/lr+ArzpgLbLbKsCCoPOZmSSPfXorgCfq9r+BfwFQp/NN4O5tWF01PUUpnvzyCp/F8aOIw98lFTK9kiC7MZZ5zu7EtsKgaf4O0wwt8lSAxw5UkEAjO+o61D48rlysGIYx4Zn7th51Egl7p2+gW/SDaYeG5A7dw13Tg1J9krgbF2CDIz/wDVqGMRakuqmPDElidIj3T13oi7Cj9Yw38XTL81uVRrtik47jyUalUua9sW0XX8l6ApA0o1NKtkZLztYmqv7U4xnxlxoV1D92qkkAFVCzcI9kEswHX7xaBqtuK8DuHHX2suoW5fRWUtDbKzlU2YjN666UjMWWp0W5jaji4xb1C37McFxd8KbiGzbWMswBlGwS1l2/emT1qabsclpu+fFOjAZc+S0sAkfSU6kip3jeEe5ayWwDJ+czqIg75ILctARXLA4J7eH7u9cUsAfGumXpGfMZHImkBCZ+NfU+MENk/pA1cTKHOBcIt4DFI6X81jEh0l4X9IDnWIAGviHrRxQxxHhPdYZSty5cZLqNnuvmnM6qdTtoRtRPTwBkh8U/rCHkybieGXkQlSpUqSESpUqVJJYoDvW7lzE4hhhrd5u9NpHuMoCoirCoGMzJJMA60d3GABJ0AEk9ANT91CuHwF1kW93llEuXHvMtxA3guOuWHmVJXLtzIpI3CO0NJ1tl546uCYngirrewl1Hme8sBWy+YNnI494anmGxD5Rct3fj1pGBKmFv2jrtEZzBPhYAmpjj9u8cndWxcAOv6ZrJHpAhvfTfjuEK2DiLakYi3bzDmzRBKXANLgieXQinVor9Zo6UXtnYecjjI4FMe8UFMRYg2+8tgGTr3tzu7iZfmQXUlSNCKl+M44ZXtgFjlOaIhBGmYzpPIb0K8Ew1y7iLRcXFW47X7guKq5iigqIB1ZXYHYSAJoy4vbAs3epUkx/wC1oTHfLVPpdyTYhoZVaCZ/mL987O7Jefbew9BWYrCbD0qPxOIY5grZSCFGm7EAjegg0uK72pUDBJUg+x9DXoLgPye1/LX8BXnpHDJIMgjevQvAfk9r+Wv4ClR+Zb9LubVzn9QGadM7zyCrXtTiGfBzczC4rW7bKwto0B2cM1pCRbkPEb6VX+KxBDKoUktzjQDqTRpx28BaxFlVtd2j4dka2p8eeTnLMSzk9SaFaY2qOnb6BamBYepIFrz3EA93ood8OxLSrEQfnxPrG2mlEnYm3lxVgER+kJ3n5rdeVM6k+y/yyx/H/wBWqNd5dTcNx5Kyph2sY9wzg7NnCVfR3pUixpVsjJeeJRUJxfCtbuG9bBhgBdygtBX2Lgt8yNVMawQeVTgoQ7T9oTcJw1kwrSty7zgyGFoczEy2wOm9OicMx76kN79kIk4bxJL9sXLTZkPuIPRhuCOlMON2LgPeKLRUCJZCWXznUEc/ZoKwmIvYeWVmC5gGyqo8JVSCy7SFg8zrU5wJ7966FxF0hSC/dMVJcZjAkAELzjWYpIx2D6kmo1w0fP37MJ1icQ7WbaKWxFtLii/dlSz5WDQij9/L0gCp3AcWt357twWHtLsynmGU6qaYcQtmxc75Si2mKrfU+Hfw511AzeyPQULcXxAbENcs5xyt3FAynIoDMHU5jLZRroYpyoU6IxFhbMzv1gj7RbUrEisUJcA7R3VZbeKa2UuHLbuqyznE+FxMyY3ga6UW0yDrUXUnaLvEZJUppGonj3HlwyzCl4mC2UBdiztByqDpsZMAUlWxhe4NbmnHGmXuLoZsodGSehZSogDUmTsKgr3GwcNZTKveBUDWb2ayxgKJtlhqysAYG9RnZDtAcdi7pvMsIs2LQ0GphmB0LEADU6jNpFToyX8ZcUrnVLRW5IaPERCsGEHQEgqOW9IGQtA0Th3GnUFx8R2Dd715JxwW/dzENacJt3j3cxMdFYSKksdixatvcYgBFJJOg26+tDvEuP3cGVsjDi4pByXWuraWBycsNG0jUjNQN2l45icWrSU7lXC5LJJVmiSc3+ZEjy1qLnQrKGAdiXh1g065m3ib8YCsPs7gkZrmKCkG7qhJOqsFLMF+bmYesAU94lZb4u2dgzBTJUZQdDyk/jQZ2T7YtbtIl5IsqTakb28satzyywBJ231o44t/gXOfhP4UNjT/APNU+l3JU4mjUpVwH5TbXYW/lee4OURoY/pUZdtiFKnWfC0iMx+cfpCJFSLqSgCmDAgxP3U1Tg6wAS+gjRivMnYepoZjgM12+Ia95hre+Y1jjfu2Lpw4juQFMgBt/U/1r0ZwH5Pa/lr+ArztYwuRSJJHKeQjbzr0RwI/q9r+Wv4Co0vmmxsdzasDptpbQpA6vsFSi8PuWsPiFu23Q5sPAdSvzm2neolrgESdzA9atH4TcClvCjIMoNxNJMaHkuy+4VVN64c6rl01JPSI+/WokfG4b/QLXwOJ6+kasRJ+wWRdOYiDEe159I3qX7KuGxdmNfERoY+a435a0OjE3FUZgAS6roZkE/lU92Qs5MTZB18TsfOVcx99QrCKbuB5K6pULqbhf9JN7Raw5qxxeyLdCoUu2c1wOtxrpZkFslHc+2GzBOWoIjSaOFOg86HOGcGzhGy2bdghHCWwSXjxKHY6ZQ2uUDU7miStoZLhcS5pIAz9+8yFF9osf3WHYhspZlRT0LGJHnExQVhsOwyC4dk2ERbBUt43zHckkEc9PnE0Udu7pTCd4pju7iEyAZBOTQEfvT7qGsAbHc5BcaO7gPEiBEMAogkS2uhERypa4R+DbFDSGskZT7z96+WRyUAbIAVOSSwBWdXJEOxzoSOWw2rvYLKkhvENiBqpkkQPmnxTB01g09RywCOikZZZgCBnKnNcAKkhTofXWmd/FqqGSkFpAMktJABEAEtInxTqKcooOL7R79/uh3tTi79625uuz/pwMgPhHg0IXXwnQg8papfh1o2UQKwIUAOvdgggop1IaTLKY2J9BTXGYUmGuA6shbVhKgBCsLt4WYk9Ke4i00KQZBaCSWaMuiLIgyNIDA6T1qAF5Rb3A020xAHdCaYxGgrNwhyMsHT2lhYJ0YMQJEz5RVrCgbsdwcXmXEOABachbca96vhZ2PlOgGnPejmpBYfSNQFwpj/GZ4n+FyxWKFtGdvZRWY+gE1WV7iFp7C4q9cDu7h7mHYnKQbmW3mA1KW0DaRqdaszF4QXbbodnVlP+4Ef1qnOH9nr1m/cR7VxriDIhQKxEmA2RvatlJEjY0ziclf0W2m5ryXQRHeL28deeSz2fcm53li4tq5bS5JygyHuMASPJSPQAVMYPE4tH76zfW497usiXLgbNbylmBXdQjE66QJNDuOxzWcVeK5bUgI9uAMyhVBUzmyExJg71LcI4hYD2c2c3LlrKAUlQrMQwCocxZ1BAO2sxrVbTqW3iaZI04kEZRO+OAPlldOOJccLXbjtF+z3ZVwR7cMJe2h/ylcBAZnc064XjLUotlB8VYZmtlwHtuyxmDkgkHKVK9RpuKHeIcMuC0z23nCM8lRGa0pcjKyHxCJ2GhqL4rh7aNFtgwKzoc3mCW0BJEGOW1PpkZp2YWm9ug0+xtFocPdiiTGdmSWclFsrBXu7LnNc55yjkkWxuZot7NcTN3hjKTmazntM0zmy+yfepFVvxbjYu27SAmLc5SZzKpUApofFqCZ91GXwex/Z+Jga5vF65B91DYxw6iqB2XckNjqL/AMMHVcw4R4xnvCrW1sPQVma4vfCrJMaf+9aYYV5srGaCfFm3g76tGnpQ4ZN1vPrBr9HXc8vupR9j6GvQHA/k9r+BfwFedMFGVoJI5SZ0j7q9GcAH6va/gX/iKVIRiW/S7m1c706/So03bygTt9xNr+HuNAFlby27Z1lmVouMeiz4R/CarS7YzxJIjXQxr+VWZ2/4W1jDOAwNpryvbWDmRmYs4nYqTqOkmq6pnGKj42+gWj0UGOw0DKft57d6ZXsG8DI8wZGcZvq2ipjsd3gxdovlJDMfCCBojdTTQVJdnFnF2h1LAepRgKrquJpu4FG1qTQxzhOR1mMtiurs/by4WyNJyDlG+v8AWpGoHhnarDdyguXUtOihXS6yqysBBBB323G9S+Ex6XRmturjqpBFbQyXn1Vjw4ucCLnUojtvZDYQzst2yx6QLigz9dDKYPIxZLgRyEZ/aAIb52UETrzUzoZGtEHbLFgizYJ/xbgZo/Z2iHYecnKIHnQnwniz3g5zjR2LlwSAFYZSgWMo7snb1pWla+Da/wDDzqny89YPkt72LuK5GcBX9s5S2pYsZ8R3/ej2a63LCtcDqoYtkX2ASCDDSSYgEgiJmt2Yyf0amWCAFCykcy6r4iIGaZjUGtLmGIdWQAhdoOWd9jBEeIrsNp5UyKB1C1lzw4PdlXAUAZXIg5h5qpLBgZkHbT0rpg7stJBnIrSfCBOXWTqcykax80itbFwANEA5SMq+EEjWSwXohBIkEj31x4NczYW0zWyRkKsylQSAoCwTrm9oTtAOlPOpScPhJ3j7+iMOzNxbOEeQYts7Ppr7IuNoPXan/BuO2cVbL2GzAGDoQQd4IO1DHAsVkvGzcChMTIbLOXvmXYE8mTSZJJHKinhfA7OGQpYtrbB3iZJAgEk7mnWLimNaXF06Rgg6o1z3p8Ka8SwK3Lbh1UnK2WRMHKdulYa8yvbtkglgxYxEhQNh7xUf2x4wMNhXYmGcd3b/AImBE+gEk+lJDUqbnVGtZmTbxVOcKsObbspw0llT9MyZg0TKBvdJIqe4n34vPlu2Mtm2EZe8tLmC2wrqAPFJObQRXDD4Lur2Gsd3au5roGZ7ZDSWSfEGllghhIpti79uziby3LHjF4glfEMgYloS5OrCIM8zVAsu3cetqS2DYxbVIGsjYmKX7t+8XtiHy6BTGVFA0ljqIG1StjG4O4im8r2r6QCyrKOA0+yNmyyNRHnULYxpRmyAQ59kqDoGzKB0gjlWqLkcG6rGfEQdCd4b69YPSogol9HS3RlBvw3+yiHiHGMFDKi3XDEMZVUBYEecjwiBERrpRj2StIOFsyLlDm43U7wJPPQVXN4jE4jwKEBkzHiYCSTlzEFztlB5CrD7IErw69aOptXLqH0MMJ+uqcWScPU+l3JY3SNMMoNAJnSaTJn9tiqC/b8KkCSIjafcTTW3h3KtJEM0wwzQu0DWPOpG3sPQVtVGnFlvvpB7pP2THh+Gy2x4ifBEGIHpAr0bwEH4vaj6C/gK8+ssKQOhr0FwH5Pa/lr+ApUjOJaf9Xc2rm+nGCnRptGqeQQH274ncvYViyLbVblsBc2ZwZ17wjwg+Skkc6rbFXsqz/WKsLtjcL4MugC4cXEt4dRpKoxDXP8Ac0x5KOtV3i7sQBEkxrP9OdMRNV3H0C0ujfhwxAtc92Xv1XHDXjkK5pYGATrqdR61Pdkrn63YnxMG1jTXI2g8zyoXwNgsqwxCgyYAE84Hl150Q9hFX4zYyrp3raDnGcf0psQAKbuB5KwPLqJkf4nXu84mJsrjwuMS5KAxiMpyDEWwLqtHhMnRwD0NR+CXEFUxSJauXJC3BbXu3aGyXFYZsrwZIMgiKKcfgEvLkdZEgg81I2ZTyIPOmXZ3hL4e0VuPnY3LjlhzzNOug1jeOdbAyXHNrNDCRnax2Xm4i2Vuah/hKcfE1Qj/ABLiifDIiWMZiIOkb86rXhty5ae+1mP0YzRcVXOUHK37oIBY8xE0Y/CtxRVaxahXIzu6tOxhV2Oh9qhbgeGtXe+dkIzZhbVSSqHK1wBliW0GUdapcZdAXR9Gs6vBS8WN/P7BacK7U93IuW1uAoEHIiDOkmAD1EcqILXaizcVQHyAEfo3kD2dDA0YhgBuBFc8HjUYKFIzXStt1u5LvjAzBSqwRZYaZhqI1B3AfxLDBLrgAgAyAdwGAMe6YpFzmb0UKNPEPILS0jf3ZfbiinjNy2LDlXs+yFUAgk5mAIVVbwwNZ20iufBceUwtsokupIVu8W2qtJY5mYiWy7DWNNpoRAqX4Hx1sPnCwM49oqHKkTspMENoCPIVEPkyrqmELaRA+IzN7bosrE7I5ZvXru1sBw7hQEBUs3hBJDBeZ11ooxuPCWjdHiUAMSPo6Eke7Whv4PsSt1cTAHdC6FVdSMuQTvqSTO9P+1d17Nt3XEG1IChMqt65NMwaNZ1FEC65HEsL8VoHO3IWsD9k8e+Dis0jLbsSdYAzPuSdvCk0LdtuHfHhYdWZUz91bkQHL65wN48OXUc5qUa4t26rYcDE2nhbp7wZA9sAoWHWDM6+la9qsXeS1YZkQXPjVsW1Vy4JK3FEkosQTPupOgiCpYfSpVWFlnRri1jq4z3ILwPCPi96zezk3LRD3LRDXGRRuGOy6E6b7VPcV7DtjcQ99Hs93cCsNXDAFVgsANzrXL+0nw+IupcueJ3eYP8AmZAASCAPEpBzSBGkSJqf7FoxN5x4rbZIYnWVB0C8hlK6yZ8tqiGhaOIxFZg68G8WO0E5Cwy1a0GcR+Da/aIKDvFBGts5o9UbKfqNQXFOHXsxLhZGkf4ZUaxo8efM1fBJ6eVBXHOCrZNwsoNh11NxnKqxZicwDDKNQAV5aUxpgpsH0vUe4CpBOraf3VWX8M1uM4K8xP8A9UdfB6rrYxisCFKo6hgRMh9QDvIG/lUrw/APctvm3yM65EVHmTljNpBCoRmk661vh2EKW1Z8GntanMjNlM9Stxj6Cg8XTjD1D/q7kiMXjuupmnAmRzn0VSd4FWSYECtyaZ8TWcO/8Fa4i74ypXMAoMDcyxGn1VQGyt99XRcQd3nP2T19j6GvQPAj+r2v5a/gK85YN5N4cg0AdBkUx99ejOBfJ7X8tfwFKkIxLR/q7m1c7047TpMO93lZCXwmYYW8FbRRCqyKo6AQBVV3LQbera+Fj5Iv8a/8hVUVB3/I/j6BHdC3wt9pWi2wBAECpTslZC4uwBoM5+8MfxqMFwTHMVLdl/llj+P/AKtVdUnq3cDyWnXA6pxGw8lfLGkBSNKa3BkvNDkqa7SzfxWPvPBFjKiDcTnW2n4MT76b+BXByHu75W7YIZsqXCYZCAQNGlCZmI60RYrhathsXAl8Tcv31bkLVh5U/wC4mB60B2Gu3EWwoLrnlQBMOwCkTykASNtAapd8JXd4UiqyAYDYGywAv3OB7pRHxDjpdsmV2uredUUjulVQuTKVBho+uAJJoZyvdeYLO52G5PSOX9Km+L3XC93fBS8CpY7xcUZVuSNPEoyt5qDUPaxA7wMQ2s5gpg6yDB5TNQeZN0VhWBjJaPe7cp3C8Pw1uyzubN1sqkC672ycwHithT4wJ230PlTDH4ZbV0XAqqgcZEV2fOEJDMjEaqSOfWiPAY17KqFVbqIBYVFI8V+O8LILitKmYOWNRNQ3aAaFiULs+TKoJIRASzZioHic9JNWFoAQ1Go41TJMHfq4akX/AAb3u7xOLsFsx8N2dvEQM2nkWA91GY4cDce4zMzMMoBIhFIghI2ncneqh7PcRuWcTbxceDMLbgRmZSsOQm7bFietXSpGh67VYw2XO9LUjSraYP6gJ4ix9FCYfhNvDXgiIos3kylY07xBAnrmQkHrlFRPH7VrC38IuV+6V3uZBLAPC201Y+BZf0miriFt2tuLbZXKkI0TlYjQwd6FeMYm53jP7dqxksliN30Z2aPmAlQVjeelTQ+Gc575cdRBvnaAeN7a7KUXiS3L9sroBnt3rbKAyu0G3MidSrAcjT3HcSVEUJs0jMIhQAQW10MHTLzOlQ/BOHXLy3XdQhuEZXDMSHtnwOoYaCZOmkU4sgtbezcATvJVtPCLh9uNfZf2l9SN6ShUpsDoGr33wSe4BRQ4zeFtgMYjTLFmyq6gNAyKVCmTlGU8yR0qas8Vz2GW4ouOH7tgVhTswdhsFyeI8pBFRVrgeLICvaw0AwCxaIBEMEEgnKI5a6xUnhMMmHTubaAiMvObtwbjX5o3J2GwpK2v1RHwxMzaOYjw9lvbxlu2LkvB7tgi8yxGmgEDcekxyoQ7PX++s2CJzWc1t4zQAUOQkDTxCRJ+hRHxS6TcZGJLgHQqRIObxCBrrtvyoD7NX3s4s2hoHLW3HpmI94IoLHEig/6XcitTCUNKk9wzsfIg+RQziLOa2V2lYrL4QMZMzEe7euybD0rNByQuoLGkkke/ZTTC4TIHkyWJJ+qPwAr0VwIfq9r+Wv4CvPz7H0NeguA/J7X8tfwFPRM4lpPZdzaua6eaGUqYbtKFvhX+SL/MX/kKqS9cCiSQB1JgfXVt/Cv8kX+Yv/IVT+PslhCgTO5g5fODufKmI/NdO30CL6HJGDkZyVDWHm7nKlhPhIJiRsFMgMd6Mex90ti7BykeM6HQ+y1CoaQqZSFL5ToRp4tR7tZon7F4ZkxlkFywz+GRqBlbc86lioNN3A8lOkC2k+LggkmwuRPFegG+uh7tfj7iqLa27xtuP0922slLXzgomcxEieQ11oiO9Yy+f/3WqMlxVN4Y4OImEFcYVLODu3xcTu7lrJby/PBBW2gnZFB2GpJYmhfA4UpYZLINyMOt66BmElirk5gRpk8MbxJoo7bdijeRfitq2HLkuSxU/wC2dBJkmI5UO2sJicLbvYa9b75ntDKls52VQfn5dQkGBM1EzpLpMG5ho/C4FxMwYBgW26hOzyTLBYNLpuZobvbdy4M2ZFS7bGYWwxbxDxFSD0BoUAmp/F8eCoiKJdbRtsWULkLDK8J85oVfEfPSoSKofC38M14kuyOXn6Qu9jGuBAdguuk9eY6HTcVzunM+pJJIktJJ5GSdTU/w18Hatk3bbs5twzMBlDkhstscjlG5ImT0rhxThYuZWw1kkxN23azXArnxaHWFAMVKDCYV26ZGiRvsAt0K22vFB47QukMohFFyFADCToCYB0maP/g0xV1sLkcHImXurhEZgQSVE75TpPP3VBdkexrYlEuYi4rWl2t2mBLyc5F5lI2PIyfqqwOEXmeyjPb7ptR3f0QCQOQ5CatY0i65vpTE0yw0m3IIk7M8vOdQmM0uM8R7ixcuxORSQOrbKPeSBXLgXDTZw6I/ifVrhj2rjEs5+0TXfieAW9be085X0MGCNQQQeRBANQeOs3sGnefHQwHzcSqw37odAGnpAPpU1jUwHs0AYJO+9rZA71McQ4zbs+0SYGZgoLELsCQNhoR7q48P4taxVscs+cZGiSBEmOgkajag/iPGmvFXdWsHwhEuDuySTBFtiozgidSdAdhUh2etv8YszbFvIjyqqAAGG5IGp0XaRvrSlFuwYZS0nWcL57B7ui+yhRdWzAczvHn1qExvaNoHdhVZiO6Lie8BmYj2ZjT1qeug5SBoSNDv9x3oS+JPacIuZY1kaFiXz5ZPtSxYnLAApIbDtY4kuzUx2faVct/ilznPMnQbToAQVA6Ac5oB7RcM7njCsPZunvR6lWDf/wBAn30U4LtRassyOxu3WY5UsAXWyjXxC3op1J+utcbgnxNw4m7Z7pLNtxZDn9IWaJZ1GiACYEnehMdfDVPpPJaGHc7D1XOcIa4EcZyjbfZqVPJsPSmNrGC4UNs6fOHONR7tafKdB6VEICAYLFn9lMuSPMxqBpvQrADK67EPLSIy1+Ua9trTmpKyzG3LCGgyPrj7or0PwH5Pa/lr+ArzxYtlbeVjmIBk9a9D8B+T2v5a/gKjS+ZbwdzasDp2eppTn+wQt8K/yRf5i/8AIVVFW38J2Ee5hlW2pdswMLqdCDtVYjgWJ/YXfs1W9zRUfJGfoEX0LUY3CgEjM60xgVK9lvllj+P/AKtXH+wsR+wu/YNSHZzhN9MVZZrNxVDakqQB4SNTVVV7TTdfUeS069an1TviGR17ld9KlSrfbkvOFGdouLHD2S6rmcsqIP3mMSfQSfOKq/s728+LNedrRv3bjSbpfKY5LEGB6ddqtniXDkv2zbeYJBBUkMrKZVlI2IIoLf4K1NyWvl15Zk8Q57qwDe8UzgdS2ej62EZSezEDPjfdZCS4i/xLFEwpLzC5RAA0GsDbm/8A+Ue2vguwQAzK7NAn9IwBPPTkJqb4H2etYRCtoGT7Tn2jG2vIdANKk6YN2psV0m9xDcOSxoyiyAuOfB+yfI5y6eBiGKsAfEveGGBBAjcRp0oLXG4zBOzB3TUhtJXN+8rCAemnpV40zx3CLV4y6AmInYkdCRuPIyKRbsspYbpVzBoV2hw359+1VV8H3ftjEuK+jOe9UNqyxLOyDSJIg9dquHy3j3Uw4XwKxhgRZtrbncjc+rHU+lOcVcZUJRMzclmJ9/KnaIEIXpDFDF1tNogZfym/F8eLaEB0W66sLIcgZrkQoE7+KPrqluKXby4gOty87rlaWzZ7dzdlZdlIaYjSIq68Vwq3de1cdZe0cyHoSIPLUf8A7WMdwWxe1u2kc9Son7W/30nNlW4DGswubZkXy9kRwVJ4vG4vHXVtubl1yfCkZQPPLoB5mjzsx8G5tDNibrMSIFq27qF8ywIn3Ci/AcEsWJ7q0iE6EgCSPNt/vp6BUWsgyc1diulnPb1dAaDfP9u7xUIOxtnlcxI9MRd/OgrtdhrWExthbj3ruHZJuo9242mYqT7WvIx5VaMVAdq+yKY0IS2S5bPhbLmBEg5WXmJFTO5D4LGFtX85x0SCD3jNVv2h7RWBirN3AoE7lRqBkDEHbL0iRrvNWvxG5OGY7ZkmOkiahcL2IzXVuYq6t7IZREtLaQN1YD2vfUzx3DZrLElhlkgKSJMEQwHtDXahMWIw1Wey7krcXiKNU0mU/wDHXc90kAnwXn1kYrCmDA3E/dWmEweSSTmY7sfwjkPKni4O5A/R3PsN+VbfFLn7N/sN+VA9YMpXakMLtI6t/vxXB9j6H8K9BcB+T2v5a/gKoJ8Jcg/o32+g35VfnAvk9r+BfwFPhyDiGx2Xc2rnf6gILGRtKdkVkKOlKlWrotOYXKrOUdBWMg6UqVLq2bAmWwNKlSqxJKKXOlSpJJGlSpUkkqVKlSSSrBpUqSSyKVKlSSSpUqVJJKlNKlSSWKw2uhAIrFKouEtIKdYXCJHsj6hWPiy/RH1ClSqr8PR7A8AmkrPxZfoj6hWyKAIAilSqTaTGGWtA4BI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Tokenization is not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Tokenize text strings with no whitespace</a:t>
            </a:r>
          </a:p>
          <a:p>
            <a:r>
              <a:rPr lang="en-US" dirty="0" smtClean="0"/>
              <a:t>Chinese </a:t>
            </a:r>
            <a:r>
              <a:rPr lang="en-US" dirty="0"/>
              <a:t>(New Year couplets):</a:t>
            </a:r>
          </a:p>
          <a:p>
            <a:pPr lvl="1"/>
            <a:r>
              <a:rPr lang="zh-CN" altLang="en-US" dirty="0"/>
              <a:t>养猪大如山老鼠头头死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dirty="0" err="1" smtClean="0"/>
              <a:t>Raise|pigs|big|as|mountain|rats|all|die</a:t>
            </a:r>
            <a:endParaRPr lang="en-US" dirty="0" smtClean="0"/>
          </a:p>
          <a:p>
            <a:r>
              <a:rPr lang="zh-CN" altLang="en-US" dirty="0" smtClean="0"/>
              <a:t>养</a:t>
            </a:r>
            <a:r>
              <a:rPr lang="en-US" altLang="zh-CN" dirty="0" smtClean="0"/>
              <a:t>|</a:t>
            </a:r>
            <a:r>
              <a:rPr lang="zh-CN" altLang="en-US" dirty="0" smtClean="0"/>
              <a:t>猪</a:t>
            </a:r>
            <a:r>
              <a:rPr lang="en-US" altLang="zh-CN" dirty="0" smtClean="0"/>
              <a:t>|</a:t>
            </a:r>
            <a:r>
              <a:rPr lang="zh-CN" altLang="en-US" dirty="0" smtClean="0"/>
              <a:t>大</a:t>
            </a:r>
            <a:r>
              <a:rPr lang="en-US" altLang="zh-CN" dirty="0" smtClean="0"/>
              <a:t>|</a:t>
            </a:r>
            <a:r>
              <a:rPr lang="zh-CN" altLang="en-US" dirty="0" smtClean="0"/>
              <a:t>如</a:t>
            </a:r>
            <a:r>
              <a:rPr lang="en-US" altLang="zh-CN" dirty="0" smtClean="0"/>
              <a:t>|</a:t>
            </a:r>
            <a:r>
              <a:rPr lang="zh-CN" altLang="en-US" dirty="0" smtClean="0"/>
              <a:t>山</a:t>
            </a:r>
            <a:r>
              <a:rPr lang="en-US" altLang="zh-CN" dirty="0" smtClean="0"/>
              <a:t>|</a:t>
            </a:r>
            <a:r>
              <a:rPr lang="zh-CN" altLang="en-US" dirty="0" smtClean="0"/>
              <a:t>老鼠</a:t>
            </a:r>
            <a:r>
              <a:rPr lang="en-US" altLang="zh-CN" dirty="0" smtClean="0"/>
              <a:t>|</a:t>
            </a:r>
            <a:r>
              <a:rPr lang="zh-CN" altLang="en-US" dirty="0" smtClean="0"/>
              <a:t>头头</a:t>
            </a:r>
            <a:r>
              <a:rPr lang="en-US" altLang="zh-CN" dirty="0" smtClean="0"/>
              <a:t>|</a:t>
            </a:r>
            <a:r>
              <a:rPr lang="zh-CN" altLang="en-US" dirty="0" smtClean="0"/>
              <a:t>死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Raise|pigs|big|</a:t>
            </a:r>
            <a:r>
              <a:rPr lang="en-US" dirty="0" err="1"/>
              <a:t>as|mountain</a:t>
            </a:r>
            <a:r>
              <a:rPr lang="en-US" dirty="0"/>
              <a:t> rats, </a:t>
            </a:r>
            <a:r>
              <a:rPr lang="en-US" dirty="0" err="1"/>
              <a:t>all|die</a:t>
            </a:r>
            <a:endParaRPr lang="en-US" dirty="0"/>
          </a:p>
          <a:p>
            <a:r>
              <a:rPr lang="zh-CN" altLang="en-US" dirty="0"/>
              <a:t>养</a:t>
            </a:r>
            <a:r>
              <a:rPr lang="en-US" altLang="zh-CN" dirty="0"/>
              <a:t>|</a:t>
            </a:r>
            <a:r>
              <a:rPr lang="zh-CN" altLang="en-US" dirty="0"/>
              <a:t>猪</a:t>
            </a:r>
            <a:r>
              <a:rPr lang="en-US" altLang="zh-CN" dirty="0"/>
              <a:t>|</a:t>
            </a:r>
            <a:r>
              <a:rPr lang="zh-CN" altLang="en-US" dirty="0"/>
              <a:t>大</a:t>
            </a:r>
            <a:r>
              <a:rPr lang="en-US" altLang="zh-CN" dirty="0"/>
              <a:t>|</a:t>
            </a:r>
            <a:r>
              <a:rPr lang="zh-CN" altLang="en-US" dirty="0"/>
              <a:t>如</a:t>
            </a:r>
            <a:r>
              <a:rPr lang="en-US" altLang="zh-CN" dirty="0"/>
              <a:t>|</a:t>
            </a:r>
            <a:r>
              <a:rPr lang="zh-CN" altLang="en-US" dirty="0"/>
              <a:t>山老</a:t>
            </a:r>
            <a:r>
              <a:rPr lang="zh-CN" altLang="en-US" dirty="0" smtClean="0"/>
              <a:t>鼠</a:t>
            </a:r>
            <a:r>
              <a:rPr lang="en-US" altLang="zh-CN" dirty="0"/>
              <a:t>|</a:t>
            </a:r>
            <a:r>
              <a:rPr lang="en-US" altLang="zh-CN" dirty="0" smtClean="0"/>
              <a:t> </a:t>
            </a:r>
            <a:r>
              <a:rPr lang="zh-CN" altLang="en-US" dirty="0"/>
              <a:t>头头</a:t>
            </a:r>
            <a:r>
              <a:rPr lang="en-US" altLang="zh-CN" dirty="0"/>
              <a:t>|</a:t>
            </a:r>
            <a:r>
              <a:rPr lang="zh-CN" altLang="en-US" dirty="0"/>
              <a:t>死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392902"/>
            <a:ext cx="1447800" cy="172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52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 is not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Lowercase vs. uppercase</a:t>
            </a:r>
          </a:p>
          <a:p>
            <a:r>
              <a:rPr lang="en-US" dirty="0" smtClean="0"/>
              <a:t>Words with inflected forms</a:t>
            </a:r>
          </a:p>
          <a:p>
            <a:pPr lvl="1"/>
            <a:r>
              <a:rPr lang="en-US" dirty="0" smtClean="0"/>
              <a:t>“dishwasher” vs. “dishwashers”</a:t>
            </a:r>
          </a:p>
          <a:p>
            <a:r>
              <a:rPr lang="en-US" dirty="0" smtClean="0"/>
              <a:t>Words with multiple senses</a:t>
            </a:r>
          </a:p>
          <a:p>
            <a:pPr lvl="1"/>
            <a:r>
              <a:rPr lang="en-US" dirty="0" smtClean="0"/>
              <a:t>“There is a money </a:t>
            </a:r>
            <a:r>
              <a:rPr lang="en-US" b="1" dirty="0" smtClean="0"/>
              <a:t>bank</a:t>
            </a:r>
            <a:r>
              <a:rPr lang="en-US" dirty="0" smtClean="0"/>
              <a:t> near the river </a:t>
            </a:r>
            <a:r>
              <a:rPr lang="en-US" b="1" dirty="0" smtClean="0"/>
              <a:t>bank.”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http://wordnetweb.princeton.edu/perl/webwn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056617"/>
            <a:ext cx="5334000" cy="480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593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Sense Disambiguation (WSD)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WSD techniques use word context to decide the word sense</a:t>
            </a:r>
          </a:p>
          <a:p>
            <a:r>
              <a:rPr lang="en-US" dirty="0" smtClean="0"/>
              <a:t>Could introduce more errors to next steps</a:t>
            </a:r>
          </a:p>
          <a:p>
            <a:r>
              <a:rPr lang="en-US" dirty="0" smtClean="0"/>
              <a:t>So far does not help search engines significantly</a:t>
            </a:r>
          </a:p>
          <a:p>
            <a:r>
              <a:rPr lang="en-US" dirty="0" smtClean="0"/>
              <a:t>Not widely used in text mining</a:t>
            </a:r>
          </a:p>
          <a:p>
            <a:pPr lvl="1"/>
            <a:r>
              <a:rPr lang="en-US" dirty="0" smtClean="0"/>
              <a:t>Text mining tends to use shallow features to process large amount of text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3493</TotalTime>
  <Words>1341</Words>
  <Application>Microsoft Macintosh PowerPoint</Application>
  <PresentationFormat>On-screen Show (4:3)</PresentationFormat>
  <Paragraphs>315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Theme1</vt:lpstr>
      <vt:lpstr>Text Mining</vt:lpstr>
      <vt:lpstr>Text Representation/Vectorization</vt:lpstr>
      <vt:lpstr>Tokenization</vt:lpstr>
      <vt:lpstr>Tokenization rules</vt:lpstr>
      <vt:lpstr>Tokenization is not easy</vt:lpstr>
      <vt:lpstr>Tokenization is not easy</vt:lpstr>
      <vt:lpstr>Tokenization is not easy</vt:lpstr>
      <vt:lpstr>WordNet</vt:lpstr>
      <vt:lpstr>Word Sense Disambiguation (WSD)</vt:lpstr>
      <vt:lpstr>Exercise: NLTK tokenizer demo</vt:lpstr>
      <vt:lpstr>How to Count Tokens</vt:lpstr>
      <vt:lpstr>Vectorization</vt:lpstr>
      <vt:lpstr>Values of word features</vt:lpstr>
      <vt:lpstr>Values of word features</vt:lpstr>
      <vt:lpstr>Values of word features</vt:lpstr>
      <vt:lpstr>Values of word features</vt:lpstr>
      <vt:lpstr>Tfidf </vt:lpstr>
      <vt:lpstr>Exercise</vt:lpstr>
      <vt:lpstr>Approaches to reduce the vocabulary size</vt:lpstr>
      <vt:lpstr>Stemming</vt:lpstr>
      <vt:lpstr>NLTK Stemming Demo</vt:lpstr>
      <vt:lpstr>Stemming issues</vt:lpstr>
      <vt:lpstr>How Useful is Stemming?</vt:lpstr>
      <vt:lpstr>Convert Uppercase to Lowercase?</vt:lpstr>
      <vt:lpstr>Uppercase</vt:lpstr>
      <vt:lpstr>Lowercase</vt:lpstr>
      <vt:lpstr>Remove Stop Words</vt:lpstr>
      <vt:lpstr>Example of the start of a stop word list</vt:lpstr>
      <vt:lpstr>Little words can make big difference</vt:lpstr>
      <vt:lpstr>Genre Classification</vt:lpstr>
      <vt:lpstr>Personal Pronouns</vt:lpstr>
      <vt:lpstr>Function Words for Authorship Attribution</vt:lpstr>
      <vt:lpstr>Gender Classification in General Texts</vt:lpstr>
      <vt:lpstr>Gender Classification in Congress</vt:lpstr>
      <vt:lpstr>Exercise</vt:lpstr>
    </vt:vector>
  </TitlesOfParts>
  <Company>The Maxwell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Studies</dc:title>
  <dc:creator>Nancy McCracken</dc:creator>
  <cp:lastModifiedBy>Bei Yu</cp:lastModifiedBy>
  <cp:revision>247</cp:revision>
  <cp:lastPrinted>2010-10-26T12:08:58Z</cp:lastPrinted>
  <dcterms:created xsi:type="dcterms:W3CDTF">2010-10-26T11:56:21Z</dcterms:created>
  <dcterms:modified xsi:type="dcterms:W3CDTF">2016-11-14T16:57:41Z</dcterms:modified>
</cp:coreProperties>
</file>