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7"/>
  </p:notesMasterIdLst>
  <p:sldIdLst>
    <p:sldId id="256" r:id="rId4"/>
    <p:sldId id="261" r:id="rId5"/>
    <p:sldId id="264" r:id="rId6"/>
    <p:sldId id="285" r:id="rId7"/>
    <p:sldId id="298" r:id="rId8"/>
    <p:sldId id="297" r:id="rId9"/>
    <p:sldId id="270" r:id="rId10"/>
    <p:sldId id="299" r:id="rId11"/>
    <p:sldId id="293" r:id="rId12"/>
    <p:sldId id="308" r:id="rId13"/>
    <p:sldId id="300" r:id="rId14"/>
    <p:sldId id="304" r:id="rId15"/>
    <p:sldId id="309" r:id="rId16"/>
    <p:sldId id="310" r:id="rId17"/>
    <p:sldId id="311" r:id="rId18"/>
    <p:sldId id="303" r:id="rId19"/>
    <p:sldId id="302" r:id="rId20"/>
    <p:sldId id="301" r:id="rId21"/>
    <p:sldId id="306" r:id="rId22"/>
    <p:sldId id="307" r:id="rId23"/>
    <p:sldId id="312" r:id="rId24"/>
    <p:sldId id="268" r:id="rId25"/>
    <p:sldId id="282"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ED6FD5-AD08-4D48-B462-8DED18BF2E43}" v="19" dt="2018-12-15T02:24:16.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91"/>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Yin" userId="3577b3ef6b353763" providerId="LiveId" clId="{88ED6FD5-AD08-4D48-B462-8DED18BF2E43}"/>
    <pc:docChg chg="modSld">
      <pc:chgData name="Lu Yin" userId="3577b3ef6b353763" providerId="LiveId" clId="{88ED6FD5-AD08-4D48-B462-8DED18BF2E43}" dt="2018-12-15T02:25:36.387" v="369" actId="5793"/>
      <pc:docMkLst>
        <pc:docMk/>
      </pc:docMkLst>
      <pc:sldChg chg="modSp">
        <pc:chgData name="Lu Yin" userId="3577b3ef6b353763" providerId="LiveId" clId="{88ED6FD5-AD08-4D48-B462-8DED18BF2E43}" dt="2018-12-15T02:14:30.205" v="17" actId="1076"/>
        <pc:sldMkLst>
          <pc:docMk/>
          <pc:sldMk cId="2971841378" sldId="256"/>
        </pc:sldMkLst>
        <pc:spChg chg="mod">
          <ac:chgData name="Lu Yin" userId="3577b3ef6b353763" providerId="LiveId" clId="{88ED6FD5-AD08-4D48-B462-8DED18BF2E43}" dt="2018-12-15T02:14:30.205" v="17" actId="1076"/>
          <ac:spMkLst>
            <pc:docMk/>
            <pc:sldMk cId="2971841378" sldId="256"/>
            <ac:spMk id="4" creationId="{00000000-0000-0000-0000-000000000000}"/>
          </ac:spMkLst>
        </pc:spChg>
      </pc:sldChg>
      <pc:sldChg chg="modSp">
        <pc:chgData name="Lu Yin" userId="3577b3ef6b353763" providerId="LiveId" clId="{88ED6FD5-AD08-4D48-B462-8DED18BF2E43}" dt="2018-12-15T02:25:36.387" v="369" actId="5793"/>
        <pc:sldMkLst>
          <pc:docMk/>
          <pc:sldMk cId="1508814870" sldId="268"/>
        </pc:sldMkLst>
        <pc:spChg chg="mod">
          <ac:chgData name="Lu Yin" userId="3577b3ef6b353763" providerId="LiveId" clId="{88ED6FD5-AD08-4D48-B462-8DED18BF2E43}" dt="2018-12-15T02:25:36.387" v="369" actId="5793"/>
          <ac:spMkLst>
            <pc:docMk/>
            <pc:sldMk cId="1508814870" sldId="268"/>
            <ac:spMk id="3" creationId="{27DA4D10-AE73-45CE-8021-7D1CE8D7C066}"/>
          </ac:spMkLst>
        </pc:spChg>
      </pc:sldChg>
      <pc:sldChg chg="modSp">
        <pc:chgData name="Lu Yin" userId="3577b3ef6b353763" providerId="LiveId" clId="{88ED6FD5-AD08-4D48-B462-8DED18BF2E43}" dt="2018-12-15T02:15:25.357" v="68" actId="20577"/>
        <pc:sldMkLst>
          <pc:docMk/>
          <pc:sldMk cId="3155015645" sldId="285"/>
        </pc:sldMkLst>
        <pc:spChg chg="mod">
          <ac:chgData name="Lu Yin" userId="3577b3ef6b353763" providerId="LiveId" clId="{88ED6FD5-AD08-4D48-B462-8DED18BF2E43}" dt="2018-12-15T02:15:25.357" v="68" actId="20577"/>
          <ac:spMkLst>
            <pc:docMk/>
            <pc:sldMk cId="3155015645" sldId="285"/>
            <ac:spMk id="30" creationId="{FFDCC439-2F65-4251-9EB8-135F4B6A80F0}"/>
          </ac:spMkLst>
        </pc:spChg>
      </pc:sldChg>
      <pc:sldChg chg="addSp delSp modSp">
        <pc:chgData name="Lu Yin" userId="3577b3ef6b353763" providerId="LiveId" clId="{88ED6FD5-AD08-4D48-B462-8DED18BF2E43}" dt="2018-12-15T02:16:08.010" v="71" actId="1076"/>
        <pc:sldMkLst>
          <pc:docMk/>
          <pc:sldMk cId="821830902" sldId="293"/>
        </pc:sldMkLst>
        <pc:graphicFrameChg chg="del">
          <ac:chgData name="Lu Yin" userId="3577b3ef6b353763" providerId="LiveId" clId="{88ED6FD5-AD08-4D48-B462-8DED18BF2E43}" dt="2018-12-15T02:16:04.562" v="70" actId="478"/>
          <ac:graphicFrameMkLst>
            <pc:docMk/>
            <pc:sldMk cId="821830902" sldId="293"/>
            <ac:graphicFrameMk id="7" creationId="{475CBF84-5FD9-4A4B-B3D3-7B3736A5F7CD}"/>
          </ac:graphicFrameMkLst>
        </pc:graphicFrameChg>
        <pc:picChg chg="add mod">
          <ac:chgData name="Lu Yin" userId="3577b3ef6b353763" providerId="LiveId" clId="{88ED6FD5-AD08-4D48-B462-8DED18BF2E43}" dt="2018-12-15T02:16:08.010" v="71" actId="1076"/>
          <ac:picMkLst>
            <pc:docMk/>
            <pc:sldMk cId="821830902" sldId="293"/>
            <ac:picMk id="4" creationId="{765A9B5E-EB5A-4B54-98CF-9D4D8DF27858}"/>
          </ac:picMkLst>
        </pc:picChg>
      </pc:sldChg>
      <pc:sldChg chg="modSp">
        <pc:chgData name="Lu Yin" userId="3577b3ef6b353763" providerId="LiveId" clId="{88ED6FD5-AD08-4D48-B462-8DED18BF2E43}" dt="2018-12-15T02:23:44.281" v="350" actId="20577"/>
        <pc:sldMkLst>
          <pc:docMk/>
          <pc:sldMk cId="2325121219" sldId="301"/>
        </pc:sldMkLst>
        <pc:spChg chg="mod">
          <ac:chgData name="Lu Yin" userId="3577b3ef6b353763" providerId="LiveId" clId="{88ED6FD5-AD08-4D48-B462-8DED18BF2E43}" dt="2018-12-15T02:23:44.281" v="350" actId="20577"/>
          <ac:spMkLst>
            <pc:docMk/>
            <pc:sldMk cId="2325121219" sldId="301"/>
            <ac:spMk id="4" creationId="{902F2AAC-381F-43BF-86AC-B777AC7C9507}"/>
          </ac:spMkLst>
        </pc:spChg>
      </pc:sldChg>
      <pc:sldChg chg="modSp">
        <pc:chgData name="Lu Yin" userId="3577b3ef6b353763" providerId="LiveId" clId="{88ED6FD5-AD08-4D48-B462-8DED18BF2E43}" dt="2018-12-15T02:23:19.348" v="336" actId="20577"/>
        <pc:sldMkLst>
          <pc:docMk/>
          <pc:sldMk cId="918474705" sldId="302"/>
        </pc:sldMkLst>
        <pc:spChg chg="mod">
          <ac:chgData name="Lu Yin" userId="3577b3ef6b353763" providerId="LiveId" clId="{88ED6FD5-AD08-4D48-B462-8DED18BF2E43}" dt="2018-12-15T02:23:19.348" v="336" actId="20577"/>
          <ac:spMkLst>
            <pc:docMk/>
            <pc:sldMk cId="918474705" sldId="302"/>
            <ac:spMk id="2" creationId="{E80EB371-FB9C-4758-8104-0B08A593163B}"/>
          </ac:spMkLst>
        </pc:spChg>
      </pc:sldChg>
      <pc:sldChg chg="modSp">
        <pc:chgData name="Lu Yin" userId="3577b3ef6b353763" providerId="LiveId" clId="{88ED6FD5-AD08-4D48-B462-8DED18BF2E43}" dt="2018-12-15T02:20:13.618" v="289" actId="20577"/>
        <pc:sldMkLst>
          <pc:docMk/>
          <pc:sldMk cId="1730800976" sldId="304"/>
        </pc:sldMkLst>
        <pc:spChg chg="mod">
          <ac:chgData name="Lu Yin" userId="3577b3ef6b353763" providerId="LiveId" clId="{88ED6FD5-AD08-4D48-B462-8DED18BF2E43}" dt="2018-12-15T02:20:13.618" v="289" actId="20577"/>
          <ac:spMkLst>
            <pc:docMk/>
            <pc:sldMk cId="1730800976" sldId="304"/>
            <ac:spMk id="4" creationId="{26E93E63-5526-428C-BB4B-599DAABBEC31}"/>
          </ac:spMkLst>
        </pc:spChg>
      </pc:sldChg>
      <pc:sldChg chg="addSp delSp modSp">
        <pc:chgData name="Lu Yin" userId="3577b3ef6b353763" providerId="LiveId" clId="{88ED6FD5-AD08-4D48-B462-8DED18BF2E43}" dt="2018-12-15T02:24:20.792" v="353" actId="1076"/>
        <pc:sldMkLst>
          <pc:docMk/>
          <pc:sldMk cId="1889022601" sldId="306"/>
        </pc:sldMkLst>
        <pc:graphicFrameChg chg="del">
          <ac:chgData name="Lu Yin" userId="3577b3ef6b353763" providerId="LiveId" clId="{88ED6FD5-AD08-4D48-B462-8DED18BF2E43}" dt="2018-12-15T02:24:16.526" v="352" actId="478"/>
          <ac:graphicFrameMkLst>
            <pc:docMk/>
            <pc:sldMk cId="1889022601" sldId="306"/>
            <ac:graphicFrameMk id="4" creationId="{A44D021C-3BB7-43CE-B7AB-DC59104F4BBF}"/>
          </ac:graphicFrameMkLst>
        </pc:graphicFrameChg>
        <pc:picChg chg="add mod">
          <ac:chgData name="Lu Yin" userId="3577b3ef6b353763" providerId="LiveId" clId="{88ED6FD5-AD08-4D48-B462-8DED18BF2E43}" dt="2018-12-15T02:24:20.792" v="353" actId="1076"/>
          <ac:picMkLst>
            <pc:docMk/>
            <pc:sldMk cId="1889022601" sldId="306"/>
            <ac:picMk id="5" creationId="{0D8CB545-107B-427E-A9C0-7A3454368C11}"/>
          </ac:picMkLst>
        </pc:picChg>
      </pc:sldChg>
      <pc:sldChg chg="modSp">
        <pc:chgData name="Lu Yin" userId="3577b3ef6b353763" providerId="LiveId" clId="{88ED6FD5-AD08-4D48-B462-8DED18BF2E43}" dt="2018-12-15T02:25:21.360" v="368" actId="20577"/>
        <pc:sldMkLst>
          <pc:docMk/>
          <pc:sldMk cId="3956964641" sldId="307"/>
        </pc:sldMkLst>
        <pc:spChg chg="mod">
          <ac:chgData name="Lu Yin" userId="3577b3ef6b353763" providerId="LiveId" clId="{88ED6FD5-AD08-4D48-B462-8DED18BF2E43}" dt="2018-12-15T02:25:21.360" v="368" actId="20577"/>
          <ac:spMkLst>
            <pc:docMk/>
            <pc:sldMk cId="3956964641" sldId="307"/>
            <ac:spMk id="4" creationId="{6EB189F1-BA31-4FEC-8C23-0287BE37BA12}"/>
          </ac:spMkLst>
        </pc:spChg>
      </pc:sldChg>
      <pc:sldChg chg="modSp">
        <pc:chgData name="Lu Yin" userId="3577b3ef6b353763" providerId="LiveId" clId="{88ED6FD5-AD08-4D48-B462-8DED18BF2E43}" dt="2018-12-15T02:16:52.834" v="79" actId="113"/>
        <pc:sldMkLst>
          <pc:docMk/>
          <pc:sldMk cId="4021811442" sldId="308"/>
        </pc:sldMkLst>
        <pc:spChg chg="mod">
          <ac:chgData name="Lu Yin" userId="3577b3ef6b353763" providerId="LiveId" clId="{88ED6FD5-AD08-4D48-B462-8DED18BF2E43}" dt="2018-12-15T02:16:52.834" v="79" actId="113"/>
          <ac:spMkLst>
            <pc:docMk/>
            <pc:sldMk cId="4021811442" sldId="308"/>
            <ac:spMk id="2" creationId="{7108A0C5-34DA-4248-8F3F-7DE2E88BEEFB}"/>
          </ac:spMkLst>
        </pc:spChg>
      </pc:sldChg>
      <pc:sldChg chg="modSp">
        <pc:chgData name="Lu Yin" userId="3577b3ef6b353763" providerId="LiveId" clId="{88ED6FD5-AD08-4D48-B462-8DED18BF2E43}" dt="2018-12-15T02:21:25.759" v="315" actId="20577"/>
        <pc:sldMkLst>
          <pc:docMk/>
          <pc:sldMk cId="969206955" sldId="310"/>
        </pc:sldMkLst>
        <pc:spChg chg="mod">
          <ac:chgData name="Lu Yin" userId="3577b3ef6b353763" providerId="LiveId" clId="{88ED6FD5-AD08-4D48-B462-8DED18BF2E43}" dt="2018-12-15T02:21:25.759" v="315" actId="20577"/>
          <ac:spMkLst>
            <pc:docMk/>
            <pc:sldMk cId="969206955" sldId="310"/>
            <ac:spMk id="2" creationId="{B779BDE0-AF8C-4B24-A05C-DF63739E7626}"/>
          </ac:spMkLst>
        </pc:spChg>
      </pc:sldChg>
      <pc:sldChg chg="modSp">
        <pc:chgData name="Lu Yin" userId="3577b3ef6b353763" providerId="LiveId" clId="{88ED6FD5-AD08-4D48-B462-8DED18BF2E43}" dt="2018-12-15T02:22:32.589" v="326" actId="20577"/>
        <pc:sldMkLst>
          <pc:docMk/>
          <pc:sldMk cId="4011256887" sldId="311"/>
        </pc:sldMkLst>
        <pc:spChg chg="mod">
          <ac:chgData name="Lu Yin" userId="3577b3ef6b353763" providerId="LiveId" clId="{88ED6FD5-AD08-4D48-B462-8DED18BF2E43}" dt="2018-12-15T02:22:32.589" v="326" actId="20577"/>
          <ac:spMkLst>
            <pc:docMk/>
            <pc:sldMk cId="4011256887" sldId="311"/>
            <ac:spMk id="2" creationId="{B779BDE0-AF8C-4B24-A05C-DF63739E76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2018-12-29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9ED4F-90B4-4BD8-A817-6A0A9D03637F}" type="slidenum">
              <a:rPr lang="ko-KR" altLang="en-US" smtClean="0"/>
              <a:t>11</a:t>
            </a:fld>
            <a:endParaRPr lang="ko-KR" altLang="en-US"/>
          </a:p>
        </p:txBody>
      </p:sp>
    </p:spTree>
    <p:extLst>
      <p:ext uri="{BB962C8B-B14F-4D97-AF65-F5344CB8AC3E}">
        <p14:creationId xmlns:p14="http://schemas.microsoft.com/office/powerpoint/2010/main" val="342041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9512" y="1589956"/>
            <a:ext cx="5328592" cy="1080121"/>
          </a:xfrm>
        </p:spPr>
        <p:txBody>
          <a:bodyPr/>
          <a:lstStyle/>
          <a:p>
            <a:pPr>
              <a:lnSpc>
                <a:spcPct val="100000"/>
              </a:lnSpc>
            </a:pPr>
            <a:r>
              <a:rPr lang="en-US" altLang="ko-KR" dirty="0"/>
              <a:t>Orange Juice Data Market Analysis</a:t>
            </a:r>
          </a:p>
        </p:txBody>
      </p:sp>
      <p:sp>
        <p:nvSpPr>
          <p:cNvPr id="4" name="Text Placeholder 3"/>
          <p:cNvSpPr>
            <a:spLocks noGrp="1"/>
          </p:cNvSpPr>
          <p:nvPr>
            <p:ph type="body" sz="quarter" idx="11"/>
          </p:nvPr>
        </p:nvSpPr>
        <p:spPr>
          <a:xfrm>
            <a:off x="5868144" y="3147814"/>
            <a:ext cx="3816424" cy="1368152"/>
          </a:xfrm>
        </p:spPr>
        <p:txBody>
          <a:bodyPr/>
          <a:lstStyle/>
          <a:p>
            <a:pPr>
              <a:spcBef>
                <a:spcPts val="0"/>
              </a:spcBef>
              <a:defRPr/>
            </a:pPr>
            <a:r>
              <a:rPr lang="en-US" altLang="ko-KR" sz="2400" b="1" dirty="0"/>
              <a:t>-Harsh Darji</a:t>
            </a:r>
          </a:p>
          <a:p>
            <a:pPr>
              <a:spcBef>
                <a:spcPts val="0"/>
              </a:spcBef>
              <a:defRPr/>
            </a:pPr>
            <a:r>
              <a:rPr lang="en-US" altLang="ko-KR" sz="2400" b="1" dirty="0"/>
              <a:t>-Rajat Varshney</a:t>
            </a:r>
          </a:p>
          <a:p>
            <a:pPr>
              <a:spcBef>
                <a:spcPts val="0"/>
              </a:spcBef>
              <a:defRPr/>
            </a:pPr>
            <a:r>
              <a:rPr lang="en-US" altLang="ko-KR" sz="2400" b="1" dirty="0"/>
              <a:t>-Lu Yin</a:t>
            </a:r>
          </a:p>
          <a:p>
            <a:pPr>
              <a:spcBef>
                <a:spcPts val="0"/>
              </a:spcBef>
              <a:defRPr/>
            </a:pPr>
            <a:r>
              <a:rPr lang="en-US" altLang="ko-KR" sz="2400" b="1" dirty="0"/>
              <a:t>-Mohammed Alnahdi</a:t>
            </a:r>
            <a:endParaRPr lang="en-US" altLang="ko-KR" sz="2400" dirty="0"/>
          </a:p>
        </p:txBody>
      </p:sp>
      <p:sp>
        <p:nvSpPr>
          <p:cNvPr id="5" name="TextBox 4"/>
          <p:cNvSpPr txBox="1"/>
          <p:nvPr/>
        </p:nvSpPr>
        <p:spPr>
          <a:xfrm>
            <a:off x="7552903" y="176436"/>
            <a:ext cx="1440160" cy="400110"/>
          </a:xfrm>
          <a:prstGeom prst="rect">
            <a:avLst/>
          </a:prstGeom>
          <a:noFill/>
        </p:spPr>
        <p:txBody>
          <a:bodyPr wrap="square" rtlCol="0">
            <a:spAutoFit/>
          </a:bodyPr>
          <a:lstStyle/>
          <a:p>
            <a:pPr algn="ctr"/>
            <a:r>
              <a:rPr lang="en-US" altLang="ko-KR" sz="2000" b="1" dirty="0">
                <a:solidFill>
                  <a:schemeClr val="tx1">
                    <a:lumMod val="75000"/>
                    <a:lumOff val="25000"/>
                  </a:schemeClr>
                </a:solidFill>
                <a:latin typeface="+mj-lt"/>
                <a:cs typeface="Arial" pitchFamily="34" charset="0"/>
              </a:rPr>
              <a:t>SCM-651</a:t>
            </a:r>
            <a:endParaRPr lang="ko-KR" altLang="en-US" sz="2000" b="1"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b="1" dirty="0">
                <a:solidFill>
                  <a:schemeClr val="tx1"/>
                </a:solidFill>
              </a:rPr>
              <a:t>How does the demand for a brand depend on price? What is the price elasticity of demand of a brand? </a:t>
            </a:r>
            <a:endParaRPr lang="ko-KR" altLang="en-US" b="1" dirty="0">
              <a:solidFill>
                <a:schemeClr val="tx1"/>
              </a:solidFill>
            </a:endParaRPr>
          </a:p>
        </p:txBody>
      </p:sp>
      <p:sp>
        <p:nvSpPr>
          <p:cNvPr id="2" name="TextBox 1">
            <a:extLst>
              <a:ext uri="{FF2B5EF4-FFF2-40B4-BE49-F238E27FC236}">
                <a16:creationId xmlns:a16="http://schemas.microsoft.com/office/drawing/2014/main" id="{7108A0C5-34DA-4248-8F3F-7DE2E88BEEFB}"/>
              </a:ext>
            </a:extLst>
          </p:cNvPr>
          <p:cNvSpPr txBox="1"/>
          <p:nvPr/>
        </p:nvSpPr>
        <p:spPr>
          <a:xfrm>
            <a:off x="3131840" y="3514331"/>
            <a:ext cx="5400600" cy="1446550"/>
          </a:xfrm>
          <a:prstGeom prst="rect">
            <a:avLst/>
          </a:prstGeom>
          <a:noFill/>
        </p:spPr>
        <p:txBody>
          <a:bodyPr wrap="square" rtlCol="0">
            <a:spAutoFit/>
          </a:bodyPr>
          <a:lstStyle/>
          <a:p>
            <a:r>
              <a:rPr lang="en-US" sz="1400" b="1" dirty="0"/>
              <a:t>After running a linear model, the price elasticity of  demand of a brand was found to be:</a:t>
            </a:r>
          </a:p>
          <a:p>
            <a:r>
              <a:rPr lang="it-IT" sz="1200" dirty="0"/>
              <a:t>TROPICANA GROVE STD:    -3.56</a:t>
            </a:r>
          </a:p>
          <a:p>
            <a:r>
              <a:rPr lang="it-IT" sz="1200" dirty="0"/>
              <a:t>TROPICANA PURE PREM:  -2.58</a:t>
            </a:r>
          </a:p>
          <a:p>
            <a:r>
              <a:rPr lang="it-IT" sz="1200" dirty="0"/>
              <a:t>FG: -3.23</a:t>
            </a:r>
          </a:p>
          <a:p>
            <a:endParaRPr lang="en-US" sz="1200" b="1" u="sng" dirty="0"/>
          </a:p>
          <a:p>
            <a:endParaRPr lang="en-US" sz="1200" dirty="0"/>
          </a:p>
        </p:txBody>
      </p:sp>
      <p:pic>
        <p:nvPicPr>
          <p:cNvPr id="5" name="Picture 4">
            <a:extLst>
              <a:ext uri="{FF2B5EF4-FFF2-40B4-BE49-F238E27FC236}">
                <a16:creationId xmlns:a16="http://schemas.microsoft.com/office/drawing/2014/main" id="{25E9B08D-BCB6-4166-9CF6-8CC607C2A4B2}"/>
              </a:ext>
            </a:extLst>
          </p:cNvPr>
          <p:cNvPicPr>
            <a:picLocks noChangeAspect="1"/>
          </p:cNvPicPr>
          <p:nvPr/>
        </p:nvPicPr>
        <p:blipFill>
          <a:blip r:embed="rId2"/>
          <a:stretch>
            <a:fillRect/>
          </a:stretch>
        </p:blipFill>
        <p:spPr>
          <a:xfrm>
            <a:off x="3051981" y="539857"/>
            <a:ext cx="5624475" cy="2880320"/>
          </a:xfrm>
          <a:prstGeom prst="rect">
            <a:avLst/>
          </a:prstGeom>
        </p:spPr>
      </p:pic>
    </p:spTree>
    <p:extLst>
      <p:ext uri="{BB962C8B-B14F-4D97-AF65-F5344CB8AC3E}">
        <p14:creationId xmlns:p14="http://schemas.microsoft.com/office/powerpoint/2010/main" val="402181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sz="1800" b="1" dirty="0">
                <a:solidFill>
                  <a:schemeClr val="tx1">
                    <a:lumMod val="95000"/>
                    <a:lumOff val="5000"/>
                  </a:schemeClr>
                </a:solidFill>
              </a:rPr>
              <a:t>Is price elasticity </a:t>
            </a:r>
          </a:p>
          <a:p>
            <a:pPr algn="r"/>
            <a:r>
              <a:rPr lang="en-US" sz="1800" b="1" dirty="0">
                <a:solidFill>
                  <a:schemeClr val="tx1">
                    <a:lumMod val="95000"/>
                    <a:lumOff val="5000"/>
                  </a:schemeClr>
                </a:solidFill>
              </a:rPr>
              <a:t>different for different </a:t>
            </a:r>
          </a:p>
          <a:p>
            <a:pPr algn="r"/>
            <a:r>
              <a:rPr lang="en-US" sz="1800" b="1" dirty="0">
                <a:solidFill>
                  <a:schemeClr val="tx1">
                    <a:lumMod val="95000"/>
                    <a:lumOff val="5000"/>
                  </a:schemeClr>
                </a:solidFill>
              </a:rPr>
              <a:t>brands?</a:t>
            </a:r>
            <a:endParaRPr lang="ko-KR" altLang="en-US" sz="1800" b="1" dirty="0">
              <a:solidFill>
                <a:schemeClr val="tx1">
                  <a:lumMod val="95000"/>
                  <a:lumOff val="5000"/>
                </a:schemeClr>
              </a:solidFill>
            </a:endParaRPr>
          </a:p>
        </p:txBody>
      </p:sp>
      <p:sp>
        <p:nvSpPr>
          <p:cNvPr id="2" name="TextBox 1">
            <a:extLst>
              <a:ext uri="{FF2B5EF4-FFF2-40B4-BE49-F238E27FC236}">
                <a16:creationId xmlns:a16="http://schemas.microsoft.com/office/drawing/2014/main" id="{48862748-221A-4475-A1FC-4883F81534E8}"/>
              </a:ext>
            </a:extLst>
          </p:cNvPr>
          <p:cNvSpPr txBox="1"/>
          <p:nvPr/>
        </p:nvSpPr>
        <p:spPr>
          <a:xfrm>
            <a:off x="3302400" y="339502"/>
            <a:ext cx="5400600" cy="316835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7B0EFAEA-CD4B-43FE-93D2-BB11D554B40B}"/>
              </a:ext>
            </a:extLst>
          </p:cNvPr>
          <p:cNvPicPr>
            <a:picLocks noChangeAspect="1"/>
          </p:cNvPicPr>
          <p:nvPr/>
        </p:nvPicPr>
        <p:blipFill>
          <a:blip r:embed="rId3"/>
          <a:stretch>
            <a:fillRect/>
          </a:stretch>
        </p:blipFill>
        <p:spPr>
          <a:xfrm>
            <a:off x="3190462" y="411510"/>
            <a:ext cx="5624475" cy="2232248"/>
          </a:xfrm>
          <a:prstGeom prst="rect">
            <a:avLst/>
          </a:prstGeom>
        </p:spPr>
      </p:pic>
      <p:sp>
        <p:nvSpPr>
          <p:cNvPr id="4" name="TextBox 3">
            <a:extLst>
              <a:ext uri="{FF2B5EF4-FFF2-40B4-BE49-F238E27FC236}">
                <a16:creationId xmlns:a16="http://schemas.microsoft.com/office/drawing/2014/main" id="{92298146-3323-4AB9-AC98-0BAEA68E883D}"/>
              </a:ext>
            </a:extLst>
          </p:cNvPr>
          <p:cNvSpPr txBox="1"/>
          <p:nvPr/>
        </p:nvSpPr>
        <p:spPr>
          <a:xfrm>
            <a:off x="3099762" y="2715766"/>
            <a:ext cx="5400600" cy="646331"/>
          </a:xfrm>
          <a:prstGeom prst="rect">
            <a:avLst/>
          </a:prstGeom>
          <a:noFill/>
        </p:spPr>
        <p:txBody>
          <a:bodyPr wrap="square" rtlCol="0">
            <a:spAutoFit/>
          </a:bodyPr>
          <a:lstStyle/>
          <a:p>
            <a:r>
              <a:rPr lang="en-US" dirty="0"/>
              <a:t>From the regression model, we conclude that the </a:t>
            </a:r>
          </a:p>
          <a:p>
            <a:r>
              <a:rPr lang="en-US" dirty="0"/>
              <a:t>price elasticity is different for different brands.</a:t>
            </a:r>
          </a:p>
        </p:txBody>
      </p:sp>
      <p:pic>
        <p:nvPicPr>
          <p:cNvPr id="6" name="Picture 5">
            <a:extLst>
              <a:ext uri="{FF2B5EF4-FFF2-40B4-BE49-F238E27FC236}">
                <a16:creationId xmlns:a16="http://schemas.microsoft.com/office/drawing/2014/main" id="{18950A16-5A13-453D-8EB9-A34A949DEDD4}"/>
              </a:ext>
            </a:extLst>
          </p:cNvPr>
          <p:cNvPicPr>
            <a:picLocks noChangeAspect="1"/>
          </p:cNvPicPr>
          <p:nvPr/>
        </p:nvPicPr>
        <p:blipFill>
          <a:blip r:embed="rId4"/>
          <a:stretch>
            <a:fillRect/>
          </a:stretch>
        </p:blipFill>
        <p:spPr>
          <a:xfrm>
            <a:off x="323528" y="3579862"/>
            <a:ext cx="2664296" cy="1178049"/>
          </a:xfrm>
          <a:prstGeom prst="rect">
            <a:avLst/>
          </a:prstGeom>
        </p:spPr>
      </p:pic>
      <p:sp>
        <p:nvSpPr>
          <p:cNvPr id="7" name="TextBox 6">
            <a:extLst>
              <a:ext uri="{FF2B5EF4-FFF2-40B4-BE49-F238E27FC236}">
                <a16:creationId xmlns:a16="http://schemas.microsoft.com/office/drawing/2014/main" id="{C49F9230-BBCA-4B41-B5FE-ACFC7853364A}"/>
              </a:ext>
            </a:extLst>
          </p:cNvPr>
          <p:cNvSpPr txBox="1"/>
          <p:nvPr/>
        </p:nvSpPr>
        <p:spPr>
          <a:xfrm>
            <a:off x="3447609" y="3874105"/>
            <a:ext cx="4896544" cy="369332"/>
          </a:xfrm>
          <a:prstGeom prst="rect">
            <a:avLst/>
          </a:prstGeom>
          <a:noFill/>
        </p:spPr>
        <p:txBody>
          <a:bodyPr wrap="square" rtlCol="0">
            <a:spAutoFit/>
          </a:bodyPr>
          <a:lstStyle/>
          <a:p>
            <a:r>
              <a:rPr lang="en-US" dirty="0">
                <a:solidFill>
                  <a:srgbClr val="FF0000"/>
                </a:solidFill>
              </a:rPr>
              <a:t>Supporting linear hypothesis.</a:t>
            </a:r>
          </a:p>
        </p:txBody>
      </p:sp>
      <p:cxnSp>
        <p:nvCxnSpPr>
          <p:cNvPr id="9" name="Connector: Elbow 8">
            <a:extLst>
              <a:ext uri="{FF2B5EF4-FFF2-40B4-BE49-F238E27FC236}">
                <a16:creationId xmlns:a16="http://schemas.microsoft.com/office/drawing/2014/main" id="{E4C2BE2E-D266-4EE3-AB1A-A6E22ACE22C1}"/>
              </a:ext>
            </a:extLst>
          </p:cNvPr>
          <p:cNvCxnSpPr>
            <a:endCxn id="7" idx="1"/>
          </p:cNvCxnSpPr>
          <p:nvPr/>
        </p:nvCxnSpPr>
        <p:spPr>
          <a:xfrm>
            <a:off x="3087569" y="3946113"/>
            <a:ext cx="360040" cy="1126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94012A39-2214-4041-AECF-79856A2925F4}"/>
              </a:ext>
            </a:extLst>
          </p:cNvPr>
          <p:cNvSpPr/>
          <p:nvPr/>
        </p:nvSpPr>
        <p:spPr>
          <a:xfrm>
            <a:off x="2987824" y="3939902"/>
            <a:ext cx="360040" cy="22531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227901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944216"/>
          </a:xfrm>
        </p:spPr>
        <p:txBody>
          <a:bodyPr/>
          <a:lstStyle/>
          <a:p>
            <a:pPr algn="r"/>
            <a:r>
              <a:rPr lang="en-US" sz="1800" b="1" dirty="0">
                <a:solidFill>
                  <a:schemeClr val="tx1"/>
                </a:solidFill>
              </a:rPr>
              <a:t>How does demand </a:t>
            </a:r>
          </a:p>
          <a:p>
            <a:pPr algn="r"/>
            <a:r>
              <a:rPr lang="en-US" sz="1800" b="1" dirty="0">
                <a:solidFill>
                  <a:schemeClr val="tx1"/>
                </a:solidFill>
              </a:rPr>
              <a:t>depend on whether </a:t>
            </a:r>
          </a:p>
          <a:p>
            <a:pPr algn="r"/>
            <a:r>
              <a:rPr lang="en-US" sz="1800" b="1" dirty="0">
                <a:solidFill>
                  <a:schemeClr val="tx1"/>
                </a:solidFill>
              </a:rPr>
              <a:t>the product is on </a:t>
            </a:r>
          </a:p>
          <a:p>
            <a:pPr algn="r"/>
            <a:r>
              <a:rPr lang="en-US" sz="1800" b="1" dirty="0">
                <a:solidFill>
                  <a:schemeClr val="tx1"/>
                </a:solidFill>
              </a:rPr>
              <a:t>sale (Feat =1)? Is </a:t>
            </a:r>
          </a:p>
          <a:p>
            <a:pPr algn="r"/>
            <a:r>
              <a:rPr lang="en-US" sz="1800" b="1" dirty="0">
                <a:solidFill>
                  <a:schemeClr val="tx1"/>
                </a:solidFill>
              </a:rPr>
              <a:t>this dependence </a:t>
            </a:r>
          </a:p>
          <a:p>
            <a:pPr algn="r"/>
            <a:r>
              <a:rPr lang="en-US" sz="1800" b="1" dirty="0">
                <a:solidFill>
                  <a:schemeClr val="tx1"/>
                </a:solidFill>
              </a:rPr>
              <a:t>same for all brands? </a:t>
            </a:r>
            <a:endParaRPr lang="ko-KR" altLang="en-US" sz="1800" b="1" dirty="0">
              <a:solidFill>
                <a:schemeClr val="tx1"/>
              </a:solidFill>
            </a:endParaRPr>
          </a:p>
        </p:txBody>
      </p:sp>
      <p:pic>
        <p:nvPicPr>
          <p:cNvPr id="2" name="Picture 1">
            <a:extLst>
              <a:ext uri="{FF2B5EF4-FFF2-40B4-BE49-F238E27FC236}">
                <a16:creationId xmlns:a16="http://schemas.microsoft.com/office/drawing/2014/main" id="{3B569683-A24E-47AA-A8C7-8EDBDD67D17B}"/>
              </a:ext>
            </a:extLst>
          </p:cNvPr>
          <p:cNvPicPr>
            <a:picLocks noChangeAspect="1"/>
          </p:cNvPicPr>
          <p:nvPr/>
        </p:nvPicPr>
        <p:blipFill>
          <a:blip r:embed="rId2"/>
          <a:stretch>
            <a:fillRect/>
          </a:stretch>
        </p:blipFill>
        <p:spPr>
          <a:xfrm>
            <a:off x="3044258" y="483518"/>
            <a:ext cx="5704206" cy="2520280"/>
          </a:xfrm>
          <a:prstGeom prst="rect">
            <a:avLst/>
          </a:prstGeom>
        </p:spPr>
      </p:pic>
      <p:sp>
        <p:nvSpPr>
          <p:cNvPr id="4" name="TextBox 3">
            <a:extLst>
              <a:ext uri="{FF2B5EF4-FFF2-40B4-BE49-F238E27FC236}">
                <a16:creationId xmlns:a16="http://schemas.microsoft.com/office/drawing/2014/main" id="{26E93E63-5526-428C-BB4B-599DAABBEC31}"/>
              </a:ext>
            </a:extLst>
          </p:cNvPr>
          <p:cNvSpPr txBox="1"/>
          <p:nvPr/>
        </p:nvSpPr>
        <p:spPr>
          <a:xfrm>
            <a:off x="3044258" y="3041543"/>
            <a:ext cx="5272158" cy="1200329"/>
          </a:xfrm>
          <a:prstGeom prst="rect">
            <a:avLst/>
          </a:prstGeom>
          <a:noFill/>
        </p:spPr>
        <p:txBody>
          <a:bodyPr wrap="square" rtlCol="0">
            <a:spAutoFit/>
          </a:bodyPr>
          <a:lstStyle/>
          <a:p>
            <a:r>
              <a:rPr lang="en-US" dirty="0"/>
              <a:t>Demand will increase when the product is on sale because all coefficients are positive. Based on hypothesis test, the coefficient of different brands are not equal. </a:t>
            </a:r>
          </a:p>
        </p:txBody>
      </p:sp>
      <p:pic>
        <p:nvPicPr>
          <p:cNvPr id="5" name="Picture 4">
            <a:extLst>
              <a:ext uri="{FF2B5EF4-FFF2-40B4-BE49-F238E27FC236}">
                <a16:creationId xmlns:a16="http://schemas.microsoft.com/office/drawing/2014/main" id="{1BA557A6-4E0D-477F-9055-3E7AA099EB4C}"/>
              </a:ext>
            </a:extLst>
          </p:cNvPr>
          <p:cNvPicPr>
            <a:picLocks noChangeAspect="1"/>
          </p:cNvPicPr>
          <p:nvPr/>
        </p:nvPicPr>
        <p:blipFill>
          <a:blip r:embed="rId3"/>
          <a:stretch>
            <a:fillRect/>
          </a:stretch>
        </p:blipFill>
        <p:spPr>
          <a:xfrm>
            <a:off x="323528" y="3579862"/>
            <a:ext cx="2626590" cy="1130424"/>
          </a:xfrm>
          <a:prstGeom prst="rect">
            <a:avLst/>
          </a:prstGeom>
        </p:spPr>
      </p:pic>
      <p:sp>
        <p:nvSpPr>
          <p:cNvPr id="6" name="Arrow: Right 5">
            <a:extLst>
              <a:ext uri="{FF2B5EF4-FFF2-40B4-BE49-F238E27FC236}">
                <a16:creationId xmlns:a16="http://schemas.microsoft.com/office/drawing/2014/main" id="{6DBDDE22-EC77-46E4-9F6A-C01E05111FEE}"/>
              </a:ext>
            </a:extLst>
          </p:cNvPr>
          <p:cNvSpPr/>
          <p:nvPr/>
        </p:nvSpPr>
        <p:spPr>
          <a:xfrm>
            <a:off x="3044258" y="4215160"/>
            <a:ext cx="447622" cy="156790"/>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TextBox 6">
            <a:extLst>
              <a:ext uri="{FF2B5EF4-FFF2-40B4-BE49-F238E27FC236}">
                <a16:creationId xmlns:a16="http://schemas.microsoft.com/office/drawing/2014/main" id="{4093534F-3C5F-4C00-8F4D-E45894479F0E}"/>
              </a:ext>
            </a:extLst>
          </p:cNvPr>
          <p:cNvSpPr txBox="1"/>
          <p:nvPr/>
        </p:nvSpPr>
        <p:spPr>
          <a:xfrm>
            <a:off x="3500129" y="4108889"/>
            <a:ext cx="3960440" cy="369332"/>
          </a:xfrm>
          <a:prstGeom prst="rect">
            <a:avLst/>
          </a:prstGeom>
          <a:noFill/>
        </p:spPr>
        <p:txBody>
          <a:bodyPr wrap="square" rtlCol="0">
            <a:spAutoFit/>
          </a:bodyPr>
          <a:lstStyle/>
          <a:p>
            <a:r>
              <a:rPr lang="en-US" dirty="0">
                <a:solidFill>
                  <a:srgbClr val="FF0000"/>
                </a:solidFill>
              </a:rPr>
              <a:t>Supporting linear hypothesis</a:t>
            </a:r>
          </a:p>
        </p:txBody>
      </p:sp>
    </p:spTree>
    <p:extLst>
      <p:ext uri="{BB962C8B-B14F-4D97-AF65-F5344CB8AC3E}">
        <p14:creationId xmlns:p14="http://schemas.microsoft.com/office/powerpoint/2010/main" val="173080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944216"/>
          </a:xfrm>
        </p:spPr>
        <p:txBody>
          <a:bodyPr/>
          <a:lstStyle/>
          <a:p>
            <a:pPr algn="r"/>
            <a:r>
              <a:rPr lang="en-US" sz="1800" b="1" dirty="0">
                <a:latin typeface="+mj-lt"/>
              </a:rPr>
              <a:t>How does the           demand for a brand depend on the price of another brand? </a:t>
            </a:r>
            <a:endParaRPr lang="ko-KR" altLang="en-US" sz="1800" b="1" dirty="0">
              <a:solidFill>
                <a:schemeClr val="tx1"/>
              </a:solidFill>
              <a:latin typeface="+mj-lt"/>
            </a:endParaRPr>
          </a:p>
        </p:txBody>
      </p:sp>
      <p:pic>
        <p:nvPicPr>
          <p:cNvPr id="4" name="Picture 3">
            <a:extLst>
              <a:ext uri="{FF2B5EF4-FFF2-40B4-BE49-F238E27FC236}">
                <a16:creationId xmlns:a16="http://schemas.microsoft.com/office/drawing/2014/main" id="{7F45B511-2FC8-41C9-A78F-81280072884F}"/>
              </a:ext>
            </a:extLst>
          </p:cNvPr>
          <p:cNvPicPr>
            <a:picLocks noChangeAspect="1"/>
          </p:cNvPicPr>
          <p:nvPr/>
        </p:nvPicPr>
        <p:blipFill>
          <a:blip r:embed="rId2"/>
          <a:stretch>
            <a:fillRect/>
          </a:stretch>
        </p:blipFill>
        <p:spPr>
          <a:xfrm>
            <a:off x="3059831" y="483518"/>
            <a:ext cx="5615842" cy="1440160"/>
          </a:xfrm>
          <a:prstGeom prst="rect">
            <a:avLst/>
          </a:prstGeom>
        </p:spPr>
      </p:pic>
      <p:sp>
        <p:nvSpPr>
          <p:cNvPr id="2" name="TextBox 1">
            <a:extLst>
              <a:ext uri="{FF2B5EF4-FFF2-40B4-BE49-F238E27FC236}">
                <a16:creationId xmlns:a16="http://schemas.microsoft.com/office/drawing/2014/main" id="{B779BDE0-AF8C-4B24-A05C-DF63739E7626}"/>
              </a:ext>
            </a:extLst>
          </p:cNvPr>
          <p:cNvSpPr txBox="1"/>
          <p:nvPr/>
        </p:nvSpPr>
        <p:spPr>
          <a:xfrm>
            <a:off x="3275465" y="2192685"/>
            <a:ext cx="5301383" cy="1754326"/>
          </a:xfrm>
          <a:prstGeom prst="rect">
            <a:avLst/>
          </a:prstGeom>
          <a:noFill/>
        </p:spPr>
        <p:txBody>
          <a:bodyPr wrap="square" rtlCol="0">
            <a:spAutoFit/>
          </a:bodyPr>
          <a:lstStyle/>
          <a:p>
            <a:r>
              <a:rPr lang="en-US" dirty="0"/>
              <a:t>From the model above, we can conclude that the demand for FG is significantly depended on price of both FG and TROPGV. Our model shows that   as price of FG increases demand tends to             decrease and as price of TROPGV increases demand for FG begins to increase. </a:t>
            </a:r>
          </a:p>
        </p:txBody>
      </p:sp>
    </p:spTree>
    <p:extLst>
      <p:ext uri="{BB962C8B-B14F-4D97-AF65-F5344CB8AC3E}">
        <p14:creationId xmlns:p14="http://schemas.microsoft.com/office/powerpoint/2010/main" val="276840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944216"/>
          </a:xfrm>
        </p:spPr>
        <p:txBody>
          <a:bodyPr/>
          <a:lstStyle/>
          <a:p>
            <a:pPr algn="r"/>
            <a:r>
              <a:rPr lang="en-US" sz="1800" b="1" dirty="0">
                <a:latin typeface="+mj-lt"/>
              </a:rPr>
              <a:t>How does the           demand for a brand depend on the price of another brand? </a:t>
            </a:r>
            <a:endParaRPr lang="ko-KR" altLang="en-US" sz="1800" b="1" dirty="0">
              <a:solidFill>
                <a:schemeClr val="tx1"/>
              </a:solidFill>
              <a:latin typeface="+mj-lt"/>
            </a:endParaRPr>
          </a:p>
        </p:txBody>
      </p:sp>
      <p:pic>
        <p:nvPicPr>
          <p:cNvPr id="6" name="Picture 5">
            <a:extLst>
              <a:ext uri="{FF2B5EF4-FFF2-40B4-BE49-F238E27FC236}">
                <a16:creationId xmlns:a16="http://schemas.microsoft.com/office/drawing/2014/main" id="{616BE79F-B633-47AA-887D-A463B70B6C4B}"/>
              </a:ext>
            </a:extLst>
          </p:cNvPr>
          <p:cNvPicPr>
            <a:picLocks noChangeAspect="1"/>
          </p:cNvPicPr>
          <p:nvPr/>
        </p:nvPicPr>
        <p:blipFill>
          <a:blip r:embed="rId2"/>
          <a:stretch>
            <a:fillRect/>
          </a:stretch>
        </p:blipFill>
        <p:spPr>
          <a:xfrm>
            <a:off x="2987824" y="464609"/>
            <a:ext cx="5589024" cy="1853694"/>
          </a:xfrm>
          <a:prstGeom prst="rect">
            <a:avLst/>
          </a:prstGeom>
        </p:spPr>
      </p:pic>
      <p:sp>
        <p:nvSpPr>
          <p:cNvPr id="2" name="TextBox 1">
            <a:extLst>
              <a:ext uri="{FF2B5EF4-FFF2-40B4-BE49-F238E27FC236}">
                <a16:creationId xmlns:a16="http://schemas.microsoft.com/office/drawing/2014/main" id="{B779BDE0-AF8C-4B24-A05C-DF63739E7626}"/>
              </a:ext>
            </a:extLst>
          </p:cNvPr>
          <p:cNvSpPr txBox="1"/>
          <p:nvPr/>
        </p:nvSpPr>
        <p:spPr>
          <a:xfrm>
            <a:off x="3275465" y="2499742"/>
            <a:ext cx="5301383" cy="1754326"/>
          </a:xfrm>
          <a:prstGeom prst="rect">
            <a:avLst/>
          </a:prstGeom>
          <a:noFill/>
        </p:spPr>
        <p:txBody>
          <a:bodyPr wrap="square" rtlCol="0">
            <a:spAutoFit/>
          </a:bodyPr>
          <a:lstStyle/>
          <a:p>
            <a:r>
              <a:rPr lang="en-US" dirty="0"/>
              <a:t>From the model above, we can conclude that the demand for TROPPURE is significantly depended on price of both FG and TROPGV. Our model       shows that as price of FG increases demand         tends to decrease and as price of TROPGV            increases demand for FG begins to decrease. </a:t>
            </a:r>
          </a:p>
        </p:txBody>
      </p:sp>
    </p:spTree>
    <p:extLst>
      <p:ext uri="{BB962C8B-B14F-4D97-AF65-F5344CB8AC3E}">
        <p14:creationId xmlns:p14="http://schemas.microsoft.com/office/powerpoint/2010/main" val="96920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944216"/>
          </a:xfrm>
        </p:spPr>
        <p:txBody>
          <a:bodyPr/>
          <a:lstStyle/>
          <a:p>
            <a:pPr algn="r"/>
            <a:r>
              <a:rPr lang="en-US" sz="1800" b="1" dirty="0">
                <a:latin typeface="+mj-lt"/>
              </a:rPr>
              <a:t>How does the           demand for a brand depend on the price of another brand? </a:t>
            </a:r>
            <a:endParaRPr lang="ko-KR" altLang="en-US" sz="1800" b="1" dirty="0">
              <a:solidFill>
                <a:schemeClr val="tx1"/>
              </a:solidFill>
              <a:latin typeface="+mj-lt"/>
            </a:endParaRPr>
          </a:p>
        </p:txBody>
      </p:sp>
      <p:pic>
        <p:nvPicPr>
          <p:cNvPr id="5" name="Picture 4">
            <a:extLst>
              <a:ext uri="{FF2B5EF4-FFF2-40B4-BE49-F238E27FC236}">
                <a16:creationId xmlns:a16="http://schemas.microsoft.com/office/drawing/2014/main" id="{18CA976B-2E5F-4397-A8A1-D716E5B754B1}"/>
              </a:ext>
            </a:extLst>
          </p:cNvPr>
          <p:cNvPicPr>
            <a:picLocks noChangeAspect="1"/>
          </p:cNvPicPr>
          <p:nvPr/>
        </p:nvPicPr>
        <p:blipFill>
          <a:blip r:embed="rId2"/>
          <a:stretch>
            <a:fillRect/>
          </a:stretch>
        </p:blipFill>
        <p:spPr>
          <a:xfrm>
            <a:off x="3203848" y="555526"/>
            <a:ext cx="5373000" cy="1944216"/>
          </a:xfrm>
          <a:prstGeom prst="rect">
            <a:avLst/>
          </a:prstGeom>
        </p:spPr>
      </p:pic>
      <p:sp>
        <p:nvSpPr>
          <p:cNvPr id="2" name="TextBox 1">
            <a:extLst>
              <a:ext uri="{FF2B5EF4-FFF2-40B4-BE49-F238E27FC236}">
                <a16:creationId xmlns:a16="http://schemas.microsoft.com/office/drawing/2014/main" id="{B779BDE0-AF8C-4B24-A05C-DF63739E7626}"/>
              </a:ext>
            </a:extLst>
          </p:cNvPr>
          <p:cNvSpPr txBox="1"/>
          <p:nvPr/>
        </p:nvSpPr>
        <p:spPr>
          <a:xfrm>
            <a:off x="3046032" y="2625272"/>
            <a:ext cx="5688632" cy="1754326"/>
          </a:xfrm>
          <a:prstGeom prst="rect">
            <a:avLst/>
          </a:prstGeom>
          <a:noFill/>
        </p:spPr>
        <p:txBody>
          <a:bodyPr wrap="square" rtlCol="0">
            <a:spAutoFit/>
          </a:bodyPr>
          <a:lstStyle/>
          <a:p>
            <a:r>
              <a:rPr lang="en-US" dirty="0"/>
              <a:t>From the model above, we can conclude that the demand for TROPGV is significantly depended on its own price. While, price of FG and TROPOURE doesn’t have a great impact on demand of TROPGV. Our   model shows as the price of TROPGV increases        demand for TROPGV begins to decrease. </a:t>
            </a:r>
          </a:p>
        </p:txBody>
      </p:sp>
    </p:spTree>
    <p:extLst>
      <p:ext uri="{BB962C8B-B14F-4D97-AF65-F5344CB8AC3E}">
        <p14:creationId xmlns:p14="http://schemas.microsoft.com/office/powerpoint/2010/main" val="401125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sz="2400" b="1" dirty="0">
                <a:solidFill>
                  <a:schemeClr val="tx1"/>
                </a:solidFill>
              </a:rPr>
              <a:t>What </a:t>
            </a:r>
          </a:p>
          <a:p>
            <a:pPr algn="r"/>
            <a:r>
              <a:rPr lang="en-US" sz="2400" b="1" dirty="0">
                <a:solidFill>
                  <a:schemeClr val="tx1"/>
                </a:solidFill>
              </a:rPr>
              <a:t>Demographic</a:t>
            </a:r>
          </a:p>
          <a:p>
            <a:pPr algn="r"/>
            <a:r>
              <a:rPr lang="en-US" sz="2400" b="1" dirty="0">
                <a:solidFill>
                  <a:schemeClr val="tx1"/>
                </a:solidFill>
              </a:rPr>
              <a:t> factors affect demand? </a:t>
            </a:r>
            <a:endParaRPr lang="ko-KR" altLang="en-US" sz="2400" b="1" dirty="0">
              <a:solidFill>
                <a:schemeClr val="tx1"/>
              </a:solidFill>
            </a:endParaRPr>
          </a:p>
        </p:txBody>
      </p:sp>
      <p:pic>
        <p:nvPicPr>
          <p:cNvPr id="4" name="Picture 3">
            <a:extLst>
              <a:ext uri="{FF2B5EF4-FFF2-40B4-BE49-F238E27FC236}">
                <a16:creationId xmlns:a16="http://schemas.microsoft.com/office/drawing/2014/main" id="{F81109C9-5AB9-48E7-AA55-763D409EC07B}"/>
              </a:ext>
            </a:extLst>
          </p:cNvPr>
          <p:cNvPicPr>
            <a:picLocks noChangeAspect="1"/>
          </p:cNvPicPr>
          <p:nvPr/>
        </p:nvPicPr>
        <p:blipFill>
          <a:blip r:embed="rId2"/>
          <a:stretch>
            <a:fillRect/>
          </a:stretch>
        </p:blipFill>
        <p:spPr>
          <a:xfrm>
            <a:off x="2987824" y="411510"/>
            <a:ext cx="5832648" cy="3168352"/>
          </a:xfrm>
          <a:prstGeom prst="rect">
            <a:avLst/>
          </a:prstGeom>
        </p:spPr>
      </p:pic>
      <p:sp>
        <p:nvSpPr>
          <p:cNvPr id="2" name="TextBox 1">
            <a:extLst>
              <a:ext uri="{FF2B5EF4-FFF2-40B4-BE49-F238E27FC236}">
                <a16:creationId xmlns:a16="http://schemas.microsoft.com/office/drawing/2014/main" id="{D4DA3CF6-D0DD-473F-A90F-31B3F9137546}"/>
              </a:ext>
            </a:extLst>
          </p:cNvPr>
          <p:cNvSpPr txBox="1"/>
          <p:nvPr/>
        </p:nvSpPr>
        <p:spPr>
          <a:xfrm>
            <a:off x="2985142" y="3579862"/>
            <a:ext cx="5688632" cy="1200329"/>
          </a:xfrm>
          <a:prstGeom prst="rect">
            <a:avLst/>
          </a:prstGeom>
          <a:noFill/>
        </p:spPr>
        <p:txBody>
          <a:bodyPr wrap="square" rtlCol="0">
            <a:spAutoFit/>
          </a:bodyPr>
          <a:lstStyle/>
          <a:p>
            <a:r>
              <a:rPr lang="en-US" dirty="0"/>
              <a:t>From the regression model, we conclude that demographic factors that affect demand are : </a:t>
            </a:r>
            <a:r>
              <a:rPr lang="en-US" sz="1200" dirty="0"/>
              <a:t>AGE9,HH3PLUS,HHLARGE,HSIZEAVG,HHSINGLE,HVAL150,HVAL200,MORTGAGE,NOCAR,POVERTY,RETIRED, SINGLE,UNEMP,WORKWOM,SSTRDIST,SSTRVOL,CPDIST5,CPWVOL</a:t>
            </a:r>
          </a:p>
        </p:txBody>
      </p:sp>
    </p:spTree>
    <p:extLst>
      <p:ext uri="{BB962C8B-B14F-4D97-AF65-F5344CB8AC3E}">
        <p14:creationId xmlns:p14="http://schemas.microsoft.com/office/powerpoint/2010/main" val="55354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sz="1800" b="1" dirty="0">
                <a:solidFill>
                  <a:schemeClr val="tx1"/>
                </a:solidFill>
              </a:rPr>
              <a:t>How does price vary across brands? </a:t>
            </a:r>
            <a:endParaRPr lang="ko-KR" altLang="en-US" sz="1800" b="1" dirty="0">
              <a:solidFill>
                <a:schemeClr val="tx1"/>
              </a:solidFill>
            </a:endParaRPr>
          </a:p>
        </p:txBody>
      </p:sp>
      <p:graphicFrame>
        <p:nvGraphicFramePr>
          <p:cNvPr id="5" name="Table 4">
            <a:extLst>
              <a:ext uri="{FF2B5EF4-FFF2-40B4-BE49-F238E27FC236}">
                <a16:creationId xmlns:a16="http://schemas.microsoft.com/office/drawing/2014/main" id="{5F759FB3-F8C8-43A1-AD04-6AA5FCFB0E24}"/>
              </a:ext>
            </a:extLst>
          </p:cNvPr>
          <p:cNvGraphicFramePr>
            <a:graphicFrameLocks noGrp="1"/>
          </p:cNvGraphicFramePr>
          <p:nvPr>
            <p:extLst>
              <p:ext uri="{D42A27DB-BD31-4B8C-83A1-F6EECF244321}">
                <p14:modId xmlns:p14="http://schemas.microsoft.com/office/powerpoint/2010/main" val="3556903431"/>
              </p:ext>
            </p:extLst>
          </p:nvPr>
        </p:nvGraphicFramePr>
        <p:xfrm>
          <a:off x="2987824" y="555526"/>
          <a:ext cx="5616624" cy="1944216"/>
        </p:xfrm>
        <a:graphic>
          <a:graphicData uri="http://schemas.openxmlformats.org/drawingml/2006/table">
            <a:tbl>
              <a:tblPr>
                <a:tableStyleId>{69CF1AB2-1976-4502-BF36-3FF5EA218861}</a:tableStyleId>
              </a:tblPr>
              <a:tblGrid>
                <a:gridCol w="1465205">
                  <a:extLst>
                    <a:ext uri="{9D8B030D-6E8A-4147-A177-3AD203B41FA5}">
                      <a16:colId xmlns:a16="http://schemas.microsoft.com/office/drawing/2014/main" val="2652300864"/>
                    </a:ext>
                  </a:extLst>
                </a:gridCol>
                <a:gridCol w="1492340">
                  <a:extLst>
                    <a:ext uri="{9D8B030D-6E8A-4147-A177-3AD203B41FA5}">
                      <a16:colId xmlns:a16="http://schemas.microsoft.com/office/drawing/2014/main" val="193795235"/>
                    </a:ext>
                  </a:extLst>
                </a:gridCol>
                <a:gridCol w="1288839">
                  <a:extLst>
                    <a:ext uri="{9D8B030D-6E8A-4147-A177-3AD203B41FA5}">
                      <a16:colId xmlns:a16="http://schemas.microsoft.com/office/drawing/2014/main" val="1532826199"/>
                    </a:ext>
                  </a:extLst>
                </a:gridCol>
                <a:gridCol w="1370240">
                  <a:extLst>
                    <a:ext uri="{9D8B030D-6E8A-4147-A177-3AD203B41FA5}">
                      <a16:colId xmlns:a16="http://schemas.microsoft.com/office/drawing/2014/main" val="1860419212"/>
                    </a:ext>
                  </a:extLst>
                </a:gridCol>
              </a:tblGrid>
              <a:tr h="191366">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415921"/>
                  </a:ext>
                </a:extLst>
              </a:tr>
              <a:tr h="358810">
                <a:tc>
                  <a:txBody>
                    <a:bodyPr/>
                    <a:lstStyle/>
                    <a:p>
                      <a:pPr algn="l" fontAlgn="b"/>
                      <a:r>
                        <a:rPr lang="en-US" sz="1100" b="1" u="none" strike="noStrike" dirty="0">
                          <a:effectLst/>
                        </a:rPr>
                        <a:t>Row Labels</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Average of </a:t>
                      </a:r>
                      <a:r>
                        <a:rPr lang="en-US" sz="1100" b="1" u="none" strike="noStrike" dirty="0" err="1">
                          <a:effectLst/>
                        </a:rPr>
                        <a:t>logPRICE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Average of PRICE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err="1">
                          <a:effectLst/>
                        </a:rPr>
                        <a:t>StdDev</a:t>
                      </a:r>
                      <a:r>
                        <a:rPr lang="en-US" sz="1100" b="1" u="none" strike="noStrike" dirty="0">
                          <a:effectLst/>
                        </a:rPr>
                        <a:t> of PRICE</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1053482"/>
                  </a:ext>
                </a:extLst>
              </a:tr>
              <a:tr h="191366">
                <a:tc>
                  <a:txBody>
                    <a:bodyPr/>
                    <a:lstStyle/>
                    <a:p>
                      <a:pPr algn="l" fontAlgn="b"/>
                      <a:r>
                        <a:rPr lang="en-US" sz="1100" b="1" u="none" strike="noStrike" dirty="0">
                          <a:effectLst/>
                        </a:rPr>
                        <a:t>FG VALENCIA</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0.711201866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2.075668098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0.404986774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4247793"/>
                  </a:ext>
                </a:extLst>
              </a:tr>
              <a:tr h="358810">
                <a:tc>
                  <a:txBody>
                    <a:bodyPr/>
                    <a:lstStyle/>
                    <a:p>
                      <a:pPr algn="l" fontAlgn="b"/>
                      <a:r>
                        <a:rPr lang="en-US" sz="1100" b="1" u="none" strike="noStrike" dirty="0">
                          <a:effectLst/>
                        </a:rPr>
                        <a:t>TROPICANA GROVE STD</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0.913576135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2.523648221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0.365848245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945956"/>
                  </a:ext>
                </a:extLst>
              </a:tr>
              <a:tr h="358810">
                <a:tc>
                  <a:txBody>
                    <a:bodyPr/>
                    <a:lstStyle/>
                    <a:p>
                      <a:pPr algn="l" fontAlgn="b"/>
                      <a:r>
                        <a:rPr lang="en-US" sz="1100" b="1" u="none" strike="noStrike" dirty="0">
                          <a:effectLst/>
                        </a:rPr>
                        <a:t>TROPICANA PURE PREM</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0.974220452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2.695135144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0.491665959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5387017"/>
                  </a:ext>
                </a:extLst>
              </a:tr>
              <a:tr h="485054">
                <a:tc>
                  <a:txBody>
                    <a:bodyPr/>
                    <a:lstStyle/>
                    <a:p>
                      <a:pPr algn="l" fontAlgn="b"/>
                      <a:r>
                        <a:rPr lang="en-US" sz="1100" b="1" u="none" strike="noStrike" dirty="0">
                          <a:effectLst/>
                        </a:rPr>
                        <a:t>Grand Total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0.893993319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2.498983117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0.509072125</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8925534"/>
                  </a:ext>
                </a:extLst>
              </a:tr>
            </a:tbl>
          </a:graphicData>
        </a:graphic>
      </p:graphicFrame>
      <p:sp>
        <p:nvSpPr>
          <p:cNvPr id="2" name="TextBox 1">
            <a:extLst>
              <a:ext uri="{FF2B5EF4-FFF2-40B4-BE49-F238E27FC236}">
                <a16:creationId xmlns:a16="http://schemas.microsoft.com/office/drawing/2014/main" id="{E80EB371-FB9C-4758-8104-0B08A593163B}"/>
              </a:ext>
            </a:extLst>
          </p:cNvPr>
          <p:cNvSpPr txBox="1"/>
          <p:nvPr/>
        </p:nvSpPr>
        <p:spPr>
          <a:xfrm>
            <a:off x="2987824" y="2715766"/>
            <a:ext cx="5400600" cy="1477328"/>
          </a:xfrm>
          <a:prstGeom prst="rect">
            <a:avLst/>
          </a:prstGeom>
          <a:noFill/>
        </p:spPr>
        <p:txBody>
          <a:bodyPr wrap="square" rtlCol="0">
            <a:spAutoFit/>
          </a:bodyPr>
          <a:lstStyle/>
          <a:p>
            <a:r>
              <a:rPr lang="en-US" dirty="0"/>
              <a:t>The above pivot table shows how the price varies across brands.</a:t>
            </a:r>
          </a:p>
          <a:p>
            <a:r>
              <a:rPr lang="en-US" dirty="0"/>
              <a:t>The average price for FG Valencia is 2.0756 while for Tropicana Grove and Tropicana Pure average price is slightly higher.</a:t>
            </a:r>
          </a:p>
        </p:txBody>
      </p:sp>
    </p:spTree>
    <p:extLst>
      <p:ext uri="{BB962C8B-B14F-4D97-AF65-F5344CB8AC3E}">
        <p14:creationId xmlns:p14="http://schemas.microsoft.com/office/powerpoint/2010/main" val="91847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sz="1800" b="1" dirty="0">
                <a:solidFill>
                  <a:schemeClr val="tx1"/>
                </a:solidFill>
              </a:rPr>
              <a:t>How does the </a:t>
            </a:r>
          </a:p>
          <a:p>
            <a:pPr algn="r"/>
            <a:r>
              <a:rPr lang="en-US" sz="1800" b="1" dirty="0">
                <a:solidFill>
                  <a:schemeClr val="tx1"/>
                </a:solidFill>
              </a:rPr>
              <a:t>proportion of times a brand is on sale </a:t>
            </a:r>
          </a:p>
          <a:p>
            <a:pPr algn="r"/>
            <a:r>
              <a:rPr lang="en-US" sz="1800" b="1" dirty="0">
                <a:solidFill>
                  <a:schemeClr val="tx1"/>
                </a:solidFill>
              </a:rPr>
              <a:t>vary across brands? </a:t>
            </a:r>
            <a:endParaRPr lang="ko-KR" altLang="en-US" sz="1800" b="1" dirty="0">
              <a:solidFill>
                <a:schemeClr val="tx1"/>
              </a:solidFill>
            </a:endParaRPr>
          </a:p>
        </p:txBody>
      </p:sp>
      <p:graphicFrame>
        <p:nvGraphicFramePr>
          <p:cNvPr id="2" name="Table 1">
            <a:extLst>
              <a:ext uri="{FF2B5EF4-FFF2-40B4-BE49-F238E27FC236}">
                <a16:creationId xmlns:a16="http://schemas.microsoft.com/office/drawing/2014/main" id="{2139E1DE-A6D8-4458-AC61-E6053BEB6565}"/>
              </a:ext>
            </a:extLst>
          </p:cNvPr>
          <p:cNvGraphicFramePr>
            <a:graphicFrameLocks noGrp="1"/>
          </p:cNvGraphicFramePr>
          <p:nvPr>
            <p:extLst>
              <p:ext uri="{D42A27DB-BD31-4B8C-83A1-F6EECF244321}">
                <p14:modId xmlns:p14="http://schemas.microsoft.com/office/powerpoint/2010/main" val="1973159711"/>
              </p:ext>
            </p:extLst>
          </p:nvPr>
        </p:nvGraphicFramePr>
        <p:xfrm>
          <a:off x="2987824" y="555528"/>
          <a:ext cx="5616624" cy="2160238"/>
        </p:xfrm>
        <a:graphic>
          <a:graphicData uri="http://schemas.openxmlformats.org/drawingml/2006/table">
            <a:tbl>
              <a:tblPr>
                <a:tableStyleId>{5C22544A-7EE6-4342-B048-85BDC9FD1C3A}</a:tableStyleId>
              </a:tblPr>
              <a:tblGrid>
                <a:gridCol w="1293380">
                  <a:extLst>
                    <a:ext uri="{9D8B030D-6E8A-4147-A177-3AD203B41FA5}">
                      <a16:colId xmlns:a16="http://schemas.microsoft.com/office/drawing/2014/main" val="2376298953"/>
                    </a:ext>
                  </a:extLst>
                </a:gridCol>
                <a:gridCol w="1317332">
                  <a:extLst>
                    <a:ext uri="{9D8B030D-6E8A-4147-A177-3AD203B41FA5}">
                      <a16:colId xmlns:a16="http://schemas.microsoft.com/office/drawing/2014/main" val="2393545210"/>
                    </a:ext>
                  </a:extLst>
                </a:gridCol>
                <a:gridCol w="1137696">
                  <a:extLst>
                    <a:ext uri="{9D8B030D-6E8A-4147-A177-3AD203B41FA5}">
                      <a16:colId xmlns:a16="http://schemas.microsoft.com/office/drawing/2014/main" val="1726452065"/>
                    </a:ext>
                  </a:extLst>
                </a:gridCol>
                <a:gridCol w="1209550">
                  <a:extLst>
                    <a:ext uri="{9D8B030D-6E8A-4147-A177-3AD203B41FA5}">
                      <a16:colId xmlns:a16="http://schemas.microsoft.com/office/drawing/2014/main" val="1873136083"/>
                    </a:ext>
                  </a:extLst>
                </a:gridCol>
                <a:gridCol w="658666">
                  <a:extLst>
                    <a:ext uri="{9D8B030D-6E8A-4147-A177-3AD203B41FA5}">
                      <a16:colId xmlns:a16="http://schemas.microsoft.com/office/drawing/2014/main" val="3821081187"/>
                    </a:ext>
                  </a:extLst>
                </a:gridCol>
              </a:tblGrid>
              <a:tr h="221563">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215490"/>
                  </a:ext>
                </a:extLst>
              </a:tr>
              <a:tr h="221563">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7610956"/>
                  </a:ext>
                </a:extLst>
              </a:tr>
              <a:tr h="221563">
                <a:tc>
                  <a:txBody>
                    <a:bodyPr/>
                    <a:lstStyle/>
                    <a:p>
                      <a:pPr algn="l" fontAlgn="b"/>
                      <a:r>
                        <a:rPr lang="en-US" sz="1100" b="1" u="none" strike="noStrike" dirty="0">
                          <a:effectLst/>
                        </a:rPr>
                        <a:t>Sum of </a:t>
                      </a:r>
                      <a:r>
                        <a:rPr lang="en-US" sz="1100" b="1" u="none" strike="noStrike" dirty="0" err="1">
                          <a:effectLst/>
                        </a:rPr>
                        <a:t>logMOVE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Column Labels</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2120726"/>
                  </a:ext>
                </a:extLst>
              </a:tr>
              <a:tr h="221563">
                <a:tc>
                  <a:txBody>
                    <a:bodyPr/>
                    <a:lstStyle/>
                    <a:p>
                      <a:pPr algn="l" fontAlgn="b"/>
                      <a:r>
                        <a:rPr lang="en-US" sz="1100" b="1" u="none" strike="noStrike" dirty="0">
                          <a:effectLst/>
                        </a:rPr>
                        <a:t>Row Labels</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1" u="none" strike="noStrike" dirty="0">
                          <a:effectLst/>
                        </a:rPr>
                        <a:t>0</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Grand Total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5495910"/>
                  </a:ext>
                </a:extLst>
              </a:tr>
              <a:tr h="221563">
                <a:tc>
                  <a:txBody>
                    <a:bodyPr/>
                    <a:lstStyle/>
                    <a:p>
                      <a:pPr algn="l" fontAlgn="b"/>
                      <a:r>
                        <a:rPr lang="en-US" sz="1100" b="1" u="none" strike="noStrike" dirty="0">
                          <a:effectLst/>
                        </a:rPr>
                        <a:t>FG VALENCIA</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44.54%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0796394"/>
                  </a:ext>
                </a:extLst>
              </a:tr>
              <a:tr h="415430">
                <a:tc>
                  <a:txBody>
                    <a:bodyPr/>
                    <a:lstStyle/>
                    <a:p>
                      <a:pPr algn="l" fontAlgn="b"/>
                      <a:r>
                        <a:rPr lang="en-US" sz="1100" b="1" u="none" strike="noStrike" dirty="0">
                          <a:effectLst/>
                        </a:rPr>
                        <a:t>TROPICANA GROVE STD</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8874716"/>
                  </a:ext>
                </a:extLst>
              </a:tr>
              <a:tr h="415430">
                <a:tc>
                  <a:txBody>
                    <a:bodyPr/>
                    <a:lstStyle/>
                    <a:p>
                      <a:pPr algn="l" fontAlgn="b"/>
                      <a:r>
                        <a:rPr lang="en-US" sz="1100" b="1" u="none" strike="noStrike" dirty="0">
                          <a:effectLst/>
                        </a:rPr>
                        <a:t>TROPICANA PURE PREM</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1230748"/>
                  </a:ext>
                </a:extLst>
              </a:tr>
              <a:tr h="221563">
                <a:tc>
                  <a:txBody>
                    <a:bodyPr/>
                    <a:lstStyle/>
                    <a:p>
                      <a:pPr algn="l" fontAlgn="b"/>
                      <a:r>
                        <a:rPr lang="en-US" sz="1100" b="1" u="none" strike="noStrike" dirty="0">
                          <a:effectLst/>
                        </a:rPr>
                        <a:t>Grand Total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60.06%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39.94%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5600087"/>
                  </a:ext>
                </a:extLst>
              </a:tr>
            </a:tbl>
          </a:graphicData>
        </a:graphic>
      </p:graphicFrame>
      <p:sp>
        <p:nvSpPr>
          <p:cNvPr id="4" name="TextBox 3">
            <a:extLst>
              <a:ext uri="{FF2B5EF4-FFF2-40B4-BE49-F238E27FC236}">
                <a16:creationId xmlns:a16="http://schemas.microsoft.com/office/drawing/2014/main" id="{902F2AAC-381F-43BF-86AC-B777AC7C9507}"/>
              </a:ext>
            </a:extLst>
          </p:cNvPr>
          <p:cNvSpPr txBox="1"/>
          <p:nvPr/>
        </p:nvSpPr>
        <p:spPr>
          <a:xfrm>
            <a:off x="3005223" y="2859782"/>
            <a:ext cx="5400600" cy="1477328"/>
          </a:xfrm>
          <a:prstGeom prst="rect">
            <a:avLst/>
          </a:prstGeom>
          <a:noFill/>
        </p:spPr>
        <p:txBody>
          <a:bodyPr wrap="square" rtlCol="0">
            <a:spAutoFit/>
          </a:bodyPr>
          <a:lstStyle/>
          <a:p>
            <a:r>
              <a:rPr lang="en-US" dirty="0"/>
              <a:t>The above pivot chart shows that:</a:t>
            </a:r>
          </a:p>
          <a:p>
            <a:r>
              <a:rPr lang="en-US" dirty="0"/>
              <a:t> FG Valencia has almost equal proportion whether it’s on sale or not.(1:1ratio)</a:t>
            </a:r>
          </a:p>
          <a:p>
            <a:r>
              <a:rPr lang="en-US" dirty="0"/>
              <a:t>While, for Tropicana  Grove and Tropicana Pure the ratio is (3:2).</a:t>
            </a:r>
          </a:p>
        </p:txBody>
      </p:sp>
    </p:spTree>
    <p:extLst>
      <p:ext uri="{BB962C8B-B14F-4D97-AF65-F5344CB8AC3E}">
        <p14:creationId xmlns:p14="http://schemas.microsoft.com/office/powerpoint/2010/main" val="232512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sz="1800" b="1" dirty="0">
                <a:solidFill>
                  <a:schemeClr val="tx1"/>
                </a:solidFill>
              </a:rPr>
              <a:t>How does the</a:t>
            </a:r>
          </a:p>
          <a:p>
            <a:pPr algn="r"/>
            <a:r>
              <a:rPr lang="en-US" sz="1800" b="1" dirty="0">
                <a:solidFill>
                  <a:schemeClr val="tx1"/>
                </a:solidFill>
              </a:rPr>
              <a:t> demand for a brand or a </a:t>
            </a:r>
          </a:p>
          <a:p>
            <a:pPr algn="r"/>
            <a:r>
              <a:rPr lang="en-US" sz="1800" b="1" dirty="0">
                <a:solidFill>
                  <a:schemeClr val="tx1"/>
                </a:solidFill>
              </a:rPr>
              <a:t>product category</a:t>
            </a:r>
          </a:p>
          <a:p>
            <a:pPr algn="r"/>
            <a:r>
              <a:rPr lang="en-US" sz="1800" b="1" dirty="0">
                <a:solidFill>
                  <a:schemeClr val="tx1"/>
                </a:solidFill>
              </a:rPr>
              <a:t> vary over time? </a:t>
            </a:r>
            <a:endParaRPr lang="ko-KR" altLang="en-US" sz="1800" b="1" dirty="0">
              <a:solidFill>
                <a:schemeClr val="tx1"/>
              </a:solidFill>
            </a:endParaRPr>
          </a:p>
        </p:txBody>
      </p:sp>
      <p:sp>
        <p:nvSpPr>
          <p:cNvPr id="2" name="TextBox 1">
            <a:extLst>
              <a:ext uri="{FF2B5EF4-FFF2-40B4-BE49-F238E27FC236}">
                <a16:creationId xmlns:a16="http://schemas.microsoft.com/office/drawing/2014/main" id="{E75740C7-0E93-49F8-9000-F8648805ED11}"/>
              </a:ext>
            </a:extLst>
          </p:cNvPr>
          <p:cNvSpPr txBox="1"/>
          <p:nvPr/>
        </p:nvSpPr>
        <p:spPr>
          <a:xfrm>
            <a:off x="3059832" y="3651870"/>
            <a:ext cx="5616624" cy="923330"/>
          </a:xfrm>
          <a:prstGeom prst="rect">
            <a:avLst/>
          </a:prstGeom>
          <a:noFill/>
        </p:spPr>
        <p:txBody>
          <a:bodyPr wrap="square" rtlCol="0">
            <a:spAutoFit/>
          </a:bodyPr>
          <a:lstStyle/>
          <a:p>
            <a:r>
              <a:rPr lang="en-US" dirty="0"/>
              <a:t>The trend line in our scatter plot sows that the </a:t>
            </a:r>
          </a:p>
          <a:p>
            <a:r>
              <a:rPr lang="en-US" dirty="0"/>
              <a:t>demand is relatively constant across a longer span of time.</a:t>
            </a:r>
          </a:p>
        </p:txBody>
      </p:sp>
      <p:pic>
        <p:nvPicPr>
          <p:cNvPr id="5" name="Picture 4">
            <a:extLst>
              <a:ext uri="{FF2B5EF4-FFF2-40B4-BE49-F238E27FC236}">
                <a16:creationId xmlns:a16="http://schemas.microsoft.com/office/drawing/2014/main" id="{0D8CB545-107B-427E-A9C0-7A3454368C11}"/>
              </a:ext>
            </a:extLst>
          </p:cNvPr>
          <p:cNvPicPr>
            <a:picLocks noChangeAspect="1"/>
          </p:cNvPicPr>
          <p:nvPr/>
        </p:nvPicPr>
        <p:blipFill>
          <a:blip r:embed="rId2"/>
          <a:stretch>
            <a:fillRect/>
          </a:stretch>
        </p:blipFill>
        <p:spPr>
          <a:xfrm>
            <a:off x="3082849" y="483518"/>
            <a:ext cx="5688061" cy="2993395"/>
          </a:xfrm>
          <a:prstGeom prst="rect">
            <a:avLst/>
          </a:prstGeom>
        </p:spPr>
      </p:pic>
    </p:spTree>
    <p:extLst>
      <p:ext uri="{BB962C8B-B14F-4D97-AF65-F5344CB8AC3E}">
        <p14:creationId xmlns:p14="http://schemas.microsoft.com/office/powerpoint/2010/main" val="188902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Agenda Style</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63981" y="1447862"/>
            <a:ext cx="5040560" cy="559668"/>
            <a:chOff x="2175371" y="1762964"/>
            <a:chExt cx="5040560" cy="559668"/>
          </a:xfrm>
        </p:grpSpPr>
        <p:sp>
          <p:nvSpPr>
            <p:cNvPr id="10" name="TextBox 10"/>
            <p:cNvSpPr txBox="1"/>
            <p:nvPr/>
          </p:nvSpPr>
          <p:spPr bwMode="auto">
            <a:xfrm>
              <a:off x="2175371" y="1762964"/>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Introduction </a:t>
              </a:r>
            </a:p>
          </p:txBody>
        </p:sp>
        <p:sp>
          <p:nvSpPr>
            <p:cNvPr id="11" name="TextBox 10"/>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20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3" name="TextBox 10"/>
          <p:cNvSpPr txBox="1"/>
          <p:nvPr/>
        </p:nvSpPr>
        <p:spPr bwMode="auto">
          <a:xfrm>
            <a:off x="3263981" y="2313572"/>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Business Questions</a:t>
            </a:r>
          </a:p>
        </p:txBody>
      </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0" name="TextBox 10"/>
          <p:cNvSpPr txBox="1"/>
          <p:nvPr/>
        </p:nvSpPr>
        <p:spPr bwMode="auto">
          <a:xfrm>
            <a:off x="3263981" y="3179282"/>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Descriptive Analysis and Modeling</a:t>
            </a:r>
          </a:p>
        </p:txBody>
      </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7" name="TextBox 10"/>
          <p:cNvSpPr txBox="1"/>
          <p:nvPr/>
        </p:nvSpPr>
        <p:spPr bwMode="auto">
          <a:xfrm>
            <a:off x="3263981" y="4044992"/>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Conclusion</a:t>
            </a:r>
          </a:p>
        </p:txBody>
      </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sz="1800" b="1" dirty="0">
                <a:solidFill>
                  <a:schemeClr val="tx1"/>
                </a:solidFill>
              </a:rPr>
              <a:t>Develop a model,</a:t>
            </a:r>
          </a:p>
          <a:p>
            <a:pPr algn="r"/>
            <a:r>
              <a:rPr lang="en-US" sz="1800" b="1" dirty="0">
                <a:solidFill>
                  <a:schemeClr val="tx1"/>
                </a:solidFill>
              </a:rPr>
              <a:t> and test how it </a:t>
            </a:r>
          </a:p>
          <a:p>
            <a:pPr algn="r"/>
            <a:r>
              <a:rPr lang="en-US" sz="1800" b="1" dirty="0">
                <a:solidFill>
                  <a:schemeClr val="tx1"/>
                </a:solidFill>
              </a:rPr>
              <a:t>performs on a </a:t>
            </a:r>
          </a:p>
          <a:p>
            <a:pPr algn="r"/>
            <a:r>
              <a:rPr lang="en-US" sz="1800" b="1" dirty="0">
                <a:solidFill>
                  <a:schemeClr val="tx1"/>
                </a:solidFill>
              </a:rPr>
              <a:t>validation sample. </a:t>
            </a:r>
            <a:endParaRPr lang="ko-KR" altLang="en-US" sz="1800" b="1" dirty="0">
              <a:solidFill>
                <a:schemeClr val="tx1"/>
              </a:solidFill>
            </a:endParaRPr>
          </a:p>
        </p:txBody>
      </p:sp>
      <p:pic>
        <p:nvPicPr>
          <p:cNvPr id="2" name="Picture 1">
            <a:extLst>
              <a:ext uri="{FF2B5EF4-FFF2-40B4-BE49-F238E27FC236}">
                <a16:creationId xmlns:a16="http://schemas.microsoft.com/office/drawing/2014/main" id="{32FAE885-D81D-4DE6-B2A8-C948A8B59BA7}"/>
              </a:ext>
            </a:extLst>
          </p:cNvPr>
          <p:cNvPicPr>
            <a:picLocks noChangeAspect="1"/>
          </p:cNvPicPr>
          <p:nvPr/>
        </p:nvPicPr>
        <p:blipFill>
          <a:blip r:embed="rId2"/>
          <a:stretch>
            <a:fillRect/>
          </a:stretch>
        </p:blipFill>
        <p:spPr>
          <a:xfrm>
            <a:off x="3061408" y="411510"/>
            <a:ext cx="5759064" cy="3168352"/>
          </a:xfrm>
          <a:prstGeom prst="rect">
            <a:avLst/>
          </a:prstGeom>
        </p:spPr>
      </p:pic>
      <p:sp>
        <p:nvSpPr>
          <p:cNvPr id="4" name="TextBox 3">
            <a:extLst>
              <a:ext uri="{FF2B5EF4-FFF2-40B4-BE49-F238E27FC236}">
                <a16:creationId xmlns:a16="http://schemas.microsoft.com/office/drawing/2014/main" id="{6EB189F1-BA31-4FEC-8C23-0287BE37BA12}"/>
              </a:ext>
            </a:extLst>
          </p:cNvPr>
          <p:cNvSpPr txBox="1"/>
          <p:nvPr/>
        </p:nvSpPr>
        <p:spPr>
          <a:xfrm>
            <a:off x="3096624" y="3579862"/>
            <a:ext cx="5688632" cy="1200329"/>
          </a:xfrm>
          <a:prstGeom prst="rect">
            <a:avLst/>
          </a:prstGeom>
          <a:noFill/>
        </p:spPr>
        <p:txBody>
          <a:bodyPr wrap="square" rtlCol="0">
            <a:spAutoFit/>
          </a:bodyPr>
          <a:lstStyle/>
          <a:p>
            <a:r>
              <a:rPr lang="en-US" dirty="0"/>
              <a:t>Our final model shows that adjusted R-squared value is 0.6102 which is significantly higher than the full model. Also, P-value indicates that all the variables are significant in predicting the demand. </a:t>
            </a:r>
          </a:p>
        </p:txBody>
      </p:sp>
    </p:spTree>
    <p:extLst>
      <p:ext uri="{BB962C8B-B14F-4D97-AF65-F5344CB8AC3E}">
        <p14:creationId xmlns:p14="http://schemas.microsoft.com/office/powerpoint/2010/main" val="395696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Conclusion</a:t>
            </a:r>
            <a:endParaRPr lang="ko-KR" altLang="en-US" dirty="0"/>
          </a:p>
        </p:txBody>
      </p:sp>
    </p:spTree>
    <p:extLst>
      <p:ext uri="{BB962C8B-B14F-4D97-AF65-F5344CB8AC3E}">
        <p14:creationId xmlns:p14="http://schemas.microsoft.com/office/powerpoint/2010/main" val="179767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Conclusion</a:t>
            </a:r>
            <a:endParaRPr lang="ko-KR" altLang="en-US" dirty="0"/>
          </a:p>
        </p:txBody>
      </p:sp>
      <p:sp>
        <p:nvSpPr>
          <p:cNvPr id="3" name="TextBox 2">
            <a:extLst>
              <a:ext uri="{FF2B5EF4-FFF2-40B4-BE49-F238E27FC236}">
                <a16:creationId xmlns:a16="http://schemas.microsoft.com/office/drawing/2014/main" id="{27DA4D10-AE73-45CE-8021-7D1CE8D7C066}"/>
              </a:ext>
            </a:extLst>
          </p:cNvPr>
          <p:cNvSpPr txBox="1"/>
          <p:nvPr/>
        </p:nvSpPr>
        <p:spPr>
          <a:xfrm>
            <a:off x="611560" y="1203598"/>
            <a:ext cx="7488832"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All the business questions  were answered using regression model and supporting graphs and charts.</a:t>
            </a:r>
          </a:p>
          <a:p>
            <a:pPr marL="342900" indent="-342900">
              <a:buFont typeface="Arial" panose="020B0604020202020204" pitchFamily="34" charset="0"/>
              <a:buChar char="•"/>
            </a:pPr>
            <a:r>
              <a:rPr lang="en-US" sz="2000" dirty="0"/>
              <a:t>We understood and implemented models indicating </a:t>
            </a:r>
          </a:p>
          <a:p>
            <a:r>
              <a:rPr lang="en-US" sz="2000" dirty="0"/>
              <a:t>relationship between demand and prices of various brands in our data.</a:t>
            </a:r>
          </a:p>
          <a:p>
            <a:pPr marL="342900" indent="-342900">
              <a:buFont typeface="Arial" panose="020B0604020202020204" pitchFamily="34" charset="0"/>
              <a:buChar char="•"/>
            </a:pPr>
            <a:r>
              <a:rPr lang="en-US" sz="2000" dirty="0"/>
              <a:t>We executed model to find the impact of demographic factors on demand of a brand.</a:t>
            </a:r>
          </a:p>
          <a:p>
            <a:pPr marL="342900" indent="-342900">
              <a:buFont typeface="Arial" panose="020B0604020202020204" pitchFamily="34" charset="0"/>
              <a:buChar char="•"/>
            </a:pPr>
            <a:r>
              <a:rPr lang="en-US" sz="2000" dirty="0"/>
              <a:t>We created a new model considering significant variables which is more superior than our previous model and has a higher predictive ability.</a:t>
            </a:r>
          </a:p>
        </p:txBody>
      </p:sp>
    </p:spTree>
    <p:extLst>
      <p:ext uri="{BB962C8B-B14F-4D97-AF65-F5344CB8AC3E}">
        <p14:creationId xmlns:p14="http://schemas.microsoft.com/office/powerpoint/2010/main" val="150881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C19135A-123A-4F36-AFE2-2CBD4B16BCE2}"/>
              </a:ext>
            </a:extLst>
          </p:cNvPr>
          <p:cNvSpPr txBox="1"/>
          <p:nvPr/>
        </p:nvSpPr>
        <p:spPr>
          <a:xfrm>
            <a:off x="2483768" y="1779662"/>
            <a:ext cx="7704856"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6852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Introduction</a:t>
            </a:r>
            <a:endParaRPr lang="ko-KR" altLang="en-US" dirty="0"/>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123478"/>
            <a:ext cx="8964488" cy="576064"/>
          </a:xfrm>
        </p:spPr>
        <p:txBody>
          <a:bodyPr/>
          <a:lstStyle/>
          <a:p>
            <a:pPr algn="l"/>
            <a:r>
              <a:rPr lang="en-US" altLang="ko-KR" sz="4400" dirty="0"/>
              <a:t> Selection of Data</a:t>
            </a:r>
            <a:endParaRPr lang="ko-KR" altLang="en-US" sz="4400" dirty="0"/>
          </a:p>
        </p:txBody>
      </p:sp>
      <p:grpSp>
        <p:nvGrpSpPr>
          <p:cNvPr id="6" name="Group 5"/>
          <p:cNvGrpSpPr/>
          <p:nvPr/>
        </p:nvGrpSpPr>
        <p:grpSpPr>
          <a:xfrm>
            <a:off x="6073407" y="1198740"/>
            <a:ext cx="2783354" cy="1546900"/>
            <a:chOff x="1098605" y="3285969"/>
            <a:chExt cx="2059657" cy="1546900"/>
          </a:xfrm>
        </p:grpSpPr>
        <p:sp>
          <p:nvSpPr>
            <p:cNvPr id="7" name="TextBox 6"/>
            <p:cNvSpPr txBox="1"/>
            <p:nvPr/>
          </p:nvSpPr>
          <p:spPr>
            <a:xfrm>
              <a:off x="1098605" y="3663318"/>
              <a:ext cx="1764692" cy="1169551"/>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Our goal is to include three UPC’s in our analysis with two higher priced national brands and one lower priced or store brand. </a:t>
              </a:r>
              <a:endParaRPr lang="ko-KR" altLang="en-US" sz="1400" dirty="0">
                <a:solidFill>
                  <a:schemeClr val="tx1">
                    <a:lumMod val="75000"/>
                    <a:lumOff val="25000"/>
                  </a:schemeClr>
                </a:solidFill>
                <a:cs typeface="Arial" pitchFamily="34" charset="0"/>
              </a:endParaRPr>
            </a:p>
          </p:txBody>
        </p:sp>
        <p:sp>
          <p:nvSpPr>
            <p:cNvPr id="8" name="TextBox 7"/>
            <p:cNvSpPr txBox="1"/>
            <p:nvPr/>
          </p:nvSpPr>
          <p:spPr>
            <a:xfrm>
              <a:off x="1098605" y="3285969"/>
              <a:ext cx="2059657" cy="369332"/>
            </a:xfrm>
            <a:prstGeom prst="rect">
              <a:avLst/>
            </a:prstGeom>
            <a:solidFill>
              <a:schemeClr val="tx1">
                <a:lumMod val="75000"/>
                <a:lumOff val="25000"/>
              </a:schemeClr>
            </a:solidFill>
          </p:spPr>
          <p:txBody>
            <a:bodyPr wrap="square" rtlCol="0">
              <a:spAutoFit/>
            </a:bodyPr>
            <a:lstStyle/>
            <a:p>
              <a:r>
                <a:rPr lang="en-US" altLang="ko-KR" b="1" dirty="0">
                  <a:solidFill>
                    <a:schemeClr val="bg1"/>
                  </a:solidFill>
                  <a:cs typeface="Arial" pitchFamily="34" charset="0"/>
                </a:rPr>
                <a:t>Criteria:</a:t>
              </a:r>
              <a:endParaRPr lang="ko-KR" altLang="en-US" b="1" dirty="0">
                <a:solidFill>
                  <a:schemeClr val="bg1"/>
                </a:solidFill>
                <a:cs typeface="Arial" pitchFamily="34" charset="0"/>
              </a:endParaRPr>
            </a:p>
          </p:txBody>
        </p:sp>
      </p:grpSp>
      <p:grpSp>
        <p:nvGrpSpPr>
          <p:cNvPr id="13" name="Group 12"/>
          <p:cNvGrpSpPr/>
          <p:nvPr/>
        </p:nvGrpSpPr>
        <p:grpSpPr>
          <a:xfrm>
            <a:off x="8388424" y="4515966"/>
            <a:ext cx="624015" cy="624015"/>
            <a:chOff x="5364088" y="2787774"/>
            <a:chExt cx="914400" cy="914400"/>
          </a:xfrm>
        </p:grpSpPr>
        <p:sp>
          <p:nvSpPr>
            <p:cNvPr id="14" name="Oval 1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Oval 1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9" name="Rectangle 36"/>
          <p:cNvSpPr/>
          <p:nvPr/>
        </p:nvSpPr>
        <p:spPr>
          <a:xfrm>
            <a:off x="8607443" y="4723767"/>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27" name="Picture 26">
            <a:extLst>
              <a:ext uri="{FF2B5EF4-FFF2-40B4-BE49-F238E27FC236}">
                <a16:creationId xmlns:a16="http://schemas.microsoft.com/office/drawing/2014/main" id="{C202CCC2-0815-413F-A571-5945D877F0E5}"/>
              </a:ext>
            </a:extLst>
          </p:cNvPr>
          <p:cNvPicPr>
            <a:picLocks noChangeAspect="1"/>
          </p:cNvPicPr>
          <p:nvPr/>
        </p:nvPicPr>
        <p:blipFill rotWithShape="1">
          <a:blip r:embed="rId2"/>
          <a:srcRect t="1444" r="1470" b="3683"/>
          <a:stretch/>
        </p:blipFill>
        <p:spPr>
          <a:xfrm>
            <a:off x="199565" y="1122628"/>
            <a:ext cx="5798234" cy="3246023"/>
          </a:xfrm>
          <a:prstGeom prst="rect">
            <a:avLst/>
          </a:prstGeom>
        </p:spPr>
      </p:pic>
      <p:grpSp>
        <p:nvGrpSpPr>
          <p:cNvPr id="29" name="Group 28">
            <a:extLst>
              <a:ext uri="{FF2B5EF4-FFF2-40B4-BE49-F238E27FC236}">
                <a16:creationId xmlns:a16="http://schemas.microsoft.com/office/drawing/2014/main" id="{8DB141DF-BD27-40CF-B159-E4C42167149F}"/>
              </a:ext>
            </a:extLst>
          </p:cNvPr>
          <p:cNvGrpSpPr/>
          <p:nvPr/>
        </p:nvGrpSpPr>
        <p:grpSpPr>
          <a:xfrm>
            <a:off x="6121037" y="2829416"/>
            <a:ext cx="2823398" cy="1962398"/>
            <a:chOff x="1068973" y="2994626"/>
            <a:chExt cx="2089289" cy="1962398"/>
          </a:xfrm>
        </p:grpSpPr>
        <p:sp>
          <p:nvSpPr>
            <p:cNvPr id="30" name="TextBox 29">
              <a:extLst>
                <a:ext uri="{FF2B5EF4-FFF2-40B4-BE49-F238E27FC236}">
                  <a16:creationId xmlns:a16="http://schemas.microsoft.com/office/drawing/2014/main" id="{FFDCC439-2F65-4251-9EB8-135F4B6A80F0}"/>
                </a:ext>
              </a:extLst>
            </p:cNvPr>
            <p:cNvSpPr txBox="1"/>
            <p:nvPr/>
          </p:nvSpPr>
          <p:spPr>
            <a:xfrm>
              <a:off x="1068973" y="3387364"/>
              <a:ext cx="1764692" cy="1569660"/>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We have selected UPC 4850000102 and UPC’s 1110000142 for products with higher price and 1630015114 which are priced less.</a:t>
              </a:r>
              <a:endParaRPr lang="ko-KR" altLang="en-US" sz="16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A942195D-3874-4721-A1EE-7D10206902BC}"/>
                </a:ext>
              </a:extLst>
            </p:cNvPr>
            <p:cNvSpPr txBox="1"/>
            <p:nvPr/>
          </p:nvSpPr>
          <p:spPr>
            <a:xfrm>
              <a:off x="1098605" y="2994626"/>
              <a:ext cx="2059657" cy="369332"/>
            </a:xfrm>
            <a:prstGeom prst="rect">
              <a:avLst/>
            </a:prstGeom>
            <a:solidFill>
              <a:schemeClr val="tx1">
                <a:lumMod val="75000"/>
                <a:lumOff val="25000"/>
              </a:schemeClr>
            </a:solidFill>
          </p:spPr>
          <p:txBody>
            <a:bodyPr wrap="square" rtlCol="0">
              <a:spAutoFit/>
            </a:bodyPr>
            <a:lstStyle/>
            <a:p>
              <a:r>
                <a:rPr lang="en-US" altLang="ko-KR" b="1" dirty="0">
                  <a:solidFill>
                    <a:schemeClr val="bg1"/>
                  </a:solidFill>
                  <a:cs typeface="Arial" pitchFamily="34" charset="0"/>
                </a:rPr>
                <a:t>Pivot Chart Inference:</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315501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123478"/>
            <a:ext cx="8964488" cy="576064"/>
          </a:xfrm>
        </p:spPr>
        <p:txBody>
          <a:bodyPr/>
          <a:lstStyle/>
          <a:p>
            <a:pPr algn="l"/>
            <a:r>
              <a:rPr lang="en-US" altLang="ko-KR" sz="4400" dirty="0"/>
              <a:t> Selection of Data</a:t>
            </a:r>
            <a:endParaRPr lang="ko-KR" altLang="en-US" sz="4400" dirty="0"/>
          </a:p>
        </p:txBody>
      </p:sp>
      <p:grpSp>
        <p:nvGrpSpPr>
          <p:cNvPr id="6" name="Group 5"/>
          <p:cNvGrpSpPr/>
          <p:nvPr/>
        </p:nvGrpSpPr>
        <p:grpSpPr>
          <a:xfrm>
            <a:off x="6073407" y="1198740"/>
            <a:ext cx="2783354" cy="1546900"/>
            <a:chOff x="1098605" y="3285969"/>
            <a:chExt cx="2059657" cy="1546900"/>
          </a:xfrm>
        </p:grpSpPr>
        <p:sp>
          <p:nvSpPr>
            <p:cNvPr id="7" name="TextBox 6"/>
            <p:cNvSpPr txBox="1"/>
            <p:nvPr/>
          </p:nvSpPr>
          <p:spPr>
            <a:xfrm>
              <a:off x="1098605" y="3663318"/>
              <a:ext cx="1764692" cy="1169551"/>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Our goal is to include three UPC’s in our analysis with two higher priced national brands and one lower priced or store brand. </a:t>
              </a:r>
              <a:endParaRPr lang="ko-KR" altLang="en-US" sz="1400" dirty="0">
                <a:solidFill>
                  <a:schemeClr val="tx1">
                    <a:lumMod val="75000"/>
                    <a:lumOff val="25000"/>
                  </a:schemeClr>
                </a:solidFill>
                <a:cs typeface="Arial" pitchFamily="34" charset="0"/>
              </a:endParaRPr>
            </a:p>
          </p:txBody>
        </p:sp>
        <p:sp>
          <p:nvSpPr>
            <p:cNvPr id="8" name="TextBox 7"/>
            <p:cNvSpPr txBox="1"/>
            <p:nvPr/>
          </p:nvSpPr>
          <p:spPr>
            <a:xfrm>
              <a:off x="1098605" y="3285969"/>
              <a:ext cx="2059657" cy="369332"/>
            </a:xfrm>
            <a:prstGeom prst="rect">
              <a:avLst/>
            </a:prstGeom>
            <a:solidFill>
              <a:schemeClr val="tx1">
                <a:lumMod val="75000"/>
                <a:lumOff val="25000"/>
              </a:schemeClr>
            </a:solidFill>
          </p:spPr>
          <p:txBody>
            <a:bodyPr wrap="square" rtlCol="0">
              <a:spAutoFit/>
            </a:bodyPr>
            <a:lstStyle/>
            <a:p>
              <a:r>
                <a:rPr lang="en-US" altLang="ko-KR" b="1" dirty="0">
                  <a:solidFill>
                    <a:schemeClr val="bg1"/>
                  </a:solidFill>
                  <a:cs typeface="Arial" pitchFamily="34" charset="0"/>
                </a:rPr>
                <a:t>Criteria:</a:t>
              </a:r>
              <a:endParaRPr lang="ko-KR" altLang="en-US" b="1" dirty="0">
                <a:solidFill>
                  <a:schemeClr val="bg1"/>
                </a:solidFill>
                <a:cs typeface="Arial" pitchFamily="34" charset="0"/>
              </a:endParaRPr>
            </a:p>
          </p:txBody>
        </p:sp>
      </p:grpSp>
      <p:sp>
        <p:nvSpPr>
          <p:cNvPr id="19" name="Rectangle 36"/>
          <p:cNvSpPr/>
          <p:nvPr/>
        </p:nvSpPr>
        <p:spPr>
          <a:xfrm>
            <a:off x="8607443" y="4628219"/>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a:extLst>
              <a:ext uri="{FF2B5EF4-FFF2-40B4-BE49-F238E27FC236}">
                <a16:creationId xmlns:a16="http://schemas.microsoft.com/office/drawing/2014/main" id="{8DB141DF-BD27-40CF-B159-E4C42167149F}"/>
              </a:ext>
            </a:extLst>
          </p:cNvPr>
          <p:cNvGrpSpPr/>
          <p:nvPr/>
        </p:nvGrpSpPr>
        <p:grpSpPr>
          <a:xfrm>
            <a:off x="6121037" y="2829416"/>
            <a:ext cx="2823398" cy="1962398"/>
            <a:chOff x="1068973" y="2994626"/>
            <a:chExt cx="2089289" cy="1962398"/>
          </a:xfrm>
        </p:grpSpPr>
        <p:sp>
          <p:nvSpPr>
            <p:cNvPr id="30" name="TextBox 29">
              <a:extLst>
                <a:ext uri="{FF2B5EF4-FFF2-40B4-BE49-F238E27FC236}">
                  <a16:creationId xmlns:a16="http://schemas.microsoft.com/office/drawing/2014/main" id="{FFDCC439-2F65-4251-9EB8-135F4B6A80F0}"/>
                </a:ext>
              </a:extLst>
            </p:cNvPr>
            <p:cNvSpPr txBox="1"/>
            <p:nvPr/>
          </p:nvSpPr>
          <p:spPr>
            <a:xfrm>
              <a:off x="1068973" y="3387364"/>
              <a:ext cx="1764692" cy="1569660"/>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We have selected UPC 4850000102 which has highest priced. And UPC’s 1110000142 &amp;</a:t>
              </a:r>
            </a:p>
            <a:p>
              <a:r>
                <a:rPr lang="en-US" altLang="ko-KR" sz="1600" dirty="0">
                  <a:solidFill>
                    <a:schemeClr val="tx1">
                      <a:lumMod val="75000"/>
                      <a:lumOff val="25000"/>
                    </a:schemeClr>
                  </a:solidFill>
                  <a:cs typeface="Arial" pitchFamily="34" charset="0"/>
                </a:rPr>
                <a:t>1630015114 which are priced less.</a:t>
              </a:r>
              <a:endParaRPr lang="ko-KR" altLang="en-US" sz="16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A942195D-3874-4721-A1EE-7D10206902BC}"/>
                </a:ext>
              </a:extLst>
            </p:cNvPr>
            <p:cNvSpPr txBox="1"/>
            <p:nvPr/>
          </p:nvSpPr>
          <p:spPr>
            <a:xfrm>
              <a:off x="1098605" y="2994626"/>
              <a:ext cx="2059657" cy="369332"/>
            </a:xfrm>
            <a:prstGeom prst="rect">
              <a:avLst/>
            </a:prstGeom>
            <a:solidFill>
              <a:schemeClr val="tx1">
                <a:lumMod val="75000"/>
                <a:lumOff val="25000"/>
              </a:schemeClr>
            </a:solidFill>
          </p:spPr>
          <p:txBody>
            <a:bodyPr wrap="square" rtlCol="0">
              <a:spAutoFit/>
            </a:bodyPr>
            <a:lstStyle/>
            <a:p>
              <a:r>
                <a:rPr lang="en-US" altLang="ko-KR" b="1" dirty="0">
                  <a:solidFill>
                    <a:schemeClr val="bg1"/>
                  </a:solidFill>
                  <a:cs typeface="Arial" pitchFamily="34" charset="0"/>
                </a:rPr>
                <a:t>Pivot Chart Inference:</a:t>
              </a:r>
              <a:endParaRPr lang="ko-KR" altLang="en-US" b="1" dirty="0">
                <a:solidFill>
                  <a:schemeClr val="bg1"/>
                </a:solidFill>
                <a:cs typeface="Arial" pitchFamily="34" charset="0"/>
              </a:endParaRPr>
            </a:p>
          </p:txBody>
        </p:sp>
      </p:grpSp>
      <p:pic>
        <p:nvPicPr>
          <p:cNvPr id="3" name="Picture 2">
            <a:extLst>
              <a:ext uri="{FF2B5EF4-FFF2-40B4-BE49-F238E27FC236}">
                <a16:creationId xmlns:a16="http://schemas.microsoft.com/office/drawing/2014/main" id="{116D2D64-9901-4E5F-9753-B77BC6D8252D}"/>
              </a:ext>
            </a:extLst>
          </p:cNvPr>
          <p:cNvPicPr>
            <a:picLocks noChangeAspect="1"/>
          </p:cNvPicPr>
          <p:nvPr/>
        </p:nvPicPr>
        <p:blipFill>
          <a:blip r:embed="rId2"/>
          <a:stretch>
            <a:fillRect/>
          </a:stretch>
        </p:blipFill>
        <p:spPr>
          <a:xfrm>
            <a:off x="287240" y="1131590"/>
            <a:ext cx="8657195" cy="3600400"/>
          </a:xfrm>
          <a:prstGeom prst="rect">
            <a:avLst/>
          </a:prstGeom>
        </p:spPr>
      </p:pic>
    </p:spTree>
    <p:extLst>
      <p:ext uri="{BB962C8B-B14F-4D97-AF65-F5344CB8AC3E}">
        <p14:creationId xmlns:p14="http://schemas.microsoft.com/office/powerpoint/2010/main" val="404708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Business Questions</a:t>
            </a:r>
            <a:endParaRPr lang="ko-KR" altLang="en-US" dirty="0"/>
          </a:p>
        </p:txBody>
      </p:sp>
    </p:spTree>
    <p:extLst>
      <p:ext uri="{BB962C8B-B14F-4D97-AF65-F5344CB8AC3E}">
        <p14:creationId xmlns:p14="http://schemas.microsoft.com/office/powerpoint/2010/main" val="246574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Business Questions</a:t>
            </a:r>
            <a:endParaRPr lang="ko-KR" altLang="en-US" dirty="0"/>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Block Arc 14"/>
          <p:cNvSpPr/>
          <p:nvPr/>
        </p:nvSpPr>
        <p:spPr>
          <a:xfrm rot="16200000">
            <a:off x="3874796" y="1315174"/>
            <a:ext cx="365255" cy="36549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ectangle 36"/>
          <p:cNvSpPr/>
          <p:nvPr/>
        </p:nvSpPr>
        <p:spPr>
          <a:xfrm>
            <a:off x="3769322" y="2401892"/>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ardrop 6"/>
          <p:cNvSpPr/>
          <p:nvPr/>
        </p:nvSpPr>
        <p:spPr>
          <a:xfrm rot="8100000">
            <a:off x="4995471" y="2039041"/>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6"/>
          <p:cNvSpPr/>
          <p:nvPr/>
        </p:nvSpPr>
        <p:spPr>
          <a:xfrm rot="2700000">
            <a:off x="5167444" y="301518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p:nvSpPr>
        <p:spPr>
          <a:xfrm>
            <a:off x="3592136" y="343580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TextBox 29"/>
          <p:cNvSpPr txBox="1"/>
          <p:nvPr/>
        </p:nvSpPr>
        <p:spPr>
          <a:xfrm>
            <a:off x="179512" y="1163550"/>
            <a:ext cx="3212383" cy="600164"/>
          </a:xfrm>
          <a:prstGeom prst="rect">
            <a:avLst/>
          </a:prstGeom>
          <a:noFill/>
        </p:spPr>
        <p:txBody>
          <a:bodyPr wrap="square" rtlCol="0">
            <a:spAutoFit/>
          </a:bodyPr>
          <a:lstStyle/>
          <a:p>
            <a:pPr algn="r"/>
            <a:r>
              <a:rPr lang="en-US" sz="1100" b="1" dirty="0">
                <a:latin typeface="+mj-lt"/>
              </a:rPr>
              <a:t>How does the demand for a brand depend on price? What is the price elasticity of demand of a brand? </a:t>
            </a:r>
            <a:endParaRPr lang="ko-KR" altLang="en-US" sz="1100" b="1" dirty="0">
              <a:solidFill>
                <a:schemeClr val="tx1">
                  <a:lumMod val="75000"/>
                  <a:lumOff val="25000"/>
                </a:schemeClr>
              </a:solidFill>
              <a:latin typeface="+mj-lt"/>
              <a:cs typeface="Arial" pitchFamily="34" charset="0"/>
            </a:endParaRPr>
          </a:p>
        </p:txBody>
      </p:sp>
      <p:sp>
        <p:nvSpPr>
          <p:cNvPr id="36" name="TextBox 35"/>
          <p:cNvSpPr txBox="1"/>
          <p:nvPr/>
        </p:nvSpPr>
        <p:spPr>
          <a:xfrm>
            <a:off x="379991" y="3034143"/>
            <a:ext cx="2778251" cy="600164"/>
          </a:xfrm>
          <a:prstGeom prst="rect">
            <a:avLst/>
          </a:prstGeom>
          <a:noFill/>
        </p:spPr>
        <p:txBody>
          <a:bodyPr wrap="square" rtlCol="0">
            <a:spAutoFit/>
          </a:bodyPr>
          <a:lstStyle/>
          <a:p>
            <a:pPr algn="r"/>
            <a:r>
              <a:rPr lang="en-US" sz="1100" b="1" dirty="0">
                <a:latin typeface="+mj-lt"/>
              </a:rPr>
              <a:t>How does demand depend on whether the product is on sale (Feat =1)? Is this dependence same for all brands? </a:t>
            </a:r>
            <a:endParaRPr lang="ko-KR" altLang="en-US" sz="1100" b="1" dirty="0">
              <a:solidFill>
                <a:schemeClr val="tx1">
                  <a:lumMod val="75000"/>
                  <a:lumOff val="25000"/>
                </a:schemeClr>
              </a:solidFill>
              <a:latin typeface="+mj-lt"/>
              <a:cs typeface="Arial" pitchFamily="34" charset="0"/>
            </a:endParaRPr>
          </a:p>
        </p:txBody>
      </p:sp>
      <p:sp>
        <p:nvSpPr>
          <p:cNvPr id="39" name="TextBox 38"/>
          <p:cNvSpPr txBox="1"/>
          <p:nvPr/>
        </p:nvSpPr>
        <p:spPr>
          <a:xfrm>
            <a:off x="5713368" y="1633031"/>
            <a:ext cx="2819071" cy="430887"/>
          </a:xfrm>
          <a:prstGeom prst="rect">
            <a:avLst/>
          </a:prstGeom>
          <a:noFill/>
        </p:spPr>
        <p:txBody>
          <a:bodyPr wrap="square" rtlCol="0">
            <a:spAutoFit/>
          </a:bodyPr>
          <a:lstStyle/>
          <a:p>
            <a:r>
              <a:rPr lang="en-US" sz="1100" dirty="0">
                <a:latin typeface="+mj-lt"/>
              </a:rPr>
              <a:t>How does the demand for a brand depend on the price of another brand? </a:t>
            </a:r>
            <a:endParaRPr lang="ko-KR" altLang="en-US" sz="1100" dirty="0">
              <a:solidFill>
                <a:schemeClr val="tx1">
                  <a:lumMod val="75000"/>
                  <a:lumOff val="25000"/>
                </a:schemeClr>
              </a:solidFill>
              <a:latin typeface="+mj-lt"/>
              <a:cs typeface="Arial" pitchFamily="34" charset="0"/>
            </a:endParaRPr>
          </a:p>
        </p:txBody>
      </p:sp>
      <p:sp>
        <p:nvSpPr>
          <p:cNvPr id="42" name="TextBox 41"/>
          <p:cNvSpPr txBox="1"/>
          <p:nvPr/>
        </p:nvSpPr>
        <p:spPr>
          <a:xfrm>
            <a:off x="5765845" y="2675066"/>
            <a:ext cx="3054627" cy="261610"/>
          </a:xfrm>
          <a:prstGeom prst="rect">
            <a:avLst/>
          </a:prstGeom>
          <a:noFill/>
        </p:spPr>
        <p:txBody>
          <a:bodyPr wrap="square" rtlCol="0">
            <a:spAutoFit/>
          </a:bodyPr>
          <a:lstStyle/>
          <a:p>
            <a:r>
              <a:rPr lang="en-US" sz="1100" b="1" dirty="0">
                <a:latin typeface="+mj-lt"/>
              </a:rPr>
              <a:t>What demographic factors affect demand? </a:t>
            </a:r>
            <a:endParaRPr lang="ko-KR" altLang="en-US" sz="1100" b="1" dirty="0">
              <a:solidFill>
                <a:schemeClr val="tx1">
                  <a:lumMod val="75000"/>
                  <a:lumOff val="25000"/>
                </a:schemeClr>
              </a:solidFill>
              <a:latin typeface="+mj-lt"/>
              <a:cs typeface="Arial" pitchFamily="34" charset="0"/>
            </a:endParaRPr>
          </a:p>
        </p:txBody>
      </p:sp>
      <p:sp>
        <p:nvSpPr>
          <p:cNvPr id="45" name="TextBox 44">
            <a:extLst>
              <a:ext uri="{FF2B5EF4-FFF2-40B4-BE49-F238E27FC236}">
                <a16:creationId xmlns:a16="http://schemas.microsoft.com/office/drawing/2014/main" id="{3174F764-5806-47A3-9BD8-19F97E1F998F}"/>
              </a:ext>
            </a:extLst>
          </p:cNvPr>
          <p:cNvSpPr txBox="1"/>
          <p:nvPr/>
        </p:nvSpPr>
        <p:spPr>
          <a:xfrm>
            <a:off x="5765844" y="3220356"/>
            <a:ext cx="2539483" cy="430887"/>
          </a:xfrm>
          <a:prstGeom prst="rect">
            <a:avLst/>
          </a:prstGeom>
          <a:noFill/>
        </p:spPr>
        <p:txBody>
          <a:bodyPr wrap="square" rtlCol="0">
            <a:spAutoFit/>
          </a:bodyPr>
          <a:lstStyle/>
          <a:p>
            <a:r>
              <a:rPr lang="en-US" sz="1100" dirty="0">
                <a:latin typeface="+mj-lt"/>
              </a:rPr>
              <a:t>How does price vary </a:t>
            </a:r>
          </a:p>
          <a:p>
            <a:r>
              <a:rPr lang="en-US" sz="1100" dirty="0">
                <a:latin typeface="+mj-lt"/>
              </a:rPr>
              <a:t>across brands? </a:t>
            </a:r>
            <a:endParaRPr lang="ko-KR" altLang="en-US" sz="1100" dirty="0">
              <a:solidFill>
                <a:schemeClr val="tx1">
                  <a:lumMod val="75000"/>
                  <a:lumOff val="25000"/>
                </a:schemeClr>
              </a:solidFill>
              <a:latin typeface="+mj-lt"/>
              <a:cs typeface="Arial" pitchFamily="34" charset="0"/>
            </a:endParaRPr>
          </a:p>
        </p:txBody>
      </p:sp>
      <p:sp>
        <p:nvSpPr>
          <p:cNvPr id="51" name="TextBox 50">
            <a:extLst>
              <a:ext uri="{FF2B5EF4-FFF2-40B4-BE49-F238E27FC236}">
                <a16:creationId xmlns:a16="http://schemas.microsoft.com/office/drawing/2014/main" id="{AD6DE4CD-8279-4669-ADEF-E5ABDD052004}"/>
              </a:ext>
            </a:extLst>
          </p:cNvPr>
          <p:cNvSpPr txBox="1"/>
          <p:nvPr/>
        </p:nvSpPr>
        <p:spPr>
          <a:xfrm>
            <a:off x="4782321" y="987574"/>
            <a:ext cx="2957018" cy="430887"/>
          </a:xfrm>
          <a:prstGeom prst="rect">
            <a:avLst/>
          </a:prstGeom>
          <a:noFill/>
        </p:spPr>
        <p:txBody>
          <a:bodyPr wrap="square" rtlCol="0">
            <a:spAutoFit/>
          </a:bodyPr>
          <a:lstStyle/>
          <a:p>
            <a:r>
              <a:rPr lang="en-US" sz="1100" b="1" dirty="0">
                <a:latin typeface="+mj-lt"/>
              </a:rPr>
              <a:t>How does the proportion of times a brand is on sale vary across brands? </a:t>
            </a:r>
            <a:endParaRPr lang="ko-KR" altLang="en-US" sz="1100" b="1" dirty="0">
              <a:solidFill>
                <a:schemeClr val="tx1">
                  <a:lumMod val="75000"/>
                  <a:lumOff val="25000"/>
                </a:schemeClr>
              </a:solidFill>
              <a:latin typeface="+mj-lt"/>
              <a:cs typeface="Arial" pitchFamily="34" charset="0"/>
            </a:endParaRPr>
          </a:p>
        </p:txBody>
      </p:sp>
      <p:sp>
        <p:nvSpPr>
          <p:cNvPr id="54" name="TextBox 53">
            <a:extLst>
              <a:ext uri="{FF2B5EF4-FFF2-40B4-BE49-F238E27FC236}">
                <a16:creationId xmlns:a16="http://schemas.microsoft.com/office/drawing/2014/main" id="{DDA9D989-C62A-4108-BB3F-4243CBD69CC5}"/>
              </a:ext>
            </a:extLst>
          </p:cNvPr>
          <p:cNvSpPr txBox="1"/>
          <p:nvPr/>
        </p:nvSpPr>
        <p:spPr>
          <a:xfrm>
            <a:off x="5199856" y="3901500"/>
            <a:ext cx="2612512" cy="430887"/>
          </a:xfrm>
          <a:prstGeom prst="rect">
            <a:avLst/>
          </a:prstGeom>
          <a:noFill/>
        </p:spPr>
        <p:txBody>
          <a:bodyPr wrap="square" rtlCol="0">
            <a:spAutoFit/>
          </a:bodyPr>
          <a:lstStyle/>
          <a:p>
            <a:r>
              <a:rPr lang="en-US" sz="1100" b="1" dirty="0">
                <a:latin typeface="+mj-lt"/>
              </a:rPr>
              <a:t>How does the demand for a brand or a product category vary over time? </a:t>
            </a:r>
            <a:endParaRPr lang="ko-KR" altLang="en-US" sz="1100" b="1" dirty="0">
              <a:solidFill>
                <a:schemeClr val="tx1">
                  <a:lumMod val="75000"/>
                  <a:lumOff val="25000"/>
                </a:schemeClr>
              </a:solidFill>
              <a:latin typeface="+mj-lt"/>
              <a:cs typeface="Arial" pitchFamily="34" charset="0"/>
            </a:endParaRPr>
          </a:p>
        </p:txBody>
      </p:sp>
      <p:sp>
        <p:nvSpPr>
          <p:cNvPr id="57" name="TextBox 56">
            <a:extLst>
              <a:ext uri="{FF2B5EF4-FFF2-40B4-BE49-F238E27FC236}">
                <a16:creationId xmlns:a16="http://schemas.microsoft.com/office/drawing/2014/main" id="{13E13EBC-A0B4-4FD5-A3E6-2F0DDAB5AA17}"/>
              </a:ext>
            </a:extLst>
          </p:cNvPr>
          <p:cNvSpPr txBox="1"/>
          <p:nvPr/>
        </p:nvSpPr>
        <p:spPr>
          <a:xfrm>
            <a:off x="518081" y="2153705"/>
            <a:ext cx="2734150" cy="461665"/>
          </a:xfrm>
          <a:prstGeom prst="rect">
            <a:avLst/>
          </a:prstGeom>
          <a:noFill/>
        </p:spPr>
        <p:txBody>
          <a:bodyPr wrap="square" rtlCol="0">
            <a:spAutoFit/>
          </a:bodyPr>
          <a:lstStyle/>
          <a:p>
            <a:pPr algn="r"/>
            <a:r>
              <a:rPr lang="en-US" sz="1200" dirty="0">
                <a:solidFill>
                  <a:schemeClr val="tx1">
                    <a:lumMod val="95000"/>
                    <a:lumOff val="5000"/>
                  </a:schemeClr>
                </a:solidFill>
                <a:latin typeface="+mj-lt"/>
              </a:rPr>
              <a:t>Is price elasticity different for different brands?</a:t>
            </a:r>
            <a:endParaRPr lang="ko-KR" altLang="en-US" sz="1200" dirty="0">
              <a:solidFill>
                <a:schemeClr val="tx1">
                  <a:lumMod val="95000"/>
                  <a:lumOff val="5000"/>
                </a:schemeClr>
              </a:solidFill>
              <a:latin typeface="+mj-lt"/>
              <a:cs typeface="Arial" pitchFamily="34" charset="0"/>
            </a:endParaRPr>
          </a:p>
        </p:txBody>
      </p:sp>
      <p:sp>
        <p:nvSpPr>
          <p:cNvPr id="59" name="Rectangle 58">
            <a:extLst>
              <a:ext uri="{FF2B5EF4-FFF2-40B4-BE49-F238E27FC236}">
                <a16:creationId xmlns:a16="http://schemas.microsoft.com/office/drawing/2014/main" id="{0EFAD860-82A0-41A6-922F-CF76057E1C5E}"/>
              </a:ext>
            </a:extLst>
          </p:cNvPr>
          <p:cNvSpPr/>
          <p:nvPr/>
        </p:nvSpPr>
        <p:spPr>
          <a:xfrm>
            <a:off x="179512" y="4164814"/>
            <a:ext cx="3741693" cy="430887"/>
          </a:xfrm>
          <a:prstGeom prst="rect">
            <a:avLst/>
          </a:prstGeom>
        </p:spPr>
        <p:txBody>
          <a:bodyPr wrap="square">
            <a:spAutoFit/>
          </a:bodyPr>
          <a:lstStyle/>
          <a:p>
            <a:r>
              <a:rPr lang="en-US" sz="1100" dirty="0">
                <a:solidFill>
                  <a:schemeClr val="tx1">
                    <a:lumMod val="95000"/>
                    <a:lumOff val="5000"/>
                  </a:schemeClr>
                </a:solidFill>
                <a:latin typeface="+mj-lt"/>
                <a:ea typeface="Calibri" panose="020F0502020204030204" pitchFamily="34" charset="0"/>
              </a:rPr>
              <a:t>Develop a model, and test how it performs on a validation sample. </a:t>
            </a:r>
            <a:endParaRPr lang="en-US" sz="1100" dirty="0">
              <a:solidFill>
                <a:schemeClr val="tx1">
                  <a:lumMod val="95000"/>
                  <a:lumOff val="5000"/>
                </a:schemeClr>
              </a:solidFill>
              <a:latin typeface="+mj-lt"/>
            </a:endParaRPr>
          </a:p>
        </p:txBody>
      </p:sp>
    </p:spTree>
    <p:extLst>
      <p:ext uri="{BB962C8B-B14F-4D97-AF65-F5344CB8AC3E}">
        <p14:creationId xmlns:p14="http://schemas.microsoft.com/office/powerpoint/2010/main" val="125811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Descriptive Analysis &amp; Modeling</a:t>
            </a:r>
            <a:endParaRPr lang="ko-KR" altLang="en-US" dirty="0"/>
          </a:p>
        </p:txBody>
      </p:sp>
    </p:spTree>
    <p:extLst>
      <p:ext uri="{BB962C8B-B14F-4D97-AF65-F5344CB8AC3E}">
        <p14:creationId xmlns:p14="http://schemas.microsoft.com/office/powerpoint/2010/main" val="60936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4" y="555526"/>
            <a:ext cx="2448272" cy="1728192"/>
          </a:xfrm>
        </p:spPr>
        <p:txBody>
          <a:bodyPr/>
          <a:lstStyle/>
          <a:p>
            <a:pPr algn="r"/>
            <a:r>
              <a:rPr lang="en-US" b="1" dirty="0">
                <a:solidFill>
                  <a:schemeClr val="tx1"/>
                </a:solidFill>
              </a:rPr>
              <a:t>How does the demand for a brand depend on price? What is the price elasticity of demand of a brand? </a:t>
            </a:r>
            <a:endParaRPr lang="ko-KR" altLang="en-US" b="1" dirty="0">
              <a:solidFill>
                <a:schemeClr val="tx1"/>
              </a:solidFill>
            </a:endParaRPr>
          </a:p>
        </p:txBody>
      </p:sp>
      <p:sp>
        <p:nvSpPr>
          <p:cNvPr id="2" name="TextBox 1">
            <a:extLst>
              <a:ext uri="{FF2B5EF4-FFF2-40B4-BE49-F238E27FC236}">
                <a16:creationId xmlns:a16="http://schemas.microsoft.com/office/drawing/2014/main" id="{99695EA6-602C-41D4-BA36-6B36F2A6AF61}"/>
              </a:ext>
            </a:extLst>
          </p:cNvPr>
          <p:cNvSpPr txBox="1"/>
          <p:nvPr/>
        </p:nvSpPr>
        <p:spPr>
          <a:xfrm>
            <a:off x="3131840" y="3651870"/>
            <a:ext cx="5544616" cy="923330"/>
          </a:xfrm>
          <a:prstGeom prst="rect">
            <a:avLst/>
          </a:prstGeom>
          <a:noFill/>
        </p:spPr>
        <p:txBody>
          <a:bodyPr wrap="square" rtlCol="0">
            <a:spAutoFit/>
          </a:bodyPr>
          <a:lstStyle/>
          <a:p>
            <a:r>
              <a:rPr lang="en-US" dirty="0"/>
              <a:t>From the scatter plot above we can conclude that as</a:t>
            </a:r>
          </a:p>
          <a:p>
            <a:r>
              <a:rPr lang="en-US" dirty="0"/>
              <a:t>Price goes on increasing the demand goes on </a:t>
            </a:r>
          </a:p>
          <a:p>
            <a:r>
              <a:rPr lang="en-US" dirty="0"/>
              <a:t>decreasing. </a:t>
            </a:r>
          </a:p>
        </p:txBody>
      </p:sp>
      <p:pic>
        <p:nvPicPr>
          <p:cNvPr id="4" name="Picture 3">
            <a:extLst>
              <a:ext uri="{FF2B5EF4-FFF2-40B4-BE49-F238E27FC236}">
                <a16:creationId xmlns:a16="http://schemas.microsoft.com/office/drawing/2014/main" id="{765A9B5E-EB5A-4B54-98CF-9D4D8DF27858}"/>
              </a:ext>
            </a:extLst>
          </p:cNvPr>
          <p:cNvPicPr>
            <a:picLocks noChangeAspect="1"/>
          </p:cNvPicPr>
          <p:nvPr/>
        </p:nvPicPr>
        <p:blipFill>
          <a:blip r:embed="rId2"/>
          <a:stretch>
            <a:fillRect/>
          </a:stretch>
        </p:blipFill>
        <p:spPr>
          <a:xfrm>
            <a:off x="3923928" y="555526"/>
            <a:ext cx="4371211" cy="2786113"/>
          </a:xfrm>
          <a:prstGeom prst="rect">
            <a:avLst/>
          </a:prstGeom>
        </p:spPr>
      </p:pic>
    </p:spTree>
    <p:extLst>
      <p:ext uri="{BB962C8B-B14F-4D97-AF65-F5344CB8AC3E}">
        <p14:creationId xmlns:p14="http://schemas.microsoft.com/office/powerpoint/2010/main" val="821830902"/>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2188</TotalTime>
  <Words>1049</Words>
  <Application>Microsoft Office PowerPoint</Application>
  <PresentationFormat>On-screen Show (16:9)</PresentationFormat>
  <Paragraphs>144</Paragraphs>
  <Slides>23</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맑은 고딕</vt:lpstr>
      <vt:lpstr>Arial</vt:lpstr>
      <vt:lpstr>Arial Unicode MS</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Harsh Rajesh Darji</cp:lastModifiedBy>
  <cp:revision>122</cp:revision>
  <dcterms:created xsi:type="dcterms:W3CDTF">2016-12-05T23:26:54Z</dcterms:created>
  <dcterms:modified xsi:type="dcterms:W3CDTF">2018-12-29T15:15:36Z</dcterms:modified>
</cp:coreProperties>
</file>